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72" r:id="rId3"/>
    <p:sldId id="259" r:id="rId4"/>
    <p:sldId id="257" r:id="rId5"/>
    <p:sldId id="262" r:id="rId6"/>
    <p:sldId id="263" r:id="rId7"/>
    <p:sldId id="271" r:id="rId8"/>
    <p:sldId id="260" r:id="rId9"/>
    <p:sldId id="261" r:id="rId10"/>
    <p:sldId id="267" r:id="rId11"/>
    <p:sldId id="268" r:id="rId12"/>
    <p:sldId id="269" r:id="rId13"/>
    <p:sldId id="273" r:id="rId14"/>
    <p:sldId id="274" r:id="rId15"/>
    <p:sldId id="287" r:id="rId16"/>
    <p:sldId id="279" r:id="rId17"/>
    <p:sldId id="286" r:id="rId18"/>
    <p:sldId id="278" r:id="rId19"/>
    <p:sldId id="285" r:id="rId20"/>
    <p:sldId id="277" r:id="rId21"/>
    <p:sldId id="283" r:id="rId22"/>
    <p:sldId id="276" r:id="rId23"/>
    <p:sldId id="284" r:id="rId24"/>
    <p:sldId id="275" r:id="rId25"/>
    <p:sldId id="265" r:id="rId26"/>
    <p:sldId id="266" r:id="rId27"/>
    <p:sldId id="270" r:id="rId28"/>
  </p:sldIdLst>
  <p:sldSz cx="9144000" cy="6858000" type="screen4x3"/>
  <p:notesSz cx="6858000" cy="9144000"/>
  <p:defaultTextStyle>
    <a:defPPr>
      <a:defRPr lang="es-DO"/>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606"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p:txBody>
          <a:bodyPr/>
          <a:lstStyle>
            <a:lvl1pPr>
              <a:defRPr/>
            </a:lvl1pPr>
          </a:lstStyle>
          <a:p>
            <a:pPr>
              <a:defRPr/>
            </a:pPr>
            <a:fld id="{E0501E0D-8B6A-44C8-B221-BE8D3463D813}" type="datetimeFigureOut">
              <a:rPr lang="en-US"/>
              <a:pPr>
                <a:defRPr/>
              </a:pPr>
              <a:t>6/4/2013</a:t>
            </a:fld>
            <a:endParaRPr lang="en-US"/>
          </a:p>
        </p:txBody>
      </p:sp>
      <p:sp>
        <p:nvSpPr>
          <p:cNvPr id="12" name="Footer Placeholder 16"/>
          <p:cNvSpPr>
            <a:spLocks noGrp="1"/>
          </p:cNvSpPr>
          <p:nvPr>
            <p:ph type="ftr" sz="quarter" idx="11"/>
          </p:nvPr>
        </p:nvSpPr>
        <p:spPr/>
        <p:txBody>
          <a:bodyPr/>
          <a:lstStyle>
            <a:lvl1pPr>
              <a:defRPr/>
            </a:lvl1pPr>
          </a:lstStyle>
          <a:p>
            <a:pPr>
              <a:defRPr/>
            </a:pPr>
            <a:endParaRPr lang="en-US"/>
          </a:p>
        </p:txBody>
      </p:sp>
      <p:sp>
        <p:nvSpPr>
          <p:cNvPr id="13" name="Slide Number Placeholder 28"/>
          <p:cNvSpPr>
            <a:spLocks noGrp="1"/>
          </p:cNvSpPr>
          <p:nvPr>
            <p:ph type="sldNum" sz="quarter" idx="12"/>
          </p:nvPr>
        </p:nvSpPr>
        <p:spPr/>
        <p:txBody>
          <a:bodyPr/>
          <a:lstStyle>
            <a:lvl1pPr>
              <a:defRPr sz="1400" smtClean="0">
                <a:solidFill>
                  <a:srgbClr val="FFFFFF"/>
                </a:solidFill>
              </a:defRPr>
            </a:lvl1pPr>
          </a:lstStyle>
          <a:p>
            <a:pPr>
              <a:defRPr/>
            </a:pPr>
            <a:fld id="{30983EB9-B054-43E9-85EE-FAE63ADBB540}"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0D2B562B-06BF-4ACF-88A4-2A700F21FFE0}" type="datetimeFigureOut">
              <a:rPr lang="en-US"/>
              <a:pPr>
                <a:defRPr/>
              </a:pPr>
              <a:t>6/4/2013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5D0B365A-8F65-42B5-A82C-A171ADF66D9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DB9BDF0A-8D1F-4068-B64E-EA4315B68B8F}" type="datetimeFigureOut">
              <a:rPr lang="en-US"/>
              <a:pPr>
                <a:defRPr/>
              </a:pPr>
              <a:t>6/4/2013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4B356AE7-36B6-43BD-AB23-45B3E82A09D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3E0EB2B-16C7-413A-A166-9B64A7A4E81A}" type="datetimeFigureOut">
              <a:rPr lang="en-US"/>
              <a:pPr>
                <a:defRPr/>
              </a:pPr>
              <a:t>6/4/2013</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C385CDBC-CFB9-4982-8D3B-4608F4A6975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pPr>
              <a:defRPr/>
            </a:pPr>
            <a:fld id="{FF937987-1BE1-44F1-8068-B24895CD2DCF}" type="datetimeFigureOut">
              <a:rPr lang="en-US"/>
              <a:pPr>
                <a:defRPr/>
              </a:pPr>
              <a:t>6/4/2013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pPr>
              <a:defRPr/>
            </a:pPr>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7847E44D-17BC-4E48-8C97-510AD9B65BA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933950" y="1447800"/>
            <a:ext cx="374904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5E96685F-49AF-4CDC-9AB7-9513D1B5181B}" type="datetimeFigureOut">
              <a:rPr lang="en-US"/>
              <a:pPr>
                <a:defRPr/>
              </a:pPr>
              <a:t>6/4/2013</a:t>
            </a:fld>
            <a:endParaRPr lang="en-US"/>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38C97EE9-A1B4-4607-87CD-B4109AF0EF2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half" idx="4"/>
          </p:nvPr>
        </p:nvSpPr>
        <p:spPr>
          <a:xfrm>
            <a:off x="4953000" y="2247900"/>
            <a:ext cx="37338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13"/>
          <p:cNvSpPr>
            <a:spLocks noGrp="1"/>
          </p:cNvSpPr>
          <p:nvPr>
            <p:ph type="dt" sz="half" idx="10"/>
          </p:nvPr>
        </p:nvSpPr>
        <p:spPr/>
        <p:txBody>
          <a:bodyPr/>
          <a:lstStyle>
            <a:lvl1pPr>
              <a:defRPr/>
            </a:lvl1pPr>
          </a:lstStyle>
          <a:p>
            <a:pPr>
              <a:defRPr/>
            </a:pPr>
            <a:fld id="{42C3EF47-590D-45DD-9975-F67142F9F335}" type="datetimeFigureOut">
              <a:rPr lang="en-US"/>
              <a:pPr>
                <a:defRPr/>
              </a:pPr>
              <a:t>6/4/2013</a:t>
            </a:fld>
            <a:endParaRPr lang="en-US"/>
          </a:p>
        </p:txBody>
      </p:sp>
      <p:sp>
        <p:nvSpPr>
          <p:cNvPr id="8" name="Footer Placeholder 2"/>
          <p:cNvSpPr>
            <a:spLocks noGrp="1"/>
          </p:cNvSpPr>
          <p:nvPr>
            <p:ph type="ftr" sz="quarter" idx="11"/>
          </p:nvPr>
        </p:nvSpPr>
        <p:spPr/>
        <p:txBody>
          <a:bodyPr/>
          <a:lstStyle>
            <a:lvl1pPr>
              <a:defRPr/>
            </a:lvl1pPr>
          </a:lstStyle>
          <a:p>
            <a:pPr>
              <a:defRPr/>
            </a:pPr>
            <a:endParaRPr lang="en-US"/>
          </a:p>
        </p:txBody>
      </p:sp>
      <p:sp>
        <p:nvSpPr>
          <p:cNvPr id="9" name="Slide Number Placeholder 22"/>
          <p:cNvSpPr>
            <a:spLocks noGrp="1"/>
          </p:cNvSpPr>
          <p:nvPr>
            <p:ph type="sldNum" sz="quarter" idx="12"/>
          </p:nvPr>
        </p:nvSpPr>
        <p:spPr/>
        <p:txBody>
          <a:bodyPr/>
          <a:lstStyle>
            <a:lvl1pPr>
              <a:defRPr/>
            </a:lvl1pPr>
          </a:lstStyle>
          <a:p>
            <a:pPr>
              <a:defRPr/>
            </a:pPr>
            <a:fld id="{AFCE14A1-BBC3-4629-BFB5-71D4DF24DD3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D2182E81-BAD7-4C31-A6AC-2EF95F90FEF3}" type="datetimeFigureOut">
              <a:rPr lang="en-US"/>
              <a:pPr>
                <a:defRPr/>
              </a:pPr>
              <a:t>6/4/2013</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FBAD9FD2-4FA7-42BE-A1FA-BE26516F14A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41413740-7D6C-446E-BA79-0E5E5646CCC4}" type="datetimeFigureOut">
              <a:rPr lang="en-US"/>
              <a:pPr>
                <a:defRPr/>
              </a:pPr>
              <a:t>6/4/2013</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F37A40A4-D3B7-4647-BDAF-2A78D6A94F9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Rounded Rectangle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4"/>
          <p:cNvSpPr>
            <a:spLocks noGrp="1"/>
          </p:cNvSpPr>
          <p:nvPr>
            <p:ph type="dt" sz="half" idx="10"/>
          </p:nvPr>
        </p:nvSpPr>
        <p:spPr/>
        <p:txBody>
          <a:bodyPr/>
          <a:lstStyle>
            <a:lvl1pPr>
              <a:defRPr/>
            </a:lvl1pPr>
          </a:lstStyle>
          <a:p>
            <a:pPr>
              <a:defRPr/>
            </a:pPr>
            <a:fld id="{25E748FF-D581-4B28-ACBF-54BAC579225A}" type="datetimeFigureOut">
              <a:rPr lang="en-US"/>
              <a:pPr>
                <a:defRPr/>
              </a:pPr>
              <a:t>6/4/2013</a:t>
            </a:fld>
            <a:endParaRPr lang="en-US"/>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6C9EEC34-5C57-482C-8FBA-AB9C8B51718C}"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pPr>
              <a:defRPr/>
            </a:pPr>
            <a:fld id="{5607E76F-78F2-4912-9597-3B59932700F2}" type="datetimeFigureOut">
              <a:rPr lang="en-US"/>
              <a:pPr>
                <a:defRPr/>
              </a:pPr>
              <a:t>6/4/2013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pPr>
              <a:defRPr/>
            </a:pPr>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D3C8CFE9-BA05-4BBF-91EF-78D4FE0171D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zh-CN"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smtClean="0"/>
              <a:t>Click to edit Master text styles</a:t>
            </a:r>
          </a:p>
          <a:p>
            <a:pPr lvl="1"/>
            <a:r>
              <a:rPr lang="en-US" altLang="zh-CN" smtClean="0"/>
              <a:t>Second level</a:t>
            </a:r>
          </a:p>
          <a:p>
            <a:pPr lvl="2"/>
            <a:r>
              <a:rPr lang="en-US" altLang="zh-CN" smtClean="0"/>
              <a:t>Third level</a:t>
            </a:r>
          </a:p>
          <a:p>
            <a:pPr lvl="3"/>
            <a:r>
              <a:rPr lang="en-US" altLang="zh-CN" smtClean="0"/>
              <a:t>Fourth level</a:t>
            </a:r>
          </a:p>
          <a:p>
            <a:pPr lvl="4"/>
            <a:r>
              <a:rPr lang="en-US" altLang="zh-CN"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smtClean="0">
                <a:solidFill>
                  <a:schemeClr val="tx2"/>
                </a:solidFill>
                <a:latin typeface="+mn-lt"/>
                <a:ea typeface="+mn-ea"/>
              </a:defRPr>
            </a:lvl1pPr>
          </a:lstStyle>
          <a:p>
            <a:pPr>
              <a:defRPr/>
            </a:pPr>
            <a:fld id="{4E23534A-A8E0-4D05-8D81-5E88871860DF}" type="datetimeFigureOut">
              <a:rPr lang="en-US"/>
              <a:pPr>
                <a:defRPr/>
              </a:pPr>
              <a:t>6/4/2013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ea typeface="+mn-ea"/>
              </a:defRPr>
            </a:lvl1pPr>
          </a:lstStyle>
          <a:p>
            <a:pPr>
              <a:defRPr/>
            </a:pPr>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smtClean="0">
                <a:solidFill>
                  <a:srgbClr val="FFFFFF"/>
                </a:solidFill>
                <a:latin typeface="+mj-lt"/>
                <a:ea typeface="+mj-ea"/>
                <a:cs typeface="+mj-cs"/>
              </a:defRPr>
            </a:lvl1pPr>
          </a:lstStyle>
          <a:p>
            <a:pPr>
              <a:defRPr/>
            </a:pPr>
            <a:fld id="{D15C00E3-4A03-405C-B831-A1804E4C9926}"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68" r:id="rId1"/>
    <p:sldLayoutId id="2147483767" r:id="rId2"/>
    <p:sldLayoutId id="2147483769" r:id="rId3"/>
    <p:sldLayoutId id="2147483766" r:id="rId4"/>
    <p:sldLayoutId id="2147483765" r:id="rId5"/>
    <p:sldLayoutId id="2147483764" r:id="rId6"/>
    <p:sldLayoutId id="2147483763" r:id="rId7"/>
    <p:sldLayoutId id="2147483770" r:id="rId8"/>
    <p:sldLayoutId id="2147483771" r:id="rId9"/>
    <p:sldLayoutId id="2147483762" r:id="rId10"/>
    <p:sldLayoutId id="2147483761"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Franklin Gothic Book"/>
        </a:defRPr>
      </a:lvl2pPr>
      <a:lvl3pPr algn="l" rtl="0" fontAlgn="base">
        <a:spcBef>
          <a:spcPct val="0"/>
        </a:spcBef>
        <a:spcAft>
          <a:spcPct val="0"/>
        </a:spcAft>
        <a:defRPr sz="4000">
          <a:solidFill>
            <a:schemeClr val="tx2"/>
          </a:solidFill>
          <a:latin typeface="Franklin Gothic Book"/>
        </a:defRPr>
      </a:lvl3pPr>
      <a:lvl4pPr algn="l" rtl="0" fontAlgn="base">
        <a:spcBef>
          <a:spcPct val="0"/>
        </a:spcBef>
        <a:spcAft>
          <a:spcPct val="0"/>
        </a:spcAft>
        <a:defRPr sz="4000">
          <a:solidFill>
            <a:schemeClr val="tx2"/>
          </a:solidFill>
          <a:latin typeface="Franklin Gothic Book"/>
        </a:defRPr>
      </a:lvl4pPr>
      <a:lvl5pPr algn="l" rtl="0" fontAlgn="base">
        <a:spcBef>
          <a:spcPct val="0"/>
        </a:spcBef>
        <a:spcAft>
          <a:spcPct val="0"/>
        </a:spcAft>
        <a:defRPr sz="4000">
          <a:solidFill>
            <a:schemeClr val="tx2"/>
          </a:solidFill>
          <a:latin typeface="Franklin Gothic Book"/>
        </a:defRPr>
      </a:lvl5pPr>
      <a:lvl6pPr marL="457200" algn="l" rtl="0" fontAlgn="base">
        <a:spcBef>
          <a:spcPct val="0"/>
        </a:spcBef>
        <a:spcAft>
          <a:spcPct val="0"/>
        </a:spcAft>
        <a:defRPr sz="4000">
          <a:solidFill>
            <a:schemeClr val="tx2"/>
          </a:solidFill>
          <a:latin typeface="Franklin Gothic Book"/>
        </a:defRPr>
      </a:lvl6pPr>
      <a:lvl7pPr marL="914400" algn="l" rtl="0" fontAlgn="base">
        <a:spcBef>
          <a:spcPct val="0"/>
        </a:spcBef>
        <a:spcAft>
          <a:spcPct val="0"/>
        </a:spcAft>
        <a:defRPr sz="4000">
          <a:solidFill>
            <a:schemeClr val="tx2"/>
          </a:solidFill>
          <a:latin typeface="Franklin Gothic Book"/>
        </a:defRPr>
      </a:lvl7pPr>
      <a:lvl8pPr marL="1371600" algn="l" rtl="0" fontAlgn="base">
        <a:spcBef>
          <a:spcPct val="0"/>
        </a:spcBef>
        <a:spcAft>
          <a:spcPct val="0"/>
        </a:spcAft>
        <a:defRPr sz="4000">
          <a:solidFill>
            <a:schemeClr val="tx2"/>
          </a:solidFill>
          <a:latin typeface="Franklin Gothic Book"/>
        </a:defRPr>
      </a:lvl8pPr>
      <a:lvl9pPr marL="1828800" algn="l" rtl="0" fontAlgn="base">
        <a:spcBef>
          <a:spcPct val="0"/>
        </a:spcBef>
        <a:spcAft>
          <a:spcPct val="0"/>
        </a:spcAft>
        <a:defRPr sz="4000">
          <a:solidFill>
            <a:schemeClr val="tx2"/>
          </a:solidFill>
          <a:latin typeface="Franklin Gothic Book"/>
        </a:defRPr>
      </a:lvl9pPr>
    </p:titleStyle>
    <p:bodyStyle>
      <a:lvl1pPr marL="273050" indent="-273050" algn="l" rtl="0" fontAlgn="base">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fontAlgn="base">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fontAlgn="base">
        <a:spcBef>
          <a:spcPts val="375"/>
        </a:spcBef>
        <a:spcAft>
          <a:spcPct val="0"/>
        </a:spcAft>
        <a:buClr>
          <a:srgbClr val="EBEBEB"/>
        </a:buClr>
        <a:buSzPct val="85000"/>
        <a:buFont typeface="Wingdings 2" pitchFamily="18" charset="2"/>
        <a:buChar char=""/>
        <a:defRPr sz="2000" kern="1200">
          <a:solidFill>
            <a:schemeClr val="tx1"/>
          </a:solidFill>
          <a:latin typeface="+mn-lt"/>
          <a:ea typeface="+mn-ea"/>
          <a:cs typeface="+mn-cs"/>
        </a:defRPr>
      </a:lvl3pPr>
      <a:lvl4pPr marL="1096963" indent="-228600" algn="l" rtl="0" fontAlgn="base">
        <a:spcBef>
          <a:spcPts val="375"/>
        </a:spcBef>
        <a:spcAft>
          <a:spcPct val="0"/>
        </a:spcAft>
        <a:buClr>
          <a:srgbClr val="969696"/>
        </a:buClr>
        <a:buSzPct val="80000"/>
        <a:buFont typeface="Wingdings 2" pitchFamily="18" charset="2"/>
        <a:buChar char=""/>
        <a:defRPr sz="2000" kern="1200">
          <a:solidFill>
            <a:schemeClr val="tx1"/>
          </a:solidFill>
          <a:latin typeface="+mn-lt"/>
          <a:ea typeface="+mn-ea"/>
          <a:cs typeface="+mn-cs"/>
        </a:defRPr>
      </a:lvl4pPr>
      <a:lvl5pPr marL="1371600" indent="-228600" algn="l" rtl="0" fontAlgn="base">
        <a:spcBef>
          <a:spcPts val="375"/>
        </a:spcBef>
        <a:spcAft>
          <a:spcPct val="0"/>
        </a:spcAft>
        <a:buClr>
          <a:srgbClr val="969696"/>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iki.lib.sun.ac.za/index.php/LIS/Student_Help/Internet" TargetMode="External"/><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3" name="Picture 2" descr="C:\Users\Administrator\Desktop\USTB_2012_new_seal.png"/>
          <p:cNvPicPr>
            <a:picLocks noChangeAspect="1" noChangeArrowheads="1"/>
          </p:cNvPicPr>
          <p:nvPr/>
        </p:nvPicPr>
        <p:blipFill>
          <a:blip r:embed="rId2"/>
          <a:srcRect/>
          <a:stretch>
            <a:fillRect/>
          </a:stretch>
        </p:blipFill>
        <p:spPr bwMode="auto">
          <a:xfrm>
            <a:off x="7732713" y="180975"/>
            <a:ext cx="1160462" cy="1160463"/>
          </a:xfrm>
          <a:prstGeom prst="rect">
            <a:avLst/>
          </a:prstGeom>
          <a:noFill/>
          <a:ln w="9525">
            <a:noFill/>
            <a:miter lim="800000"/>
            <a:headEnd/>
            <a:tailEnd/>
          </a:ln>
        </p:spPr>
      </p:pic>
      <p:pic>
        <p:nvPicPr>
          <p:cNvPr id="13314" name="Picture 3" descr="C:\Users\hp\Desktop\OpenStackLogo.jpeg"/>
          <p:cNvPicPr>
            <a:picLocks noChangeAspect="1" noChangeArrowheads="1"/>
          </p:cNvPicPr>
          <p:nvPr/>
        </p:nvPicPr>
        <p:blipFill>
          <a:blip r:embed="rId3"/>
          <a:srcRect/>
          <a:stretch>
            <a:fillRect/>
          </a:stretch>
        </p:blipFill>
        <p:spPr bwMode="auto">
          <a:xfrm>
            <a:off x="0" y="0"/>
            <a:ext cx="1331913" cy="1373188"/>
          </a:xfrm>
          <a:prstGeom prst="rect">
            <a:avLst/>
          </a:prstGeom>
          <a:noFill/>
          <a:ln w="9525">
            <a:noFill/>
            <a:miter lim="800000"/>
            <a:headEnd/>
            <a:tailEnd/>
          </a:ln>
        </p:spPr>
      </p:pic>
      <p:sp>
        <p:nvSpPr>
          <p:cNvPr id="13315" name="Subtitle 2"/>
          <p:cNvSpPr>
            <a:spLocks noGrp="1"/>
          </p:cNvSpPr>
          <p:nvPr>
            <p:ph type="subTitle" idx="1"/>
          </p:nvPr>
        </p:nvSpPr>
        <p:spPr>
          <a:xfrm>
            <a:off x="1476375" y="3500438"/>
            <a:ext cx="6400800" cy="936625"/>
          </a:xfrm>
        </p:spPr>
        <p:txBody>
          <a:bodyPr/>
          <a:lstStyle/>
          <a:p>
            <a:r>
              <a:rPr lang="en-US" altLang="zh-CN" sz="4000" smtClean="0"/>
              <a:t>Openstack </a:t>
            </a:r>
            <a:r>
              <a:rPr lang="zh-CN" altLang="pt-BR" sz="4000" smtClean="0"/>
              <a:t>云平台分析与比较</a:t>
            </a:r>
            <a:endParaRPr lang="en-US" sz="4000" smtClean="0"/>
          </a:p>
        </p:txBody>
      </p:sp>
      <p:sp>
        <p:nvSpPr>
          <p:cNvPr id="13316" name="Title 1"/>
          <p:cNvSpPr>
            <a:spLocks noGrp="1"/>
          </p:cNvSpPr>
          <p:nvPr>
            <p:ph type="ctrTitle"/>
          </p:nvPr>
        </p:nvSpPr>
        <p:spPr>
          <a:xfrm>
            <a:off x="457200" y="1506538"/>
            <a:ext cx="8229600" cy="1470025"/>
          </a:xfrm>
        </p:spPr>
        <p:txBody>
          <a:bodyPr/>
          <a:lstStyle/>
          <a:p>
            <a:r>
              <a:rPr lang="es-DO" altLang="zh-CN" sz="4400" b="1" smtClean="0">
                <a:solidFill>
                  <a:schemeClr val="tx1"/>
                </a:solidFill>
                <a:ea typeface="宋体" charset="-122"/>
              </a:rPr>
              <a:t/>
            </a:r>
            <a:br>
              <a:rPr lang="es-DO" altLang="zh-CN" sz="4400" b="1" smtClean="0">
                <a:solidFill>
                  <a:schemeClr val="tx1"/>
                </a:solidFill>
                <a:ea typeface="宋体" charset="-122"/>
              </a:rPr>
            </a:br>
            <a:r>
              <a:rPr lang="zh-CN" altLang="zh-CN" sz="4400" b="1" smtClean="0">
                <a:solidFill>
                  <a:schemeClr val="tx1"/>
                </a:solidFill>
              </a:rPr>
              <a:t>Open</a:t>
            </a:r>
            <a:r>
              <a:rPr lang="es-DO" altLang="zh-CN" sz="4400" b="1" smtClean="0">
                <a:solidFill>
                  <a:schemeClr val="tx1"/>
                </a:solidFill>
                <a:ea typeface="宋体" charset="-122"/>
              </a:rPr>
              <a:t>S</a:t>
            </a:r>
            <a:r>
              <a:rPr lang="zh-CN" altLang="zh-CN" sz="4400" b="1" smtClean="0">
                <a:solidFill>
                  <a:schemeClr val="tx1"/>
                </a:solidFill>
              </a:rPr>
              <a:t>tack Analysis and comparison of cloud platforms</a:t>
            </a:r>
            <a:r>
              <a:rPr lang="es-DO" altLang="zh-CN" sz="4400" b="1" smtClean="0">
                <a:ea typeface="宋体" charset="-122"/>
              </a:rPr>
              <a:t/>
            </a:r>
            <a:br>
              <a:rPr lang="es-DO" altLang="zh-CN" sz="4400" b="1" smtClean="0">
                <a:ea typeface="宋体" charset="-122"/>
              </a:rPr>
            </a:br>
            <a:endParaRPr altLang="zh-CN" sz="4400" smtClean="0">
              <a:ea typeface="宋体" charset="-122"/>
            </a:endParaRPr>
          </a:p>
        </p:txBody>
      </p:sp>
      <p:sp>
        <p:nvSpPr>
          <p:cNvPr id="13317" name="Rectangle 4"/>
          <p:cNvSpPr>
            <a:spLocks noChangeArrowheads="1"/>
          </p:cNvSpPr>
          <p:nvPr/>
        </p:nvSpPr>
        <p:spPr bwMode="auto">
          <a:xfrm>
            <a:off x="5580063" y="4941888"/>
            <a:ext cx="3348037" cy="1446212"/>
          </a:xfrm>
          <a:prstGeom prst="rect">
            <a:avLst/>
          </a:prstGeom>
          <a:noFill/>
          <a:ln w="9525">
            <a:noFill/>
            <a:miter lim="800000"/>
            <a:headEnd/>
            <a:tailEnd/>
          </a:ln>
        </p:spPr>
        <p:txBody>
          <a:bodyPr>
            <a:spAutoFit/>
          </a:bodyPr>
          <a:lstStyle/>
          <a:p>
            <a:pPr algn="just">
              <a:buFont typeface="Wingdings 3" pitchFamily="18" charset="2"/>
              <a:buNone/>
            </a:pPr>
            <a:r>
              <a:rPr lang="zh-CN" altLang="en-US" sz="2200">
                <a:latin typeface="Perpetua"/>
              </a:rPr>
              <a:t>班级</a:t>
            </a:r>
            <a:r>
              <a:rPr lang="en-US" altLang="zh-CN" sz="2200">
                <a:latin typeface="Perpetua"/>
              </a:rPr>
              <a:t>:</a:t>
            </a:r>
            <a:r>
              <a:rPr lang="zh-CN" altLang="en-US" sz="2200">
                <a:latin typeface="Perpetua"/>
              </a:rPr>
              <a:t>            电信</a:t>
            </a:r>
            <a:r>
              <a:rPr lang="en-US" altLang="zh-CN" sz="2200">
                <a:latin typeface="Perpetua"/>
              </a:rPr>
              <a:t>09</a:t>
            </a:r>
          </a:p>
          <a:p>
            <a:pPr algn="just">
              <a:buFont typeface="Wingdings 3" pitchFamily="18" charset="2"/>
              <a:buNone/>
            </a:pPr>
            <a:r>
              <a:rPr lang="zh-CN" altLang="zh-CN" sz="2200">
                <a:latin typeface="Perpetua"/>
              </a:rPr>
              <a:t>学生姓名：</a:t>
            </a:r>
            <a:r>
              <a:rPr lang="zh-CN" altLang="pt-BR" sz="2200">
                <a:latin typeface="Perpetua"/>
              </a:rPr>
              <a:t>卡那那</a:t>
            </a:r>
            <a:endParaRPr lang="en-US" altLang="zh-CN" sz="2200">
              <a:latin typeface="Perpetua"/>
            </a:endParaRPr>
          </a:p>
          <a:p>
            <a:pPr algn="just">
              <a:buFont typeface="Wingdings 3" pitchFamily="18" charset="2"/>
              <a:buNone/>
            </a:pPr>
            <a:r>
              <a:rPr lang="zh-CN" altLang="zh-CN" sz="2200">
                <a:latin typeface="Perpetua"/>
              </a:rPr>
              <a:t>学号：</a:t>
            </a:r>
            <a:r>
              <a:rPr lang="zh-CN" altLang="en-US" sz="2200">
                <a:latin typeface="Perpetua"/>
              </a:rPr>
              <a:t>          </a:t>
            </a:r>
            <a:r>
              <a:rPr lang="en-US" altLang="zh-CN" sz="2200">
                <a:latin typeface="Perpetua"/>
              </a:rPr>
              <a:t>60902060</a:t>
            </a:r>
          </a:p>
          <a:p>
            <a:pPr algn="just">
              <a:buFont typeface="Wingdings 3" pitchFamily="18" charset="2"/>
              <a:buNone/>
            </a:pPr>
            <a:r>
              <a:rPr lang="zh-CN" altLang="zh-CN" sz="2200">
                <a:latin typeface="Perpetua"/>
              </a:rPr>
              <a:t>指导教师</a:t>
            </a:r>
            <a:r>
              <a:rPr lang="en-US" altLang="zh-CN" sz="2200">
                <a:latin typeface="Perpetua"/>
              </a:rPr>
              <a:t>:</a:t>
            </a:r>
            <a:r>
              <a:rPr lang="zh-CN" altLang="en-US" sz="2200">
                <a:latin typeface="Perpetua"/>
              </a:rPr>
              <a:t>    郝卫东</a:t>
            </a:r>
          </a:p>
        </p:txBody>
      </p:sp>
    </p:spTree>
  </p:cSld>
  <p:clrMapOvr>
    <a:masterClrMapping/>
  </p:clrMapOvr>
  <p:transition spd="slow">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29"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22530" name="Title 1"/>
          <p:cNvSpPr>
            <a:spLocks noGrp="1"/>
          </p:cNvSpPr>
          <p:nvPr>
            <p:ph type="title"/>
          </p:nvPr>
        </p:nvSpPr>
        <p:spPr>
          <a:xfrm>
            <a:off x="1476375" y="274638"/>
            <a:ext cx="7210425" cy="1143000"/>
          </a:xfrm>
        </p:spPr>
        <p:txBody>
          <a:bodyPr/>
          <a:lstStyle/>
          <a:p>
            <a:pPr algn="ctr"/>
            <a:r>
              <a:rPr lang="en-US" altLang="zh-CN" i="1" smtClean="0">
                <a:ea typeface="宋体" charset="-122"/>
              </a:rPr>
              <a:t>Storage Infrastructure (Swift)</a:t>
            </a:r>
            <a:endParaRPr lang="pt-BR" altLang="zh-CN" i="1" smtClean="0">
              <a:ea typeface="宋体" charset="-122"/>
            </a:endParaRPr>
          </a:p>
        </p:txBody>
      </p:sp>
      <p:sp>
        <p:nvSpPr>
          <p:cNvPr id="3" name="Content Placeholder 2"/>
          <p:cNvSpPr>
            <a:spLocks noGrp="1"/>
          </p:cNvSpPr>
          <p:nvPr>
            <p:ph sz="quarter" idx="1"/>
          </p:nvPr>
        </p:nvSpPr>
        <p:spPr/>
        <p:txBody>
          <a:bodyPr>
            <a:normAutofit/>
          </a:bodyPr>
          <a:lstStyle/>
          <a:p>
            <a:pPr>
              <a:lnSpc>
                <a:spcPct val="80000"/>
              </a:lnSpc>
              <a:buFont typeface="Wingdings" pitchFamily="2" charset="2"/>
              <a:buChar char="Ø"/>
            </a:pPr>
            <a:endParaRPr lang="en-US" altLang="zh-CN" smtClean="0"/>
          </a:p>
          <a:p>
            <a:pPr algn="just">
              <a:lnSpc>
                <a:spcPct val="80000"/>
              </a:lnSpc>
              <a:buFont typeface="Wingdings" pitchFamily="2" charset="2"/>
              <a:buChar char="Ø"/>
            </a:pPr>
            <a:r>
              <a:rPr lang="en-US" altLang="zh-CN" smtClean="0"/>
              <a:t>Swift is a massively scalable redundant storage system. Objects and files are written to multiple disk drives spread throughout servers in the data center, with the OpenStack software responsible for ensuring data replication and integrity across the cluster.</a:t>
            </a:r>
          </a:p>
          <a:p>
            <a:pPr algn="just">
              <a:lnSpc>
                <a:spcPct val="80000"/>
              </a:lnSpc>
              <a:buFont typeface="Wingdings" pitchFamily="2" charset="2"/>
              <a:buChar char="Ø"/>
            </a:pPr>
            <a:endParaRPr lang="en-US" altLang="zh-CN" sz="2400" smtClean="0"/>
          </a:p>
          <a:p>
            <a:pPr algn="just">
              <a:lnSpc>
                <a:spcPct val="80000"/>
              </a:lnSpc>
              <a:buFont typeface="Wingdings" pitchFamily="2" charset="2"/>
              <a:buChar char="Ø"/>
            </a:pPr>
            <a:r>
              <a:rPr lang="en-US" altLang="zh-CN" smtClean="0"/>
              <a:t>Functions and Features: storage of large number of objects </a:t>
            </a:r>
            <a:r>
              <a:rPr lang="pt-BR" altLang="zh-CN" smtClean="0"/>
              <a:t>and </a:t>
            </a:r>
            <a:r>
              <a:rPr lang="en-US" altLang="zh-CN" smtClean="0"/>
              <a:t>sized objects, secure storage of objects</a:t>
            </a:r>
            <a:r>
              <a:rPr lang="pt-BR" altLang="zh-CN" smtClean="0"/>
              <a:t>, </a:t>
            </a:r>
            <a:r>
              <a:rPr lang="en-US" altLang="zh-CN" smtClean="0"/>
              <a:t>backup and archival</a:t>
            </a:r>
            <a:r>
              <a:rPr lang="en-US" altLang="zh-CN" sz="2400" smtClean="0"/>
              <a:t>.</a:t>
            </a:r>
            <a:endParaRPr lang="pt-BR" altLang="zh-CN" sz="2400" smtClean="0"/>
          </a:p>
          <a:p>
            <a:pPr algn="just">
              <a:lnSpc>
                <a:spcPct val="80000"/>
              </a:lnSpc>
              <a:buFont typeface="Wingdings" pitchFamily="2" charset="2"/>
              <a:buChar char="Ø"/>
            </a:pPr>
            <a:endParaRPr lang="en-US" altLang="zh-CN" sz="2400" smtClean="0"/>
          </a:p>
          <a:p>
            <a:pPr algn="just">
              <a:lnSpc>
                <a:spcPct val="80000"/>
              </a:lnSpc>
              <a:buFont typeface="Wingdings" pitchFamily="2" charset="2"/>
              <a:buChar char="Ø"/>
            </a:pPr>
            <a:r>
              <a:rPr lang="en-US" altLang="zh-CN" smtClean="0"/>
              <a:t>Components of Swift: swift Account,</a:t>
            </a:r>
            <a:r>
              <a:rPr lang="pt-BR" altLang="zh-CN" smtClean="0"/>
              <a:t> </a:t>
            </a:r>
            <a:r>
              <a:rPr lang="en-US" altLang="zh-CN" smtClean="0"/>
              <a:t>swift container</a:t>
            </a:r>
            <a:r>
              <a:rPr lang="pt-BR" altLang="zh-CN" smtClean="0"/>
              <a:t>, </a:t>
            </a:r>
            <a:r>
              <a:rPr lang="en-US" altLang="zh-CN" smtClean="0"/>
              <a:t>swift Object, swift Proxy</a:t>
            </a:r>
            <a:r>
              <a:rPr lang="pt-BR" altLang="zh-CN" smtClean="0"/>
              <a:t> and </a:t>
            </a:r>
            <a:r>
              <a:rPr lang="en-US" altLang="zh-CN" smtClean="0"/>
              <a:t>the RING.</a:t>
            </a:r>
          </a:p>
          <a:p>
            <a:pPr algn="just">
              <a:lnSpc>
                <a:spcPct val="80000"/>
              </a:lnSpc>
              <a:buFont typeface="Wingdings" pitchFamily="2" charset="2"/>
              <a:buChar char="Ø"/>
            </a:pPr>
            <a:endParaRPr lang="pt-BR" altLang="zh-CN" smtClean="0"/>
          </a:p>
          <a:p>
            <a:pPr>
              <a:lnSpc>
                <a:spcPct val="80000"/>
              </a:lnSpc>
              <a:buFont typeface="Wingdings" pitchFamily="2" charset="2"/>
              <a:buChar char="Ø"/>
            </a:pPr>
            <a:endParaRPr lang="pt-BR" altLang="zh-CN" sz="2400" smtClean="0"/>
          </a:p>
          <a:p>
            <a:pPr>
              <a:lnSpc>
                <a:spcPct val="80000"/>
              </a:lnSpc>
              <a:buFont typeface="Wingdings" pitchFamily="2" charset="2"/>
              <a:buChar char="Ø"/>
            </a:pPr>
            <a:endParaRPr lang="pt-BR" altLang="zh-CN" sz="2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23554" name="Title 1"/>
          <p:cNvSpPr>
            <a:spLocks noGrp="1"/>
          </p:cNvSpPr>
          <p:nvPr>
            <p:ph type="title"/>
          </p:nvPr>
        </p:nvSpPr>
        <p:spPr>
          <a:xfrm>
            <a:off x="1331913" y="274638"/>
            <a:ext cx="7354887" cy="1143000"/>
          </a:xfrm>
        </p:spPr>
        <p:txBody>
          <a:bodyPr/>
          <a:lstStyle/>
          <a:p>
            <a:pPr algn="ctr"/>
            <a:r>
              <a:rPr lang="en-US" altLang="zh-CN" i="1" smtClean="0">
                <a:ea typeface="宋体" charset="-122"/>
              </a:rPr>
              <a:t>Imaging Service (Glance)</a:t>
            </a:r>
            <a:endParaRPr lang="pt-BR" altLang="zh-CN" i="1" smtClean="0">
              <a:ea typeface="宋体" charset="-122"/>
            </a:endParaRPr>
          </a:p>
        </p:txBody>
      </p:sp>
      <p:sp>
        <p:nvSpPr>
          <p:cNvPr id="23555" name="Content Placeholder 2"/>
          <p:cNvSpPr>
            <a:spLocks noGrp="1"/>
          </p:cNvSpPr>
          <p:nvPr>
            <p:ph sz="quarter" idx="1"/>
          </p:nvPr>
        </p:nvSpPr>
        <p:spPr/>
        <p:txBody>
          <a:bodyPr/>
          <a:lstStyle/>
          <a:p>
            <a:pPr algn="just">
              <a:buFont typeface="Wingdings" pitchFamily="2" charset="2"/>
              <a:buChar char="Ø"/>
            </a:pPr>
            <a:endParaRPr lang="en-US" altLang="zh-CN" smtClean="0"/>
          </a:p>
          <a:p>
            <a:pPr algn="just">
              <a:buFont typeface="Wingdings" pitchFamily="2" charset="2"/>
              <a:buChar char="Ø"/>
            </a:pPr>
            <a:r>
              <a:rPr lang="en-US" altLang="zh-CN" smtClean="0"/>
              <a:t>Glance provides discovery, registration and delivery services for disk and server images. It provides a catalog and repository for virtual disk images.</a:t>
            </a:r>
          </a:p>
          <a:p>
            <a:pPr algn="just">
              <a:buFont typeface="Wingdings" pitchFamily="2" charset="2"/>
              <a:buChar char="Ø"/>
            </a:pPr>
            <a:endParaRPr lang="en-US" altLang="zh-CN" smtClean="0"/>
          </a:p>
          <a:p>
            <a:pPr algn="just">
              <a:buFont typeface="Wingdings" pitchFamily="2" charset="2"/>
              <a:buChar char="Ø"/>
            </a:pPr>
            <a:r>
              <a:rPr lang="en-US" altLang="zh-CN" smtClean="0"/>
              <a:t>Functions and Features:</a:t>
            </a:r>
            <a:r>
              <a:rPr lang="pt-BR" altLang="zh-CN" smtClean="0"/>
              <a:t> </a:t>
            </a:r>
            <a:r>
              <a:rPr lang="en-US" altLang="zh-CN" smtClean="0"/>
              <a:t>provides imaging service.</a:t>
            </a:r>
          </a:p>
          <a:p>
            <a:pPr algn="just">
              <a:buFont typeface="Wingdings" pitchFamily="2" charset="2"/>
              <a:buChar char="Ø"/>
            </a:pPr>
            <a:endParaRPr lang="en-US" altLang="zh-CN" smtClean="0"/>
          </a:p>
          <a:p>
            <a:pPr algn="just">
              <a:buFont typeface="Wingdings" pitchFamily="2" charset="2"/>
              <a:buChar char="Ø"/>
            </a:pPr>
            <a:r>
              <a:rPr lang="en-US" altLang="zh-CN" smtClean="0"/>
              <a:t>Components of Glance: glance-control, glance-registry.</a:t>
            </a:r>
            <a:endParaRPr lang="pt-BR" altLang="zh-CN" smtClean="0"/>
          </a:p>
          <a:p>
            <a:pPr algn="just">
              <a:buFont typeface="Wingdings" pitchFamily="2" charset="2"/>
              <a:buChar char="Ø"/>
            </a:pPr>
            <a:endParaRPr lang="pt-BR" altLang="zh-CN" smtClean="0"/>
          </a:p>
          <a:p>
            <a:pPr algn="just">
              <a:buFont typeface="Wingdings" pitchFamily="2" charset="2"/>
              <a:buChar char="Ø"/>
            </a:pPr>
            <a:endParaRPr lang="pt-BR" altLang="zh-CN" smtClean="0"/>
          </a:p>
          <a:p>
            <a:pPr algn="just">
              <a:buFont typeface="Wingdings" pitchFamily="2" charset="2"/>
              <a:buChar char="Ø"/>
            </a:pPr>
            <a:endParaRPr lang="pt-BR" altLang="zh-CN"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24578" name="Title 1"/>
          <p:cNvSpPr>
            <a:spLocks noGrp="1"/>
          </p:cNvSpPr>
          <p:nvPr>
            <p:ph type="title"/>
          </p:nvPr>
        </p:nvSpPr>
        <p:spPr>
          <a:xfrm>
            <a:off x="1331913" y="274638"/>
            <a:ext cx="7354887" cy="1143000"/>
          </a:xfrm>
        </p:spPr>
        <p:txBody>
          <a:bodyPr/>
          <a:lstStyle/>
          <a:p>
            <a:pPr algn="ctr"/>
            <a:r>
              <a:rPr lang="en-US" altLang="zh-CN" i="1" smtClean="0">
                <a:ea typeface="宋体" charset="-122"/>
              </a:rPr>
              <a:t>Identity Service (Keystone)</a:t>
            </a:r>
            <a:endParaRPr lang="pt-BR" altLang="zh-CN" i="1" smtClean="0">
              <a:ea typeface="宋体" charset="-122"/>
            </a:endParaRPr>
          </a:p>
        </p:txBody>
      </p:sp>
      <p:sp>
        <p:nvSpPr>
          <p:cNvPr id="3" name="Content Placeholder 2"/>
          <p:cNvSpPr>
            <a:spLocks noGrp="1"/>
          </p:cNvSpPr>
          <p:nvPr>
            <p:ph sz="quarter" idx="1"/>
          </p:nvPr>
        </p:nvSpPr>
        <p:spPr/>
        <p:txBody>
          <a:bodyPr>
            <a:normAutofit/>
          </a:bodyPr>
          <a:lstStyle/>
          <a:p>
            <a:pPr algn="just">
              <a:lnSpc>
                <a:spcPct val="90000"/>
              </a:lnSpc>
              <a:buFont typeface="Wingdings" pitchFamily="2" charset="2"/>
              <a:buChar char="Ø"/>
            </a:pPr>
            <a:endParaRPr lang="en-US" altLang="zh-CN" smtClean="0"/>
          </a:p>
          <a:p>
            <a:pPr algn="just">
              <a:lnSpc>
                <a:spcPct val="90000"/>
              </a:lnSpc>
              <a:buFont typeface="Wingdings" pitchFamily="2" charset="2"/>
              <a:buChar char="Ø"/>
            </a:pPr>
            <a:r>
              <a:rPr lang="en-US" altLang="zh-CN" smtClean="0"/>
              <a:t>Keystone provides a central directory of users mapped to the OpenStack services they can access. It provides authentication and authorization for all components of OpenStack including Swift, Glance, Nova.</a:t>
            </a:r>
          </a:p>
          <a:p>
            <a:pPr algn="just">
              <a:lnSpc>
                <a:spcPct val="90000"/>
              </a:lnSpc>
              <a:buFont typeface="Wingdings" pitchFamily="2" charset="2"/>
              <a:buChar char="Ø"/>
            </a:pPr>
            <a:endParaRPr lang="en-US" altLang="zh-CN" smtClean="0"/>
          </a:p>
          <a:p>
            <a:pPr algn="just">
              <a:lnSpc>
                <a:spcPct val="90000"/>
              </a:lnSpc>
              <a:buFont typeface="Wingdings" pitchFamily="2" charset="2"/>
              <a:buChar char="Ø"/>
            </a:pPr>
            <a:r>
              <a:rPr lang="en-US" altLang="zh-CN" sz="2400" smtClean="0"/>
              <a:t>Keystone provides services : </a:t>
            </a:r>
            <a:r>
              <a:rPr lang="en-US" altLang="zh-CN" smtClean="0"/>
              <a:t>token service, catalog Service and policy Service.</a:t>
            </a:r>
          </a:p>
          <a:p>
            <a:pPr algn="just">
              <a:lnSpc>
                <a:spcPct val="90000"/>
              </a:lnSpc>
              <a:buFont typeface="Wingdings" pitchFamily="2" charset="2"/>
              <a:buChar char="Ø"/>
            </a:pPr>
            <a:endParaRPr lang="en-US" altLang="zh-CN" smtClean="0"/>
          </a:p>
          <a:p>
            <a:pPr algn="just">
              <a:lnSpc>
                <a:spcPct val="90000"/>
              </a:lnSpc>
              <a:buFont typeface="Wingdings" pitchFamily="2" charset="2"/>
              <a:buChar char="Ø"/>
            </a:pPr>
            <a:r>
              <a:rPr lang="en-US" altLang="zh-CN" smtClean="0"/>
              <a:t>Components of Keystone: endpoints, regions, user, services, role, tenant.</a:t>
            </a:r>
            <a:endParaRPr lang="pt-BR" altLang="zh-CN"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25602" name="Title 1"/>
          <p:cNvSpPr>
            <a:spLocks noGrp="1"/>
          </p:cNvSpPr>
          <p:nvPr>
            <p:ph type="title"/>
          </p:nvPr>
        </p:nvSpPr>
        <p:spPr>
          <a:xfrm>
            <a:off x="1835150" y="404813"/>
            <a:ext cx="6851650" cy="1079500"/>
          </a:xfrm>
        </p:spPr>
        <p:txBody>
          <a:bodyPr/>
          <a:lstStyle/>
          <a:p>
            <a:pPr algn="ctr"/>
            <a:r>
              <a:rPr lang="pt-BR" altLang="zh-CN" sz="4400" smtClean="0">
                <a:ea typeface="宋体" charset="-122"/>
              </a:rPr>
              <a:t/>
            </a:r>
            <a:br>
              <a:rPr lang="pt-BR" altLang="zh-CN" sz="4400" smtClean="0">
                <a:ea typeface="宋体" charset="-122"/>
              </a:rPr>
            </a:br>
            <a:r>
              <a:rPr lang="en-US" altLang="zh-CN" sz="4400" smtClean="0">
                <a:ea typeface="宋体" charset="-122"/>
              </a:rPr>
              <a:t> </a:t>
            </a:r>
            <a:br>
              <a:rPr lang="en-US" altLang="zh-CN" sz="4400" smtClean="0">
                <a:ea typeface="宋体" charset="-122"/>
              </a:rPr>
            </a:br>
            <a:r>
              <a:rPr lang="en-US" altLang="zh-CN" sz="4400" smtClean="0">
                <a:ea typeface="宋体" charset="-122"/>
              </a:rPr>
              <a:t/>
            </a:r>
            <a:br>
              <a:rPr lang="en-US" altLang="zh-CN" sz="4400" smtClean="0">
                <a:ea typeface="宋体" charset="-122"/>
              </a:rPr>
            </a:br>
            <a:r>
              <a:rPr lang="en-US" altLang="zh-CN" i="1" smtClean="0">
                <a:ea typeface="宋体" charset="-122"/>
              </a:rPr>
              <a:t>Administrative Web-Interface (Horizon)</a:t>
            </a:r>
            <a:endParaRPr lang="pt-BR" altLang="zh-CN" i="1" smtClean="0">
              <a:ea typeface="宋体" charset="-122"/>
            </a:endParaRPr>
          </a:p>
        </p:txBody>
      </p:sp>
      <p:sp>
        <p:nvSpPr>
          <p:cNvPr id="25603" name="Content Placeholder 2"/>
          <p:cNvSpPr>
            <a:spLocks noGrp="1"/>
          </p:cNvSpPr>
          <p:nvPr>
            <p:ph sz="quarter" idx="1"/>
          </p:nvPr>
        </p:nvSpPr>
        <p:spPr>
          <a:xfrm>
            <a:off x="755650" y="1557338"/>
            <a:ext cx="7772400" cy="4572000"/>
          </a:xfrm>
        </p:spPr>
        <p:txBody>
          <a:bodyPr/>
          <a:lstStyle/>
          <a:p>
            <a:pPr algn="just">
              <a:buFont typeface="Wingdings" pitchFamily="2" charset="2"/>
              <a:buChar char="Ø"/>
            </a:pPr>
            <a:endParaRPr lang="en-US" altLang="zh-CN" smtClean="0"/>
          </a:p>
          <a:p>
            <a:pPr algn="just">
              <a:buFont typeface="Wingdings" pitchFamily="2" charset="2"/>
              <a:buChar char="Ø"/>
            </a:pPr>
            <a:r>
              <a:rPr lang="en-US" altLang="zh-CN" smtClean="0"/>
              <a:t>Horizon provides administrators and users a graphical interface to access, provide and automate cloud-based resources. Horizon the web based dashboard can be used to manage /administer OpenStack services.</a:t>
            </a:r>
          </a:p>
          <a:p>
            <a:pPr algn="just">
              <a:buFont typeface="Wingdings" pitchFamily="2" charset="2"/>
              <a:buChar char="Ø"/>
            </a:pPr>
            <a:endParaRPr lang="en-US" altLang="zh-CN" smtClean="0"/>
          </a:p>
          <a:p>
            <a:pPr algn="just">
              <a:buFont typeface="Wingdings" pitchFamily="2" charset="2"/>
              <a:buChar char="Ø"/>
            </a:pPr>
            <a:r>
              <a:rPr lang="en-US" altLang="zh-CN" smtClean="0"/>
              <a:t>Functions and Features: Instance, image, volume  management ; access and security management; object store manipulation. </a:t>
            </a:r>
            <a:endParaRPr lang="pt-BR" altLang="zh-CN" smtClean="0"/>
          </a:p>
          <a:p>
            <a:pPr algn="just">
              <a:buFont typeface="Wingdings" pitchFamily="2" charset="2"/>
              <a:buChar char="Ø"/>
            </a:pPr>
            <a:endParaRPr lang="pt-BR" altLang="zh-CN"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26626" name="Title 1"/>
          <p:cNvSpPr>
            <a:spLocks noGrp="1"/>
          </p:cNvSpPr>
          <p:nvPr>
            <p:ph type="title"/>
          </p:nvPr>
        </p:nvSpPr>
        <p:spPr>
          <a:xfrm>
            <a:off x="1476375" y="476250"/>
            <a:ext cx="7281863" cy="1143000"/>
          </a:xfrm>
        </p:spPr>
        <p:txBody>
          <a:bodyPr/>
          <a:lstStyle/>
          <a:p>
            <a:pPr algn="ctr"/>
            <a:r>
              <a:rPr lang="en-US" altLang="zh-CN" sz="3800" b="1" smtClean="0">
                <a:ea typeface="宋体" charset="-122"/>
              </a:rPr>
              <a:t>OpenStack </a:t>
            </a:r>
            <a:r>
              <a:rPr lang="zh-CN" altLang="pt-BR" sz="3800" b="1" smtClean="0"/>
              <a:t>云平台与其它云平台进行比较研究</a:t>
            </a:r>
            <a:endParaRPr lang="pt-BR" sz="3800" smtClean="0"/>
          </a:p>
        </p:txBody>
      </p:sp>
      <p:sp>
        <p:nvSpPr>
          <p:cNvPr id="6" name="Content Placeholder 5"/>
          <p:cNvSpPr>
            <a:spLocks noGrp="1"/>
          </p:cNvSpPr>
          <p:nvPr>
            <p:ph sz="quarter" idx="1"/>
          </p:nvPr>
        </p:nvSpPr>
        <p:spPr>
          <a:xfrm>
            <a:off x="395288" y="1916113"/>
            <a:ext cx="8348662" cy="4356100"/>
          </a:xfrm>
        </p:spPr>
        <p:txBody>
          <a:bodyPr/>
          <a:lstStyle/>
          <a:p>
            <a:pPr marL="514350" indent="-514350">
              <a:buFont typeface="Franklin Gothic Book"/>
              <a:buAutoNum type="arabicPeriod"/>
            </a:pPr>
            <a:r>
              <a:rPr lang="en-US" altLang="zh-CN" sz="2900" b="1" smtClean="0"/>
              <a:t>General information </a:t>
            </a:r>
          </a:p>
          <a:p>
            <a:pPr marL="514350" indent="-514350">
              <a:buFont typeface="Franklin Gothic Book"/>
              <a:buAutoNum type="arabicPeriod"/>
            </a:pPr>
            <a:endParaRPr lang="en-US" altLang="zh-CN" sz="2900" b="1" smtClean="0"/>
          </a:p>
          <a:p>
            <a:pPr marL="514350" indent="-514350">
              <a:buFont typeface="Franklin Gothic Book"/>
              <a:buAutoNum type="arabicPeriod"/>
            </a:pPr>
            <a:r>
              <a:rPr lang="en-US" altLang="zh-CN" sz="2900" b="1" smtClean="0"/>
              <a:t>Supported hosts</a:t>
            </a:r>
          </a:p>
          <a:p>
            <a:pPr marL="514350" indent="-514350">
              <a:buFont typeface="Franklin Gothic Book"/>
              <a:buAutoNum type="arabicPeriod"/>
            </a:pPr>
            <a:endParaRPr lang="en-US" altLang="zh-CN" sz="2900" b="1" smtClean="0"/>
          </a:p>
          <a:p>
            <a:pPr marL="514350" indent="-514350">
              <a:buFont typeface="Franklin Gothic Book"/>
              <a:buAutoNum type="arabicPeriod"/>
            </a:pPr>
            <a:r>
              <a:rPr lang="en-US" altLang="zh-CN" sz="2900" b="1" smtClean="0"/>
              <a:t>Supported Clients</a:t>
            </a:r>
          </a:p>
          <a:p>
            <a:pPr marL="514350" indent="-514350">
              <a:buFont typeface="Franklin Gothic Book"/>
              <a:buAutoNum type="arabicPeriod"/>
            </a:pPr>
            <a:endParaRPr lang="en-US" altLang="zh-CN" sz="2900" b="1" smtClean="0"/>
          </a:p>
          <a:p>
            <a:pPr marL="514350" indent="-514350">
              <a:buFont typeface="Franklin Gothic Book"/>
              <a:buAutoNum type="arabicPeriod"/>
            </a:pPr>
            <a:r>
              <a:rPr lang="en-US" altLang="zh-CN" sz="2900" b="1" smtClean="0"/>
              <a:t>Providers</a:t>
            </a:r>
          </a:p>
          <a:p>
            <a:pPr marL="514350" indent="-514350">
              <a:buFont typeface="Franklin Gothic Book"/>
              <a:buAutoNum type="arabicPeriod"/>
            </a:pPr>
            <a:endParaRPr lang="en-US" altLang="zh-CN" sz="2900" b="1" smtClean="0"/>
          </a:p>
          <a:p>
            <a:pPr marL="514350" indent="-514350">
              <a:buFont typeface="Franklin Gothic Book"/>
              <a:buAutoNum type="arabicPeriod"/>
            </a:pPr>
            <a:r>
              <a:rPr lang="en-US" altLang="zh-CN" sz="2900" b="1" smtClean="0"/>
              <a:t>Features</a:t>
            </a:r>
          </a:p>
          <a:p>
            <a:pPr marL="514350" indent="-514350">
              <a:buFont typeface="Franklin Gothic Book"/>
              <a:buAutoNum type="arabicPeriod"/>
            </a:pPr>
            <a:endParaRPr lang="pt-BR" altLang="zh-CN" sz="2900" smtClean="0"/>
          </a:p>
        </p:txBody>
      </p:sp>
      <p:sp>
        <p:nvSpPr>
          <p:cNvPr id="26628" name="Rectangle 6"/>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r>
              <a:rPr lang="pt-BR" altLang="zh-CN">
                <a:cs typeface="Arial" charset="0"/>
              </a:rPr>
              <a:t/>
            </a:r>
            <a:br>
              <a:rPr lang="pt-BR" altLang="zh-CN">
                <a:cs typeface="Arial" charset="0"/>
              </a:rPr>
            </a:br>
            <a:endParaRPr lang="pt-BR" altLang="zh-CN">
              <a:cs typeface="Arial" charset="0"/>
            </a:endParaRPr>
          </a:p>
        </p:txBody>
      </p:sp>
      <p:sp>
        <p:nvSpPr>
          <p:cNvPr id="26629" name="Rectangle 7"/>
          <p:cNvSpPr>
            <a:spLocks noChangeArrowheads="1"/>
          </p:cNvSpPr>
          <p:nvPr/>
        </p:nvSpPr>
        <p:spPr bwMode="auto">
          <a:xfrm>
            <a:off x="0" y="0"/>
            <a:ext cx="3017838" cy="6350"/>
          </a:xfrm>
          <a:prstGeom prst="rect">
            <a:avLst/>
          </a:prstGeom>
          <a:solidFill>
            <a:srgbClr val="000000"/>
          </a:solidFill>
          <a:ln w="9525">
            <a:solidFill>
              <a:schemeClr val="tx1"/>
            </a:solidFill>
            <a:miter lim="800000"/>
            <a:headEnd/>
            <a:tailEnd/>
          </a:ln>
        </p:spPr>
        <p:txBody>
          <a:bodyPr wrap="none" anchor="ctr">
            <a:spAutoFit/>
          </a:bodyPr>
          <a:lstStyle/>
          <a:p>
            <a:endParaRPr lang="pt-BR" altLang="zh-CN">
              <a:latin typeface="Perpetua"/>
            </a:endParaRPr>
          </a:p>
        </p:txBody>
      </p:sp>
    </p:spTree>
  </p:cSld>
  <p:clrMapOvr>
    <a:masterClrMapping/>
  </p:clrMapOvr>
  <p:transition spd="med">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additive="base">
                                        <p:cTn id="13"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6" end="6"/>
                                            </p:txEl>
                                          </p:spTgt>
                                        </p:tgtEl>
                                        <p:attrNameLst>
                                          <p:attrName>style.visibility</p:attrName>
                                        </p:attrNameLst>
                                      </p:cBhvr>
                                      <p:to>
                                        <p:strVal val="visible"/>
                                      </p:to>
                                    </p:set>
                                    <p:anim calcmode="lin" valueType="num">
                                      <p:cBhvr additive="base">
                                        <p:cTn id="25"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8" end="8"/>
                                            </p:txEl>
                                          </p:spTgt>
                                        </p:tgtEl>
                                        <p:attrNameLst>
                                          <p:attrName>style.visibility</p:attrName>
                                        </p:attrNameLst>
                                      </p:cBhvr>
                                      <p:to>
                                        <p:strVal val="visible"/>
                                      </p:to>
                                    </p:set>
                                    <p:anim calcmode="lin" valueType="num">
                                      <p:cBhvr additive="base">
                                        <p:cTn id="31"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2"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2" name="Title 1"/>
          <p:cNvSpPr>
            <a:spLocks noGrp="1"/>
          </p:cNvSpPr>
          <p:nvPr>
            <p:ph type="title"/>
          </p:nvPr>
        </p:nvSpPr>
        <p:spPr>
          <a:xfrm>
            <a:off x="107504" y="2574032"/>
            <a:ext cx="8856984" cy="1143000"/>
          </a:xfrm>
          <a:solidFill>
            <a:srgbClr val="FF0000"/>
          </a:solidFill>
        </p:spPr>
        <p:style>
          <a:lnRef idx="3">
            <a:schemeClr val="lt1"/>
          </a:lnRef>
          <a:fillRef idx="1">
            <a:schemeClr val="dk1"/>
          </a:fillRef>
          <a:effectRef idx="1">
            <a:schemeClr val="dk1"/>
          </a:effectRef>
          <a:fontRef idx="minor">
            <a:schemeClr val="lt1"/>
          </a:fontRef>
        </p:style>
        <p:txBody>
          <a:bodyPr>
            <a:normAutofit/>
          </a:bodyPr>
          <a:lstStyle/>
          <a:p>
            <a:pPr fontAlgn="auto">
              <a:spcAft>
                <a:spcPts val="0"/>
              </a:spcAft>
              <a:defRPr/>
            </a:pPr>
            <a:r>
              <a:rPr lang="pt-B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1. </a:t>
            </a:r>
            <a:r>
              <a:rPr lang="en-US"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General information </a:t>
            </a:r>
            <a:endParaRPr lang="pt-BR"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50825" y="136525"/>
          <a:ext cx="8569325" cy="6637338"/>
        </p:xfrm>
        <a:graphic>
          <a:graphicData uri="http://schemas.openxmlformats.org/drawingml/2006/table">
            <a:tbl>
              <a:tblPr/>
              <a:tblGrid>
                <a:gridCol w="1425870"/>
                <a:gridCol w="1425870"/>
                <a:gridCol w="1426849"/>
                <a:gridCol w="1426849"/>
                <a:gridCol w="1426849"/>
                <a:gridCol w="1436665"/>
              </a:tblGrid>
              <a:tr h="496432">
                <a:tc>
                  <a:txBody>
                    <a:bodyPr/>
                    <a:lstStyle/>
                    <a:p>
                      <a:pPr indent="5080" algn="ctr">
                        <a:lnSpc>
                          <a:spcPct val="150000"/>
                        </a:lnSpc>
                        <a:spcAft>
                          <a:spcPts val="1100"/>
                        </a:spcAft>
                      </a:pPr>
                      <a:r>
                        <a:rPr lang="en-US" sz="1200" b="1" spc="-25">
                          <a:latin typeface="宋体"/>
                          <a:ea typeface="宋体"/>
                          <a:cs typeface="Times New Roman"/>
                        </a:rPr>
                        <a:t>Software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Initial release date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License (s)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Written in</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As a service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Local installations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396426">
                <a:tc>
                  <a:txBody>
                    <a:bodyPr/>
                    <a:lstStyle/>
                    <a:p>
                      <a:pPr indent="5080" algn="ctr">
                        <a:lnSpc>
                          <a:spcPct val="150000"/>
                        </a:lnSpc>
                        <a:spcAft>
                          <a:spcPts val="1100"/>
                        </a:spcAft>
                      </a:pPr>
                      <a:r>
                        <a:rPr lang="en-US" sz="1200" b="1" spc="-25">
                          <a:latin typeface="宋体"/>
                          <a:ea typeface="宋体"/>
                          <a:cs typeface="Times New Roman"/>
                        </a:rPr>
                        <a:t>Fluid Operations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2009-03-01</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Proprietary</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Java, C</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531">
                <a:tc>
                  <a:txBody>
                    <a:bodyPr/>
                    <a:lstStyle/>
                    <a:p>
                      <a:pPr indent="5080" algn="ctr">
                        <a:lnSpc>
                          <a:spcPct val="150000"/>
                        </a:lnSpc>
                        <a:spcAft>
                          <a:spcPts val="1100"/>
                        </a:spcAft>
                      </a:pPr>
                      <a:r>
                        <a:rPr lang="en-US" sz="1200" b="1" spc="-25">
                          <a:latin typeface="宋体"/>
                          <a:ea typeface="宋体"/>
                          <a:cs typeface="Times New Roman"/>
                        </a:rPr>
                        <a:t>AppScale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2009-03-07</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BSD License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Python, Ruby, Go</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426">
                <a:tc>
                  <a:txBody>
                    <a:bodyPr/>
                    <a:lstStyle/>
                    <a:p>
                      <a:pPr indent="5080" algn="ctr">
                        <a:lnSpc>
                          <a:spcPct val="150000"/>
                        </a:lnSpc>
                        <a:spcAft>
                          <a:spcPts val="1100"/>
                        </a:spcAft>
                      </a:pPr>
                      <a:r>
                        <a:rPr lang="en-US" sz="1200" b="1" spc="-25">
                          <a:latin typeface="宋体"/>
                          <a:ea typeface="宋体"/>
                          <a:cs typeface="Times New Roman"/>
                        </a:rPr>
                        <a:t>Cloud Foundry</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2011-04-12</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Apache License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Ruby, C</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426">
                <a:tc>
                  <a:txBody>
                    <a:bodyPr/>
                    <a:lstStyle/>
                    <a:p>
                      <a:pPr indent="5080" algn="ctr">
                        <a:lnSpc>
                          <a:spcPct val="150000"/>
                        </a:lnSpc>
                        <a:spcAft>
                          <a:spcPts val="1100"/>
                        </a:spcAft>
                      </a:pPr>
                      <a:r>
                        <a:rPr lang="en-US" sz="1200" b="1" spc="-25">
                          <a:latin typeface="宋体"/>
                          <a:ea typeface="宋体"/>
                          <a:cs typeface="Times New Roman"/>
                        </a:rPr>
                        <a:t>Cloud.com</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2010-05-04</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Apache License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Java, C</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531">
                <a:tc>
                  <a:txBody>
                    <a:bodyPr/>
                    <a:lstStyle/>
                    <a:p>
                      <a:pPr indent="5080" algn="ctr">
                        <a:lnSpc>
                          <a:spcPct val="150000"/>
                        </a:lnSpc>
                        <a:spcAft>
                          <a:spcPts val="1100"/>
                        </a:spcAft>
                      </a:pPr>
                      <a:r>
                        <a:rPr lang="en-US" sz="1200" b="1" spc="-25">
                          <a:latin typeface="宋体"/>
                          <a:ea typeface="宋体"/>
                          <a:cs typeface="Times New Roman"/>
                        </a:rPr>
                        <a:t>Eucalyptus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2008-05-29</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Proprietary GPL v3</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Java, C</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6432">
                <a:tc>
                  <a:txBody>
                    <a:bodyPr/>
                    <a:lstStyle/>
                    <a:p>
                      <a:pPr indent="5080" algn="ctr">
                        <a:lnSpc>
                          <a:spcPct val="150000"/>
                        </a:lnSpc>
                        <a:spcAft>
                          <a:spcPts val="1100"/>
                        </a:spcAft>
                      </a:pPr>
                      <a:r>
                        <a:rPr lang="en-US" sz="1200" b="1" spc="-25">
                          <a:latin typeface="宋体"/>
                          <a:ea typeface="宋体"/>
                          <a:cs typeface="Times New Roman"/>
                        </a:rPr>
                        <a:t>Flexiant Limited </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2007-01-15</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Proprietary software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Java, C</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1892">
                <a:tc>
                  <a:txBody>
                    <a:bodyPr/>
                    <a:lstStyle/>
                    <a:p>
                      <a:pPr indent="5080" algn="ctr">
                        <a:lnSpc>
                          <a:spcPct val="150000"/>
                        </a:lnSpc>
                        <a:spcAft>
                          <a:spcPts val="1100"/>
                        </a:spcAft>
                      </a:pPr>
                      <a:r>
                        <a:rPr lang="en-US" sz="1200" b="1" spc="-25">
                          <a:latin typeface="宋体"/>
                          <a:ea typeface="宋体"/>
                          <a:cs typeface="Times New Roman"/>
                        </a:rPr>
                        <a:t>Nimbus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2009-01-09</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Apache License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Java, </a:t>
                      </a:r>
                      <a:r>
                        <a:rPr lang="en-US" sz="1200" b="1" spc="-25">
                          <a:latin typeface="宋体"/>
                          <a:ea typeface="宋体"/>
                          <a:cs typeface="Courier New"/>
                        </a:rPr>
                        <a:t>Python</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11274">
                <a:tc>
                  <a:txBody>
                    <a:bodyPr/>
                    <a:lstStyle/>
                    <a:p>
                      <a:pPr indent="5080" algn="ctr">
                        <a:lnSpc>
                          <a:spcPct val="150000"/>
                        </a:lnSpc>
                        <a:spcAft>
                          <a:spcPts val="1100"/>
                        </a:spcAft>
                      </a:pPr>
                      <a:r>
                        <a:rPr lang="en-US" sz="1200" b="1" spc="-25">
                          <a:latin typeface="宋体"/>
                          <a:ea typeface="宋体"/>
                          <a:cs typeface="Times New Roman"/>
                        </a:rPr>
                        <a:t>OpenNebula</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2008-03</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Apache License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Courier New"/>
                        </a:rPr>
                        <a:t>C++, C, Ruby, Java, Shell script, lex, yacc</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6432">
                <a:tc>
                  <a:txBody>
                    <a:bodyPr/>
                    <a:lstStyle/>
                    <a:p>
                      <a:pPr indent="5080" algn="ctr">
                        <a:lnSpc>
                          <a:spcPct val="150000"/>
                        </a:lnSpc>
                        <a:spcAft>
                          <a:spcPts val="1100"/>
                        </a:spcAft>
                      </a:pPr>
                      <a:r>
                        <a:rPr lang="en-US" sz="1200" b="1" spc="-25">
                          <a:latin typeface="宋体"/>
                          <a:ea typeface="宋体"/>
                          <a:cs typeface="Times New Roman"/>
                        </a:rPr>
                        <a:t>OpenQRM</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2008-03</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GPL License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Courier New"/>
                        </a:rPr>
                        <a:t>C++, PHP, Shell script</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6426">
                <a:tc>
                  <a:txBody>
                    <a:bodyPr/>
                    <a:lstStyle/>
                    <a:p>
                      <a:pPr indent="5080" algn="ctr">
                        <a:lnSpc>
                          <a:spcPct val="150000"/>
                        </a:lnSpc>
                        <a:spcAft>
                          <a:spcPts val="1100"/>
                        </a:spcAft>
                      </a:pPr>
                      <a:r>
                        <a:rPr lang="en-US" sz="1200" b="1" spc="-25" dirty="0" err="1">
                          <a:latin typeface="宋体"/>
                          <a:ea typeface="宋体"/>
                          <a:cs typeface="Times New Roman"/>
                        </a:rPr>
                        <a:t>OpenShift</a:t>
                      </a:r>
                      <a:endParaRPr lang="pt-BR" sz="1200" spc="-25" dirty="0">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211-05-04</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Apache License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Ruby</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531">
                <a:tc>
                  <a:txBody>
                    <a:bodyPr/>
                    <a:lstStyle/>
                    <a:p>
                      <a:pPr indent="5080" algn="ctr">
                        <a:lnSpc>
                          <a:spcPct val="150000"/>
                        </a:lnSpc>
                        <a:spcAft>
                          <a:spcPts val="1100"/>
                        </a:spcAft>
                      </a:pPr>
                      <a:r>
                        <a:rPr lang="en-US" sz="1200" b="1" spc="-25">
                          <a:latin typeface="宋体"/>
                          <a:ea typeface="宋体"/>
                          <a:cs typeface="Times New Roman"/>
                        </a:rPr>
                        <a:t>OpenStack</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Aft>
                          <a:spcPts val="1100"/>
                        </a:spcAft>
                      </a:pPr>
                      <a:r>
                        <a:rPr lang="en-US" sz="1200" b="1" spc="-25">
                          <a:latin typeface="宋体"/>
                          <a:ea typeface="宋体"/>
                          <a:cs typeface="Times New Roman"/>
                        </a:rPr>
                        <a:t>2010-10-21</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Aft>
                          <a:spcPts val="1100"/>
                        </a:spcAft>
                      </a:pPr>
                      <a:r>
                        <a:rPr lang="en-US" sz="1200" b="1" spc="-25">
                          <a:latin typeface="宋体"/>
                          <a:ea typeface="宋体"/>
                          <a:cs typeface="Times New Roman"/>
                        </a:rPr>
                        <a:t>Apache License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Aft>
                          <a:spcPts val="1100"/>
                        </a:spcAft>
                      </a:pPr>
                      <a:r>
                        <a:rPr lang="en-US" sz="1200" b="1" spc="-25">
                          <a:latin typeface="宋体"/>
                          <a:ea typeface="宋体"/>
                          <a:cs typeface="Times New Roman"/>
                        </a:rPr>
                        <a:t>Python</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Aft>
                          <a:spcPts val="1100"/>
                        </a:spcAft>
                      </a:pPr>
                      <a:r>
                        <a:rPr lang="en-US" sz="1200" b="1" spc="-25" dirty="0">
                          <a:latin typeface="宋体"/>
                          <a:ea typeface="宋体"/>
                          <a:cs typeface="Times New Roman"/>
                        </a:rPr>
                        <a:t>Yes</a:t>
                      </a:r>
                      <a:endParaRPr lang="pt-BR" sz="1200" spc="-25" dirty="0">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396426">
                <a:tc>
                  <a:txBody>
                    <a:bodyPr/>
                    <a:lstStyle/>
                    <a:p>
                      <a:pPr indent="5080" algn="ctr">
                        <a:lnSpc>
                          <a:spcPct val="150000"/>
                        </a:lnSpc>
                        <a:spcAft>
                          <a:spcPts val="1100"/>
                        </a:spcAft>
                      </a:pPr>
                      <a:r>
                        <a:rPr lang="en-US" sz="1200" b="1" spc="-25">
                          <a:latin typeface="宋体"/>
                          <a:ea typeface="宋体"/>
                          <a:cs typeface="Times New Roman"/>
                        </a:rPr>
                        <a:t>OnApp</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2010-07-01</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Proprietary</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Java, Ruby,  C++</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Yes</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6531">
                <a:tc>
                  <a:txBody>
                    <a:bodyPr/>
                    <a:lstStyle/>
                    <a:p>
                      <a:pPr indent="5080" algn="ctr">
                        <a:lnSpc>
                          <a:spcPct val="150000"/>
                        </a:lnSpc>
                        <a:spcAft>
                          <a:spcPts val="1100"/>
                        </a:spcAft>
                      </a:pPr>
                      <a:r>
                        <a:rPr lang="en-US" sz="1200" b="1" spc="-25">
                          <a:latin typeface="宋体"/>
                          <a:ea typeface="宋体"/>
                          <a:cs typeface="Times New Roman"/>
                        </a:rPr>
                        <a:t>OVirt</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200" b="1" spc="-25">
                          <a:latin typeface="宋体"/>
                          <a:ea typeface="宋体"/>
                          <a:cs typeface="Times New Roman"/>
                        </a:rPr>
                        <a:t>2012-08-09</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Apache License</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Java, Python</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a:latin typeface="宋体"/>
                          <a:ea typeface="宋体"/>
                          <a:cs typeface="Times New Roman"/>
                        </a:rPr>
                        <a:t>?</a:t>
                      </a:r>
                      <a:endParaRPr lang="pt-BR" sz="1200" spc="-25">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Aft>
                          <a:spcPts val="1100"/>
                        </a:spcAft>
                      </a:pPr>
                      <a:r>
                        <a:rPr lang="en-US" sz="1200" b="1" spc="-25" dirty="0">
                          <a:latin typeface="宋体"/>
                          <a:ea typeface="宋体"/>
                          <a:cs typeface="Times New Roman"/>
                        </a:rPr>
                        <a:t>Yes</a:t>
                      </a:r>
                      <a:endParaRPr lang="pt-BR" sz="1200" spc="-25" dirty="0">
                        <a:latin typeface="Times New Roman"/>
                        <a:ea typeface="宋体"/>
                        <a:cs typeface="Times New Roman"/>
                      </a:endParaRPr>
                    </a:p>
                  </a:txBody>
                  <a:tcPr marL="34109" marR="3410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8780" name="Rectangle 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r>
              <a:rPr lang="pt-BR" altLang="zh-CN">
                <a:cs typeface="Arial" charset="0"/>
              </a:rPr>
              <a:t/>
            </a:r>
            <a:br>
              <a:rPr lang="pt-BR" altLang="zh-CN">
                <a:cs typeface="Arial" charset="0"/>
              </a:rPr>
            </a:br>
            <a:endParaRPr lang="pt-BR" altLang="zh-CN">
              <a:cs typeface="Arial" charset="0"/>
            </a:endParaRPr>
          </a:p>
        </p:txBody>
      </p:sp>
      <p:sp>
        <p:nvSpPr>
          <p:cNvPr id="28781" name="Rectangle 2"/>
          <p:cNvSpPr>
            <a:spLocks noChangeArrowheads="1"/>
          </p:cNvSpPr>
          <p:nvPr/>
        </p:nvSpPr>
        <p:spPr bwMode="auto">
          <a:xfrm>
            <a:off x="0" y="0"/>
            <a:ext cx="3017838" cy="6350"/>
          </a:xfrm>
          <a:prstGeom prst="rect">
            <a:avLst/>
          </a:prstGeom>
          <a:solidFill>
            <a:srgbClr val="000000"/>
          </a:solidFill>
          <a:ln w="9525">
            <a:solidFill>
              <a:schemeClr val="tx1"/>
            </a:solidFill>
            <a:miter lim="800000"/>
            <a:headEnd/>
            <a:tailEnd/>
          </a:ln>
        </p:spPr>
        <p:txBody>
          <a:bodyPr wrap="none" anchor="ctr">
            <a:spAutoFit/>
          </a:bodyPr>
          <a:lstStyle/>
          <a:p>
            <a:endParaRPr lang="pt-BR" altLang="zh-CN">
              <a:latin typeface="Perpetua"/>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2"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2" name="Title 1"/>
          <p:cNvSpPr>
            <a:spLocks noGrp="1"/>
          </p:cNvSpPr>
          <p:nvPr>
            <p:ph type="title"/>
          </p:nvPr>
        </p:nvSpPr>
        <p:spPr>
          <a:xfrm>
            <a:off x="107504" y="2646040"/>
            <a:ext cx="8928992" cy="1143000"/>
          </a:xfrm>
          <a:solidFill>
            <a:srgbClr val="FF0000"/>
          </a:solidFill>
        </p:spPr>
        <p:style>
          <a:lnRef idx="3">
            <a:schemeClr val="lt1"/>
          </a:lnRef>
          <a:fillRef idx="1">
            <a:schemeClr val="dk1"/>
          </a:fillRef>
          <a:effectRef idx="1">
            <a:schemeClr val="dk1"/>
          </a:effectRef>
          <a:fontRef idx="minor">
            <a:schemeClr val="lt1"/>
          </a:fontRef>
        </p:style>
        <p:txBody>
          <a:bodyPr>
            <a:normAutofit/>
          </a:bodyPr>
          <a:lstStyle/>
          <a:p>
            <a:pPr fontAlgn="auto">
              <a:spcAft>
                <a:spcPts val="0"/>
              </a:spcAft>
              <a:defRPr/>
            </a:pPr>
            <a:r>
              <a:rPr lang="pt-B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2. </a:t>
            </a:r>
            <a:r>
              <a:rPr lang="en-US"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Supported hosts</a:t>
            </a:r>
            <a:r>
              <a:rPr lang="pt-B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 </a:t>
            </a:r>
            <a:endParaRPr lang="pt-BR"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250825" y="260350"/>
          <a:ext cx="8642350" cy="6408738"/>
        </p:xfrm>
        <a:graphic>
          <a:graphicData uri="http://schemas.openxmlformats.org/drawingml/2006/table">
            <a:tbl>
              <a:tblPr/>
              <a:tblGrid>
                <a:gridCol w="2159517"/>
                <a:gridCol w="2159517"/>
                <a:gridCol w="2160963"/>
                <a:gridCol w="2160963"/>
              </a:tblGrid>
              <a:tr h="469120">
                <a:tc>
                  <a:txBody>
                    <a:bodyPr/>
                    <a:lstStyle/>
                    <a:p>
                      <a:pPr indent="5080" algn="ctr">
                        <a:lnSpc>
                          <a:spcPct val="150000"/>
                        </a:lnSpc>
                        <a:spcBef>
                          <a:spcPts val="1200"/>
                        </a:spcBef>
                        <a:spcAft>
                          <a:spcPts val="1200"/>
                        </a:spcAft>
                      </a:pPr>
                      <a:r>
                        <a:rPr lang="en-US" sz="1400" b="1" spc="-25" dirty="0">
                          <a:latin typeface="宋体"/>
                          <a:ea typeface="宋体"/>
                          <a:cs typeface="Courier New"/>
                        </a:rPr>
                        <a:t>Software</a:t>
                      </a:r>
                      <a:endParaRPr lang="pt-BR" sz="1400" spc="-25" dirty="0">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dirty="0">
                          <a:latin typeface="宋体"/>
                          <a:ea typeface="宋体"/>
                          <a:cs typeface="Courier New"/>
                        </a:rPr>
                        <a:t>Linux</a:t>
                      </a:r>
                      <a:endParaRPr lang="pt-BR" sz="1400" spc="-25" dirty="0">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dirty="0">
                          <a:latin typeface="宋体"/>
                          <a:ea typeface="宋体"/>
                          <a:cs typeface="Courier New"/>
                        </a:rPr>
                        <a:t>Windows</a:t>
                      </a:r>
                      <a:endParaRPr lang="pt-BR" sz="1400" spc="-25" dirty="0">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Bare Metal</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469120">
                <a:tc>
                  <a:txBody>
                    <a:bodyPr/>
                    <a:lstStyle/>
                    <a:p>
                      <a:pPr indent="5080" algn="ctr">
                        <a:lnSpc>
                          <a:spcPct val="150000"/>
                        </a:lnSpc>
                        <a:spcAft>
                          <a:spcPts val="1100"/>
                        </a:spcAft>
                      </a:pPr>
                      <a:r>
                        <a:rPr lang="en-US" sz="1400" b="1" spc="-25">
                          <a:latin typeface="宋体"/>
                          <a:ea typeface="宋体"/>
                          <a:cs typeface="Times New Roman"/>
                        </a:rPr>
                        <a:t>Fluid Operations</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166">
                <a:tc>
                  <a:txBody>
                    <a:bodyPr/>
                    <a:lstStyle/>
                    <a:p>
                      <a:pPr indent="5080" algn="ctr">
                        <a:lnSpc>
                          <a:spcPct val="150000"/>
                        </a:lnSpc>
                        <a:spcAft>
                          <a:spcPts val="1100"/>
                        </a:spcAft>
                      </a:pPr>
                      <a:r>
                        <a:rPr lang="en-US" sz="1400" b="1" spc="-25">
                          <a:latin typeface="宋体"/>
                          <a:ea typeface="宋体"/>
                          <a:cs typeface="Times New Roman"/>
                        </a:rPr>
                        <a:t>AppScale</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 ?</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 ?</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 ?</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9120">
                <a:tc>
                  <a:txBody>
                    <a:bodyPr/>
                    <a:lstStyle/>
                    <a:p>
                      <a:pPr indent="5080" algn="ctr">
                        <a:lnSpc>
                          <a:spcPct val="150000"/>
                        </a:lnSpc>
                        <a:spcAft>
                          <a:spcPts val="1100"/>
                        </a:spcAft>
                      </a:pPr>
                      <a:r>
                        <a:rPr lang="en-US" sz="1400" b="1" spc="-25">
                          <a:latin typeface="宋体"/>
                          <a:ea typeface="宋体"/>
                          <a:cs typeface="Times New Roman"/>
                        </a:rPr>
                        <a:t>Cloud Foundry</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9120">
                <a:tc>
                  <a:txBody>
                    <a:bodyPr/>
                    <a:lstStyle/>
                    <a:p>
                      <a:pPr indent="5080" algn="ctr">
                        <a:lnSpc>
                          <a:spcPct val="150000"/>
                        </a:lnSpc>
                        <a:spcAft>
                          <a:spcPts val="1100"/>
                        </a:spcAft>
                      </a:pPr>
                      <a:r>
                        <a:rPr lang="en-US" sz="1400" b="1" spc="-25">
                          <a:latin typeface="宋体"/>
                          <a:ea typeface="宋体"/>
                          <a:cs typeface="Times New Roman"/>
                        </a:rPr>
                        <a:t>Cloud.com</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 ?</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4447">
                <a:tc>
                  <a:txBody>
                    <a:bodyPr/>
                    <a:lstStyle/>
                    <a:p>
                      <a:pPr indent="5080" algn="ctr">
                        <a:lnSpc>
                          <a:spcPct val="150000"/>
                        </a:lnSpc>
                        <a:spcAft>
                          <a:spcPts val="1100"/>
                        </a:spcAft>
                      </a:pPr>
                      <a:r>
                        <a:rPr lang="en-US" sz="1400" b="1" spc="-25">
                          <a:latin typeface="宋体"/>
                          <a:ea typeface="宋体"/>
                          <a:cs typeface="Times New Roman"/>
                        </a:rPr>
                        <a:t>Eucalyptus</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 ?</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166">
                <a:tc>
                  <a:txBody>
                    <a:bodyPr/>
                    <a:lstStyle/>
                    <a:p>
                      <a:pPr indent="5080" algn="ctr">
                        <a:lnSpc>
                          <a:spcPct val="150000"/>
                        </a:lnSpc>
                        <a:spcAft>
                          <a:spcPts val="1100"/>
                        </a:spcAft>
                      </a:pPr>
                      <a:r>
                        <a:rPr lang="en-US" sz="1400" b="1" spc="-25">
                          <a:latin typeface="宋体"/>
                          <a:ea typeface="宋体"/>
                          <a:cs typeface="Times New Roman"/>
                        </a:rPr>
                        <a:t>Flexiant Limited </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9613">
                <a:tc>
                  <a:txBody>
                    <a:bodyPr/>
                    <a:lstStyle/>
                    <a:p>
                      <a:pPr indent="5080" algn="ctr">
                        <a:lnSpc>
                          <a:spcPct val="150000"/>
                        </a:lnSpc>
                        <a:spcAft>
                          <a:spcPts val="1100"/>
                        </a:spcAft>
                      </a:pPr>
                      <a:r>
                        <a:rPr lang="en-US" sz="1400" b="1" spc="-25">
                          <a:latin typeface="宋体"/>
                          <a:ea typeface="宋体"/>
                          <a:cs typeface="Times New Roman"/>
                        </a:rPr>
                        <a:t>Nimbus</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 ?</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 ?</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 ?</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204">
                <a:tc>
                  <a:txBody>
                    <a:bodyPr/>
                    <a:lstStyle/>
                    <a:p>
                      <a:pPr indent="5080" algn="ctr">
                        <a:lnSpc>
                          <a:spcPct val="150000"/>
                        </a:lnSpc>
                        <a:spcAft>
                          <a:spcPts val="1100"/>
                        </a:spcAft>
                      </a:pPr>
                      <a:r>
                        <a:rPr lang="en-US" sz="1400" b="1" spc="-25">
                          <a:latin typeface="宋体"/>
                          <a:ea typeface="宋体"/>
                          <a:cs typeface="Times New Roman"/>
                        </a:rPr>
                        <a:t>OpenNebula</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Aft>
                          <a:spcPts val="11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 ?</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4083">
                <a:tc>
                  <a:txBody>
                    <a:bodyPr/>
                    <a:lstStyle/>
                    <a:p>
                      <a:pPr indent="5080" algn="ctr">
                        <a:lnSpc>
                          <a:spcPct val="150000"/>
                        </a:lnSpc>
                        <a:spcAft>
                          <a:spcPts val="1100"/>
                        </a:spcAft>
                      </a:pPr>
                      <a:r>
                        <a:rPr lang="en-US" sz="1400" b="1" spc="-25">
                          <a:latin typeface="宋体"/>
                          <a:ea typeface="宋体"/>
                          <a:cs typeface="Times New Roman"/>
                        </a:rPr>
                        <a:t>OpenQRM</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9120">
                <a:tc>
                  <a:txBody>
                    <a:bodyPr/>
                    <a:lstStyle/>
                    <a:p>
                      <a:pPr indent="5080" algn="ctr">
                        <a:lnSpc>
                          <a:spcPct val="150000"/>
                        </a:lnSpc>
                        <a:spcAft>
                          <a:spcPts val="1100"/>
                        </a:spcAft>
                      </a:pPr>
                      <a:r>
                        <a:rPr lang="en-US" sz="1400" b="1" spc="-25">
                          <a:latin typeface="宋体"/>
                          <a:ea typeface="宋体"/>
                          <a:cs typeface="Times New Roman"/>
                        </a:rPr>
                        <a:t>OpenShift</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166">
                <a:tc>
                  <a:txBody>
                    <a:bodyPr/>
                    <a:lstStyle/>
                    <a:p>
                      <a:pPr indent="5080" algn="ctr">
                        <a:lnSpc>
                          <a:spcPct val="150000"/>
                        </a:lnSpc>
                        <a:spcAft>
                          <a:spcPts val="1100"/>
                        </a:spcAft>
                      </a:pPr>
                      <a:r>
                        <a:rPr lang="en-US" sz="1400" b="1" spc="-25">
                          <a:latin typeface="宋体"/>
                          <a:ea typeface="宋体"/>
                          <a:cs typeface="Times New Roman"/>
                        </a:rPr>
                        <a:t>OpenStack</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r>
                        <a:rPr lang="en-US" sz="1400" b="1" spc="-25" dirty="0">
                          <a:latin typeface="Courier New"/>
                          <a:ea typeface="宋体"/>
                          <a:cs typeface="Times New Roman"/>
                        </a:rPr>
                        <a:t>No</a:t>
                      </a:r>
                      <a:endParaRPr lang="pt-BR" sz="1400" spc="-25" dirty="0">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469120">
                <a:tc>
                  <a:txBody>
                    <a:bodyPr/>
                    <a:lstStyle/>
                    <a:p>
                      <a:pPr indent="5080" algn="ctr">
                        <a:lnSpc>
                          <a:spcPct val="150000"/>
                        </a:lnSpc>
                        <a:spcAft>
                          <a:spcPts val="1100"/>
                        </a:spcAft>
                      </a:pPr>
                      <a:r>
                        <a:rPr lang="en-US" sz="1400" b="1" spc="-25">
                          <a:latin typeface="宋体"/>
                          <a:ea typeface="宋体"/>
                          <a:cs typeface="Times New Roman"/>
                        </a:rPr>
                        <a:t>OnApp</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5143">
                <a:tc>
                  <a:txBody>
                    <a:bodyPr/>
                    <a:lstStyle/>
                    <a:p>
                      <a:pPr indent="5080" algn="ctr">
                        <a:lnSpc>
                          <a:spcPct val="150000"/>
                        </a:lnSpc>
                        <a:spcAft>
                          <a:spcPts val="1100"/>
                        </a:spcAft>
                      </a:pPr>
                      <a:r>
                        <a:rPr lang="en-US" sz="1400" b="1" spc="-25">
                          <a:latin typeface="宋体"/>
                          <a:ea typeface="宋体"/>
                          <a:cs typeface="Times New Roman"/>
                        </a:rPr>
                        <a:t>OVirt</a:t>
                      </a:r>
                      <a:endParaRPr lang="pt-BR" sz="1400" spc="-25">
                        <a:latin typeface="Times New Roman"/>
                        <a:ea typeface="宋体"/>
                        <a:cs typeface="Times New Roman"/>
                      </a:endParaRPr>
                    </a:p>
                  </a:txBody>
                  <a:tcPr marL="41243" marR="412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302260" algn="l">
                        <a:lnSpc>
                          <a:spcPct val="150000"/>
                        </a:lnSpc>
                        <a:spcBef>
                          <a:spcPts val="1200"/>
                        </a:spcBef>
                        <a:spcAft>
                          <a:spcPts val="1200"/>
                        </a:spcAft>
                      </a:pPr>
                      <a:r>
                        <a:rPr lang="en-US" sz="1400" b="1" spc="-25" baseline="0" dirty="0" smtClean="0">
                          <a:latin typeface="Courier New"/>
                          <a:ea typeface="宋体"/>
                          <a:cs typeface="Times New Roman"/>
                        </a:rPr>
                        <a:t>      </a:t>
                      </a:r>
                      <a:r>
                        <a:rPr lang="en-US" sz="1400" b="1" spc="-25" dirty="0" smtClean="0">
                          <a:latin typeface="Courier New"/>
                          <a:ea typeface="宋体"/>
                          <a:cs typeface="Times New Roman"/>
                        </a:rPr>
                        <a:t>No</a:t>
                      </a:r>
                      <a:endParaRPr lang="pt-BR" sz="1400" spc="-25" dirty="0">
                        <a:latin typeface="Times New Roman"/>
                        <a:ea typeface="宋体"/>
                        <a:cs typeface="Times New Roman"/>
                      </a:endParaRPr>
                    </a:p>
                  </a:txBody>
                  <a:tcPr marL="41243" marR="412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2"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2" name="Title 1"/>
          <p:cNvSpPr>
            <a:spLocks noGrp="1"/>
          </p:cNvSpPr>
          <p:nvPr>
            <p:ph type="title"/>
          </p:nvPr>
        </p:nvSpPr>
        <p:spPr>
          <a:xfrm>
            <a:off x="107504" y="2430016"/>
            <a:ext cx="8928992" cy="1143000"/>
          </a:xfrm>
          <a:solidFill>
            <a:srgbClr val="FF0000"/>
          </a:solidFill>
        </p:spPr>
        <p:style>
          <a:lnRef idx="3">
            <a:schemeClr val="lt1"/>
          </a:lnRef>
          <a:fillRef idx="1">
            <a:schemeClr val="dk1"/>
          </a:fillRef>
          <a:effectRef idx="1">
            <a:schemeClr val="dk1"/>
          </a:effectRef>
          <a:fontRef idx="minor">
            <a:schemeClr val="lt1"/>
          </a:fontRef>
        </p:style>
        <p:txBody>
          <a:bodyPr>
            <a:normAutofit/>
          </a:bodyPr>
          <a:lstStyle/>
          <a:p>
            <a:pPr fontAlgn="auto">
              <a:spcAft>
                <a:spcPts val="0"/>
              </a:spcAft>
              <a:defRPr/>
            </a:pPr>
            <a:r>
              <a:rPr lang="pt-B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3. </a:t>
            </a:r>
            <a:r>
              <a:rPr lang="en-US"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Supported Clients</a:t>
            </a:r>
            <a:r>
              <a:rPr lang="pt-BR" dirty="0" smtClean="0"/>
              <a:t> </a:t>
            </a:r>
            <a:endParaRPr lang="pt-B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7"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14338" name="Title 1"/>
          <p:cNvSpPr>
            <a:spLocks noGrp="1"/>
          </p:cNvSpPr>
          <p:nvPr>
            <p:ph type="title"/>
          </p:nvPr>
        </p:nvSpPr>
        <p:spPr>
          <a:xfrm>
            <a:off x="1547813" y="274638"/>
            <a:ext cx="7138987" cy="1143000"/>
          </a:xfrm>
        </p:spPr>
        <p:txBody>
          <a:bodyPr/>
          <a:lstStyle/>
          <a:p>
            <a:pPr algn="ctr"/>
            <a:r>
              <a:rPr lang="pt-BR" altLang="zh-CN" sz="4400" b="1" smtClean="0">
                <a:ea typeface="宋体" charset="-122"/>
              </a:rPr>
              <a:t>Table of Contents</a:t>
            </a:r>
          </a:p>
        </p:txBody>
      </p:sp>
      <p:sp>
        <p:nvSpPr>
          <p:cNvPr id="3" name="Content Placeholder 2"/>
          <p:cNvSpPr>
            <a:spLocks noGrp="1"/>
          </p:cNvSpPr>
          <p:nvPr>
            <p:ph sz="quarter" idx="1"/>
          </p:nvPr>
        </p:nvSpPr>
        <p:spPr/>
        <p:txBody>
          <a:bodyPr>
            <a:normAutofit/>
          </a:bodyPr>
          <a:lstStyle/>
          <a:p>
            <a:pPr>
              <a:lnSpc>
                <a:spcPct val="80000"/>
              </a:lnSpc>
              <a:buFont typeface="Wingdings" pitchFamily="2" charset="2"/>
              <a:buChar char="Ø"/>
            </a:pPr>
            <a:endParaRPr lang="en-US" altLang="zh-CN" sz="2900" smtClean="0"/>
          </a:p>
          <a:p>
            <a:pPr>
              <a:lnSpc>
                <a:spcPct val="80000"/>
              </a:lnSpc>
              <a:buFont typeface="Wingdings" pitchFamily="2" charset="2"/>
              <a:buChar char="Ø"/>
            </a:pPr>
            <a:r>
              <a:rPr lang="en-US" altLang="zh-CN" sz="2900" smtClean="0"/>
              <a:t>Cloud computing</a:t>
            </a:r>
          </a:p>
          <a:p>
            <a:pPr>
              <a:lnSpc>
                <a:spcPct val="80000"/>
              </a:lnSpc>
              <a:buFont typeface="Wingdings" pitchFamily="2" charset="2"/>
              <a:buChar char="Ø"/>
            </a:pPr>
            <a:endParaRPr lang="en-US" altLang="zh-CN" sz="2900" smtClean="0"/>
          </a:p>
          <a:p>
            <a:pPr>
              <a:lnSpc>
                <a:spcPct val="80000"/>
              </a:lnSpc>
              <a:buFont typeface="Wingdings" pitchFamily="2" charset="2"/>
              <a:buChar char="Ø"/>
            </a:pPr>
            <a:r>
              <a:rPr lang="pt-BR" altLang="zh-CN" sz="2900" smtClean="0"/>
              <a:t>What is OpenStack?</a:t>
            </a:r>
          </a:p>
          <a:p>
            <a:pPr>
              <a:lnSpc>
                <a:spcPct val="80000"/>
              </a:lnSpc>
              <a:buFont typeface="Wingdings" pitchFamily="2" charset="2"/>
              <a:buChar char="Ø"/>
            </a:pPr>
            <a:endParaRPr lang="pt-BR" altLang="zh-CN" sz="2900" smtClean="0"/>
          </a:p>
          <a:p>
            <a:pPr>
              <a:lnSpc>
                <a:spcPct val="80000"/>
              </a:lnSpc>
              <a:buFont typeface="Wingdings" pitchFamily="2" charset="2"/>
              <a:buChar char="Ø"/>
            </a:pPr>
            <a:r>
              <a:rPr lang="en-US" altLang="zh-CN" sz="2900" smtClean="0"/>
              <a:t>Code names Components</a:t>
            </a:r>
          </a:p>
          <a:p>
            <a:pPr>
              <a:lnSpc>
                <a:spcPct val="80000"/>
              </a:lnSpc>
              <a:buFont typeface="Wingdings" pitchFamily="2" charset="2"/>
              <a:buChar char="Ø"/>
            </a:pPr>
            <a:endParaRPr lang="en-US" altLang="zh-CN" sz="2900" smtClean="0"/>
          </a:p>
          <a:p>
            <a:pPr>
              <a:lnSpc>
                <a:spcPct val="80000"/>
              </a:lnSpc>
              <a:buFont typeface="Wingdings" pitchFamily="2" charset="2"/>
              <a:buChar char="Ø"/>
            </a:pPr>
            <a:r>
              <a:rPr lang="en-US" altLang="zh-CN" sz="2900" smtClean="0"/>
              <a:t>OpenStack</a:t>
            </a:r>
            <a:r>
              <a:rPr lang="en-US" altLang="zh-CN" sz="2900" b="1" smtClean="0"/>
              <a:t> </a:t>
            </a:r>
            <a:r>
              <a:rPr lang="zh-CN" altLang="pt-BR" sz="2900" b="1" smtClean="0"/>
              <a:t>云平台与其它云平台进行比较研究</a:t>
            </a:r>
            <a:endParaRPr lang="pt-BR" altLang="zh-CN" sz="2900" b="1" smtClean="0"/>
          </a:p>
          <a:p>
            <a:pPr>
              <a:lnSpc>
                <a:spcPct val="80000"/>
              </a:lnSpc>
              <a:buFont typeface="Wingdings" pitchFamily="2" charset="2"/>
              <a:buChar char="Ø"/>
            </a:pPr>
            <a:endParaRPr lang="en-US" sz="2900" smtClean="0"/>
          </a:p>
          <a:p>
            <a:pPr>
              <a:lnSpc>
                <a:spcPct val="80000"/>
              </a:lnSpc>
              <a:buFont typeface="Wingdings" pitchFamily="2" charset="2"/>
              <a:buChar char="Ø"/>
            </a:pPr>
            <a:r>
              <a:rPr lang="pt-BR" altLang="zh-CN" sz="2900" smtClean="0"/>
              <a:t>Conclusion</a:t>
            </a:r>
            <a:endParaRPr lang="en-US" altLang="zh-CN" sz="2900" smtClean="0"/>
          </a:p>
          <a:p>
            <a:pPr>
              <a:lnSpc>
                <a:spcPct val="80000"/>
              </a:lnSpc>
              <a:buFont typeface="Wingdings" pitchFamily="2" charset="2"/>
              <a:buChar char="Ø"/>
            </a:pPr>
            <a:endParaRPr lang="pt-BR" altLang="zh-CN" sz="29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95288" y="260350"/>
          <a:ext cx="8353425" cy="6513513"/>
        </p:xfrm>
        <a:graphic>
          <a:graphicData uri="http://schemas.openxmlformats.org/drawingml/2006/table">
            <a:tbl>
              <a:tblPr/>
              <a:tblGrid>
                <a:gridCol w="1254857"/>
                <a:gridCol w="1011546"/>
                <a:gridCol w="1124579"/>
                <a:gridCol w="1068062"/>
                <a:gridCol w="801766"/>
                <a:gridCol w="801766"/>
                <a:gridCol w="1194507"/>
                <a:gridCol w="1095844"/>
              </a:tblGrid>
              <a:tr h="327148">
                <a:tc>
                  <a:txBody>
                    <a:bodyPr/>
                    <a:lstStyle/>
                    <a:p>
                      <a:pPr indent="5080" algn="ctr">
                        <a:lnSpc>
                          <a:spcPct val="150000"/>
                        </a:lnSpc>
                        <a:spcBef>
                          <a:spcPts val="1200"/>
                        </a:spcBef>
                        <a:spcAft>
                          <a:spcPts val="1200"/>
                        </a:spcAft>
                      </a:pPr>
                      <a:r>
                        <a:rPr lang="en-US" sz="1300" b="1" spc="-25" dirty="0">
                          <a:solidFill>
                            <a:srgbClr val="000000"/>
                          </a:solidFill>
                          <a:latin typeface="宋体"/>
                          <a:ea typeface="宋体"/>
                          <a:cs typeface="Courier New"/>
                        </a:rPr>
                        <a:t>Software</a:t>
                      </a:r>
                      <a:endParaRPr lang="pt-BR" sz="1300" spc="-25" dirty="0">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Linux</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Windows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VMware</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Xen</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KVM</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VirtualBox</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Other</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544583">
                <a:tc>
                  <a:txBody>
                    <a:bodyPr/>
                    <a:lstStyle/>
                    <a:p>
                      <a:pPr indent="5080" algn="ctr">
                        <a:lnSpc>
                          <a:spcPct val="150000"/>
                        </a:lnSpc>
                        <a:spcAft>
                          <a:spcPts val="1100"/>
                        </a:spcAft>
                      </a:pPr>
                      <a:r>
                        <a:rPr lang="en-US" sz="1300" b="1" spc="-25">
                          <a:latin typeface="宋体"/>
                          <a:ea typeface="宋体"/>
                          <a:cs typeface="Times New Roman"/>
                        </a:rPr>
                        <a:t>Fluid Operations</a:t>
                      </a:r>
                      <a:endParaRPr lang="pt-BR" sz="1300" spc="-25">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No</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5546">
                <a:tc>
                  <a:txBody>
                    <a:bodyPr/>
                    <a:lstStyle/>
                    <a:p>
                      <a:pPr indent="5080" algn="ctr">
                        <a:lnSpc>
                          <a:spcPct val="150000"/>
                        </a:lnSpc>
                        <a:spcAft>
                          <a:spcPts val="1100"/>
                        </a:spcAft>
                      </a:pPr>
                      <a:r>
                        <a:rPr lang="en-US" sz="1300" b="1" spc="-25">
                          <a:latin typeface="宋体"/>
                          <a:ea typeface="宋体"/>
                          <a:cs typeface="Times New Roman"/>
                        </a:rPr>
                        <a:t>AppScale</a:t>
                      </a:r>
                      <a:endParaRPr lang="pt-BR" sz="1300" spc="-25">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 ?</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 ?</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7148">
                <a:tc>
                  <a:txBody>
                    <a:bodyPr/>
                    <a:lstStyle/>
                    <a:p>
                      <a:pPr indent="5080" algn="ctr">
                        <a:lnSpc>
                          <a:spcPct val="150000"/>
                        </a:lnSpc>
                        <a:spcAft>
                          <a:spcPts val="1100"/>
                        </a:spcAft>
                      </a:pPr>
                      <a:r>
                        <a:rPr lang="en-US" sz="1300" b="1" spc="-25">
                          <a:latin typeface="宋体"/>
                          <a:ea typeface="宋体"/>
                          <a:cs typeface="Times New Roman"/>
                        </a:rPr>
                        <a:t>Cloud Foundry</a:t>
                      </a:r>
                      <a:endParaRPr lang="pt-BR" sz="1300" spc="-25">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No</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7148">
                <a:tc>
                  <a:txBody>
                    <a:bodyPr/>
                    <a:lstStyle/>
                    <a:p>
                      <a:pPr indent="5080" algn="ctr">
                        <a:lnSpc>
                          <a:spcPct val="150000"/>
                        </a:lnSpc>
                        <a:spcAft>
                          <a:spcPts val="1100"/>
                        </a:spcAft>
                      </a:pPr>
                      <a:r>
                        <a:rPr lang="en-US" sz="1300" b="1" spc="-25">
                          <a:latin typeface="宋体"/>
                          <a:ea typeface="宋体"/>
                          <a:cs typeface="Times New Roman"/>
                        </a:rPr>
                        <a:t>Cloud.com</a:t>
                      </a:r>
                      <a:endParaRPr lang="pt-BR" sz="1300" spc="-25">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 ?</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5072">
                <a:tc>
                  <a:txBody>
                    <a:bodyPr/>
                    <a:lstStyle/>
                    <a:p>
                      <a:pPr indent="5080" algn="ctr">
                        <a:lnSpc>
                          <a:spcPct val="150000"/>
                        </a:lnSpc>
                        <a:spcAft>
                          <a:spcPts val="1100"/>
                        </a:spcAft>
                      </a:pPr>
                      <a:r>
                        <a:rPr lang="en-US" sz="1300" b="1" spc="-25">
                          <a:latin typeface="宋体"/>
                          <a:ea typeface="宋体"/>
                          <a:cs typeface="Times New Roman"/>
                        </a:rPr>
                        <a:t>Eucalyptus</a:t>
                      </a:r>
                      <a:endParaRPr lang="pt-BR" sz="1300" spc="-25">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 ?</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 ?</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solidFill>
                            <a:srgbClr val="000000"/>
                          </a:solidFill>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solidFill>
                            <a:srgbClr val="000000"/>
                          </a:solidFill>
                          <a:latin typeface="宋体"/>
                          <a:ea typeface="宋体"/>
                          <a:cs typeface="Courier New"/>
                        </a:rPr>
                        <a:t> ?</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4583">
                <a:tc>
                  <a:txBody>
                    <a:bodyPr/>
                    <a:lstStyle/>
                    <a:p>
                      <a:pPr indent="5080" algn="ctr">
                        <a:lnSpc>
                          <a:spcPct val="150000"/>
                        </a:lnSpc>
                        <a:spcAft>
                          <a:spcPts val="1100"/>
                        </a:spcAft>
                      </a:pPr>
                      <a:r>
                        <a:rPr lang="en-US" sz="1300" b="1" spc="-25">
                          <a:latin typeface="宋体"/>
                          <a:ea typeface="宋体"/>
                          <a:cs typeface="Times New Roman"/>
                        </a:rPr>
                        <a:t>Flexiant Limited</a:t>
                      </a:r>
                      <a:endParaRPr lang="pt-BR" sz="1300" spc="-25">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FreeBSD</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6569">
                <a:tc>
                  <a:txBody>
                    <a:bodyPr/>
                    <a:lstStyle/>
                    <a:p>
                      <a:pPr indent="5080" algn="ctr">
                        <a:lnSpc>
                          <a:spcPct val="150000"/>
                        </a:lnSpc>
                        <a:spcAft>
                          <a:spcPts val="1100"/>
                        </a:spcAft>
                      </a:pPr>
                      <a:r>
                        <a:rPr lang="en-US" sz="1300" b="1" spc="-25">
                          <a:latin typeface="宋体"/>
                          <a:ea typeface="宋体"/>
                          <a:cs typeface="Times New Roman"/>
                        </a:rPr>
                        <a:t>Nimbus</a:t>
                      </a:r>
                      <a:endParaRPr lang="pt-BR" sz="1300" spc="-25">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latin typeface="宋体"/>
                          <a:ea typeface="宋体"/>
                          <a:cs typeface="Courier New"/>
                        </a:rPr>
                        <a:t> ?</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 ?</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 ?</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 ?</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1881">
                <a:tc>
                  <a:txBody>
                    <a:bodyPr/>
                    <a:lstStyle/>
                    <a:p>
                      <a:pPr indent="5080" algn="ctr">
                        <a:lnSpc>
                          <a:spcPct val="150000"/>
                        </a:lnSpc>
                        <a:spcAft>
                          <a:spcPts val="1100"/>
                        </a:spcAft>
                      </a:pPr>
                      <a:r>
                        <a:rPr lang="en-US" sz="1300" b="1" spc="-25">
                          <a:latin typeface="宋体"/>
                          <a:ea typeface="宋体"/>
                          <a:cs typeface="Times New Roman"/>
                        </a:rPr>
                        <a:t>OpenNebula</a:t>
                      </a:r>
                      <a:endParaRPr lang="pt-BR" sz="1300" spc="-25">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Any guest OS supported by Xen, KVM, or VMWare</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7148">
                <a:tc>
                  <a:txBody>
                    <a:bodyPr/>
                    <a:lstStyle/>
                    <a:p>
                      <a:pPr indent="5080" algn="ctr">
                        <a:lnSpc>
                          <a:spcPct val="150000"/>
                        </a:lnSpc>
                        <a:spcAft>
                          <a:spcPts val="1100"/>
                        </a:spcAft>
                      </a:pPr>
                      <a:r>
                        <a:rPr lang="en-US" sz="1300" b="1" spc="-25">
                          <a:latin typeface="宋体"/>
                          <a:ea typeface="宋体"/>
                          <a:cs typeface="Times New Roman"/>
                        </a:rPr>
                        <a:t>OpenQRM</a:t>
                      </a:r>
                      <a:endParaRPr lang="pt-BR" sz="1300" spc="-25">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7148">
                <a:tc>
                  <a:txBody>
                    <a:bodyPr/>
                    <a:lstStyle/>
                    <a:p>
                      <a:pPr indent="5080" algn="ctr">
                        <a:lnSpc>
                          <a:spcPct val="150000"/>
                        </a:lnSpc>
                        <a:spcAft>
                          <a:spcPts val="1100"/>
                        </a:spcAft>
                      </a:pPr>
                      <a:r>
                        <a:rPr lang="en-US" sz="1300" b="1" spc="-25">
                          <a:latin typeface="宋体"/>
                          <a:ea typeface="宋体"/>
                          <a:cs typeface="Times New Roman"/>
                        </a:rPr>
                        <a:t>OpenShift</a:t>
                      </a:r>
                      <a:endParaRPr lang="pt-BR" sz="1300" spc="-25">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No</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5546">
                <a:tc>
                  <a:txBody>
                    <a:bodyPr/>
                    <a:lstStyle/>
                    <a:p>
                      <a:pPr indent="5080" algn="ctr">
                        <a:lnSpc>
                          <a:spcPct val="150000"/>
                        </a:lnSpc>
                        <a:spcAft>
                          <a:spcPts val="1100"/>
                        </a:spcAft>
                      </a:pPr>
                      <a:r>
                        <a:rPr lang="en-US" sz="1300" b="1" spc="-25">
                          <a:latin typeface="宋体"/>
                          <a:ea typeface="宋体"/>
                          <a:cs typeface="Times New Roman"/>
                        </a:rPr>
                        <a:t>OpenStack</a:t>
                      </a:r>
                      <a:endParaRPr lang="pt-BR" sz="1300" spc="-25">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r>
                        <a:rPr lang="en-US" sz="1300" b="1" spc="-25">
                          <a:latin typeface="宋体"/>
                          <a:ea typeface="宋体"/>
                          <a:cs typeface="Courier New"/>
                        </a:rPr>
                        <a:t> ?</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endParaRPr lang="pt-BR" sz="1300" spc="-25" dirty="0">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837185">
                <a:tc>
                  <a:txBody>
                    <a:bodyPr/>
                    <a:lstStyle/>
                    <a:p>
                      <a:pPr indent="5080" algn="ctr">
                        <a:lnSpc>
                          <a:spcPct val="150000"/>
                        </a:lnSpc>
                        <a:spcAft>
                          <a:spcPts val="1100"/>
                        </a:spcAft>
                      </a:pPr>
                      <a:r>
                        <a:rPr lang="en-US" sz="1300" b="1" spc="-25" dirty="0" err="1" smtClean="0">
                          <a:latin typeface="宋体"/>
                          <a:ea typeface="宋体"/>
                          <a:cs typeface="Times New Roman"/>
                        </a:rPr>
                        <a:t>OnApp</a:t>
                      </a:r>
                      <a:endParaRPr lang="pt-BR" sz="1300" spc="-25" dirty="0">
                        <a:latin typeface="Times New Roman"/>
                        <a:ea typeface="宋体"/>
                        <a:cs typeface="Times New Roman"/>
                      </a:endParaRPr>
                    </a:p>
                  </a:txBody>
                  <a:tcPr marL="35929" marR="3592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dirty="0">
                          <a:latin typeface="宋体"/>
                          <a:ea typeface="宋体"/>
                          <a:cs typeface="Courier New"/>
                        </a:rPr>
                        <a:t>Yes</a:t>
                      </a:r>
                      <a:endParaRPr lang="pt-BR" sz="1300" spc="-25" dirty="0">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nSpc>
                          <a:spcPct val="150000"/>
                        </a:lnSpc>
                        <a:spcBef>
                          <a:spcPts val="1200"/>
                        </a:spcBef>
                        <a:spcAft>
                          <a:spcPts val="1200"/>
                        </a:spcAft>
                      </a:pPr>
                      <a:r>
                        <a:rPr lang="en-US" sz="1300" b="1" spc="-25">
                          <a:latin typeface="宋体"/>
                          <a:ea typeface="宋体"/>
                          <a:cs typeface="Courier New"/>
                        </a:rPr>
                        <a:t>Yes</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a:latin typeface="宋体"/>
                          <a:ea typeface="宋体"/>
                          <a:cs typeface="Courier New"/>
                        </a:rPr>
                        <a:t>No</a:t>
                      </a:r>
                      <a:endParaRPr lang="pt-BR" sz="1300" spc="-25">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300" b="1" spc="-25" dirty="0" err="1">
                          <a:latin typeface="宋体"/>
                          <a:ea typeface="宋体"/>
                          <a:cs typeface="Courier New"/>
                        </a:rPr>
                        <a:t>JumpBox</a:t>
                      </a:r>
                      <a:r>
                        <a:rPr lang="en-US" sz="1300" b="1" spc="-25" dirty="0">
                          <a:latin typeface="宋体"/>
                          <a:ea typeface="宋体"/>
                          <a:cs typeface="Courier New"/>
                        </a:rPr>
                        <a:t>, FreeBSD</a:t>
                      </a:r>
                      <a:br>
                        <a:rPr lang="en-US" sz="1300" b="1" spc="-25" dirty="0">
                          <a:latin typeface="宋体"/>
                          <a:ea typeface="宋体"/>
                          <a:cs typeface="Courier New"/>
                        </a:rPr>
                      </a:br>
                      <a:endParaRPr lang="pt-BR" sz="1300" spc="-25" dirty="0">
                        <a:latin typeface="Times New Roman"/>
                        <a:ea typeface="宋体"/>
                        <a:cs typeface="Times New Roman"/>
                      </a:endParaRPr>
                    </a:p>
                  </a:txBody>
                  <a:tcPr marL="35929" marR="3592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574032"/>
            <a:ext cx="8928992" cy="1143000"/>
          </a:xfrm>
          <a:solidFill>
            <a:srgbClr val="FF0000"/>
          </a:solidFill>
        </p:spPr>
        <p:style>
          <a:lnRef idx="3">
            <a:schemeClr val="lt1"/>
          </a:lnRef>
          <a:fillRef idx="1">
            <a:schemeClr val="dk1"/>
          </a:fillRef>
          <a:effectRef idx="1">
            <a:schemeClr val="dk1"/>
          </a:effectRef>
          <a:fontRef idx="minor">
            <a:schemeClr val="lt1"/>
          </a:fontRef>
        </p:style>
        <p:txBody>
          <a:bodyPr>
            <a:normAutofit/>
          </a:bodyPr>
          <a:lstStyle/>
          <a:p>
            <a:pPr marL="514350" indent="-514350" fontAlgn="auto">
              <a:spcAft>
                <a:spcPts val="0"/>
              </a:spcAft>
              <a:defRPr/>
            </a:pPr>
            <a:r>
              <a:rPr lang="en-US"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4. Providers</a:t>
            </a:r>
          </a:p>
        </p:txBody>
      </p:sp>
      <p:pic>
        <p:nvPicPr>
          <p:cNvPr id="33794" name="Picture 2"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323850" y="188913"/>
          <a:ext cx="8569325" cy="6407150"/>
        </p:xfrm>
        <a:graphic>
          <a:graphicData uri="http://schemas.openxmlformats.org/drawingml/2006/table">
            <a:tbl>
              <a:tblPr/>
              <a:tblGrid>
                <a:gridCol w="2043804"/>
                <a:gridCol w="1647067"/>
                <a:gridCol w="1831911"/>
                <a:gridCol w="1740238"/>
                <a:gridCol w="1305933"/>
              </a:tblGrid>
              <a:tr h="520517">
                <a:tc>
                  <a:txBody>
                    <a:bodyPr/>
                    <a:lstStyle/>
                    <a:p>
                      <a:pPr indent="5080" algn="ctr">
                        <a:lnSpc>
                          <a:spcPct val="150000"/>
                        </a:lnSpc>
                        <a:spcBef>
                          <a:spcPts val="1200"/>
                        </a:spcBef>
                        <a:spcAft>
                          <a:spcPts val="1200"/>
                        </a:spcAft>
                      </a:pPr>
                      <a:r>
                        <a:rPr lang="en-US" sz="1400" b="1" spc="-25" dirty="0">
                          <a:solidFill>
                            <a:srgbClr val="000000"/>
                          </a:solidFill>
                          <a:latin typeface="宋体"/>
                          <a:ea typeface="宋体"/>
                          <a:cs typeface="Courier New"/>
                        </a:rPr>
                        <a:t>Software</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dirty="0">
                          <a:solidFill>
                            <a:srgbClr val="000000"/>
                          </a:solidFill>
                          <a:latin typeface="宋体"/>
                          <a:ea typeface="宋体"/>
                          <a:cs typeface="Courier New"/>
                        </a:rPr>
                        <a:t>Amazon EC2</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dirty="0" err="1">
                          <a:solidFill>
                            <a:srgbClr val="000000"/>
                          </a:solidFill>
                          <a:latin typeface="宋体"/>
                          <a:ea typeface="宋体"/>
                          <a:cs typeface="Courier New"/>
                        </a:rPr>
                        <a:t>Rackspace</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dirty="0" err="1">
                          <a:solidFill>
                            <a:srgbClr val="000000"/>
                          </a:solidFill>
                          <a:latin typeface="宋体"/>
                          <a:ea typeface="宋体"/>
                          <a:cs typeface="Courier New"/>
                        </a:rPr>
                        <a:t>GeoGrid</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dirty="0">
                          <a:solidFill>
                            <a:srgbClr val="000000"/>
                          </a:solidFill>
                          <a:latin typeface="宋体"/>
                          <a:ea typeface="宋体"/>
                          <a:cs typeface="Courier New"/>
                        </a:rPr>
                        <a:t>Other</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520517">
                <a:tc>
                  <a:txBody>
                    <a:bodyPr/>
                    <a:lstStyle/>
                    <a:p>
                      <a:pPr indent="5080" algn="ctr">
                        <a:lnSpc>
                          <a:spcPct val="150000"/>
                        </a:lnSpc>
                        <a:spcAft>
                          <a:spcPts val="1100"/>
                        </a:spcAft>
                      </a:pPr>
                      <a:r>
                        <a:rPr lang="en-US" sz="1400" b="1" spc="-25">
                          <a:latin typeface="宋体"/>
                          <a:ea typeface="宋体"/>
                          <a:cs typeface="Times New Roman"/>
                        </a:rPr>
                        <a:t>Fluid Operations</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10">
                <a:tc>
                  <a:txBody>
                    <a:bodyPr/>
                    <a:lstStyle/>
                    <a:p>
                      <a:pPr indent="5080" algn="ctr">
                        <a:lnSpc>
                          <a:spcPct val="150000"/>
                        </a:lnSpc>
                        <a:spcAft>
                          <a:spcPts val="1100"/>
                        </a:spcAft>
                      </a:pPr>
                      <a:r>
                        <a:rPr lang="en-US" sz="1400" b="1" spc="-25">
                          <a:latin typeface="宋体"/>
                          <a:ea typeface="宋体"/>
                          <a:cs typeface="Times New Roman"/>
                        </a:rPr>
                        <a:t>AppScale</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dirty="0">
                          <a:latin typeface="宋体"/>
                          <a:ea typeface="宋体"/>
                          <a:cs typeface="Courier New"/>
                        </a:rPr>
                        <a:t> ?</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0517">
                <a:tc>
                  <a:txBody>
                    <a:bodyPr/>
                    <a:lstStyle/>
                    <a:p>
                      <a:pPr indent="5080" algn="ctr">
                        <a:lnSpc>
                          <a:spcPct val="150000"/>
                        </a:lnSpc>
                        <a:spcAft>
                          <a:spcPts val="1100"/>
                        </a:spcAft>
                      </a:pPr>
                      <a:r>
                        <a:rPr lang="en-US" sz="1400" b="1" spc="-25">
                          <a:latin typeface="宋体"/>
                          <a:ea typeface="宋体"/>
                          <a:cs typeface="Times New Roman"/>
                        </a:rPr>
                        <a:t>Cloud Foundry</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0517">
                <a:tc>
                  <a:txBody>
                    <a:bodyPr/>
                    <a:lstStyle/>
                    <a:p>
                      <a:pPr indent="5080" algn="ctr">
                        <a:lnSpc>
                          <a:spcPct val="150000"/>
                        </a:lnSpc>
                        <a:spcAft>
                          <a:spcPts val="1100"/>
                        </a:spcAft>
                      </a:pPr>
                      <a:r>
                        <a:rPr lang="en-US" sz="1400" b="1" spc="-25">
                          <a:latin typeface="宋体"/>
                          <a:ea typeface="宋体"/>
                          <a:cs typeface="Times New Roman"/>
                        </a:rPr>
                        <a:t>Cloud.com</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dirty="0" smtClean="0">
                          <a:latin typeface="宋体"/>
                          <a:ea typeface="宋体"/>
                          <a:cs typeface="Courier New"/>
                        </a:rPr>
                        <a:t>Itself</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722">
                <a:tc>
                  <a:txBody>
                    <a:bodyPr/>
                    <a:lstStyle/>
                    <a:p>
                      <a:pPr indent="5080" algn="ctr">
                        <a:lnSpc>
                          <a:spcPct val="150000"/>
                        </a:lnSpc>
                        <a:spcAft>
                          <a:spcPts val="1100"/>
                        </a:spcAft>
                      </a:pPr>
                      <a:r>
                        <a:rPr lang="en-US" sz="1400" b="1" spc="-25">
                          <a:latin typeface="宋体"/>
                          <a:ea typeface="宋体"/>
                          <a:cs typeface="Times New Roman"/>
                        </a:rPr>
                        <a:t>Eucalyptus</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dirty="0" smtClean="0">
                          <a:latin typeface="宋体"/>
                          <a:ea typeface="宋体"/>
                          <a:cs typeface="Courier New"/>
                        </a:rPr>
                        <a:t>Itself</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10">
                <a:tc>
                  <a:txBody>
                    <a:bodyPr/>
                    <a:lstStyle/>
                    <a:p>
                      <a:pPr indent="5080" algn="ctr">
                        <a:lnSpc>
                          <a:spcPct val="150000"/>
                        </a:lnSpc>
                        <a:spcAft>
                          <a:spcPts val="1100"/>
                        </a:spcAft>
                      </a:pPr>
                      <a:r>
                        <a:rPr lang="en-US" sz="1400" b="1" spc="-25">
                          <a:latin typeface="宋体"/>
                          <a:ea typeface="宋体"/>
                          <a:cs typeface="Times New Roman"/>
                        </a:rPr>
                        <a:t>Flexiant Limited</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Itself</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7263">
                <a:tc>
                  <a:txBody>
                    <a:bodyPr/>
                    <a:lstStyle/>
                    <a:p>
                      <a:pPr indent="5080" algn="ctr">
                        <a:lnSpc>
                          <a:spcPct val="150000"/>
                        </a:lnSpc>
                        <a:spcAft>
                          <a:spcPts val="1100"/>
                        </a:spcAft>
                      </a:pPr>
                      <a:r>
                        <a:rPr lang="en-US" sz="1400" b="1" spc="-25">
                          <a:latin typeface="宋体"/>
                          <a:ea typeface="宋体"/>
                          <a:cs typeface="Times New Roman"/>
                        </a:rPr>
                        <a:t>Nimbus</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Itself</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9080">
                <a:tc>
                  <a:txBody>
                    <a:bodyPr/>
                    <a:lstStyle/>
                    <a:p>
                      <a:pPr indent="5080" algn="ctr">
                        <a:lnSpc>
                          <a:spcPct val="150000"/>
                        </a:lnSpc>
                        <a:spcAft>
                          <a:spcPts val="1100"/>
                        </a:spcAft>
                      </a:pPr>
                      <a:r>
                        <a:rPr lang="en-US" sz="1400" b="1" spc="-25">
                          <a:latin typeface="宋体"/>
                          <a:ea typeface="宋体"/>
                          <a:cs typeface="Times New Roman"/>
                        </a:rPr>
                        <a:t>OpenNebula</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Itself</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0517">
                <a:tc>
                  <a:txBody>
                    <a:bodyPr/>
                    <a:lstStyle/>
                    <a:p>
                      <a:pPr indent="5080" algn="ctr">
                        <a:lnSpc>
                          <a:spcPct val="150000"/>
                        </a:lnSpc>
                        <a:spcAft>
                          <a:spcPts val="1100"/>
                        </a:spcAft>
                      </a:pPr>
                      <a:r>
                        <a:rPr lang="en-US" sz="1400" b="1" spc="-25">
                          <a:latin typeface="宋体"/>
                          <a:ea typeface="宋体"/>
                          <a:cs typeface="Times New Roman"/>
                        </a:rPr>
                        <a:t>OpenQRM</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dirty="0">
                          <a:latin typeface="宋体"/>
                          <a:ea typeface="宋体"/>
                          <a:cs typeface="Courier New"/>
                        </a:rPr>
                        <a:t>Itself</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0517">
                <a:tc>
                  <a:txBody>
                    <a:bodyPr/>
                    <a:lstStyle/>
                    <a:p>
                      <a:pPr indent="5080" algn="ctr">
                        <a:lnSpc>
                          <a:spcPct val="150000"/>
                        </a:lnSpc>
                        <a:spcAft>
                          <a:spcPts val="1100"/>
                        </a:spcAft>
                      </a:pPr>
                      <a:r>
                        <a:rPr lang="en-US" sz="1400" b="1" spc="-25">
                          <a:latin typeface="宋体"/>
                          <a:ea typeface="宋体"/>
                          <a:cs typeface="Times New Roman"/>
                        </a:rPr>
                        <a:t>OpenShift</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10">
                <a:tc>
                  <a:txBody>
                    <a:bodyPr/>
                    <a:lstStyle/>
                    <a:p>
                      <a:pPr indent="5080" algn="ctr">
                        <a:lnSpc>
                          <a:spcPct val="150000"/>
                        </a:lnSpc>
                        <a:spcAft>
                          <a:spcPts val="1100"/>
                        </a:spcAft>
                      </a:pPr>
                      <a:r>
                        <a:rPr lang="en-US" sz="1400" b="1" spc="-25" dirty="0" err="1">
                          <a:latin typeface="宋体"/>
                          <a:ea typeface="宋体"/>
                          <a:cs typeface="Times New Roman"/>
                        </a:rPr>
                        <a:t>OpenStack</a:t>
                      </a:r>
                      <a:endParaRPr lang="pt-BR" sz="1400" spc="-25" dirty="0">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r>
                        <a:rPr lang="en-US" sz="1400" b="1" spc="-25" dirty="0">
                          <a:latin typeface="宋体"/>
                          <a:ea typeface="宋体"/>
                          <a:cs typeface="Courier New"/>
                        </a:rPr>
                        <a:t>Yes</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r>
                        <a:rPr lang="en-US" sz="1400" b="1" spc="-25" dirty="0">
                          <a:latin typeface="宋体"/>
                          <a:ea typeface="宋体"/>
                          <a:cs typeface="Courier New"/>
                        </a:rPr>
                        <a:t>Yes</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5080" algn="ctr">
                        <a:lnSpc>
                          <a:spcPct val="150000"/>
                        </a:lnSpc>
                        <a:spcBef>
                          <a:spcPts val="1200"/>
                        </a:spcBef>
                        <a:spcAft>
                          <a:spcPts val="1200"/>
                        </a:spcAft>
                      </a:pP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249310">
                <a:tc>
                  <a:txBody>
                    <a:bodyPr/>
                    <a:lstStyle/>
                    <a:p>
                      <a:pPr indent="5080" algn="ctr">
                        <a:lnSpc>
                          <a:spcPct val="150000"/>
                        </a:lnSpc>
                        <a:spcAft>
                          <a:spcPts val="1100"/>
                        </a:spcAft>
                      </a:pPr>
                      <a:r>
                        <a:rPr lang="en-US" sz="1400" b="1" spc="-25">
                          <a:latin typeface="宋体"/>
                          <a:ea typeface="宋体"/>
                          <a:cs typeface="Times New Roman"/>
                        </a:rPr>
                        <a:t>OnApp</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a:latin typeface="宋体"/>
                          <a:ea typeface="宋体"/>
                          <a:cs typeface="Courier New"/>
                        </a:rPr>
                        <a:t> ?</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080" algn="ctr">
                        <a:lnSpc>
                          <a:spcPct val="150000"/>
                        </a:lnSpc>
                        <a:spcBef>
                          <a:spcPts val="1200"/>
                        </a:spcBef>
                        <a:spcAft>
                          <a:spcPts val="1200"/>
                        </a:spcAft>
                      </a:pPr>
                      <a:r>
                        <a:rPr lang="en-US" sz="1400" b="1" spc="-25" dirty="0">
                          <a:latin typeface="宋体"/>
                          <a:ea typeface="宋体"/>
                          <a:cs typeface="Courier New"/>
                        </a:rPr>
                        <a:t>Itself</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2574032"/>
            <a:ext cx="8928992" cy="1143000"/>
          </a:xfrm>
          <a:solidFill>
            <a:srgbClr val="FF0000"/>
          </a:solidFill>
        </p:spPr>
        <p:style>
          <a:lnRef idx="3">
            <a:schemeClr val="lt1"/>
          </a:lnRef>
          <a:fillRef idx="1">
            <a:schemeClr val="dk1"/>
          </a:fillRef>
          <a:effectRef idx="1">
            <a:schemeClr val="dk1"/>
          </a:effectRef>
          <a:fontRef idx="minor">
            <a:schemeClr val="lt1"/>
          </a:fontRef>
        </p:style>
        <p:txBody>
          <a:bodyPr>
            <a:normAutofit/>
          </a:bodyPr>
          <a:lstStyle/>
          <a:p>
            <a:pPr fontAlgn="auto">
              <a:spcAft>
                <a:spcPts val="0"/>
              </a:spcAft>
              <a:defRPr/>
            </a:pPr>
            <a:r>
              <a:rPr lang="pt-BR"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5. Features</a:t>
            </a:r>
            <a:endParaRPr lang="pt-BR"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pic>
        <p:nvPicPr>
          <p:cNvPr id="35842" name="Picture 2"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827088" y="260350"/>
          <a:ext cx="7489825" cy="6407150"/>
        </p:xfrm>
        <a:graphic>
          <a:graphicData uri="http://schemas.openxmlformats.org/drawingml/2006/table">
            <a:tbl>
              <a:tblPr/>
              <a:tblGrid>
                <a:gridCol w="1532869"/>
                <a:gridCol w="1238832"/>
                <a:gridCol w="1330007"/>
                <a:gridCol w="1284417"/>
                <a:gridCol w="982404"/>
                <a:gridCol w="1120305"/>
              </a:tblGrid>
              <a:tr h="520517">
                <a:tc>
                  <a:txBody>
                    <a:bodyPr/>
                    <a:lstStyle/>
                    <a:p>
                      <a:pPr indent="5080" algn="ctr">
                        <a:lnSpc>
                          <a:spcPct val="150000"/>
                        </a:lnSpc>
                        <a:spcBef>
                          <a:spcPts val="1200"/>
                        </a:spcBef>
                        <a:spcAft>
                          <a:spcPts val="1200"/>
                        </a:spcAft>
                      </a:pPr>
                      <a:r>
                        <a:rPr lang="en-US" sz="1400" b="1" spc="-25" dirty="0">
                          <a:solidFill>
                            <a:srgbClr val="000000"/>
                          </a:solidFill>
                          <a:latin typeface="宋体"/>
                          <a:ea typeface="宋体"/>
                          <a:cs typeface="Courier New"/>
                        </a:rPr>
                        <a:t>Software</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solidFill>
                            <a:srgbClr val="000000"/>
                          </a:solidFill>
                          <a:latin typeface="宋体"/>
                          <a:ea typeface="宋体"/>
                          <a:cs typeface="Courier New"/>
                        </a:rPr>
                        <a:t>Failover</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solidFill>
                            <a:srgbClr val="000000"/>
                          </a:solidFill>
                          <a:latin typeface="宋体"/>
                          <a:ea typeface="宋体"/>
                          <a:cs typeface="Courier New"/>
                        </a:rPr>
                        <a:t>OCCI</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solidFill>
                            <a:srgbClr val="000000"/>
                          </a:solidFill>
                          <a:latin typeface="宋体"/>
                          <a:ea typeface="宋体"/>
                          <a:cs typeface="Courier New"/>
                        </a:rPr>
                        <a:t>vCloud</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solidFill>
                            <a:srgbClr val="000000"/>
                          </a:solidFill>
                          <a:latin typeface="宋体"/>
                          <a:ea typeface="宋体"/>
                          <a:cs typeface="Courier New"/>
                        </a:rPr>
                        <a:t>S3</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5080" algn="ctr">
                        <a:lnSpc>
                          <a:spcPct val="150000"/>
                        </a:lnSpc>
                        <a:spcBef>
                          <a:spcPts val="1200"/>
                        </a:spcBef>
                        <a:spcAft>
                          <a:spcPts val="1200"/>
                        </a:spcAft>
                      </a:pPr>
                      <a:r>
                        <a:rPr lang="en-US" sz="1400" b="1" spc="-25">
                          <a:solidFill>
                            <a:srgbClr val="000000"/>
                          </a:solidFill>
                          <a:latin typeface="宋体"/>
                          <a:ea typeface="宋体"/>
                          <a:cs typeface="Courier New"/>
                        </a:rPr>
                        <a:t>Failover</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r>
              <a:tr h="520517">
                <a:tc>
                  <a:txBody>
                    <a:bodyPr/>
                    <a:lstStyle/>
                    <a:p>
                      <a:pPr indent="5080" algn="ctr">
                        <a:lnSpc>
                          <a:spcPct val="150000"/>
                        </a:lnSpc>
                        <a:spcAft>
                          <a:spcPts val="1100"/>
                        </a:spcAft>
                      </a:pPr>
                      <a:r>
                        <a:rPr lang="en-US" sz="1400" b="1" spc="-25">
                          <a:latin typeface="宋体"/>
                          <a:ea typeface="宋体"/>
                          <a:cs typeface="Times New Roman"/>
                        </a:rPr>
                        <a:t>Fluid Operations</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11">
                <a:tc>
                  <a:txBody>
                    <a:bodyPr/>
                    <a:lstStyle/>
                    <a:p>
                      <a:pPr indent="5080" algn="ctr">
                        <a:lnSpc>
                          <a:spcPct val="150000"/>
                        </a:lnSpc>
                        <a:spcAft>
                          <a:spcPts val="1100"/>
                        </a:spcAft>
                      </a:pPr>
                      <a:r>
                        <a:rPr lang="en-US" sz="1400" b="1" spc="-25">
                          <a:latin typeface="宋体"/>
                          <a:ea typeface="宋体"/>
                          <a:cs typeface="Times New Roman"/>
                        </a:rPr>
                        <a:t>AppScale</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0517">
                <a:tc>
                  <a:txBody>
                    <a:bodyPr/>
                    <a:lstStyle/>
                    <a:p>
                      <a:pPr indent="5080" algn="ctr">
                        <a:lnSpc>
                          <a:spcPct val="150000"/>
                        </a:lnSpc>
                        <a:spcAft>
                          <a:spcPts val="1100"/>
                        </a:spcAft>
                      </a:pPr>
                      <a:r>
                        <a:rPr lang="en-US" sz="1400" b="1" spc="-25">
                          <a:latin typeface="宋体"/>
                          <a:ea typeface="宋体"/>
                          <a:cs typeface="Times New Roman"/>
                        </a:rPr>
                        <a:t>Cloud Foundry</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4445" algn="ctr">
                        <a:lnSpc>
                          <a:spcPct val="150000"/>
                        </a:lnSpc>
                        <a:spcBef>
                          <a:spcPts val="1200"/>
                        </a:spcBef>
                        <a:spcAft>
                          <a:spcPts val="1200"/>
                        </a:spcAft>
                      </a:pPr>
                      <a:r>
                        <a:rPr lang="en-US" sz="1400" b="1" spc="-25" dirty="0">
                          <a:latin typeface="Courier New"/>
                          <a:ea typeface="宋体"/>
                          <a:cs typeface="Times New Roman"/>
                        </a:rPr>
                        <a:t>No</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0517">
                <a:tc>
                  <a:txBody>
                    <a:bodyPr/>
                    <a:lstStyle/>
                    <a:p>
                      <a:pPr indent="5080" algn="ctr">
                        <a:lnSpc>
                          <a:spcPct val="150000"/>
                        </a:lnSpc>
                        <a:spcAft>
                          <a:spcPts val="1100"/>
                        </a:spcAft>
                      </a:pPr>
                      <a:r>
                        <a:rPr lang="en-US" sz="1400" b="1" spc="-25">
                          <a:latin typeface="宋体"/>
                          <a:ea typeface="宋体"/>
                          <a:cs typeface="Times New Roman"/>
                        </a:rPr>
                        <a:t>Cloud.com</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Partial</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Partial</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722">
                <a:tc>
                  <a:txBody>
                    <a:bodyPr/>
                    <a:lstStyle/>
                    <a:p>
                      <a:pPr indent="5080" algn="ctr">
                        <a:lnSpc>
                          <a:spcPct val="150000"/>
                        </a:lnSpc>
                        <a:spcAft>
                          <a:spcPts val="1100"/>
                        </a:spcAft>
                      </a:pPr>
                      <a:r>
                        <a:rPr lang="en-US" sz="1400" b="1" spc="-25">
                          <a:latin typeface="宋体"/>
                          <a:ea typeface="宋体"/>
                          <a:cs typeface="Times New Roman"/>
                        </a:rPr>
                        <a:t>Eucalyptus</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11">
                <a:tc>
                  <a:txBody>
                    <a:bodyPr/>
                    <a:lstStyle/>
                    <a:p>
                      <a:pPr indent="5080" algn="ctr">
                        <a:lnSpc>
                          <a:spcPct val="150000"/>
                        </a:lnSpc>
                        <a:spcAft>
                          <a:spcPts val="1100"/>
                        </a:spcAft>
                      </a:pPr>
                      <a:r>
                        <a:rPr lang="en-US" sz="1400" b="1" spc="-25">
                          <a:latin typeface="宋体"/>
                          <a:ea typeface="宋体"/>
                          <a:cs typeface="Times New Roman"/>
                        </a:rPr>
                        <a:t>Flexiant Limited</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7263">
                <a:tc>
                  <a:txBody>
                    <a:bodyPr/>
                    <a:lstStyle/>
                    <a:p>
                      <a:pPr indent="5080" algn="ctr">
                        <a:lnSpc>
                          <a:spcPct val="150000"/>
                        </a:lnSpc>
                        <a:spcAft>
                          <a:spcPts val="1100"/>
                        </a:spcAft>
                      </a:pPr>
                      <a:r>
                        <a:rPr lang="en-US" sz="1400" b="1" spc="-25">
                          <a:latin typeface="宋体"/>
                          <a:ea typeface="宋体"/>
                          <a:cs typeface="Times New Roman"/>
                        </a:rPr>
                        <a:t>Nimbus</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9079">
                <a:tc>
                  <a:txBody>
                    <a:bodyPr/>
                    <a:lstStyle/>
                    <a:p>
                      <a:pPr indent="5080" algn="ctr">
                        <a:lnSpc>
                          <a:spcPct val="150000"/>
                        </a:lnSpc>
                        <a:spcAft>
                          <a:spcPts val="1100"/>
                        </a:spcAft>
                      </a:pPr>
                      <a:r>
                        <a:rPr lang="en-US" sz="1400" b="1" spc="-25">
                          <a:latin typeface="宋体"/>
                          <a:ea typeface="宋体"/>
                          <a:cs typeface="Times New Roman"/>
                        </a:rPr>
                        <a:t>OpenNebula</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0517">
                <a:tc>
                  <a:txBody>
                    <a:bodyPr/>
                    <a:lstStyle/>
                    <a:p>
                      <a:pPr indent="5080" algn="ctr">
                        <a:lnSpc>
                          <a:spcPct val="150000"/>
                        </a:lnSpc>
                        <a:spcAft>
                          <a:spcPts val="1100"/>
                        </a:spcAft>
                      </a:pPr>
                      <a:r>
                        <a:rPr lang="en-US" sz="1400" b="1" spc="-25">
                          <a:latin typeface="宋体"/>
                          <a:ea typeface="宋体"/>
                          <a:cs typeface="Times New Roman"/>
                        </a:rPr>
                        <a:t>OpenQRM</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0517">
                <a:tc>
                  <a:txBody>
                    <a:bodyPr/>
                    <a:lstStyle/>
                    <a:p>
                      <a:pPr indent="5080" algn="ctr">
                        <a:lnSpc>
                          <a:spcPct val="150000"/>
                        </a:lnSpc>
                        <a:spcAft>
                          <a:spcPts val="1100"/>
                        </a:spcAft>
                      </a:pPr>
                      <a:r>
                        <a:rPr lang="en-US" sz="1400" b="1" spc="-25">
                          <a:latin typeface="宋体"/>
                          <a:ea typeface="宋体"/>
                          <a:cs typeface="Times New Roman"/>
                        </a:rPr>
                        <a:t>OpenShift</a:t>
                      </a:r>
                      <a:endParaRPr lang="pt-BR" sz="1400" spc="-25">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33411">
                <a:tc>
                  <a:txBody>
                    <a:bodyPr/>
                    <a:lstStyle/>
                    <a:p>
                      <a:pPr indent="5080" algn="ctr">
                        <a:lnSpc>
                          <a:spcPct val="150000"/>
                        </a:lnSpc>
                        <a:spcAft>
                          <a:spcPts val="1100"/>
                        </a:spcAft>
                      </a:pPr>
                      <a:r>
                        <a:rPr lang="en-US" sz="1400" b="1" spc="-25" dirty="0" err="1" smtClean="0">
                          <a:solidFill>
                            <a:schemeClr val="tx1"/>
                          </a:solidFill>
                          <a:latin typeface="宋体"/>
                          <a:ea typeface="宋体"/>
                          <a:cs typeface="Times New Roman"/>
                        </a:rPr>
                        <a:t>OpenStack</a:t>
                      </a:r>
                      <a:endParaRPr lang="pt-BR" sz="1400" spc="-25" dirty="0">
                        <a:solidFill>
                          <a:schemeClr val="tx1"/>
                        </a:solidFill>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4445" algn="ctr">
                        <a:lnSpc>
                          <a:spcPct val="150000"/>
                        </a:lnSpc>
                        <a:spcBef>
                          <a:spcPts val="1200"/>
                        </a:spcBef>
                        <a:spcAft>
                          <a:spcPts val="1200"/>
                        </a:spcAft>
                      </a:pPr>
                      <a:r>
                        <a:rPr lang="en-US" sz="1400" b="1" spc="-25" dirty="0">
                          <a:solidFill>
                            <a:schemeClr val="tx1"/>
                          </a:solidFill>
                          <a:latin typeface="Courier New"/>
                          <a:ea typeface="宋体"/>
                          <a:cs typeface="Times New Roman"/>
                        </a:rPr>
                        <a:t>No</a:t>
                      </a:r>
                      <a:endParaRPr lang="pt-BR" sz="1400" spc="-25" dirty="0">
                        <a:solidFill>
                          <a:schemeClr val="tx1"/>
                        </a:solidFill>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4445" algn="ctr">
                        <a:lnSpc>
                          <a:spcPct val="150000"/>
                        </a:lnSpc>
                        <a:spcBef>
                          <a:spcPts val="1200"/>
                        </a:spcBef>
                        <a:spcAft>
                          <a:spcPts val="1200"/>
                        </a:spcAft>
                      </a:pPr>
                      <a:r>
                        <a:rPr lang="en-US" sz="1400" b="1" spc="-25" dirty="0">
                          <a:solidFill>
                            <a:schemeClr val="tx1"/>
                          </a:solidFill>
                          <a:latin typeface="Courier New"/>
                          <a:ea typeface="宋体"/>
                          <a:cs typeface="Times New Roman"/>
                        </a:rPr>
                        <a:t>Yes</a:t>
                      </a:r>
                      <a:endParaRPr lang="pt-BR" sz="1400" spc="-25" dirty="0">
                        <a:solidFill>
                          <a:schemeClr val="tx1"/>
                        </a:solidFill>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4445" algn="ctr">
                        <a:lnSpc>
                          <a:spcPct val="150000"/>
                        </a:lnSpc>
                        <a:spcBef>
                          <a:spcPts val="1200"/>
                        </a:spcBef>
                        <a:spcAft>
                          <a:spcPts val="1200"/>
                        </a:spcAft>
                      </a:pPr>
                      <a:r>
                        <a:rPr lang="en-US" sz="1400" b="1" spc="-25" dirty="0">
                          <a:solidFill>
                            <a:schemeClr val="tx1"/>
                          </a:solidFill>
                          <a:latin typeface="Courier New"/>
                          <a:ea typeface="宋体"/>
                          <a:cs typeface="Times New Roman"/>
                        </a:rPr>
                        <a:t>?</a:t>
                      </a:r>
                      <a:endParaRPr lang="pt-BR" sz="1400" spc="-25" dirty="0">
                        <a:solidFill>
                          <a:schemeClr val="tx1"/>
                        </a:solidFill>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4445" algn="ctr">
                        <a:lnSpc>
                          <a:spcPct val="150000"/>
                        </a:lnSpc>
                        <a:spcBef>
                          <a:spcPts val="1200"/>
                        </a:spcBef>
                        <a:spcAft>
                          <a:spcPts val="1200"/>
                        </a:spcAft>
                      </a:pPr>
                      <a:r>
                        <a:rPr lang="en-US" sz="1400" b="1" spc="-25" dirty="0">
                          <a:solidFill>
                            <a:schemeClr val="tx1"/>
                          </a:solidFill>
                          <a:latin typeface="Courier New"/>
                          <a:ea typeface="宋体"/>
                          <a:cs typeface="Times New Roman"/>
                        </a:rPr>
                        <a:t>Yes</a:t>
                      </a:r>
                      <a:endParaRPr lang="pt-BR" sz="1400" spc="-25" dirty="0">
                        <a:solidFill>
                          <a:schemeClr val="tx1"/>
                        </a:solidFill>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indent="4445" algn="ctr">
                        <a:lnSpc>
                          <a:spcPct val="150000"/>
                        </a:lnSpc>
                        <a:spcBef>
                          <a:spcPts val="1200"/>
                        </a:spcBef>
                        <a:spcAft>
                          <a:spcPts val="1200"/>
                        </a:spcAft>
                      </a:pPr>
                      <a:r>
                        <a:rPr lang="en-US" sz="1400" b="1" spc="-25" dirty="0">
                          <a:solidFill>
                            <a:schemeClr val="tx1"/>
                          </a:solidFill>
                          <a:latin typeface="Courier New"/>
                          <a:ea typeface="宋体"/>
                          <a:cs typeface="Times New Roman"/>
                        </a:rPr>
                        <a:t>No</a:t>
                      </a:r>
                      <a:endParaRPr lang="pt-BR" sz="1400" spc="-25" dirty="0">
                        <a:solidFill>
                          <a:schemeClr val="tx1"/>
                        </a:solidFill>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r>
              <a:tr h="249310">
                <a:tc>
                  <a:txBody>
                    <a:bodyPr/>
                    <a:lstStyle/>
                    <a:p>
                      <a:pPr indent="5080" algn="ctr">
                        <a:lnSpc>
                          <a:spcPct val="150000"/>
                        </a:lnSpc>
                        <a:spcAft>
                          <a:spcPts val="1100"/>
                        </a:spcAft>
                      </a:pPr>
                      <a:r>
                        <a:rPr lang="en-US" sz="1400" b="1" spc="-25" dirty="0" err="1">
                          <a:latin typeface="宋体"/>
                          <a:ea typeface="宋体"/>
                          <a:cs typeface="Times New Roman"/>
                        </a:rPr>
                        <a:t>OnApp</a:t>
                      </a:r>
                      <a:endParaRPr lang="pt-BR" sz="1400" spc="-25" dirty="0">
                        <a:latin typeface="Times New Roman"/>
                        <a:ea typeface="宋体"/>
                        <a:cs typeface="Times New Roman"/>
                      </a:endParaRPr>
                    </a:p>
                  </a:txBody>
                  <a:tcPr marL="47043" marR="4704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FBFBF"/>
                    </a:solidFill>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Yes</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a:latin typeface="Courier New"/>
                          <a:ea typeface="宋体"/>
                          <a:cs typeface="Times New Roman"/>
                        </a:rPr>
                        <a:t>No</a:t>
                      </a:r>
                      <a:endParaRPr lang="pt-BR" sz="1400" spc="-25">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4445" algn="ctr">
                        <a:lnSpc>
                          <a:spcPct val="150000"/>
                        </a:lnSpc>
                        <a:spcBef>
                          <a:spcPts val="1200"/>
                        </a:spcBef>
                        <a:spcAft>
                          <a:spcPts val="1200"/>
                        </a:spcAft>
                      </a:pPr>
                      <a:r>
                        <a:rPr lang="en-US" sz="1400" b="1" spc="-25" dirty="0">
                          <a:latin typeface="Courier New"/>
                          <a:ea typeface="宋体"/>
                          <a:cs typeface="Times New Roman"/>
                        </a:rPr>
                        <a:t>Yes</a:t>
                      </a:r>
                      <a:endParaRPr lang="pt-BR" sz="1400" spc="-25" dirty="0">
                        <a:latin typeface="Times New Roman"/>
                        <a:ea typeface="宋体"/>
                        <a:cs typeface="Times New Roman"/>
                      </a:endParaRPr>
                    </a:p>
                  </a:txBody>
                  <a:tcPr marL="47043" marR="4704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37890" name="Title 1"/>
          <p:cNvSpPr>
            <a:spLocks noGrp="1"/>
          </p:cNvSpPr>
          <p:nvPr>
            <p:ph type="title"/>
          </p:nvPr>
        </p:nvSpPr>
        <p:spPr>
          <a:xfrm>
            <a:off x="1476375" y="274638"/>
            <a:ext cx="7210425" cy="1143000"/>
          </a:xfrm>
        </p:spPr>
        <p:txBody>
          <a:bodyPr/>
          <a:lstStyle/>
          <a:p>
            <a:pPr algn="ctr"/>
            <a:r>
              <a:rPr lang="pt-BR" altLang="zh-CN" sz="4400" b="1" smtClean="0">
                <a:ea typeface="宋体" charset="-122"/>
              </a:rPr>
              <a:t>Conclusion</a:t>
            </a:r>
          </a:p>
        </p:txBody>
      </p:sp>
      <p:sp>
        <p:nvSpPr>
          <p:cNvPr id="37891" name="Content Placeholder 2"/>
          <p:cNvSpPr>
            <a:spLocks noGrp="1"/>
          </p:cNvSpPr>
          <p:nvPr>
            <p:ph sz="quarter" idx="1"/>
          </p:nvPr>
        </p:nvSpPr>
        <p:spPr/>
        <p:txBody>
          <a:bodyPr/>
          <a:lstStyle/>
          <a:p>
            <a:pPr algn="just"/>
            <a:r>
              <a:rPr lang="en-US" altLang="zh-CN" smtClean="0"/>
              <a:t>OpenStack is architected to provide flexibility as you design your cloud, with no proprietary hardware or software requirements and the ability to integrate with legacy systems and third party technologies.</a:t>
            </a:r>
          </a:p>
          <a:p>
            <a:pPr algn="just"/>
            <a:endParaRPr lang="pt-BR" altLang="zh-CN" smtClean="0"/>
          </a:p>
          <a:p>
            <a:pPr algn="just"/>
            <a:r>
              <a:rPr lang="en-US" altLang="zh-CN" smtClean="0"/>
              <a:t>One of the really exciting things about OpenStack is how quickly it has become an international project and how it is rapidly becoming the factor open source standard for cloud computing. Because OpenStack is open source software, other companies can pursue similar opportunities.</a:t>
            </a:r>
            <a:endParaRPr lang="pt-BR" altLang="zh-CN" smtClean="0"/>
          </a:p>
          <a:p>
            <a:pPr algn="just"/>
            <a:endParaRPr lang="pt-BR" altLang="zh-CN"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3"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38914" name="Title 1"/>
          <p:cNvSpPr>
            <a:spLocks noGrp="1"/>
          </p:cNvSpPr>
          <p:nvPr>
            <p:ph type="title"/>
          </p:nvPr>
        </p:nvSpPr>
        <p:spPr>
          <a:xfrm>
            <a:off x="1258888" y="333375"/>
            <a:ext cx="7772400" cy="1143000"/>
          </a:xfrm>
        </p:spPr>
        <p:txBody>
          <a:bodyPr/>
          <a:lstStyle/>
          <a:p>
            <a:r>
              <a:rPr lang="pt-BR" altLang="zh-CN" smtClean="0">
                <a:ea typeface="宋体" charset="-122"/>
              </a:rPr>
              <a:t>Cont.</a:t>
            </a:r>
          </a:p>
        </p:txBody>
      </p:sp>
      <p:sp>
        <p:nvSpPr>
          <p:cNvPr id="38915" name="Content Placeholder 2"/>
          <p:cNvSpPr>
            <a:spLocks noGrp="1"/>
          </p:cNvSpPr>
          <p:nvPr>
            <p:ph sz="quarter" idx="1"/>
          </p:nvPr>
        </p:nvSpPr>
        <p:spPr/>
        <p:txBody>
          <a:bodyPr/>
          <a:lstStyle/>
          <a:p>
            <a:pPr algn="just"/>
            <a:endParaRPr lang="en-US" altLang="zh-CN" smtClean="0"/>
          </a:p>
          <a:p>
            <a:pPr algn="just"/>
            <a:r>
              <a:rPr lang="en-US" altLang="zh-CN" smtClean="0"/>
              <a:t>OpenStack is an early project and has not matured into a production product but it is fully open source and based on open cloud standards.</a:t>
            </a:r>
          </a:p>
          <a:p>
            <a:pPr algn="just"/>
            <a:endParaRPr lang="pt-BR" altLang="zh-CN" smtClean="0"/>
          </a:p>
          <a:p>
            <a:pPr algn="just"/>
            <a:r>
              <a:rPr lang="en-US" altLang="zh-CN" smtClean="0"/>
              <a:t>An open private production cloud using OpenStack with open cloud standards will probably be production ready in 2014 when Ubuntu 14.04 is released and when other </a:t>
            </a:r>
            <a:r>
              <a:rPr lang="en-US" altLang="zh-CN" u="sng" smtClean="0">
                <a:hlinkClick r:id="rId3" tooltip="LIS/Student Help/Internet"/>
              </a:rPr>
              <a:t>internet broadband providers</a:t>
            </a:r>
            <a:r>
              <a:rPr lang="en-US" altLang="zh-CN" smtClean="0"/>
              <a:t> come online.</a:t>
            </a:r>
            <a:endParaRPr lang="pt-BR" altLang="zh-CN" smtClean="0"/>
          </a:p>
          <a:p>
            <a:pPr algn="just"/>
            <a:endParaRPr lang="pt-BR" altLang="zh-CN"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7" name="Picture 1"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pic>
        <p:nvPicPr>
          <p:cNvPr id="39938" name="Picture 2" descr="C:\Users\Administrator\Desktop\OpenStack 2013\Final Thesis\most_interesting.jpg"/>
          <p:cNvPicPr>
            <a:picLocks noChangeAspect="1" noChangeArrowheads="1"/>
          </p:cNvPicPr>
          <p:nvPr/>
        </p:nvPicPr>
        <p:blipFill>
          <a:blip r:embed="rId3"/>
          <a:srcRect/>
          <a:stretch>
            <a:fillRect/>
          </a:stretch>
        </p:blipFill>
        <p:spPr bwMode="auto">
          <a:xfrm>
            <a:off x="2916238" y="1557338"/>
            <a:ext cx="4464050" cy="5043487"/>
          </a:xfrm>
          <a:prstGeom prst="rect">
            <a:avLst/>
          </a:prstGeom>
          <a:noFill/>
          <a:ln w="9525">
            <a:noFill/>
            <a:miter lim="800000"/>
            <a:headEnd/>
            <a:tailEnd/>
          </a:ln>
        </p:spPr>
      </p:pic>
      <p:sp>
        <p:nvSpPr>
          <p:cNvPr id="39939" name="Title 5"/>
          <p:cNvSpPr>
            <a:spLocks noGrp="1"/>
          </p:cNvSpPr>
          <p:nvPr>
            <p:ph type="title"/>
          </p:nvPr>
        </p:nvSpPr>
        <p:spPr>
          <a:xfrm>
            <a:off x="1476375" y="274638"/>
            <a:ext cx="7210425" cy="1143000"/>
          </a:xfrm>
        </p:spPr>
        <p:txBody>
          <a:bodyPr/>
          <a:lstStyle/>
          <a:p>
            <a:pPr algn="ctr"/>
            <a:r>
              <a:rPr lang="pt-BR" altLang="zh-CN" sz="4400" b="1" smtClean="0">
                <a:ea typeface="宋体" charset="-122"/>
              </a:rPr>
              <a:t>Thank You, </a:t>
            </a:r>
            <a:r>
              <a:rPr lang="zh-CN" altLang="pt-BR" sz="4400" b="1" smtClean="0"/>
              <a:t>谢谢你们</a:t>
            </a:r>
            <a:endParaRPr lang="pt-BR" sz="4400" b="1"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15362" name="Title 1"/>
          <p:cNvSpPr>
            <a:spLocks noGrp="1"/>
          </p:cNvSpPr>
          <p:nvPr>
            <p:ph type="title"/>
          </p:nvPr>
        </p:nvSpPr>
        <p:spPr>
          <a:xfrm>
            <a:off x="1476375" y="274638"/>
            <a:ext cx="7210425" cy="1143000"/>
          </a:xfrm>
        </p:spPr>
        <p:txBody>
          <a:bodyPr/>
          <a:lstStyle/>
          <a:p>
            <a:pPr algn="ctr"/>
            <a:r>
              <a:rPr lang="en-US" altLang="zh-CN" sz="4400" b="1" smtClean="0">
                <a:ea typeface="宋体" charset="-122"/>
              </a:rPr>
              <a:t>Cloud computing</a:t>
            </a:r>
            <a:endParaRPr lang="pt-BR" altLang="zh-CN" sz="4400" b="1" smtClean="0">
              <a:ea typeface="宋体" charset="-122"/>
            </a:endParaRPr>
          </a:p>
        </p:txBody>
      </p:sp>
      <p:sp>
        <p:nvSpPr>
          <p:cNvPr id="15363" name="Content Placeholder 2"/>
          <p:cNvSpPr>
            <a:spLocks noGrp="1"/>
          </p:cNvSpPr>
          <p:nvPr>
            <p:ph sz="quarter" idx="1"/>
          </p:nvPr>
        </p:nvSpPr>
        <p:spPr>
          <a:xfrm>
            <a:off x="900113" y="1052513"/>
            <a:ext cx="7772400" cy="4572000"/>
          </a:xfrm>
        </p:spPr>
        <p:txBody>
          <a:bodyPr/>
          <a:lstStyle/>
          <a:p>
            <a:pPr algn="just">
              <a:buFont typeface="Wingdings" pitchFamily="2" charset="2"/>
              <a:buChar char="Ø"/>
            </a:pPr>
            <a:endParaRPr lang="en-US" altLang="zh-CN" smtClean="0"/>
          </a:p>
          <a:p>
            <a:pPr algn="just">
              <a:buFont typeface="Wingdings" pitchFamily="2" charset="2"/>
              <a:buChar char="Ø"/>
            </a:pPr>
            <a:r>
              <a:rPr lang="en-US" altLang="zh-CN" smtClean="0"/>
              <a:t>Cloud computing is the use of computing resources (hardware and software) that are delivered as a service over a network (typically the Internet), where resources such as computing power, storage, network and software are abstracted and provided as services on the Internet.</a:t>
            </a:r>
          </a:p>
          <a:p>
            <a:pPr algn="just">
              <a:buFont typeface="Wingdings" pitchFamily="2" charset="2"/>
              <a:buChar char="Ø"/>
            </a:pPr>
            <a:endParaRPr lang="en-US" altLang="zh-CN" smtClean="0"/>
          </a:p>
          <a:p>
            <a:pPr>
              <a:buFont typeface="Wingdings" pitchFamily="2" charset="2"/>
              <a:buChar char="Ø"/>
            </a:pPr>
            <a:r>
              <a:rPr lang="en-US" altLang="zh-CN" smtClean="0"/>
              <a:t>The following are the broad categories of services available on the cloud: Infrastructure as a Service (IaaS), Platform as a Service (PaaS), Software as a Service (SaaS), and Network as a service (NaaS).</a:t>
            </a:r>
            <a:endParaRPr lang="pt-BR" altLang="zh-CN" smtClean="0"/>
          </a:p>
          <a:p>
            <a:pPr>
              <a:buFont typeface="Wingdings" pitchFamily="2" charset="2"/>
              <a:buChar char="Ø"/>
            </a:pPr>
            <a:endParaRPr lang="pt-BR" altLang="zh-CN" smtClean="0"/>
          </a:p>
          <a:p>
            <a:pPr>
              <a:buFont typeface="Wingdings" pitchFamily="2" charset="2"/>
              <a:buChar char="Ø"/>
            </a:pPr>
            <a:endParaRPr lang="pt-BR" altLang="zh-CN"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16386" name="Title 1"/>
          <p:cNvSpPr>
            <a:spLocks noGrp="1"/>
          </p:cNvSpPr>
          <p:nvPr>
            <p:ph type="title"/>
          </p:nvPr>
        </p:nvSpPr>
        <p:spPr>
          <a:xfrm>
            <a:off x="1619250" y="274638"/>
            <a:ext cx="7067550" cy="1143000"/>
          </a:xfrm>
        </p:spPr>
        <p:txBody>
          <a:bodyPr/>
          <a:lstStyle/>
          <a:p>
            <a:pPr algn="ctr"/>
            <a:r>
              <a:rPr lang="pt-BR" altLang="zh-CN" sz="4400" b="1" smtClean="0">
                <a:ea typeface="宋体" charset="-122"/>
              </a:rPr>
              <a:t>What is OpenStack?</a:t>
            </a:r>
          </a:p>
        </p:txBody>
      </p:sp>
      <p:sp>
        <p:nvSpPr>
          <p:cNvPr id="16387" name="Content Placeholder 2"/>
          <p:cNvSpPr>
            <a:spLocks noGrp="1"/>
          </p:cNvSpPr>
          <p:nvPr>
            <p:ph sz="quarter" idx="1"/>
          </p:nvPr>
        </p:nvSpPr>
        <p:spPr/>
        <p:txBody>
          <a:bodyPr/>
          <a:lstStyle/>
          <a:p>
            <a:pPr algn="just">
              <a:buFont typeface="Wingdings" pitchFamily="2" charset="2"/>
              <a:buChar char="Ø"/>
            </a:pPr>
            <a:endParaRPr lang="pt-BR" altLang="zh-CN" smtClean="0"/>
          </a:p>
          <a:p>
            <a:pPr algn="just">
              <a:buFont typeface="Wingdings" pitchFamily="2" charset="2"/>
              <a:buChar char="Ø"/>
            </a:pPr>
            <a:r>
              <a:rPr lang="en-US" altLang="zh-CN" smtClean="0"/>
              <a:t>OpenStack is a United States National Aeronautics and Space Administration and Rackspace cloud computing software R &amp; D cooperation, Apache license authorization, and is a free software and open source projects.</a:t>
            </a:r>
          </a:p>
          <a:p>
            <a:pPr algn="just">
              <a:buFont typeface="Wingdings" pitchFamily="2" charset="2"/>
              <a:buChar char="Ø"/>
            </a:pPr>
            <a:endParaRPr lang="pt-BR" altLang="zh-CN" smtClean="0"/>
          </a:p>
          <a:p>
            <a:pPr algn="just">
              <a:buFont typeface="Wingdings" pitchFamily="2" charset="2"/>
              <a:buChar char="Ø"/>
            </a:pPr>
            <a:r>
              <a:rPr lang="en-US" altLang="zh-CN" smtClean="0"/>
              <a:t>OpenStack is IaaS (Infrastructure as a Service) software; anyone can create their own cloud computing services</a:t>
            </a:r>
            <a:endParaRPr lang="pt-BR" altLang="zh-CN" smtClean="0"/>
          </a:p>
          <a:p>
            <a:pPr algn="just">
              <a:buFont typeface="Wingdings" pitchFamily="2" charset="2"/>
              <a:buChar char="Ø"/>
            </a:pPr>
            <a:endParaRPr lang="pt-BR" altLang="zh-CN"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17410" name="Title 1"/>
          <p:cNvSpPr>
            <a:spLocks noGrp="1"/>
          </p:cNvSpPr>
          <p:nvPr>
            <p:ph type="title"/>
          </p:nvPr>
        </p:nvSpPr>
        <p:spPr>
          <a:xfrm>
            <a:off x="1371600" y="333375"/>
            <a:ext cx="7772400" cy="1143000"/>
          </a:xfrm>
        </p:spPr>
        <p:txBody>
          <a:bodyPr/>
          <a:lstStyle/>
          <a:p>
            <a:r>
              <a:rPr lang="pt-BR" altLang="zh-CN" smtClean="0">
                <a:ea typeface="宋体" charset="-122"/>
              </a:rPr>
              <a:t>Cont.</a:t>
            </a:r>
          </a:p>
        </p:txBody>
      </p:sp>
      <p:sp>
        <p:nvSpPr>
          <p:cNvPr id="17411" name="Content Placeholder 2"/>
          <p:cNvSpPr>
            <a:spLocks noGrp="1"/>
          </p:cNvSpPr>
          <p:nvPr>
            <p:ph sz="quarter" idx="1"/>
          </p:nvPr>
        </p:nvSpPr>
        <p:spPr/>
        <p:txBody>
          <a:bodyPr/>
          <a:lstStyle/>
          <a:p>
            <a:pPr algn="just">
              <a:buFont typeface="Wingdings" pitchFamily="2" charset="2"/>
              <a:buChar char="Ø"/>
            </a:pPr>
            <a:endParaRPr lang="en-US" altLang="zh-CN" smtClean="0"/>
          </a:p>
          <a:p>
            <a:pPr algn="just">
              <a:buFont typeface="Wingdings" pitchFamily="2" charset="2"/>
              <a:buChar char="Ø"/>
            </a:pPr>
            <a:r>
              <a:rPr lang="en-US" altLang="zh-CN" smtClean="0"/>
              <a:t>OpenStack is a cloud operating system that controls large pools of compute, storage, and networking resources throughout a datacenter, all managed through a dashboard that gives administrators control while empowering their users to provide resources through a web interface.</a:t>
            </a:r>
            <a:endParaRPr lang="pt-BR" altLang="zh-CN"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4"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18434" name="Title 1"/>
          <p:cNvSpPr>
            <a:spLocks noGrp="1"/>
          </p:cNvSpPr>
          <p:nvPr>
            <p:ph type="title"/>
          </p:nvPr>
        </p:nvSpPr>
        <p:spPr>
          <a:xfrm>
            <a:off x="1116013" y="333375"/>
            <a:ext cx="7772400" cy="1143000"/>
          </a:xfrm>
        </p:spPr>
        <p:txBody>
          <a:bodyPr/>
          <a:lstStyle/>
          <a:p>
            <a:pPr algn="ctr"/>
            <a:r>
              <a:rPr lang="pt-BR" altLang="zh-CN" sz="4400" b="1" smtClean="0">
                <a:ea typeface="宋体" charset="-122"/>
              </a:rPr>
              <a:t>OpenStack Diagram</a:t>
            </a:r>
          </a:p>
        </p:txBody>
      </p:sp>
      <p:pic>
        <p:nvPicPr>
          <p:cNvPr id="18435" name="Picture 2" descr="C:\Users\Administrator\Desktop\OpenStack 2013\Final Thesis\openstack-software-diagram.png"/>
          <p:cNvPicPr>
            <a:picLocks noChangeAspect="1" noChangeArrowheads="1"/>
          </p:cNvPicPr>
          <p:nvPr/>
        </p:nvPicPr>
        <p:blipFill>
          <a:blip r:embed="rId3"/>
          <a:srcRect/>
          <a:stretch>
            <a:fillRect/>
          </a:stretch>
        </p:blipFill>
        <p:spPr bwMode="auto">
          <a:xfrm>
            <a:off x="900113" y="2082800"/>
            <a:ext cx="7475537" cy="4083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19458" name="Title 1"/>
          <p:cNvSpPr>
            <a:spLocks noGrp="1"/>
          </p:cNvSpPr>
          <p:nvPr>
            <p:ph type="title"/>
          </p:nvPr>
        </p:nvSpPr>
        <p:spPr>
          <a:xfrm>
            <a:off x="1403350" y="260350"/>
            <a:ext cx="6996113" cy="1143000"/>
          </a:xfrm>
        </p:spPr>
        <p:txBody>
          <a:bodyPr/>
          <a:lstStyle/>
          <a:p>
            <a:pPr algn="ctr"/>
            <a:r>
              <a:rPr lang="pt-BR" altLang="zh-CN" sz="4400" b="1" smtClean="0">
                <a:ea typeface="宋体" charset="-122"/>
              </a:rPr>
              <a:t>OpenStack Setup</a:t>
            </a:r>
          </a:p>
        </p:txBody>
      </p:sp>
      <p:sp>
        <p:nvSpPr>
          <p:cNvPr id="6" name="Content Placeholder 5"/>
          <p:cNvSpPr>
            <a:spLocks noGrp="1"/>
          </p:cNvSpPr>
          <p:nvPr>
            <p:ph sz="quarter" idx="1"/>
          </p:nvPr>
        </p:nvSpPr>
        <p:spPr>
          <a:xfrm>
            <a:off x="900113" y="1773238"/>
            <a:ext cx="7772400" cy="4572000"/>
          </a:xfrm>
        </p:spPr>
        <p:txBody>
          <a:bodyPr>
            <a:normAutofit/>
          </a:bodyPr>
          <a:lstStyle/>
          <a:p>
            <a:pPr>
              <a:lnSpc>
                <a:spcPct val="80000"/>
              </a:lnSpc>
            </a:pPr>
            <a:endParaRPr lang="pt-BR" altLang="zh-CN" sz="2400" smtClean="0"/>
          </a:p>
          <a:p>
            <a:pPr>
              <a:lnSpc>
                <a:spcPct val="80000"/>
              </a:lnSpc>
            </a:pPr>
            <a:endParaRPr lang="pt-BR" altLang="zh-CN" sz="2400" smtClean="0"/>
          </a:p>
          <a:p>
            <a:pPr>
              <a:lnSpc>
                <a:spcPct val="80000"/>
              </a:lnSpc>
            </a:pPr>
            <a:endParaRPr lang="pt-BR" altLang="zh-CN" sz="2400" smtClean="0"/>
          </a:p>
          <a:p>
            <a:pPr>
              <a:lnSpc>
                <a:spcPct val="80000"/>
              </a:lnSpc>
            </a:pPr>
            <a:endParaRPr lang="pt-BR" altLang="zh-CN" sz="2400" smtClean="0"/>
          </a:p>
          <a:p>
            <a:pPr>
              <a:lnSpc>
                <a:spcPct val="80000"/>
              </a:lnSpc>
            </a:pPr>
            <a:endParaRPr lang="pt-BR" altLang="zh-CN" sz="2400" smtClean="0"/>
          </a:p>
          <a:p>
            <a:pPr>
              <a:lnSpc>
                <a:spcPct val="80000"/>
              </a:lnSpc>
            </a:pPr>
            <a:endParaRPr lang="pt-BR" altLang="zh-CN" sz="2400" smtClean="0"/>
          </a:p>
          <a:p>
            <a:pPr algn="ctr">
              <a:lnSpc>
                <a:spcPct val="80000"/>
              </a:lnSpc>
              <a:buFont typeface="Wingdings 2" pitchFamily="18" charset="2"/>
              <a:buNone/>
            </a:pPr>
            <a:endParaRPr lang="en-US" altLang="zh-CN" sz="2400" i="1" smtClean="0"/>
          </a:p>
          <a:p>
            <a:pPr algn="ctr">
              <a:lnSpc>
                <a:spcPct val="80000"/>
              </a:lnSpc>
              <a:buFont typeface="Wingdings 2" pitchFamily="18" charset="2"/>
              <a:buNone/>
            </a:pPr>
            <a:endParaRPr lang="en-US" altLang="zh-CN" sz="1500" i="1" smtClean="0"/>
          </a:p>
          <a:p>
            <a:pPr algn="ctr">
              <a:lnSpc>
                <a:spcPct val="80000"/>
              </a:lnSpc>
              <a:buFont typeface="Wingdings 2" pitchFamily="18" charset="2"/>
              <a:buNone/>
            </a:pPr>
            <a:endParaRPr lang="en-US" altLang="zh-CN" sz="1500" i="1" smtClean="0"/>
          </a:p>
          <a:p>
            <a:pPr algn="ctr">
              <a:lnSpc>
                <a:spcPct val="80000"/>
              </a:lnSpc>
              <a:buFont typeface="Wingdings 2" pitchFamily="18" charset="2"/>
              <a:buNone/>
            </a:pPr>
            <a:endParaRPr lang="en-US" altLang="zh-CN" sz="1500" i="1" smtClean="0"/>
          </a:p>
          <a:p>
            <a:pPr algn="ctr">
              <a:lnSpc>
                <a:spcPct val="80000"/>
              </a:lnSpc>
              <a:buFont typeface="Wingdings 2" pitchFamily="18" charset="2"/>
              <a:buNone/>
            </a:pPr>
            <a:endParaRPr lang="en-US" altLang="zh-CN" sz="1500" i="1" smtClean="0"/>
          </a:p>
          <a:p>
            <a:pPr algn="ctr">
              <a:lnSpc>
                <a:spcPct val="80000"/>
              </a:lnSpc>
              <a:buFont typeface="Wingdings 2" pitchFamily="18" charset="2"/>
              <a:buNone/>
            </a:pPr>
            <a:r>
              <a:rPr lang="en-US" altLang="zh-CN" sz="1500" i="1" smtClean="0"/>
              <a:t>Figure 2- OpenStack Setup</a:t>
            </a:r>
          </a:p>
          <a:p>
            <a:pPr algn="ctr">
              <a:lnSpc>
                <a:spcPct val="80000"/>
              </a:lnSpc>
              <a:buFont typeface="Wingdings 2" pitchFamily="18" charset="2"/>
              <a:buNone/>
            </a:pPr>
            <a:r>
              <a:rPr lang="en-US" altLang="zh-CN" sz="3300" smtClean="0"/>
              <a:t>Server1, Server2 and Client1</a:t>
            </a:r>
            <a:endParaRPr lang="pt-BR" altLang="zh-CN" sz="3300" smtClean="0"/>
          </a:p>
          <a:p>
            <a:pPr>
              <a:lnSpc>
                <a:spcPct val="80000"/>
              </a:lnSpc>
              <a:buFont typeface="Wingdings 2" pitchFamily="18" charset="2"/>
              <a:buNone/>
            </a:pPr>
            <a:endParaRPr lang="pt-BR" altLang="zh-CN" sz="2400" smtClean="0"/>
          </a:p>
          <a:p>
            <a:pPr>
              <a:lnSpc>
                <a:spcPct val="80000"/>
              </a:lnSpc>
              <a:buFont typeface="Wingdings 2" pitchFamily="18" charset="2"/>
              <a:buNone/>
            </a:pPr>
            <a:endParaRPr lang="pt-BR" altLang="zh-CN" sz="2400" smtClean="0"/>
          </a:p>
        </p:txBody>
      </p:sp>
      <p:pic>
        <p:nvPicPr>
          <p:cNvPr id="19460" name="Picture 2"/>
          <p:cNvPicPr>
            <a:picLocks noChangeAspect="1" noChangeArrowheads="1"/>
          </p:cNvPicPr>
          <p:nvPr/>
        </p:nvPicPr>
        <p:blipFill>
          <a:blip r:embed="rId3"/>
          <a:srcRect/>
          <a:stretch>
            <a:fillRect/>
          </a:stretch>
        </p:blipFill>
        <p:spPr bwMode="auto">
          <a:xfrm>
            <a:off x="1331913" y="1628775"/>
            <a:ext cx="6970712" cy="36718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20482" name="Title 1"/>
          <p:cNvSpPr>
            <a:spLocks noGrp="1"/>
          </p:cNvSpPr>
          <p:nvPr>
            <p:ph type="title"/>
          </p:nvPr>
        </p:nvSpPr>
        <p:spPr>
          <a:xfrm>
            <a:off x="1403350" y="274638"/>
            <a:ext cx="7283450" cy="1143000"/>
          </a:xfrm>
        </p:spPr>
        <p:txBody>
          <a:bodyPr/>
          <a:lstStyle/>
          <a:p>
            <a:pPr algn="ctr"/>
            <a:r>
              <a:rPr lang="en-US" altLang="zh-CN" sz="4400" b="1" smtClean="0">
                <a:ea typeface="宋体" charset="-122"/>
              </a:rPr>
              <a:t>Code names Components</a:t>
            </a:r>
            <a:endParaRPr lang="pt-BR" altLang="zh-CN" sz="4400" b="1" smtClean="0">
              <a:ea typeface="宋体" charset="-122"/>
            </a:endParaRPr>
          </a:p>
        </p:txBody>
      </p:sp>
      <p:sp>
        <p:nvSpPr>
          <p:cNvPr id="20483" name="Content Placeholder 2"/>
          <p:cNvSpPr>
            <a:spLocks noGrp="1"/>
          </p:cNvSpPr>
          <p:nvPr>
            <p:ph sz="quarter" idx="1"/>
          </p:nvPr>
        </p:nvSpPr>
        <p:spPr/>
        <p:txBody>
          <a:bodyPr/>
          <a:lstStyle/>
          <a:p>
            <a:pPr algn="just">
              <a:buFont typeface="Wingdings" pitchFamily="2" charset="2"/>
              <a:buChar char="Ø"/>
            </a:pPr>
            <a:endParaRPr lang="en-US" altLang="zh-CN" smtClean="0"/>
          </a:p>
          <a:p>
            <a:pPr algn="just">
              <a:buFont typeface="Wingdings 2" pitchFamily="18" charset="2"/>
              <a:buNone/>
            </a:pPr>
            <a:r>
              <a:rPr lang="en-US" altLang="zh-CN" smtClean="0"/>
              <a:t>   OpenStack has a modular architecture that encompasses following components: </a:t>
            </a:r>
          </a:p>
          <a:p>
            <a:pPr algn="just">
              <a:buFont typeface="Wingdings" pitchFamily="2" charset="2"/>
              <a:buChar char="Ø"/>
            </a:pPr>
            <a:endParaRPr lang="en-US" altLang="zh-CN" smtClean="0"/>
          </a:p>
          <a:p>
            <a:pPr>
              <a:buFont typeface="Wingdings" pitchFamily="2" charset="2"/>
              <a:buChar char="Ø"/>
            </a:pPr>
            <a:r>
              <a:rPr lang="en-US" altLang="zh-CN" smtClean="0"/>
              <a:t>Nova (Compute Service)</a:t>
            </a:r>
          </a:p>
          <a:p>
            <a:pPr>
              <a:buFont typeface="Wingdings" pitchFamily="2" charset="2"/>
              <a:buChar char="Ø"/>
            </a:pPr>
            <a:r>
              <a:rPr lang="en-US" altLang="zh-CN" smtClean="0"/>
              <a:t>Swift (Storage Service)</a:t>
            </a:r>
          </a:p>
          <a:p>
            <a:pPr>
              <a:buFont typeface="Wingdings" pitchFamily="2" charset="2"/>
              <a:buChar char="Ø"/>
            </a:pPr>
            <a:r>
              <a:rPr lang="en-US" altLang="zh-CN" smtClean="0"/>
              <a:t>Glance (Imaging Service)</a:t>
            </a:r>
          </a:p>
          <a:p>
            <a:pPr>
              <a:buFont typeface="Wingdings" pitchFamily="2" charset="2"/>
              <a:buChar char="Ø"/>
            </a:pPr>
            <a:r>
              <a:rPr lang="en-US" altLang="zh-CN" smtClean="0"/>
              <a:t>Keystone (Identity Service)</a:t>
            </a:r>
          </a:p>
          <a:p>
            <a:pPr>
              <a:buFont typeface="Wingdings" pitchFamily="2" charset="2"/>
              <a:buChar char="Ø"/>
            </a:pPr>
            <a:r>
              <a:rPr lang="en-US" altLang="zh-CN" smtClean="0"/>
              <a:t>Horizon (UI Service)</a:t>
            </a:r>
            <a:endParaRPr lang="pt-BR" altLang="zh-CN" smtClean="0"/>
          </a:p>
          <a:p>
            <a:pPr>
              <a:buFont typeface="Wingdings" pitchFamily="2" charset="2"/>
              <a:buChar char="Ø"/>
            </a:pPr>
            <a:endParaRPr lang="pt-BR" altLang="zh-CN"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3" descr="C:\Users\hp\Desktop\OpenStackLogo.jpeg"/>
          <p:cNvPicPr>
            <a:picLocks noChangeAspect="1" noChangeArrowheads="1"/>
          </p:cNvPicPr>
          <p:nvPr/>
        </p:nvPicPr>
        <p:blipFill>
          <a:blip r:embed="rId2"/>
          <a:srcRect/>
          <a:stretch>
            <a:fillRect/>
          </a:stretch>
        </p:blipFill>
        <p:spPr bwMode="auto">
          <a:xfrm>
            <a:off x="0" y="0"/>
            <a:ext cx="1331913" cy="1373188"/>
          </a:xfrm>
          <a:prstGeom prst="rect">
            <a:avLst/>
          </a:prstGeom>
          <a:noFill/>
          <a:ln w="9525">
            <a:noFill/>
            <a:miter lim="800000"/>
            <a:headEnd/>
            <a:tailEnd/>
          </a:ln>
        </p:spPr>
      </p:pic>
      <p:sp>
        <p:nvSpPr>
          <p:cNvPr id="21506" name="Title 1"/>
          <p:cNvSpPr>
            <a:spLocks noGrp="1"/>
          </p:cNvSpPr>
          <p:nvPr>
            <p:ph type="title"/>
          </p:nvPr>
        </p:nvSpPr>
        <p:spPr>
          <a:xfrm>
            <a:off x="1476375" y="274638"/>
            <a:ext cx="7210425" cy="1143000"/>
          </a:xfrm>
        </p:spPr>
        <p:txBody>
          <a:bodyPr/>
          <a:lstStyle/>
          <a:p>
            <a:pPr algn="ctr"/>
            <a:r>
              <a:rPr lang="en-US" altLang="zh-CN" i="1" smtClean="0">
                <a:ea typeface="宋体" charset="-122"/>
              </a:rPr>
              <a:t/>
            </a:r>
            <a:br>
              <a:rPr lang="en-US" altLang="zh-CN" i="1" smtClean="0">
                <a:ea typeface="宋体" charset="-122"/>
              </a:rPr>
            </a:br>
            <a:r>
              <a:rPr lang="en-US" altLang="zh-CN" i="1" smtClean="0">
                <a:ea typeface="宋体" charset="-122"/>
              </a:rPr>
              <a:t/>
            </a:r>
            <a:br>
              <a:rPr lang="en-US" altLang="zh-CN" i="1" smtClean="0">
                <a:ea typeface="宋体" charset="-122"/>
              </a:rPr>
            </a:br>
            <a:r>
              <a:rPr lang="en-US" altLang="zh-CN" i="1" smtClean="0">
                <a:ea typeface="宋体" charset="-122"/>
              </a:rPr>
              <a:t/>
            </a:r>
            <a:br>
              <a:rPr lang="en-US" altLang="zh-CN" i="1" smtClean="0">
                <a:ea typeface="宋体" charset="-122"/>
              </a:rPr>
            </a:br>
            <a:r>
              <a:rPr lang="en-US" altLang="zh-CN" i="1" smtClean="0">
                <a:ea typeface="宋体" charset="-122"/>
              </a:rPr>
              <a:t>Compute Infrastructure (Nova) </a:t>
            </a:r>
            <a:endParaRPr lang="pt-BR" altLang="zh-CN" i="1" smtClean="0">
              <a:ea typeface="宋体" charset="-122"/>
            </a:endParaRPr>
          </a:p>
        </p:txBody>
      </p:sp>
      <p:sp>
        <p:nvSpPr>
          <p:cNvPr id="21507" name="Content Placeholder 2"/>
          <p:cNvSpPr>
            <a:spLocks noGrp="1"/>
          </p:cNvSpPr>
          <p:nvPr>
            <p:ph sz="quarter" idx="1"/>
          </p:nvPr>
        </p:nvSpPr>
        <p:spPr/>
        <p:txBody>
          <a:bodyPr/>
          <a:lstStyle/>
          <a:p>
            <a:pPr>
              <a:buFont typeface="Wingdings" pitchFamily="2" charset="2"/>
              <a:buChar char="Ø"/>
            </a:pPr>
            <a:endParaRPr lang="en-US" altLang="zh-CN" smtClean="0"/>
          </a:p>
          <a:p>
            <a:pPr algn="just">
              <a:buFont typeface="Wingdings" pitchFamily="2" charset="2"/>
              <a:buChar char="Ø"/>
            </a:pPr>
            <a:r>
              <a:rPr lang="en-US" altLang="zh-CN" smtClean="0"/>
              <a:t>Nova is a cloud computing fabric controller (the main part of an IaaS system). </a:t>
            </a:r>
          </a:p>
          <a:p>
            <a:pPr algn="just">
              <a:buFont typeface="Wingdings" pitchFamily="2" charset="2"/>
              <a:buChar char="Ø"/>
            </a:pPr>
            <a:endParaRPr lang="en-US" altLang="zh-CN" smtClean="0"/>
          </a:p>
          <a:p>
            <a:pPr algn="just">
              <a:buFont typeface="Wingdings" pitchFamily="2" charset="2"/>
              <a:buChar char="Ø"/>
            </a:pPr>
            <a:r>
              <a:rPr lang="en-US" altLang="zh-CN" smtClean="0"/>
              <a:t>Functions and Features: Instance life cycle management, management of compute resources, networking and authorization, REST-based API.</a:t>
            </a:r>
          </a:p>
          <a:p>
            <a:pPr algn="just">
              <a:buFont typeface="Wingdings" pitchFamily="2" charset="2"/>
              <a:buChar char="Ø"/>
            </a:pPr>
            <a:endParaRPr lang="en-US" altLang="zh-CN" smtClean="0"/>
          </a:p>
          <a:p>
            <a:pPr algn="just">
              <a:buFont typeface="Wingdings" pitchFamily="2" charset="2"/>
              <a:buChar char="Ø"/>
            </a:pPr>
            <a:r>
              <a:rPr lang="en-US" altLang="zh-CN" smtClean="0"/>
              <a:t>Components of Nova:</a:t>
            </a:r>
            <a:r>
              <a:rPr lang="pt-BR" altLang="zh-CN" smtClean="0"/>
              <a:t> API Server, message queue,</a:t>
            </a:r>
            <a:r>
              <a:rPr lang="en-US" altLang="zh-CN" smtClean="0"/>
              <a:t>compute workers</a:t>
            </a:r>
            <a:r>
              <a:rPr lang="pt-BR" altLang="zh-CN" smtClean="0"/>
              <a:t>,</a:t>
            </a:r>
            <a:r>
              <a:rPr lang="en-US" altLang="zh-CN" smtClean="0"/>
              <a:t>  network controller</a:t>
            </a:r>
            <a:r>
              <a:rPr lang="pt-BR" altLang="zh-CN" smtClean="0"/>
              <a:t>,</a:t>
            </a:r>
            <a:r>
              <a:rPr lang="en-US" altLang="zh-CN" smtClean="0"/>
              <a:t>volume worker</a:t>
            </a:r>
            <a:r>
              <a:rPr lang="pt-BR" altLang="zh-CN" smtClean="0"/>
              <a:t>, </a:t>
            </a:r>
            <a:r>
              <a:rPr lang="en-US" altLang="zh-CN" smtClean="0"/>
              <a:t>scheduler.</a:t>
            </a:r>
            <a:endParaRPr lang="pt-BR" altLang="zh-CN" smtClean="0"/>
          </a:p>
          <a:p>
            <a:pPr>
              <a:buFont typeface="Wingdings" pitchFamily="2" charset="2"/>
              <a:buChar char="Ø"/>
            </a:pPr>
            <a:endParaRPr lang="pt-BR" altLang="zh-CN" smtClean="0"/>
          </a:p>
          <a:p>
            <a:pPr>
              <a:buFont typeface="Wingdings" pitchFamily="2" charset="2"/>
              <a:buChar char="Ø"/>
            </a:pPr>
            <a:endParaRPr lang="en-US" altLang="zh-CN"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791</TotalTime>
  <Words>1062</Words>
  <Application>Microsoft Office PowerPoint</Application>
  <PresentationFormat>On-screen Show (4:3)</PresentationFormat>
  <Paragraphs>484</Paragraphs>
  <Slides>27</Slides>
  <Notes>0</Notes>
  <HiddenSlides>0</HiddenSlides>
  <MMClips>0</MMClips>
  <ScaleCrop>false</ScaleCrop>
  <HeadingPairs>
    <vt:vector size="6" baseType="variant">
      <vt:variant>
        <vt:lpstr>已用的字体</vt:lpstr>
      </vt:variant>
      <vt:variant>
        <vt:i4>11</vt:i4>
      </vt:variant>
      <vt:variant>
        <vt:lpstr>演示文稿设计模板</vt:lpstr>
      </vt:variant>
      <vt:variant>
        <vt:i4>5</vt:i4>
      </vt:variant>
      <vt:variant>
        <vt:lpstr>幻灯片标题</vt:lpstr>
      </vt:variant>
      <vt:variant>
        <vt:i4>27</vt:i4>
      </vt:variant>
    </vt:vector>
  </HeadingPairs>
  <TitlesOfParts>
    <vt:vector size="43" baseType="lpstr">
      <vt:lpstr>Perpetua</vt:lpstr>
      <vt:lpstr>宋体</vt:lpstr>
      <vt:lpstr>Arial</vt:lpstr>
      <vt:lpstr>Franklin Gothic Book</vt:lpstr>
      <vt:lpstr>Wingdings 2</vt:lpstr>
      <vt:lpstr>Calibri</vt:lpstr>
      <vt:lpstr>Wingdings 3</vt:lpstr>
      <vt:lpstr>Wingdings</vt:lpstr>
      <vt:lpstr>幼圆</vt:lpstr>
      <vt:lpstr>Times New Roman</vt:lpstr>
      <vt:lpstr>Courier New</vt:lpstr>
      <vt:lpstr>Equity</vt:lpstr>
      <vt:lpstr>Equity</vt:lpstr>
      <vt:lpstr>Equity</vt:lpstr>
      <vt:lpstr>Equity</vt:lpstr>
      <vt:lpstr>Equity</vt:lpstr>
      <vt:lpstr> OpenStack Analysis and comparison of cloud platforms </vt:lpstr>
      <vt:lpstr>Table of Contents</vt:lpstr>
      <vt:lpstr>Cloud computing</vt:lpstr>
      <vt:lpstr>What is OpenStack?</vt:lpstr>
      <vt:lpstr>Cont.</vt:lpstr>
      <vt:lpstr>OpenStack Diagram</vt:lpstr>
      <vt:lpstr>OpenStack Setup</vt:lpstr>
      <vt:lpstr>Code names Components</vt:lpstr>
      <vt:lpstr>   Compute Infrastructure (Nova) </vt:lpstr>
      <vt:lpstr>Storage Infrastructure (Swift)</vt:lpstr>
      <vt:lpstr>Imaging Service (Glance)</vt:lpstr>
      <vt:lpstr>Identity Service (Keystone)</vt:lpstr>
      <vt:lpstr>    Administrative Web-Interface (Horizon)</vt:lpstr>
      <vt:lpstr>OpenStack 云平台与其它云平台进行比较研究</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Conclusion</vt:lpstr>
      <vt:lpstr>Cont.</vt:lpstr>
      <vt:lpstr>Thank You, 谢谢你们</vt:lpstr>
    </vt:vector>
  </TitlesOfParts>
  <Company>Deftones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Endrys Méndez</dc:creator>
  <cp:lastModifiedBy>微软用户</cp:lastModifiedBy>
  <cp:revision>60</cp:revision>
  <dcterms:created xsi:type="dcterms:W3CDTF">2013-05-20T18:12:36Z</dcterms:created>
  <dcterms:modified xsi:type="dcterms:W3CDTF">2013-06-04T06:43:52Z</dcterms:modified>
</cp:coreProperties>
</file>