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4"/>
  </p:notesMasterIdLst>
  <p:handoutMasterIdLst>
    <p:handoutMasterId r:id="rId205"/>
  </p:handoutMasterIdLst>
  <p:sldIdLst>
    <p:sldId id="256" r:id="rId2"/>
    <p:sldId id="261" r:id="rId3"/>
    <p:sldId id="262" r:id="rId4"/>
    <p:sldId id="263" r:id="rId5"/>
    <p:sldId id="264" r:id="rId6"/>
    <p:sldId id="265" r:id="rId7"/>
    <p:sldId id="266" r:id="rId8"/>
    <p:sldId id="267" r:id="rId9"/>
    <p:sldId id="268" r:id="rId10"/>
    <p:sldId id="269" r:id="rId11"/>
    <p:sldId id="270" r:id="rId12"/>
    <p:sldId id="271" r:id="rId13"/>
    <p:sldId id="273" r:id="rId14"/>
    <p:sldId id="456" r:id="rId15"/>
    <p:sldId id="457" r:id="rId16"/>
    <p:sldId id="463" r:id="rId17"/>
    <p:sldId id="465" r:id="rId18"/>
    <p:sldId id="274" r:id="rId19"/>
    <p:sldId id="275" r:id="rId20"/>
    <p:sldId id="276" r:id="rId21"/>
    <p:sldId id="277" r:id="rId22"/>
    <p:sldId id="278" r:id="rId23"/>
    <p:sldId id="279" r:id="rId24"/>
    <p:sldId id="281" r:id="rId25"/>
    <p:sldId id="282" r:id="rId26"/>
    <p:sldId id="283" r:id="rId27"/>
    <p:sldId id="284" r:id="rId28"/>
    <p:sldId id="285" r:id="rId29"/>
    <p:sldId id="476" r:id="rId30"/>
    <p:sldId id="286" r:id="rId31"/>
    <p:sldId id="287" r:id="rId32"/>
    <p:sldId id="288" r:id="rId33"/>
    <p:sldId id="289" r:id="rId34"/>
    <p:sldId id="290" r:id="rId35"/>
    <p:sldId id="291" r:id="rId36"/>
    <p:sldId id="292" r:id="rId37"/>
    <p:sldId id="294" r:id="rId38"/>
    <p:sldId id="298" r:id="rId39"/>
    <p:sldId id="299" r:id="rId40"/>
    <p:sldId id="300" r:id="rId41"/>
    <p:sldId id="301" r:id="rId42"/>
    <p:sldId id="302" r:id="rId43"/>
    <p:sldId id="303" r:id="rId44"/>
    <p:sldId id="304" r:id="rId45"/>
    <p:sldId id="305" r:id="rId46"/>
    <p:sldId id="306" r:id="rId47"/>
    <p:sldId id="307" r:id="rId48"/>
    <p:sldId id="308" r:id="rId49"/>
    <p:sldId id="309" r:id="rId50"/>
    <p:sldId id="310" r:id="rId51"/>
    <p:sldId id="311" r:id="rId52"/>
    <p:sldId id="312" r:id="rId53"/>
    <p:sldId id="313" r:id="rId54"/>
    <p:sldId id="314" r:id="rId55"/>
    <p:sldId id="315" r:id="rId56"/>
    <p:sldId id="316" r:id="rId57"/>
    <p:sldId id="317" r:id="rId58"/>
    <p:sldId id="466" r:id="rId59"/>
    <p:sldId id="318" r:id="rId60"/>
    <p:sldId id="319" r:id="rId61"/>
    <p:sldId id="320" r:id="rId62"/>
    <p:sldId id="321" r:id="rId63"/>
    <p:sldId id="322" r:id="rId64"/>
    <p:sldId id="323" r:id="rId65"/>
    <p:sldId id="324" r:id="rId66"/>
    <p:sldId id="325" r:id="rId67"/>
    <p:sldId id="326" r:id="rId68"/>
    <p:sldId id="328" r:id="rId69"/>
    <p:sldId id="464" r:id="rId70"/>
    <p:sldId id="329" r:id="rId71"/>
    <p:sldId id="330" r:id="rId72"/>
    <p:sldId id="331" r:id="rId73"/>
    <p:sldId id="332" r:id="rId74"/>
    <p:sldId id="333" r:id="rId75"/>
    <p:sldId id="334" r:id="rId76"/>
    <p:sldId id="335" r:id="rId77"/>
    <p:sldId id="336" r:id="rId78"/>
    <p:sldId id="337" r:id="rId79"/>
    <p:sldId id="338" r:id="rId80"/>
    <p:sldId id="339" r:id="rId81"/>
    <p:sldId id="340" r:id="rId82"/>
    <p:sldId id="341" r:id="rId83"/>
    <p:sldId id="342" r:id="rId84"/>
    <p:sldId id="343" r:id="rId85"/>
    <p:sldId id="344" r:id="rId86"/>
    <p:sldId id="345" r:id="rId87"/>
    <p:sldId id="346" r:id="rId88"/>
    <p:sldId id="347" r:id="rId89"/>
    <p:sldId id="348" r:id="rId90"/>
    <p:sldId id="349" r:id="rId91"/>
    <p:sldId id="350" r:id="rId92"/>
    <p:sldId id="351" r:id="rId93"/>
    <p:sldId id="352" r:id="rId94"/>
    <p:sldId id="353" r:id="rId95"/>
    <p:sldId id="354" r:id="rId96"/>
    <p:sldId id="355" r:id="rId97"/>
    <p:sldId id="356" r:id="rId98"/>
    <p:sldId id="357" r:id="rId99"/>
    <p:sldId id="358" r:id="rId100"/>
    <p:sldId id="359" r:id="rId101"/>
    <p:sldId id="360" r:id="rId102"/>
    <p:sldId id="361" r:id="rId103"/>
    <p:sldId id="363" r:id="rId104"/>
    <p:sldId id="365" r:id="rId105"/>
    <p:sldId id="366" r:id="rId106"/>
    <p:sldId id="368" r:id="rId107"/>
    <p:sldId id="470" r:id="rId108"/>
    <p:sldId id="370" r:id="rId109"/>
    <p:sldId id="467" r:id="rId110"/>
    <p:sldId id="468" r:id="rId111"/>
    <p:sldId id="469" r:id="rId112"/>
    <p:sldId id="372" r:id="rId113"/>
    <p:sldId id="375" r:id="rId114"/>
    <p:sldId id="471" r:id="rId115"/>
    <p:sldId id="472" r:id="rId116"/>
    <p:sldId id="376" r:id="rId117"/>
    <p:sldId id="377" r:id="rId118"/>
    <p:sldId id="378" r:id="rId119"/>
    <p:sldId id="379" r:id="rId120"/>
    <p:sldId id="380" r:id="rId121"/>
    <p:sldId id="489" r:id="rId122"/>
    <p:sldId id="381" r:id="rId123"/>
    <p:sldId id="382" r:id="rId124"/>
    <p:sldId id="383" r:id="rId125"/>
    <p:sldId id="384" r:id="rId126"/>
    <p:sldId id="385" r:id="rId127"/>
    <p:sldId id="386" r:id="rId128"/>
    <p:sldId id="387" r:id="rId129"/>
    <p:sldId id="388" r:id="rId130"/>
    <p:sldId id="389" r:id="rId131"/>
    <p:sldId id="390" r:id="rId132"/>
    <p:sldId id="391" r:id="rId133"/>
    <p:sldId id="392" r:id="rId134"/>
    <p:sldId id="393" r:id="rId135"/>
    <p:sldId id="394" r:id="rId136"/>
    <p:sldId id="395" r:id="rId137"/>
    <p:sldId id="396" r:id="rId138"/>
    <p:sldId id="397" r:id="rId139"/>
    <p:sldId id="398" r:id="rId140"/>
    <p:sldId id="485" r:id="rId141"/>
    <p:sldId id="488" r:id="rId142"/>
    <p:sldId id="487" r:id="rId143"/>
    <p:sldId id="486" r:id="rId144"/>
    <p:sldId id="399" r:id="rId145"/>
    <p:sldId id="400" r:id="rId146"/>
    <p:sldId id="401" r:id="rId147"/>
    <p:sldId id="402" r:id="rId148"/>
    <p:sldId id="403" r:id="rId149"/>
    <p:sldId id="408" r:id="rId150"/>
    <p:sldId id="409" r:id="rId151"/>
    <p:sldId id="410" r:id="rId152"/>
    <p:sldId id="411" r:id="rId153"/>
    <p:sldId id="412" r:id="rId154"/>
    <p:sldId id="413" r:id="rId155"/>
    <p:sldId id="481" r:id="rId156"/>
    <p:sldId id="482" r:id="rId157"/>
    <p:sldId id="483" r:id="rId158"/>
    <p:sldId id="484" r:id="rId159"/>
    <p:sldId id="416" r:id="rId160"/>
    <p:sldId id="417" r:id="rId161"/>
    <p:sldId id="418" r:id="rId162"/>
    <p:sldId id="419" r:id="rId163"/>
    <p:sldId id="420" r:id="rId164"/>
    <p:sldId id="421" r:id="rId165"/>
    <p:sldId id="422" r:id="rId166"/>
    <p:sldId id="423" r:id="rId167"/>
    <p:sldId id="424" r:id="rId168"/>
    <p:sldId id="425" r:id="rId169"/>
    <p:sldId id="426" r:id="rId170"/>
    <p:sldId id="427" r:id="rId171"/>
    <p:sldId id="428" r:id="rId172"/>
    <p:sldId id="429" r:id="rId173"/>
    <p:sldId id="431" r:id="rId174"/>
    <p:sldId id="432" r:id="rId175"/>
    <p:sldId id="473" r:id="rId176"/>
    <p:sldId id="491" r:id="rId177"/>
    <p:sldId id="490" r:id="rId178"/>
    <p:sldId id="492" r:id="rId179"/>
    <p:sldId id="433" r:id="rId180"/>
    <p:sldId id="434" r:id="rId181"/>
    <p:sldId id="435" r:id="rId182"/>
    <p:sldId id="436" r:id="rId183"/>
    <p:sldId id="437" r:id="rId184"/>
    <p:sldId id="438" r:id="rId185"/>
    <p:sldId id="439" r:id="rId186"/>
    <p:sldId id="440" r:id="rId187"/>
    <p:sldId id="441" r:id="rId188"/>
    <p:sldId id="442" r:id="rId189"/>
    <p:sldId id="443" r:id="rId190"/>
    <p:sldId id="444" r:id="rId191"/>
    <p:sldId id="445" r:id="rId192"/>
    <p:sldId id="446" r:id="rId193"/>
    <p:sldId id="447" r:id="rId194"/>
    <p:sldId id="448" r:id="rId195"/>
    <p:sldId id="449" r:id="rId196"/>
    <p:sldId id="450" r:id="rId197"/>
    <p:sldId id="451" r:id="rId198"/>
    <p:sldId id="452" r:id="rId199"/>
    <p:sldId id="453" r:id="rId200"/>
    <p:sldId id="454" r:id="rId201"/>
    <p:sldId id="455" r:id="rId202"/>
    <p:sldId id="260" r:id="rId203"/>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588" autoAdjust="0"/>
    <p:restoredTop sz="90055" autoAdjust="0"/>
  </p:normalViewPr>
  <p:slideViewPr>
    <p:cSldViewPr>
      <p:cViewPr varScale="1">
        <p:scale>
          <a:sx n="71" d="100"/>
          <a:sy n="71" d="100"/>
        </p:scale>
        <p:origin x="-1356" y="-96"/>
      </p:cViewPr>
      <p:guideLst>
        <p:guide orient="horz" pos="2160"/>
        <p:guide pos="2880"/>
      </p:guideLst>
    </p:cSldViewPr>
  </p:slideViewPr>
  <p:outlineViewPr>
    <p:cViewPr>
      <p:scale>
        <a:sx n="33" d="100"/>
        <a:sy n="33" d="100"/>
      </p:scale>
      <p:origin x="132" y="159402"/>
    </p:cViewPr>
  </p:outlineViewPr>
  <p:notesTextViewPr>
    <p:cViewPr>
      <p:scale>
        <a:sx n="100" d="100"/>
        <a:sy n="100" d="100"/>
      </p:scale>
      <p:origin x="0" y="0"/>
    </p:cViewPr>
  </p:notesTextViewPr>
  <p:notesViewPr>
    <p:cSldViewPr>
      <p:cViewPr varScale="1">
        <p:scale>
          <a:sx n="58" d="100"/>
          <a:sy n="58" d="100"/>
        </p:scale>
        <p:origin x="-2532" y="-7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slide" Target="slides/slide190.xml"/><Relationship Id="rId205" Type="http://schemas.openxmlformats.org/officeDocument/2006/relationships/handoutMaster" Target="handoutMasters/handoutMaster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60" Type="http://schemas.openxmlformats.org/officeDocument/2006/relationships/slide" Target="slides/slide159.xml"/><Relationship Id="rId165" Type="http://schemas.openxmlformats.org/officeDocument/2006/relationships/slide" Target="slides/slide164.xml"/><Relationship Id="rId181" Type="http://schemas.openxmlformats.org/officeDocument/2006/relationships/slide" Target="slides/slide180.xml"/><Relationship Id="rId186" Type="http://schemas.openxmlformats.org/officeDocument/2006/relationships/slide" Target="slides/slide185.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slide" Target="slides/slide154.xml"/><Relationship Id="rId171" Type="http://schemas.openxmlformats.org/officeDocument/2006/relationships/slide" Target="slides/slide170.xml"/><Relationship Id="rId176" Type="http://schemas.openxmlformats.org/officeDocument/2006/relationships/slide" Target="slides/slide175.xml"/><Relationship Id="rId192" Type="http://schemas.openxmlformats.org/officeDocument/2006/relationships/slide" Target="slides/slide191.xml"/><Relationship Id="rId197" Type="http://schemas.openxmlformats.org/officeDocument/2006/relationships/slide" Target="slides/slide196.xml"/><Relationship Id="rId206" Type="http://schemas.openxmlformats.org/officeDocument/2006/relationships/presProps" Target="presProps.xml"/><Relationship Id="rId201" Type="http://schemas.openxmlformats.org/officeDocument/2006/relationships/slide" Target="slides/slide200.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slide" Target="slides/slide160.xml"/><Relationship Id="rId166" Type="http://schemas.openxmlformats.org/officeDocument/2006/relationships/slide" Target="slides/slide165.xml"/><Relationship Id="rId182" Type="http://schemas.openxmlformats.org/officeDocument/2006/relationships/slide" Target="slides/slide181.xml"/><Relationship Id="rId187" Type="http://schemas.openxmlformats.org/officeDocument/2006/relationships/slide" Target="slides/slide186.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172" Type="http://schemas.openxmlformats.org/officeDocument/2006/relationships/slide" Target="slides/slide171.xml"/><Relationship Id="rId193" Type="http://schemas.openxmlformats.org/officeDocument/2006/relationships/slide" Target="slides/slide192.xml"/><Relationship Id="rId202" Type="http://schemas.openxmlformats.org/officeDocument/2006/relationships/slide" Target="slides/slide201.xml"/><Relationship Id="rId207" Type="http://schemas.openxmlformats.org/officeDocument/2006/relationships/viewProps" Target="viewProps.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183" Type="http://schemas.openxmlformats.org/officeDocument/2006/relationships/slide" Target="slides/slide182.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199" Type="http://schemas.openxmlformats.org/officeDocument/2006/relationships/slide" Target="slides/slide198.xml"/><Relationship Id="rId203" Type="http://schemas.openxmlformats.org/officeDocument/2006/relationships/slide" Target="slides/slide202.xml"/><Relationship Id="rId208"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189" Type="http://schemas.openxmlformats.org/officeDocument/2006/relationships/slide" Target="slides/slide188.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5" Type="http://schemas.openxmlformats.org/officeDocument/2006/relationships/slide" Target="slides/slide194.xml"/><Relationship Id="rId209" Type="http://schemas.openxmlformats.org/officeDocument/2006/relationships/tableStyles" Target="tableStyles.xml"/><Relationship Id="rId190" Type="http://schemas.openxmlformats.org/officeDocument/2006/relationships/slide" Target="slides/slide189.xml"/><Relationship Id="rId204" Type="http://schemas.openxmlformats.org/officeDocument/2006/relationships/notesMaster" Target="notesMasters/notesMaster1.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27C71FD-8420-4899-BF84-E316838BC28C}" type="datetimeFigureOut">
              <a:rPr lang="zh-CN" altLang="en-US" smtClean="0"/>
              <a:t>2013/12/28</a:t>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B3A80C2-015F-4620-ABCB-A0B36952A559}" type="slidenum">
              <a:rPr lang="zh-CN" altLang="en-US" smtClean="0"/>
              <a:t>‹#›</a:t>
            </a:fld>
            <a:endParaRPr lang="zh-CN" altLang="en-US"/>
          </a:p>
        </p:txBody>
      </p:sp>
    </p:spTree>
    <p:extLst>
      <p:ext uri="{BB962C8B-B14F-4D97-AF65-F5344CB8AC3E}">
        <p14:creationId xmlns:p14="http://schemas.microsoft.com/office/powerpoint/2010/main" val="34367825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8485306-80E6-4960-AFD0-CFA0BBF19A9D}" type="datetimeFigureOut">
              <a:rPr lang="zh-CN" altLang="en-US" smtClean="0"/>
              <a:t>2013/12/28</a:t>
            </a:fld>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0640B4E-3909-4A33-A460-3E537D343403}" type="slidenum">
              <a:rPr lang="zh-CN" altLang="en-US" smtClean="0"/>
              <a:t>‹#›</a:t>
            </a:fld>
            <a:endParaRPr lang="zh-CN" altLang="en-US"/>
          </a:p>
        </p:txBody>
      </p:sp>
    </p:spTree>
    <p:extLst>
      <p:ext uri="{BB962C8B-B14F-4D97-AF65-F5344CB8AC3E}">
        <p14:creationId xmlns:p14="http://schemas.microsoft.com/office/powerpoint/2010/main" val="15910326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备注占位符 2"/>
          <p:cNvSpPr>
            <a:spLocks noGrp="1"/>
          </p:cNvSpPr>
          <p:nvPr>
            <p:ph type="body" idx="1"/>
          </p:nvPr>
        </p:nvSpPr>
        <p:spPr/>
        <p:txBody>
          <a:bodyPr/>
          <a:lstStyle/>
          <a:p>
            <a:r>
              <a:rPr lang="zh-CN" altLang="en-US" sz="1200" b="0" i="0" kern="1200" dirty="0" smtClean="0">
                <a:solidFill>
                  <a:schemeClr val="tx1"/>
                </a:solidFill>
                <a:effectLst/>
                <a:latin typeface="+mn-lt"/>
                <a:ea typeface="+mn-ea"/>
                <a:cs typeface="+mn-cs"/>
              </a:rPr>
              <a:t>当匹配的</a:t>
            </a:r>
            <a:r>
              <a:rPr lang="en-US" altLang="zh-CN" sz="1200" b="0" i="0" kern="1200" dirty="0" smtClean="0">
                <a:solidFill>
                  <a:schemeClr val="tx1"/>
                </a:solidFill>
                <a:effectLst/>
                <a:latin typeface="+mn-lt"/>
                <a:ea typeface="+mn-ea"/>
                <a:cs typeface="+mn-cs"/>
              </a:rPr>
              <a:t>Action</a:t>
            </a:r>
            <a:r>
              <a:rPr lang="zh-CN" altLang="en-US" sz="1200" b="0" i="0" kern="1200" dirty="0" smtClean="0">
                <a:solidFill>
                  <a:schemeClr val="tx1"/>
                </a:solidFill>
                <a:effectLst/>
                <a:latin typeface="+mn-lt"/>
                <a:ea typeface="+mn-ea"/>
                <a:cs typeface="+mn-cs"/>
              </a:rPr>
              <a:t>有两个以上时，则会按匹配精确度高的那个</a:t>
            </a:r>
            <a:r>
              <a:rPr lang="en-US" altLang="zh-CN" sz="1200" b="0" i="0" kern="1200" dirty="0" smtClean="0">
                <a:solidFill>
                  <a:schemeClr val="tx1"/>
                </a:solidFill>
                <a:effectLst/>
                <a:latin typeface="+mn-lt"/>
                <a:ea typeface="+mn-ea"/>
                <a:cs typeface="+mn-cs"/>
              </a:rPr>
              <a:t>Action</a:t>
            </a:r>
            <a:r>
              <a:rPr lang="zh-CN" altLang="en-US" sz="1200" b="0" i="0" kern="1200" dirty="0" smtClean="0">
                <a:solidFill>
                  <a:schemeClr val="tx1"/>
                </a:solidFill>
                <a:effectLst/>
                <a:latin typeface="+mn-lt"/>
                <a:ea typeface="+mn-ea"/>
                <a:cs typeface="+mn-cs"/>
              </a:rPr>
              <a:t>，当有个相同的匹配精确度时，则按先后顺序进行。</a:t>
            </a:r>
            <a:endParaRPr lang="zh-CN" altLang="en-US" dirty="0"/>
          </a:p>
        </p:txBody>
      </p:sp>
      <p:sp>
        <p:nvSpPr>
          <p:cNvPr id="4" name="灯片编号占位符 3"/>
          <p:cNvSpPr>
            <a:spLocks noGrp="1"/>
          </p:cNvSpPr>
          <p:nvPr>
            <p:ph type="sldNum" sz="quarter" idx="10"/>
          </p:nvPr>
        </p:nvSpPr>
        <p:spPr/>
        <p:txBody>
          <a:bodyPr/>
          <a:lstStyle/>
          <a:p>
            <a:fld id="{50640B4E-3909-4A33-A460-3E537D343403}" type="slidenum">
              <a:rPr lang="zh-CN" altLang="en-US" smtClean="0"/>
              <a:t>38</a:t>
            </a:fld>
            <a:endParaRPr lang="zh-CN" altLang="en-US"/>
          </a:p>
        </p:txBody>
      </p:sp>
    </p:spTree>
    <p:extLst>
      <p:ext uri="{BB962C8B-B14F-4D97-AF65-F5344CB8AC3E}">
        <p14:creationId xmlns:p14="http://schemas.microsoft.com/office/powerpoint/2010/main" val="39849165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26A3A06-568A-4B55-854B-8C58C630AA33}" type="slidenum">
              <a:rPr lang="en-US" altLang="zh-CN"/>
              <a:pPr/>
              <a:t>61</a:t>
            </a:fld>
            <a:endParaRPr lang="en-US" altLang="zh-CN"/>
          </a:p>
        </p:txBody>
      </p:sp>
      <p:sp>
        <p:nvSpPr>
          <p:cNvPr id="304130" name="Rectangle 2"/>
          <p:cNvSpPr>
            <a:spLocks noGrp="1" noRot="1" noChangeAspect="1" noChangeArrowheads="1" noTextEdit="1"/>
          </p:cNvSpPr>
          <p:nvPr>
            <p:ph type="sldImg"/>
          </p:nvPr>
        </p:nvSpPr>
        <p:spPr>
          <a:xfrm>
            <a:off x="1143000" y="685800"/>
            <a:ext cx="4572000" cy="3429000"/>
          </a:xfrm>
          <a:prstGeom prst="rect">
            <a:avLst/>
          </a:prstGeom>
          <a:ln/>
        </p:spPr>
      </p:sp>
      <p:sp>
        <p:nvSpPr>
          <p:cNvPr id="304131" name="Rectangle 3"/>
          <p:cNvSpPr>
            <a:spLocks noGrp="1" noChangeArrowheads="1"/>
          </p:cNvSpPr>
          <p:nvPr>
            <p:ph type="body" idx="1"/>
          </p:nvPr>
        </p:nvSpPr>
        <p:spPr/>
        <p:txBody>
          <a:bodyPr/>
          <a:lstStyle/>
          <a:p>
            <a:r>
              <a:rPr lang="en-US" altLang="zh-CN" b="1"/>
              <a:t>Portlet</a:t>
            </a:r>
            <a:r>
              <a:rPr lang="zh-CN" altLang="en-US" b="1"/>
              <a:t>是基于</a:t>
            </a:r>
            <a:r>
              <a:rPr lang="en-US" altLang="zh-CN" b="1"/>
              <a:t>java</a:t>
            </a:r>
            <a:r>
              <a:rPr lang="zh-CN" altLang="en-US" b="1"/>
              <a:t>的</a:t>
            </a:r>
            <a:r>
              <a:rPr lang="en-US" altLang="zh-CN" b="1"/>
              <a:t>web</a:t>
            </a:r>
            <a:r>
              <a:rPr lang="zh-CN" altLang="en-US" b="1"/>
              <a:t>组件，由</a:t>
            </a:r>
            <a:r>
              <a:rPr lang="en-US" altLang="zh-CN" b="1"/>
              <a:t>portlet</a:t>
            </a:r>
            <a:r>
              <a:rPr lang="zh-CN" altLang="en-US" b="1"/>
              <a:t>容器管理，并由容器处理请求，生产动态内容。</a:t>
            </a:r>
            <a:r>
              <a:rPr lang="en-US" altLang="zh-CN" b="1"/>
              <a:t>Portals</a:t>
            </a:r>
            <a:r>
              <a:rPr lang="zh-CN" altLang="en-US" b="1"/>
              <a:t>使用</a:t>
            </a:r>
            <a:r>
              <a:rPr lang="en-US" altLang="zh-CN" b="1"/>
              <a:t>portlets</a:t>
            </a:r>
            <a:r>
              <a:rPr lang="zh-CN" altLang="en-US" b="1"/>
              <a:t>作为可插拔用户接口组件，提供信息系统的表示层。作为利用</a:t>
            </a:r>
            <a:r>
              <a:rPr lang="en-US" altLang="zh-CN" b="1"/>
              <a:t>servlets</a:t>
            </a:r>
            <a:r>
              <a:rPr lang="zh-CN" altLang="en-US" b="1"/>
              <a:t>进行</a:t>
            </a:r>
            <a:r>
              <a:rPr lang="en-US" altLang="zh-CN" b="1"/>
              <a:t>web</a:t>
            </a:r>
            <a:r>
              <a:rPr lang="zh-CN" altLang="en-US" b="1"/>
              <a:t>应用编程的下一步，</a:t>
            </a:r>
            <a:r>
              <a:rPr lang="en-US" altLang="zh-CN" b="1"/>
              <a:t>portlets</a:t>
            </a:r>
            <a:r>
              <a:rPr lang="zh-CN" altLang="en-US" b="1"/>
              <a:t>实现了</a:t>
            </a:r>
            <a:r>
              <a:rPr lang="en-US" altLang="zh-CN" b="1"/>
              <a:t>web</a:t>
            </a:r>
            <a:r>
              <a:rPr lang="zh-CN" altLang="en-US" b="1"/>
              <a:t>应用的模块化和用户中心化。 </a:t>
            </a:r>
            <a:r>
              <a:rPr lang="en-US" altLang="zh-CN" b="1"/>
              <a:t>portlet</a:t>
            </a:r>
            <a:r>
              <a:rPr lang="zh-CN" altLang="en-US" b="1"/>
              <a:t>规范，即</a:t>
            </a:r>
            <a:r>
              <a:rPr lang="en-US" altLang="zh-CN" b="1"/>
              <a:t>jsr</a:t>
            </a:r>
            <a:r>
              <a:rPr lang="zh-CN" altLang="en-US" b="1"/>
              <a:t>（</a:t>
            </a:r>
            <a:r>
              <a:rPr lang="en-US" altLang="zh-CN" b="1"/>
              <a:t>Java Standardization Request </a:t>
            </a:r>
            <a:r>
              <a:rPr lang="zh-CN" altLang="en-US" b="1"/>
              <a:t>）</a:t>
            </a:r>
            <a:r>
              <a:rPr lang="en-US" altLang="zh-CN" b="1"/>
              <a:t>168</a:t>
            </a:r>
            <a:r>
              <a:rPr lang="zh-CN" altLang="en-US" b="1"/>
              <a:t>，是为了实现</a:t>
            </a:r>
            <a:r>
              <a:rPr lang="en-US" altLang="zh-CN" b="1"/>
              <a:t>portal</a:t>
            </a:r>
            <a:r>
              <a:rPr lang="zh-CN" altLang="en-US" b="1"/>
              <a:t>和</a:t>
            </a:r>
            <a:r>
              <a:rPr lang="en-US" altLang="zh-CN" b="1"/>
              <a:t>portlet</a:t>
            </a:r>
            <a:r>
              <a:rPr lang="zh-CN" altLang="en-US" b="1"/>
              <a:t>的互操作。它定义了</a:t>
            </a:r>
            <a:r>
              <a:rPr lang="en-US" altLang="zh-CN" b="1"/>
              <a:t>portlet</a:t>
            </a:r>
            <a:r>
              <a:rPr lang="zh-CN" altLang="en-US" b="1"/>
              <a:t>和</a:t>
            </a:r>
            <a:r>
              <a:rPr lang="en-US" altLang="zh-CN" b="1"/>
              <a:t>portlet</a:t>
            </a:r>
            <a:r>
              <a:rPr lang="zh-CN" altLang="en-US" b="1"/>
              <a:t>容器之间的和约，让</a:t>
            </a:r>
            <a:r>
              <a:rPr lang="en-US" altLang="zh-CN" b="1"/>
              <a:t>portlet</a:t>
            </a:r>
            <a:r>
              <a:rPr lang="zh-CN" altLang="en-US" b="1"/>
              <a:t>实现个性化、表示和安全的</a:t>
            </a:r>
            <a:r>
              <a:rPr lang="en-US" altLang="zh-CN" b="1"/>
              <a:t>api</a:t>
            </a:r>
            <a:r>
              <a:rPr lang="zh-CN" altLang="en-US" b="1"/>
              <a:t>集。规范还定义了怎样在</a:t>
            </a:r>
            <a:r>
              <a:rPr lang="en-US" altLang="zh-CN" b="1"/>
              <a:t>portlets</a:t>
            </a:r>
            <a:r>
              <a:rPr lang="zh-CN" altLang="en-US" b="1"/>
              <a:t>应用中打包</a:t>
            </a:r>
            <a:r>
              <a:rPr lang="en-US" altLang="zh-CN" b="1"/>
              <a:t>portlets</a:t>
            </a:r>
            <a:r>
              <a:rPr lang="zh-CN" altLang="en-US" b="1"/>
              <a:t>。</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2013/12/28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2013/12/28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2013/12/28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685800" y="609600"/>
            <a:ext cx="7772400" cy="548640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3" name="日期占位符 2"/>
          <p:cNvSpPr>
            <a:spLocks noGrp="1"/>
          </p:cNvSpPr>
          <p:nvPr>
            <p:ph type="dt" sz="half" idx="10"/>
          </p:nvPr>
        </p:nvSpPr>
        <p:spPr>
          <a:xfrm>
            <a:off x="685800" y="6248400"/>
            <a:ext cx="1905000" cy="457200"/>
          </a:xfrm>
          <a:prstGeom prst="rect">
            <a:avLst/>
          </a:prstGeom>
        </p:spPr>
        <p:txBody>
          <a:bodyPr/>
          <a:lstStyle>
            <a:lvl1pPr>
              <a:defRPr/>
            </a:lvl1pPr>
          </a:lstStyle>
          <a:p>
            <a:endParaRPr lang="en-US" altLang="zh-CN"/>
          </a:p>
        </p:txBody>
      </p:sp>
      <p:sp>
        <p:nvSpPr>
          <p:cNvPr id="4" name="页脚占位符 3"/>
          <p:cNvSpPr>
            <a:spLocks noGrp="1"/>
          </p:cNvSpPr>
          <p:nvPr>
            <p:ph type="ftr" sz="quarter" idx="11"/>
          </p:nvPr>
        </p:nvSpPr>
        <p:spPr>
          <a:xfrm>
            <a:off x="3124200" y="6248400"/>
            <a:ext cx="2895600" cy="457200"/>
          </a:xfrm>
          <a:prstGeom prst="rect">
            <a:avLst/>
          </a:prstGeom>
        </p:spPr>
        <p:txBody>
          <a:bodyPr/>
          <a:lstStyle>
            <a:lvl1pPr>
              <a:defRPr/>
            </a:lvl1pPr>
          </a:lstStyle>
          <a:p>
            <a:endParaRPr lang="en-US" altLang="zh-CN"/>
          </a:p>
        </p:txBody>
      </p:sp>
      <p:sp>
        <p:nvSpPr>
          <p:cNvPr id="5" name="灯片编号占位符 4"/>
          <p:cNvSpPr>
            <a:spLocks noGrp="1"/>
          </p:cNvSpPr>
          <p:nvPr>
            <p:ph type="sldNum" sz="quarter" idx="12"/>
          </p:nvPr>
        </p:nvSpPr>
        <p:spPr>
          <a:xfrm>
            <a:off x="6553200" y="6248400"/>
            <a:ext cx="1905000" cy="457200"/>
          </a:xfrm>
          <a:prstGeom prst="rect">
            <a:avLst/>
          </a:prstGeom>
        </p:spPr>
        <p:txBody>
          <a:bodyPr/>
          <a:lstStyle>
            <a:lvl1pPr>
              <a:defRPr/>
            </a:lvl1pPr>
          </a:lstStyle>
          <a:p>
            <a:fld id="{61415C7E-8AB1-402D-8E90-B15140A0E76C}" type="slidenum">
              <a:rPr lang="en-US" altLang="zh-CN"/>
              <a:pPr/>
              <a:t>‹#›</a:t>
            </a:fld>
            <a:endParaRPr lang="en-US" altLang="zh-CN"/>
          </a:p>
        </p:txBody>
      </p:sp>
    </p:spTree>
    <p:extLst>
      <p:ext uri="{BB962C8B-B14F-4D97-AF65-F5344CB8AC3E}">
        <p14:creationId xmlns:p14="http://schemas.microsoft.com/office/powerpoint/2010/main" val="37378024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2013/12/28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2013/12/28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530820CF-B880-4189-942D-D702A7CBA730}" type="datetimeFigureOut">
              <a:rPr lang="zh-CN" altLang="en-US" smtClean="0"/>
              <a:pPr/>
              <a:t>2013/12/28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530820CF-B880-4189-942D-D702A7CBA730}" type="datetimeFigureOut">
              <a:rPr lang="zh-CN" altLang="en-US" smtClean="0"/>
              <a:pPr/>
              <a:t>2013/12/28</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530820CF-B880-4189-942D-D702A7CBA730}" type="datetimeFigureOut">
              <a:rPr lang="zh-CN" altLang="en-US" smtClean="0"/>
              <a:pPr/>
              <a:t>2013/12/28</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pPr/>
              <a:t>2013/12/28</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pPr/>
              <a:t>2013/12/28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pPr/>
              <a:t>2013/12/28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0820CF-B880-4189-942D-D702A7CBA730}" type="datetimeFigureOut">
              <a:rPr lang="zh-CN" altLang="en-US" smtClean="0"/>
              <a:pPr/>
              <a:t>2013/12/28</a:t>
            </a:fld>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913308-F349-4B6D-A68A-DD1791B4A57B}"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3" Type="http://schemas.openxmlformats.org/officeDocument/2006/relationships/image" Target="../media/image133.png"/><Relationship Id="rId2" Type="http://schemas.openxmlformats.org/officeDocument/2006/relationships/image" Target="../media/image132.png"/><Relationship Id="rId1" Type="http://schemas.openxmlformats.org/officeDocument/2006/relationships/slideLayout" Target="../slideLayouts/slideLayout2.xml"/><Relationship Id="rId6" Type="http://schemas.openxmlformats.org/officeDocument/2006/relationships/image" Target="../media/image136.png"/><Relationship Id="rId5" Type="http://schemas.openxmlformats.org/officeDocument/2006/relationships/image" Target="../media/image135.png"/><Relationship Id="rId4" Type="http://schemas.openxmlformats.org/officeDocument/2006/relationships/image" Target="../media/image134.png"/></Relationships>
</file>

<file path=ppt/slides/_rels/slide102.xml.rels><?xml version="1.0" encoding="UTF-8" standalone="yes"?>
<Relationships xmlns="http://schemas.openxmlformats.org/package/2006/relationships"><Relationship Id="rId2" Type="http://schemas.openxmlformats.org/officeDocument/2006/relationships/image" Target="../media/image137.png"/><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3" Type="http://schemas.openxmlformats.org/officeDocument/2006/relationships/image" Target="../media/image139.png"/><Relationship Id="rId2" Type="http://schemas.openxmlformats.org/officeDocument/2006/relationships/image" Target="../media/image138.png"/><Relationship Id="rId1" Type="http://schemas.openxmlformats.org/officeDocument/2006/relationships/slideLayout" Target="../slideLayouts/slideLayout2.xml"/><Relationship Id="rId5" Type="http://schemas.openxmlformats.org/officeDocument/2006/relationships/image" Target="../media/image141.png"/><Relationship Id="rId4" Type="http://schemas.openxmlformats.org/officeDocument/2006/relationships/image" Target="../media/image140.png"/></Relationships>
</file>

<file path=ppt/slides/_rels/slide105.xml.rels><?xml version="1.0" encoding="UTF-8" standalone="yes"?>
<Relationships xmlns="http://schemas.openxmlformats.org/package/2006/relationships"><Relationship Id="rId8" Type="http://schemas.openxmlformats.org/officeDocument/2006/relationships/image" Target="../media/image148.png"/><Relationship Id="rId3" Type="http://schemas.openxmlformats.org/officeDocument/2006/relationships/image" Target="../media/image143.png"/><Relationship Id="rId7" Type="http://schemas.openxmlformats.org/officeDocument/2006/relationships/image" Target="../media/image147.png"/><Relationship Id="rId2" Type="http://schemas.openxmlformats.org/officeDocument/2006/relationships/image" Target="../media/image142.png"/><Relationship Id="rId1" Type="http://schemas.openxmlformats.org/officeDocument/2006/relationships/slideLayout" Target="../slideLayouts/slideLayout2.xml"/><Relationship Id="rId6" Type="http://schemas.openxmlformats.org/officeDocument/2006/relationships/image" Target="../media/image146.png"/><Relationship Id="rId5" Type="http://schemas.openxmlformats.org/officeDocument/2006/relationships/image" Target="../media/image145.png"/><Relationship Id="rId4" Type="http://schemas.openxmlformats.org/officeDocument/2006/relationships/image" Target="../media/image144.png"/></Relationships>
</file>

<file path=ppt/slides/_rels/slide106.xml.rels><?xml version="1.0" encoding="UTF-8" standalone="yes"?>
<Relationships xmlns="http://schemas.openxmlformats.org/package/2006/relationships"><Relationship Id="rId2" Type="http://schemas.openxmlformats.org/officeDocument/2006/relationships/image" Target="../media/image149.png"/><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image" Target="../media/image150.png"/><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truts.apache.org/download.cgi" TargetMode="External"/><Relationship Id="rId2" Type="http://schemas.openxmlformats.org/officeDocument/2006/relationships/hyperlink" Target="http://struts.apache.org/" TargetMode="Externa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hyperlink" Target="http://labs.renren.com/apache-mirror/struts/binaries/struts-2.3.4-all.zip" TargetMode="External"/></Relationships>
</file>

<file path=ppt/slides/_rels/slide110.xml.rels><?xml version="1.0" encoding="UTF-8" standalone="yes"?>
<Relationships xmlns="http://schemas.openxmlformats.org/package/2006/relationships"><Relationship Id="rId2" Type="http://schemas.openxmlformats.org/officeDocument/2006/relationships/image" Target="../media/image150.png"/><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3" Type="http://schemas.openxmlformats.org/officeDocument/2006/relationships/image" Target="../media/image151.png"/><Relationship Id="rId2" Type="http://schemas.openxmlformats.org/officeDocument/2006/relationships/image" Target="../media/image150.png"/><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3" Type="http://schemas.openxmlformats.org/officeDocument/2006/relationships/image" Target="../media/image153.png"/><Relationship Id="rId7" Type="http://schemas.openxmlformats.org/officeDocument/2006/relationships/image" Target="../media/image156.png"/><Relationship Id="rId2" Type="http://schemas.openxmlformats.org/officeDocument/2006/relationships/image" Target="../media/image152.png"/><Relationship Id="rId1" Type="http://schemas.openxmlformats.org/officeDocument/2006/relationships/slideLayout" Target="../slideLayouts/slideLayout2.xml"/><Relationship Id="rId6" Type="http://schemas.openxmlformats.org/officeDocument/2006/relationships/image" Target="../media/image155.png"/><Relationship Id="rId5" Type="http://schemas.openxmlformats.org/officeDocument/2006/relationships/image" Target="../media/image150.png"/><Relationship Id="rId4" Type="http://schemas.openxmlformats.org/officeDocument/2006/relationships/image" Target="../media/image154.png"/></Relationships>
</file>

<file path=ppt/slides/_rels/slide114.xml.rels><?xml version="1.0" encoding="UTF-8" standalone="yes"?>
<Relationships xmlns="http://schemas.openxmlformats.org/package/2006/relationships"><Relationship Id="rId3" Type="http://schemas.openxmlformats.org/officeDocument/2006/relationships/image" Target="../media/image158.png"/><Relationship Id="rId2" Type="http://schemas.openxmlformats.org/officeDocument/2006/relationships/image" Target="../media/image157.png"/><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3" Type="http://schemas.openxmlformats.org/officeDocument/2006/relationships/image" Target="../media/image152.png"/><Relationship Id="rId2" Type="http://schemas.openxmlformats.org/officeDocument/2006/relationships/image" Target="../media/image159.png"/><Relationship Id="rId1" Type="http://schemas.openxmlformats.org/officeDocument/2006/relationships/slideLayout" Target="../slideLayouts/slideLayout2.xml"/><Relationship Id="rId5" Type="http://schemas.openxmlformats.org/officeDocument/2006/relationships/image" Target="../media/image161.png"/><Relationship Id="rId4" Type="http://schemas.openxmlformats.org/officeDocument/2006/relationships/image" Target="../media/image160.png"/></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3" Type="http://schemas.openxmlformats.org/officeDocument/2006/relationships/image" Target="../media/image152.png"/><Relationship Id="rId2" Type="http://schemas.openxmlformats.org/officeDocument/2006/relationships/image" Target="../media/image159.png"/><Relationship Id="rId1" Type="http://schemas.openxmlformats.org/officeDocument/2006/relationships/slideLayout" Target="../slideLayouts/slideLayout2.xml"/><Relationship Id="rId5" Type="http://schemas.openxmlformats.org/officeDocument/2006/relationships/image" Target="../media/image162.png"/><Relationship Id="rId4" Type="http://schemas.openxmlformats.org/officeDocument/2006/relationships/image" Target="../media/image161.pn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3" Type="http://schemas.openxmlformats.org/officeDocument/2006/relationships/image" Target="../media/image164.png"/><Relationship Id="rId2" Type="http://schemas.openxmlformats.org/officeDocument/2006/relationships/image" Target="../media/image163.png"/><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2" Type="http://schemas.openxmlformats.org/officeDocument/2006/relationships/image" Target="../media/image165.png"/><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2" Type="http://schemas.openxmlformats.org/officeDocument/2006/relationships/image" Target="../media/image166.png"/><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3" Type="http://schemas.openxmlformats.org/officeDocument/2006/relationships/image" Target="../media/image168.png"/><Relationship Id="rId2" Type="http://schemas.openxmlformats.org/officeDocument/2006/relationships/image" Target="../media/image167.png"/><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2" Type="http://schemas.openxmlformats.org/officeDocument/2006/relationships/image" Target="../media/image169.png"/><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2" Type="http://schemas.openxmlformats.org/officeDocument/2006/relationships/image" Target="../media/image17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3" Type="http://schemas.openxmlformats.org/officeDocument/2006/relationships/image" Target="../media/image172.png"/><Relationship Id="rId2" Type="http://schemas.openxmlformats.org/officeDocument/2006/relationships/image" Target="../media/image171.png"/><Relationship Id="rId1" Type="http://schemas.openxmlformats.org/officeDocument/2006/relationships/slideLayout" Target="../slideLayouts/slideLayout2.xml"/><Relationship Id="rId4" Type="http://schemas.openxmlformats.org/officeDocument/2006/relationships/image" Target="../media/image173.png"/></Relationships>
</file>

<file path=ppt/slides/_rels/slide131.xml.rels><?xml version="1.0" encoding="UTF-8" standalone="yes"?>
<Relationships xmlns="http://schemas.openxmlformats.org/package/2006/relationships"><Relationship Id="rId3" Type="http://schemas.openxmlformats.org/officeDocument/2006/relationships/image" Target="../media/image175.png"/><Relationship Id="rId2" Type="http://schemas.openxmlformats.org/officeDocument/2006/relationships/image" Target="../media/image174.png"/><Relationship Id="rId1" Type="http://schemas.openxmlformats.org/officeDocument/2006/relationships/slideLayout" Target="../slideLayouts/slideLayout2.xml"/><Relationship Id="rId4" Type="http://schemas.openxmlformats.org/officeDocument/2006/relationships/image" Target="../media/image176.png"/></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3" Type="http://schemas.openxmlformats.org/officeDocument/2006/relationships/image" Target="../media/image178.png"/><Relationship Id="rId2" Type="http://schemas.openxmlformats.org/officeDocument/2006/relationships/image" Target="../media/image177.png"/><Relationship Id="rId1" Type="http://schemas.openxmlformats.org/officeDocument/2006/relationships/slideLayout" Target="../slideLayouts/slideLayout2.xml"/><Relationship Id="rId4" Type="http://schemas.openxmlformats.org/officeDocument/2006/relationships/image" Target="../media/image179.png"/></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2" Type="http://schemas.openxmlformats.org/officeDocument/2006/relationships/image" Target="../media/image180.png"/><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3" Type="http://schemas.openxmlformats.org/officeDocument/2006/relationships/image" Target="../media/image182.png"/><Relationship Id="rId2" Type="http://schemas.openxmlformats.org/officeDocument/2006/relationships/image" Target="../media/image18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2" Type="http://schemas.openxmlformats.org/officeDocument/2006/relationships/image" Target="../media/image183.png"/><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3" Type="http://schemas.openxmlformats.org/officeDocument/2006/relationships/image" Target="../media/image185.png"/><Relationship Id="rId2" Type="http://schemas.openxmlformats.org/officeDocument/2006/relationships/image" Target="../media/image184.png"/><Relationship Id="rId1" Type="http://schemas.openxmlformats.org/officeDocument/2006/relationships/slideLayout" Target="../slideLayouts/slideLayout2.xml"/><Relationship Id="rId4" Type="http://schemas.openxmlformats.org/officeDocument/2006/relationships/image" Target="../media/image186.png"/></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2" Type="http://schemas.openxmlformats.org/officeDocument/2006/relationships/image" Target="../media/image187.png"/><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2" Type="http://schemas.openxmlformats.org/officeDocument/2006/relationships/image" Target="../media/image188.png"/><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3" Type="http://schemas.openxmlformats.org/officeDocument/2006/relationships/image" Target="../media/image189.png"/><Relationship Id="rId2" Type="http://schemas.openxmlformats.org/officeDocument/2006/relationships/image" Target="../media/image184.png"/><Relationship Id="rId1" Type="http://schemas.openxmlformats.org/officeDocument/2006/relationships/slideLayout" Target="../slideLayouts/slideLayout2.xml"/><Relationship Id="rId4" Type="http://schemas.openxmlformats.org/officeDocument/2006/relationships/image" Target="../media/image185.png"/></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60.xml.rels><?xml version="1.0" encoding="UTF-8" standalone="yes"?>
<Relationships xmlns="http://schemas.openxmlformats.org/package/2006/relationships"><Relationship Id="rId2" Type="http://schemas.openxmlformats.org/officeDocument/2006/relationships/image" Target="../media/image190.png"/><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2" Type="http://schemas.openxmlformats.org/officeDocument/2006/relationships/image" Target="../media/image191.png"/><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2" Type="http://schemas.openxmlformats.org/officeDocument/2006/relationships/image" Target="../media/image192.png"/><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2" Type="http://schemas.openxmlformats.org/officeDocument/2006/relationships/image" Target="../media/image193.png"/><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1.xml.rels><?xml version="1.0" encoding="UTF-8" standalone="yes"?>
<Relationships xmlns="http://schemas.openxmlformats.org/package/2006/relationships"><Relationship Id="rId3" Type="http://schemas.openxmlformats.org/officeDocument/2006/relationships/image" Target="../media/image195.png"/><Relationship Id="rId2" Type="http://schemas.openxmlformats.org/officeDocument/2006/relationships/image" Target="../media/image194.png"/><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1.xml.rels><?xml version="1.0" encoding="UTF-8" standalone="yes"?>
<Relationships xmlns="http://schemas.openxmlformats.org/package/2006/relationships"><Relationship Id="rId2" Type="http://schemas.openxmlformats.org/officeDocument/2006/relationships/image" Target="../media/image196.png"/><Relationship Id="rId1" Type="http://schemas.openxmlformats.org/officeDocument/2006/relationships/slideLayout" Target="../slideLayouts/slideLayout2.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2.xml.rels><?xml version="1.0" encoding="UTF-8" standalone="yes"?>
<Relationships xmlns="http://schemas.openxmlformats.org/package/2006/relationships"><Relationship Id="rId2" Type="http://schemas.openxmlformats.org/officeDocument/2006/relationships/image" Target="../media/image197.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2.xml"/><Relationship Id="rId5" Type="http://schemas.openxmlformats.org/officeDocument/2006/relationships/image" Target="../media/image59.png"/><Relationship Id="rId4" Type="http://schemas.openxmlformats.org/officeDocument/2006/relationships/image" Target="../media/image58.png"/></Relationships>
</file>

<file path=ppt/slides/_rels/slide45.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2.xml"/><Relationship Id="rId5" Type="http://schemas.openxmlformats.org/officeDocument/2006/relationships/image" Target="../media/image65.png"/><Relationship Id="rId4" Type="http://schemas.openxmlformats.org/officeDocument/2006/relationships/image" Target="../media/image64.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9.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81.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82.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83.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image" Target="../media/image84.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86.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87.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image" Target="../media/image88.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90.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91.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92.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93.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94.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image" Target="../media/image95.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98.png"/><Relationship Id="rId2" Type="http://schemas.openxmlformats.org/officeDocument/2006/relationships/image" Target="../media/image97.pn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image" Target="../media/image99.pn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102.png"/><Relationship Id="rId2" Type="http://schemas.openxmlformats.org/officeDocument/2006/relationships/image" Target="../media/image101.png"/><Relationship Id="rId1" Type="http://schemas.openxmlformats.org/officeDocument/2006/relationships/slideLayout" Target="../slideLayouts/slideLayout2.xml"/><Relationship Id="rId4" Type="http://schemas.openxmlformats.org/officeDocument/2006/relationships/image" Target="../media/image10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105.png"/><Relationship Id="rId2" Type="http://schemas.openxmlformats.org/officeDocument/2006/relationships/image" Target="../media/image104.png"/><Relationship Id="rId1" Type="http://schemas.openxmlformats.org/officeDocument/2006/relationships/slideLayout" Target="../slideLayouts/slideLayout2.xml"/><Relationship Id="rId5" Type="http://schemas.openxmlformats.org/officeDocument/2006/relationships/image" Target="../media/image107.png"/><Relationship Id="rId4" Type="http://schemas.openxmlformats.org/officeDocument/2006/relationships/image" Target="../media/image106.png"/></Relationships>
</file>

<file path=ppt/slides/_rels/slide91.xml.rels><?xml version="1.0" encoding="UTF-8" standalone="yes"?>
<Relationships xmlns="http://schemas.openxmlformats.org/package/2006/relationships"><Relationship Id="rId3" Type="http://schemas.openxmlformats.org/officeDocument/2006/relationships/image" Target="../media/image109.png"/><Relationship Id="rId2" Type="http://schemas.openxmlformats.org/officeDocument/2006/relationships/image" Target="../media/image108.png"/><Relationship Id="rId1" Type="http://schemas.openxmlformats.org/officeDocument/2006/relationships/slideLayout" Target="../slideLayouts/slideLayout2.xml"/><Relationship Id="rId4" Type="http://schemas.openxmlformats.org/officeDocument/2006/relationships/image" Target="../media/image110.png"/></Relationships>
</file>

<file path=ppt/slides/_rels/slide92.xml.rels><?xml version="1.0" encoding="UTF-8" standalone="yes"?>
<Relationships xmlns="http://schemas.openxmlformats.org/package/2006/relationships"><Relationship Id="rId3" Type="http://schemas.openxmlformats.org/officeDocument/2006/relationships/image" Target="../media/image112.png"/><Relationship Id="rId2" Type="http://schemas.openxmlformats.org/officeDocument/2006/relationships/image" Target="../media/image111.png"/><Relationship Id="rId1" Type="http://schemas.openxmlformats.org/officeDocument/2006/relationships/slideLayout" Target="../slideLayouts/slideLayout2.xml"/><Relationship Id="rId5" Type="http://schemas.openxmlformats.org/officeDocument/2006/relationships/image" Target="../media/image114.png"/><Relationship Id="rId4" Type="http://schemas.openxmlformats.org/officeDocument/2006/relationships/image" Target="../media/image113.png"/></Relationships>
</file>

<file path=ppt/slides/_rels/slide93.xml.rels><?xml version="1.0" encoding="UTF-8" standalone="yes"?>
<Relationships xmlns="http://schemas.openxmlformats.org/package/2006/relationships"><Relationship Id="rId3" Type="http://schemas.openxmlformats.org/officeDocument/2006/relationships/image" Target="../media/image116.png"/><Relationship Id="rId2" Type="http://schemas.openxmlformats.org/officeDocument/2006/relationships/image" Target="../media/image115.png"/><Relationship Id="rId1" Type="http://schemas.openxmlformats.org/officeDocument/2006/relationships/slideLayout" Target="../slideLayouts/slideLayout2.xml"/><Relationship Id="rId5" Type="http://schemas.openxmlformats.org/officeDocument/2006/relationships/image" Target="../media/image118.png"/><Relationship Id="rId4" Type="http://schemas.openxmlformats.org/officeDocument/2006/relationships/image" Target="../media/image117.png"/></Relationships>
</file>

<file path=ppt/slides/_rels/slide94.xml.rels><?xml version="1.0" encoding="UTF-8" standalone="yes"?>
<Relationships xmlns="http://schemas.openxmlformats.org/package/2006/relationships"><Relationship Id="rId3" Type="http://schemas.openxmlformats.org/officeDocument/2006/relationships/image" Target="../media/image120.png"/><Relationship Id="rId2" Type="http://schemas.openxmlformats.org/officeDocument/2006/relationships/image" Target="../media/image119.pn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image" Target="../media/image122.png"/><Relationship Id="rId2" Type="http://schemas.openxmlformats.org/officeDocument/2006/relationships/image" Target="../media/image121.pn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3" Type="http://schemas.openxmlformats.org/officeDocument/2006/relationships/image" Target="../media/image124.png"/><Relationship Id="rId2" Type="http://schemas.openxmlformats.org/officeDocument/2006/relationships/image" Target="../media/image123.pn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3" Type="http://schemas.openxmlformats.org/officeDocument/2006/relationships/image" Target="../media/image125.png"/><Relationship Id="rId2" Type="http://schemas.openxmlformats.org/officeDocument/2006/relationships/image" Target="../media/image123.pn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3" Type="http://schemas.openxmlformats.org/officeDocument/2006/relationships/image" Target="../media/image127.png"/><Relationship Id="rId2" Type="http://schemas.openxmlformats.org/officeDocument/2006/relationships/image" Target="../media/image126.pn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3" Type="http://schemas.openxmlformats.org/officeDocument/2006/relationships/image" Target="../media/image129.png"/><Relationship Id="rId2" Type="http://schemas.openxmlformats.org/officeDocument/2006/relationships/image" Target="../media/image128.png"/><Relationship Id="rId1" Type="http://schemas.openxmlformats.org/officeDocument/2006/relationships/slideLayout" Target="../slideLayouts/slideLayout2.xml"/><Relationship Id="rId5" Type="http://schemas.openxmlformats.org/officeDocument/2006/relationships/image" Target="../media/image131.png"/><Relationship Id="rId4" Type="http://schemas.openxmlformats.org/officeDocument/2006/relationships/image" Target="../media/image130.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标题 1"/>
          <p:cNvSpPr>
            <a:spLocks noGrp="1"/>
          </p:cNvSpPr>
          <p:nvPr>
            <p:ph type="ctrTitle"/>
          </p:nvPr>
        </p:nvSpPr>
        <p:spPr>
          <a:xfrm>
            <a:off x="685800" y="2130425"/>
            <a:ext cx="7772400" cy="1470025"/>
          </a:xfrm>
        </p:spPr>
        <p:txBody>
          <a:bodyPr>
            <a:normAutofit/>
          </a:bodyPr>
          <a:lstStyle/>
          <a:p>
            <a:r>
              <a:rPr lang="en-US" altLang="zh-CN" sz="72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微软雅黑" pitchFamily="34" charset="-122"/>
                <a:ea typeface="微软雅黑" pitchFamily="34" charset="-122"/>
              </a:rPr>
              <a:t>Struts2</a:t>
            </a:r>
            <a:endParaRPr lang="zh-CN" altLang="en-US" sz="7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微软雅黑" pitchFamily="34" charset="-122"/>
              <a:ea typeface="微软雅黑" pitchFamily="34" charset="-122"/>
            </a:endParaRPr>
          </a:p>
        </p:txBody>
      </p:sp>
      <p:sp>
        <p:nvSpPr>
          <p:cNvPr id="7" name="副标题 2"/>
          <p:cNvSpPr>
            <a:spLocks noGrp="1"/>
          </p:cNvSpPr>
          <p:nvPr>
            <p:ph type="subTitle" idx="1"/>
          </p:nvPr>
        </p:nvSpPr>
        <p:spPr>
          <a:xfrm>
            <a:off x="0" y="5572116"/>
            <a:ext cx="6072230" cy="1285884"/>
          </a:xfrm>
        </p:spPr>
        <p:txBody>
          <a:bodyPr>
            <a:noAutofit/>
          </a:bodyPr>
          <a:lstStyle/>
          <a:p>
            <a:pPr algn="l"/>
            <a:r>
              <a:rPr lang="zh-CN" alt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微软雅黑" pitchFamily="34" charset="-122"/>
                <a:ea typeface="微软雅黑" pitchFamily="34" charset="-122"/>
              </a:rPr>
              <a:t>讲师：佟刚</a:t>
            </a:r>
            <a:endParaRPr lang="en-US" altLang="zh-CN"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微软雅黑" pitchFamily="34" charset="-122"/>
              <a:ea typeface="微软雅黑" pitchFamily="34" charset="-122"/>
            </a:endParaRPr>
          </a:p>
          <a:p>
            <a:pPr algn="l"/>
            <a:r>
              <a:rPr lang="zh-CN" alt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微软雅黑" pitchFamily="34" charset="-122"/>
                <a:ea typeface="微软雅黑" pitchFamily="34" charset="-122"/>
              </a:rPr>
              <a:t>新浪微博：尚硅谷</a:t>
            </a:r>
            <a:r>
              <a:rPr lang="en-US" altLang="zh-CN"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微软雅黑" pitchFamily="34" charset="-122"/>
                <a:ea typeface="微软雅黑" pitchFamily="34" charset="-122"/>
              </a:rPr>
              <a:t>-</a:t>
            </a:r>
            <a:r>
              <a:rPr lang="zh-CN" alt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微软雅黑" pitchFamily="34" charset="-122"/>
                <a:ea typeface="微软雅黑" pitchFamily="34" charset="-122"/>
              </a:rPr>
              <a:t>佟刚</a:t>
            </a:r>
            <a:endParaRPr lang="en-US" altLang="zh-CN"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微软雅黑" pitchFamily="34" charset="-122"/>
              <a:ea typeface="微软雅黑" pitchFamily="34" charset="-122"/>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83568" y="620688"/>
            <a:ext cx="8229600" cy="1143000"/>
          </a:xfrm>
        </p:spPr>
        <p:txBody>
          <a:bodyPr/>
          <a:lstStyle/>
          <a:p>
            <a:r>
              <a:rPr lang="zh-CN" altLang="en-US" dirty="0" smtClean="0">
                <a:latin typeface="微软雅黑" pitchFamily="34" charset="-122"/>
                <a:ea typeface="微软雅黑" pitchFamily="34" charset="-122"/>
              </a:rPr>
              <a:t>从 </a:t>
            </a:r>
            <a:r>
              <a:rPr lang="en-US" altLang="zh-CN" dirty="0" smtClean="0">
                <a:latin typeface="微软雅黑" pitchFamily="34" charset="-122"/>
                <a:ea typeface="微软雅黑" pitchFamily="34" charset="-122"/>
              </a:rPr>
              <a:t>Struts1 </a:t>
            </a:r>
            <a:r>
              <a:rPr lang="zh-CN" altLang="en-US" dirty="0" smtClean="0">
                <a:latin typeface="微软雅黑" pitchFamily="34" charset="-122"/>
                <a:ea typeface="微软雅黑" pitchFamily="34" charset="-122"/>
              </a:rPr>
              <a:t>升级到 </a:t>
            </a:r>
            <a:r>
              <a:rPr lang="en-US" altLang="zh-CN" dirty="0" smtClean="0">
                <a:latin typeface="微软雅黑" pitchFamily="34" charset="-122"/>
                <a:ea typeface="微软雅黑" pitchFamily="34" charset="-122"/>
              </a:rPr>
              <a:t>Struts2</a:t>
            </a:r>
            <a:endParaRPr lang="zh-CN" altLang="en-US" dirty="0">
              <a:latin typeface="微软雅黑" pitchFamily="34" charset="-122"/>
              <a:ea typeface="微软雅黑" pitchFamily="34" charset="-122"/>
            </a:endParaRPr>
          </a:p>
        </p:txBody>
      </p:sp>
      <p:sp>
        <p:nvSpPr>
          <p:cNvPr id="3" name="内容占位符 2"/>
          <p:cNvSpPr>
            <a:spLocks noGrp="1"/>
          </p:cNvSpPr>
          <p:nvPr>
            <p:ph idx="1"/>
          </p:nvPr>
        </p:nvSpPr>
        <p:spPr>
          <a:xfrm>
            <a:off x="302840" y="1768156"/>
            <a:ext cx="8517632" cy="4829196"/>
          </a:xfrm>
        </p:spPr>
        <p:txBody>
          <a:bodyPr/>
          <a:lstStyle/>
          <a:p>
            <a:r>
              <a:rPr lang="en-US" altLang="zh-CN" sz="2200" dirty="0" smtClean="0">
                <a:latin typeface="微软雅黑" pitchFamily="34" charset="-122"/>
                <a:ea typeface="微软雅黑" pitchFamily="34" charset="-122"/>
              </a:rPr>
              <a:t>Struts2 </a:t>
            </a:r>
            <a:r>
              <a:rPr lang="zh-CN" altLang="en-US" sz="2200" dirty="0" smtClean="0">
                <a:latin typeface="微软雅黑" pitchFamily="34" charset="-122"/>
                <a:ea typeface="微软雅黑" pitchFamily="34" charset="-122"/>
              </a:rPr>
              <a:t>从本质上讲已</a:t>
            </a:r>
            <a:r>
              <a:rPr lang="zh-CN" altLang="en-US" sz="2200" b="1" dirty="0" smtClean="0">
                <a:solidFill>
                  <a:srgbClr val="FF3300"/>
                </a:solidFill>
                <a:latin typeface="微软雅黑" pitchFamily="34" charset="-122"/>
                <a:ea typeface="微软雅黑" pitchFamily="34" charset="-122"/>
              </a:rPr>
              <a:t>不是从 </a:t>
            </a:r>
            <a:r>
              <a:rPr lang="en-US" altLang="zh-CN" sz="2200" b="1" dirty="0" smtClean="0">
                <a:solidFill>
                  <a:srgbClr val="FF3300"/>
                </a:solidFill>
                <a:latin typeface="微软雅黑" pitchFamily="34" charset="-122"/>
                <a:ea typeface="微软雅黑" pitchFamily="34" charset="-122"/>
              </a:rPr>
              <a:t>Struts1 </a:t>
            </a:r>
            <a:r>
              <a:rPr lang="zh-CN" altLang="en-US" sz="2200" b="1" dirty="0" smtClean="0">
                <a:solidFill>
                  <a:srgbClr val="FF3300"/>
                </a:solidFill>
                <a:latin typeface="微软雅黑" pitchFamily="34" charset="-122"/>
                <a:ea typeface="微软雅黑" pitchFamily="34" charset="-122"/>
              </a:rPr>
              <a:t>扩展而来</a:t>
            </a:r>
            <a:r>
              <a:rPr lang="zh-CN" altLang="en-US" sz="2200" dirty="0" smtClean="0">
                <a:latin typeface="微软雅黑" pitchFamily="34" charset="-122"/>
                <a:ea typeface="微软雅黑" pitchFamily="34" charset="-122"/>
              </a:rPr>
              <a:t>的</a:t>
            </a:r>
            <a:r>
              <a:rPr lang="en-US" altLang="zh-CN" sz="2200" dirty="0" smtClean="0">
                <a:latin typeface="微软雅黑" pitchFamily="34" charset="-122"/>
                <a:ea typeface="微软雅黑" pitchFamily="34" charset="-122"/>
              </a:rPr>
              <a:t>, </a:t>
            </a:r>
            <a:r>
              <a:rPr lang="zh-CN" altLang="en-US" sz="2200" dirty="0" smtClean="0">
                <a:latin typeface="微软雅黑" pitchFamily="34" charset="-122"/>
                <a:ea typeface="微软雅黑" pitchFamily="34" charset="-122"/>
              </a:rPr>
              <a:t>说它是一个</a:t>
            </a:r>
            <a:r>
              <a:rPr lang="zh-CN" altLang="en-US" sz="2200" b="1" dirty="0" smtClean="0">
                <a:solidFill>
                  <a:srgbClr val="FF3300"/>
                </a:solidFill>
                <a:latin typeface="微软雅黑" pitchFamily="34" charset="-122"/>
                <a:ea typeface="微软雅黑" pitchFamily="34" charset="-122"/>
              </a:rPr>
              <a:t>换了品牌标签的 </a:t>
            </a:r>
            <a:r>
              <a:rPr lang="en-US" altLang="zh-CN" sz="2200" b="1" dirty="0" err="1" smtClean="0">
                <a:solidFill>
                  <a:srgbClr val="FF3300"/>
                </a:solidFill>
                <a:latin typeface="微软雅黑" pitchFamily="34" charset="-122"/>
                <a:ea typeface="微软雅黑" pitchFamily="34" charset="-122"/>
              </a:rPr>
              <a:t>WebWork</a:t>
            </a:r>
            <a:r>
              <a:rPr lang="en-US" altLang="zh-CN" sz="2200" dirty="0" smtClean="0">
                <a:latin typeface="微软雅黑" pitchFamily="34" charset="-122"/>
                <a:ea typeface="微软雅黑" pitchFamily="34" charset="-122"/>
              </a:rPr>
              <a:t> </a:t>
            </a:r>
            <a:r>
              <a:rPr lang="zh-CN" altLang="en-US" sz="2200" dirty="0" smtClean="0">
                <a:latin typeface="微软雅黑" pitchFamily="34" charset="-122"/>
                <a:ea typeface="微软雅黑" pitchFamily="34" charset="-122"/>
              </a:rPr>
              <a:t>更合适</a:t>
            </a:r>
          </a:p>
          <a:p>
            <a:r>
              <a:rPr lang="zh-CN" altLang="en-US" sz="2200" dirty="0" smtClean="0">
                <a:latin typeface="微软雅黑" pitchFamily="34" charset="-122"/>
                <a:ea typeface="微软雅黑" pitchFamily="34" charset="-122"/>
              </a:rPr>
              <a:t>从 </a:t>
            </a:r>
            <a:r>
              <a:rPr lang="en-US" altLang="zh-CN" sz="2200" dirty="0" smtClean="0">
                <a:latin typeface="微软雅黑" pitchFamily="34" charset="-122"/>
                <a:ea typeface="微软雅黑" pitchFamily="34" charset="-122"/>
              </a:rPr>
              <a:t>Struts1 </a:t>
            </a:r>
            <a:r>
              <a:rPr lang="zh-CN" altLang="en-US" sz="2200" dirty="0" smtClean="0">
                <a:latin typeface="微软雅黑" pitchFamily="34" charset="-122"/>
                <a:ea typeface="微软雅黑" pitchFamily="34" charset="-122"/>
              </a:rPr>
              <a:t>升级到 </a:t>
            </a:r>
            <a:r>
              <a:rPr lang="en-US" altLang="zh-CN" sz="2200" dirty="0" smtClean="0">
                <a:latin typeface="微软雅黑" pitchFamily="34" charset="-122"/>
                <a:ea typeface="微软雅黑" pitchFamily="34" charset="-122"/>
              </a:rPr>
              <a:t>Struts2:</a:t>
            </a:r>
          </a:p>
          <a:p>
            <a:pPr lvl="1"/>
            <a:r>
              <a:rPr lang="en-US" altLang="zh-CN" sz="2000" dirty="0" smtClean="0">
                <a:latin typeface="微软雅黑" pitchFamily="34" charset="-122"/>
                <a:ea typeface="微软雅黑" pitchFamily="34" charset="-122"/>
              </a:rPr>
              <a:t>Struts1 </a:t>
            </a:r>
            <a:r>
              <a:rPr lang="zh-CN" altLang="en-US" sz="2000" dirty="0" smtClean="0">
                <a:latin typeface="微软雅黑" pitchFamily="34" charset="-122"/>
                <a:ea typeface="微软雅黑" pitchFamily="34" charset="-122"/>
              </a:rPr>
              <a:t>里使用 </a:t>
            </a:r>
            <a:r>
              <a:rPr lang="en-US" altLang="zh-CN" sz="2000" dirty="0" err="1" smtClean="0">
                <a:latin typeface="微软雅黑" pitchFamily="34" charset="-122"/>
                <a:ea typeface="微软雅黑" pitchFamily="34" charset="-122"/>
              </a:rPr>
              <a:t>ActionServlet</a:t>
            </a:r>
            <a:r>
              <a:rPr lang="en-US" altLang="zh-CN" sz="2000" dirty="0" smtClean="0">
                <a:latin typeface="微软雅黑" pitchFamily="34" charset="-122"/>
                <a:ea typeface="微软雅黑" pitchFamily="34" charset="-122"/>
              </a:rPr>
              <a:t> </a:t>
            </a:r>
            <a:r>
              <a:rPr lang="zh-CN" altLang="en-US" sz="2000" dirty="0" smtClean="0">
                <a:latin typeface="微软雅黑" pitchFamily="34" charset="-122"/>
                <a:ea typeface="微软雅黑" pitchFamily="34" charset="-122"/>
              </a:rPr>
              <a:t>作为控制器</a:t>
            </a:r>
            <a:r>
              <a:rPr lang="en-US" altLang="zh-CN" sz="2000" dirty="0" smtClean="0">
                <a:latin typeface="微软雅黑" pitchFamily="34" charset="-122"/>
                <a:ea typeface="微软雅黑" pitchFamily="34" charset="-122"/>
              </a:rPr>
              <a:t>; </a:t>
            </a:r>
            <a:r>
              <a:rPr lang="en-US" altLang="zh-CN" sz="2000" b="1" dirty="0" smtClean="0">
                <a:solidFill>
                  <a:srgbClr val="0000FF"/>
                </a:solidFill>
                <a:latin typeface="微软雅黑" pitchFamily="34" charset="-122"/>
                <a:ea typeface="微软雅黑" pitchFamily="34" charset="-122"/>
              </a:rPr>
              <a:t>Struts2 </a:t>
            </a:r>
            <a:r>
              <a:rPr lang="zh-CN" altLang="en-US" sz="2000" b="1" dirty="0" smtClean="0">
                <a:solidFill>
                  <a:srgbClr val="0000FF"/>
                </a:solidFill>
                <a:latin typeface="微软雅黑" pitchFamily="34" charset="-122"/>
                <a:ea typeface="微软雅黑" pitchFamily="34" charset="-122"/>
              </a:rPr>
              <a:t>使用了一个过滤器作为控制器</a:t>
            </a:r>
          </a:p>
          <a:p>
            <a:pPr lvl="1"/>
            <a:r>
              <a:rPr lang="en-US" altLang="zh-CN" sz="2000" dirty="0" smtClean="0">
                <a:latin typeface="微软雅黑" pitchFamily="34" charset="-122"/>
                <a:ea typeface="微软雅黑" pitchFamily="34" charset="-122"/>
              </a:rPr>
              <a:t>Struts1 </a:t>
            </a:r>
            <a:r>
              <a:rPr lang="zh-CN" altLang="en-US" sz="2000" dirty="0" smtClean="0">
                <a:latin typeface="微软雅黑" pitchFamily="34" charset="-122"/>
                <a:ea typeface="微软雅黑" pitchFamily="34" charset="-122"/>
              </a:rPr>
              <a:t>中每个 </a:t>
            </a:r>
            <a:r>
              <a:rPr lang="en-US" altLang="zh-CN" sz="2000" dirty="0" smtClean="0">
                <a:latin typeface="微软雅黑" pitchFamily="34" charset="-122"/>
                <a:ea typeface="微软雅黑" pitchFamily="34" charset="-122"/>
              </a:rPr>
              <a:t>HTML </a:t>
            </a:r>
            <a:r>
              <a:rPr lang="zh-CN" altLang="en-US" sz="2000" dirty="0" smtClean="0">
                <a:latin typeface="微软雅黑" pitchFamily="34" charset="-122"/>
                <a:ea typeface="微软雅黑" pitchFamily="34" charset="-122"/>
              </a:rPr>
              <a:t>表单都对应一个 </a:t>
            </a:r>
            <a:r>
              <a:rPr lang="en-US" altLang="zh-CN" sz="2000" dirty="0" err="1" smtClean="0">
                <a:latin typeface="微软雅黑" pitchFamily="34" charset="-122"/>
                <a:ea typeface="微软雅黑" pitchFamily="34" charset="-122"/>
              </a:rPr>
              <a:t>ActionForm</a:t>
            </a:r>
            <a:r>
              <a:rPr lang="en-US" altLang="zh-CN" sz="2000" dirty="0" smtClean="0">
                <a:latin typeface="微软雅黑" pitchFamily="34" charset="-122"/>
                <a:ea typeface="微软雅黑" pitchFamily="34" charset="-122"/>
              </a:rPr>
              <a:t> </a:t>
            </a:r>
            <a:r>
              <a:rPr lang="zh-CN" altLang="en-US" sz="2000" dirty="0" smtClean="0">
                <a:latin typeface="微软雅黑" pitchFamily="34" charset="-122"/>
                <a:ea typeface="微软雅黑" pitchFamily="34" charset="-122"/>
              </a:rPr>
              <a:t>实例</a:t>
            </a:r>
            <a:r>
              <a:rPr lang="en-US" altLang="zh-CN" sz="2000" dirty="0" smtClean="0">
                <a:latin typeface="微软雅黑" pitchFamily="34" charset="-122"/>
                <a:ea typeface="微软雅黑" pitchFamily="34" charset="-122"/>
              </a:rPr>
              <a:t>. </a:t>
            </a:r>
            <a:r>
              <a:rPr lang="en-US" altLang="zh-CN" sz="2000" b="1" dirty="0" smtClean="0">
                <a:solidFill>
                  <a:srgbClr val="0000FF"/>
                </a:solidFill>
                <a:latin typeface="微软雅黑" pitchFamily="34" charset="-122"/>
                <a:ea typeface="微软雅黑" pitchFamily="34" charset="-122"/>
              </a:rPr>
              <a:t>Struts2 </a:t>
            </a:r>
            <a:r>
              <a:rPr lang="zh-CN" altLang="en-US" sz="2000" b="1" dirty="0" smtClean="0">
                <a:solidFill>
                  <a:srgbClr val="0000FF"/>
                </a:solidFill>
                <a:latin typeface="微软雅黑" pitchFamily="34" charset="-122"/>
                <a:ea typeface="微软雅黑" pitchFamily="34" charset="-122"/>
              </a:rPr>
              <a:t>中</a:t>
            </a:r>
            <a:r>
              <a:rPr lang="en-US" altLang="zh-CN" sz="2000" b="1" dirty="0" smtClean="0">
                <a:solidFill>
                  <a:srgbClr val="0000FF"/>
                </a:solidFill>
                <a:latin typeface="微软雅黑" pitchFamily="34" charset="-122"/>
                <a:ea typeface="微软雅黑" pitchFamily="34" charset="-122"/>
              </a:rPr>
              <a:t>, HTML </a:t>
            </a:r>
            <a:r>
              <a:rPr lang="zh-CN" altLang="en-US" sz="2000" b="1" dirty="0" smtClean="0">
                <a:solidFill>
                  <a:srgbClr val="0000FF"/>
                </a:solidFill>
                <a:latin typeface="微软雅黑" pitchFamily="34" charset="-122"/>
                <a:ea typeface="微软雅黑" pitchFamily="34" charset="-122"/>
              </a:rPr>
              <a:t>表单将被直接映射到一个 </a:t>
            </a:r>
            <a:r>
              <a:rPr lang="en-US" altLang="zh-CN" sz="2000" b="1" dirty="0" smtClean="0">
                <a:solidFill>
                  <a:srgbClr val="0000FF"/>
                </a:solidFill>
                <a:latin typeface="微软雅黑" pitchFamily="34" charset="-122"/>
                <a:ea typeface="微软雅黑" pitchFamily="34" charset="-122"/>
              </a:rPr>
              <a:t>POJO.</a:t>
            </a:r>
          </a:p>
          <a:p>
            <a:pPr lvl="1"/>
            <a:r>
              <a:rPr lang="en-US" altLang="zh-CN" sz="2000" dirty="0" smtClean="0">
                <a:latin typeface="微软雅黑" pitchFamily="34" charset="-122"/>
                <a:ea typeface="微软雅黑" pitchFamily="34" charset="-122"/>
              </a:rPr>
              <a:t>Struts1 </a:t>
            </a:r>
            <a:r>
              <a:rPr lang="zh-CN" altLang="en-US" sz="2000" dirty="0" smtClean="0">
                <a:latin typeface="微软雅黑" pitchFamily="34" charset="-122"/>
                <a:ea typeface="微软雅黑" pitchFamily="34" charset="-122"/>
              </a:rPr>
              <a:t>的验证逻辑编写在 </a:t>
            </a:r>
            <a:r>
              <a:rPr lang="en-US" altLang="zh-CN" sz="2000" dirty="0" err="1" smtClean="0">
                <a:latin typeface="微软雅黑" pitchFamily="34" charset="-122"/>
                <a:ea typeface="微软雅黑" pitchFamily="34" charset="-122"/>
              </a:rPr>
              <a:t>ActionForm</a:t>
            </a:r>
            <a:r>
              <a:rPr lang="en-US" altLang="zh-CN" sz="2000" dirty="0" smtClean="0">
                <a:latin typeface="微软雅黑" pitchFamily="34" charset="-122"/>
                <a:ea typeface="微软雅黑" pitchFamily="34" charset="-122"/>
              </a:rPr>
              <a:t> </a:t>
            </a:r>
            <a:r>
              <a:rPr lang="zh-CN" altLang="en-US" sz="2000" dirty="0" smtClean="0">
                <a:latin typeface="微软雅黑" pitchFamily="34" charset="-122"/>
                <a:ea typeface="微软雅黑" pitchFamily="34" charset="-122"/>
              </a:rPr>
              <a:t>中</a:t>
            </a:r>
            <a:r>
              <a:rPr lang="en-US" altLang="zh-CN" sz="2000" dirty="0" smtClean="0">
                <a:latin typeface="微软雅黑" pitchFamily="34" charset="-122"/>
                <a:ea typeface="微软雅黑" pitchFamily="34" charset="-122"/>
              </a:rPr>
              <a:t>; </a:t>
            </a:r>
            <a:r>
              <a:rPr lang="en-US" altLang="zh-CN" sz="2000" b="1" dirty="0" smtClean="0">
                <a:solidFill>
                  <a:srgbClr val="0000FF"/>
                </a:solidFill>
                <a:latin typeface="微软雅黑" pitchFamily="34" charset="-122"/>
                <a:ea typeface="微软雅黑" pitchFamily="34" charset="-122"/>
              </a:rPr>
              <a:t>Struts2 </a:t>
            </a:r>
            <a:r>
              <a:rPr lang="zh-CN" altLang="en-US" sz="2000" b="1" dirty="0" smtClean="0">
                <a:solidFill>
                  <a:srgbClr val="0000FF"/>
                </a:solidFill>
                <a:latin typeface="微软雅黑" pitchFamily="34" charset="-122"/>
                <a:ea typeface="微软雅黑" pitchFamily="34" charset="-122"/>
              </a:rPr>
              <a:t>中的验证逻辑编写在 </a:t>
            </a:r>
            <a:r>
              <a:rPr lang="en-US" altLang="zh-CN" sz="2000" b="1" dirty="0" smtClean="0">
                <a:solidFill>
                  <a:srgbClr val="0000FF"/>
                </a:solidFill>
                <a:latin typeface="微软雅黑" pitchFamily="34" charset="-122"/>
                <a:ea typeface="微软雅黑" pitchFamily="34" charset="-122"/>
              </a:rPr>
              <a:t>Action </a:t>
            </a:r>
            <a:r>
              <a:rPr lang="zh-CN" altLang="en-US" sz="2000" b="1" dirty="0" smtClean="0">
                <a:solidFill>
                  <a:srgbClr val="0000FF"/>
                </a:solidFill>
                <a:latin typeface="微软雅黑" pitchFamily="34" charset="-122"/>
                <a:ea typeface="微软雅黑" pitchFamily="34" charset="-122"/>
              </a:rPr>
              <a:t>中</a:t>
            </a:r>
            <a:r>
              <a:rPr lang="en-US" altLang="zh-CN" sz="2000" dirty="0" smtClean="0">
                <a:solidFill>
                  <a:srgbClr val="0000FF"/>
                </a:solidFill>
                <a:latin typeface="微软雅黑" pitchFamily="34" charset="-122"/>
                <a:ea typeface="微软雅黑" pitchFamily="34" charset="-122"/>
              </a:rPr>
              <a:t>.</a:t>
            </a:r>
          </a:p>
          <a:p>
            <a:pPr lvl="1"/>
            <a:r>
              <a:rPr lang="en-US" altLang="zh-CN" sz="2000" dirty="0" smtClean="0">
                <a:latin typeface="微软雅黑" pitchFamily="34" charset="-122"/>
                <a:ea typeface="微软雅黑" pitchFamily="34" charset="-122"/>
              </a:rPr>
              <a:t>Struts1 </a:t>
            </a:r>
            <a:r>
              <a:rPr lang="zh-CN" altLang="en-US" sz="2000" dirty="0" smtClean="0">
                <a:latin typeface="微软雅黑" pitchFamily="34" charset="-122"/>
                <a:ea typeface="微软雅黑" pitchFamily="34" charset="-122"/>
              </a:rPr>
              <a:t>中</a:t>
            </a:r>
            <a:r>
              <a:rPr lang="en-US" altLang="zh-CN" sz="2000" dirty="0" smtClean="0">
                <a:latin typeface="微软雅黑" pitchFamily="34" charset="-122"/>
                <a:ea typeface="微软雅黑" pitchFamily="34" charset="-122"/>
              </a:rPr>
              <a:t>, Action </a:t>
            </a:r>
            <a:r>
              <a:rPr lang="zh-CN" altLang="en-US" sz="2000" dirty="0" smtClean="0">
                <a:latin typeface="微软雅黑" pitchFamily="34" charset="-122"/>
                <a:ea typeface="微软雅黑" pitchFamily="34" charset="-122"/>
              </a:rPr>
              <a:t>类必须继承 </a:t>
            </a:r>
            <a:r>
              <a:rPr lang="en-US" altLang="zh-CN" sz="2000" dirty="0" err="1" smtClean="0">
                <a:latin typeface="微软雅黑" pitchFamily="34" charset="-122"/>
                <a:ea typeface="微软雅黑" pitchFamily="34" charset="-122"/>
              </a:rPr>
              <a:t>org.apache.struts.action.Action</a:t>
            </a:r>
            <a:r>
              <a:rPr lang="en-US" altLang="zh-CN" sz="2000" dirty="0" smtClean="0">
                <a:latin typeface="微软雅黑" pitchFamily="34" charset="-122"/>
                <a:ea typeface="微软雅黑" pitchFamily="34" charset="-122"/>
              </a:rPr>
              <a:t> </a:t>
            </a:r>
            <a:r>
              <a:rPr lang="zh-CN" altLang="en-US" sz="2000" dirty="0" smtClean="0">
                <a:latin typeface="微软雅黑" pitchFamily="34" charset="-122"/>
                <a:ea typeface="微软雅黑" pitchFamily="34" charset="-122"/>
              </a:rPr>
              <a:t>类</a:t>
            </a:r>
            <a:r>
              <a:rPr lang="en-US" altLang="zh-CN" sz="2000" dirty="0" smtClean="0">
                <a:latin typeface="微软雅黑" pitchFamily="34" charset="-122"/>
                <a:ea typeface="微软雅黑" pitchFamily="34" charset="-122"/>
              </a:rPr>
              <a:t>; </a:t>
            </a:r>
            <a:r>
              <a:rPr lang="en-US" altLang="zh-CN" sz="2000" b="1" dirty="0" smtClean="0">
                <a:solidFill>
                  <a:srgbClr val="0000FF"/>
                </a:solidFill>
                <a:latin typeface="微软雅黑" pitchFamily="34" charset="-122"/>
                <a:ea typeface="微软雅黑" pitchFamily="34" charset="-122"/>
              </a:rPr>
              <a:t>Struts2 </a:t>
            </a:r>
            <a:r>
              <a:rPr lang="zh-CN" altLang="en-US" sz="2000" b="1" dirty="0" smtClean="0">
                <a:solidFill>
                  <a:srgbClr val="0000FF"/>
                </a:solidFill>
                <a:latin typeface="微软雅黑" pitchFamily="34" charset="-122"/>
                <a:ea typeface="微软雅黑" pitchFamily="34" charset="-122"/>
              </a:rPr>
              <a:t>中任何一个 </a:t>
            </a:r>
            <a:r>
              <a:rPr lang="en-US" altLang="zh-CN" sz="2000" b="1" dirty="0" smtClean="0">
                <a:solidFill>
                  <a:srgbClr val="0000FF"/>
                </a:solidFill>
                <a:latin typeface="微软雅黑" pitchFamily="34" charset="-122"/>
                <a:ea typeface="微软雅黑" pitchFamily="34" charset="-122"/>
              </a:rPr>
              <a:t>POJO </a:t>
            </a:r>
            <a:r>
              <a:rPr lang="zh-CN" altLang="en-US" sz="2000" b="1" dirty="0" smtClean="0">
                <a:solidFill>
                  <a:srgbClr val="0000FF"/>
                </a:solidFill>
                <a:latin typeface="微软雅黑" pitchFamily="34" charset="-122"/>
                <a:ea typeface="微软雅黑" pitchFamily="34" charset="-122"/>
              </a:rPr>
              <a:t>都可以是一个 </a:t>
            </a:r>
            <a:r>
              <a:rPr lang="en-US" altLang="zh-CN" sz="2000" b="1" dirty="0" smtClean="0">
                <a:solidFill>
                  <a:srgbClr val="0000FF"/>
                </a:solidFill>
                <a:latin typeface="微软雅黑" pitchFamily="34" charset="-122"/>
                <a:ea typeface="微软雅黑" pitchFamily="34" charset="-122"/>
              </a:rPr>
              <a:t>Action </a:t>
            </a:r>
            <a:r>
              <a:rPr lang="zh-CN" altLang="en-US" sz="2000" b="1" dirty="0" smtClean="0">
                <a:solidFill>
                  <a:srgbClr val="0000FF"/>
                </a:solidFill>
                <a:latin typeface="微软雅黑" pitchFamily="34" charset="-122"/>
                <a:ea typeface="微软雅黑" pitchFamily="34" charset="-122"/>
              </a:rPr>
              <a:t>类</a:t>
            </a:r>
            <a:r>
              <a:rPr lang="en-US" altLang="zh-CN" sz="2000" dirty="0" smtClean="0">
                <a:solidFill>
                  <a:srgbClr val="0000FF"/>
                </a:solidFill>
                <a:latin typeface="微软雅黑" pitchFamily="34" charset="-122"/>
                <a:ea typeface="微软雅黑" pitchFamily="34" charset="-122"/>
              </a:rPr>
              <a:t>. </a:t>
            </a:r>
          </a:p>
          <a:p>
            <a:pPr lvl="1"/>
            <a:r>
              <a:rPr lang="en-US" altLang="zh-CN" sz="2000" b="1" dirty="0" smtClean="0">
                <a:solidFill>
                  <a:srgbClr val="0000FF"/>
                </a:solidFill>
                <a:latin typeface="微软雅黑" pitchFamily="34" charset="-122"/>
                <a:ea typeface="微软雅黑" pitchFamily="34" charset="-122"/>
              </a:rPr>
              <a:t>Struts2 </a:t>
            </a:r>
            <a:r>
              <a:rPr lang="zh-CN" altLang="en-US" sz="2000" b="1" dirty="0" smtClean="0">
                <a:solidFill>
                  <a:srgbClr val="0000FF"/>
                </a:solidFill>
                <a:latin typeface="微软雅黑" pitchFamily="34" charset="-122"/>
                <a:ea typeface="微软雅黑" pitchFamily="34" charset="-122"/>
              </a:rPr>
              <a:t>在页面里使用 </a:t>
            </a:r>
            <a:r>
              <a:rPr lang="en-US" altLang="zh-CN" sz="2000" b="1" dirty="0" smtClean="0">
                <a:solidFill>
                  <a:srgbClr val="0000FF"/>
                </a:solidFill>
                <a:latin typeface="微软雅黑" pitchFamily="34" charset="-122"/>
                <a:ea typeface="微软雅黑" pitchFamily="34" charset="-122"/>
              </a:rPr>
              <a:t>OGNL </a:t>
            </a:r>
            <a:r>
              <a:rPr lang="zh-CN" altLang="en-US" sz="2000" b="1" dirty="0" smtClean="0">
                <a:solidFill>
                  <a:srgbClr val="0000FF"/>
                </a:solidFill>
                <a:latin typeface="微软雅黑" pitchFamily="34" charset="-122"/>
                <a:ea typeface="微软雅黑" pitchFamily="34" charset="-122"/>
              </a:rPr>
              <a:t>来显示各种对象模型</a:t>
            </a:r>
            <a:r>
              <a:rPr lang="en-US" altLang="zh-CN" sz="2000" dirty="0" smtClean="0">
                <a:latin typeface="微软雅黑" pitchFamily="34" charset="-122"/>
                <a:ea typeface="微软雅黑" pitchFamily="34" charset="-122"/>
              </a:rPr>
              <a:t>, </a:t>
            </a:r>
            <a:r>
              <a:rPr lang="zh-CN" altLang="en-US" sz="2000" dirty="0" smtClean="0">
                <a:latin typeface="微软雅黑" pitchFamily="34" charset="-122"/>
                <a:ea typeface="微软雅黑" pitchFamily="34" charset="-122"/>
              </a:rPr>
              <a:t>可以不再使用 </a:t>
            </a:r>
            <a:r>
              <a:rPr lang="en-US" altLang="zh-CN" sz="2000" dirty="0" smtClean="0">
                <a:latin typeface="微软雅黑" pitchFamily="34" charset="-122"/>
                <a:ea typeface="微软雅黑" pitchFamily="34" charset="-122"/>
              </a:rPr>
              <a:t>EL </a:t>
            </a:r>
            <a:r>
              <a:rPr lang="zh-CN" altLang="en-US" sz="2000" dirty="0" smtClean="0">
                <a:latin typeface="微软雅黑" pitchFamily="34" charset="-122"/>
                <a:ea typeface="微软雅黑" pitchFamily="34" charset="-122"/>
              </a:rPr>
              <a:t>和 </a:t>
            </a:r>
            <a:r>
              <a:rPr lang="en-US" altLang="zh-CN" sz="2000" dirty="0" smtClean="0">
                <a:latin typeface="微软雅黑" pitchFamily="34" charset="-122"/>
                <a:ea typeface="微软雅黑" pitchFamily="34" charset="-122"/>
              </a:rPr>
              <a:t>JSTL </a:t>
            </a:r>
            <a:endParaRPr lang="en-US" altLang="zh-CN" sz="1800" dirty="0" smtClean="0">
              <a:latin typeface="微软雅黑" pitchFamily="34" charset="-122"/>
              <a:ea typeface="微软雅黑" pitchFamily="34" charset="-122"/>
            </a:endParaRPr>
          </a:p>
          <a:p>
            <a:endParaRPr lang="zh-CN" altLang="en-US" dirty="0">
              <a:latin typeface="微软雅黑" pitchFamily="34" charset="-122"/>
              <a:ea typeface="微软雅黑" pitchFamily="34" charset="-122"/>
            </a:endParaRPr>
          </a:p>
        </p:txBody>
      </p:sp>
      <p:sp>
        <p:nvSpPr>
          <p:cNvPr id="4" name="TextBox 3"/>
          <p:cNvSpPr txBox="1"/>
          <p:nvPr/>
        </p:nvSpPr>
        <p:spPr>
          <a:xfrm>
            <a:off x="323528" y="1115452"/>
            <a:ext cx="648072" cy="646331"/>
          </a:xfrm>
          <a:prstGeom prst="rect">
            <a:avLst/>
          </a:prstGeom>
          <a:noFill/>
        </p:spPr>
        <p:txBody>
          <a:bodyPr wrap="square" rtlCol="0">
            <a:spAutoFit/>
          </a:bodyPr>
          <a:lstStyle/>
          <a:p>
            <a:r>
              <a:rPr lang="en-US" altLang="zh-CN" dirty="0" smtClean="0"/>
              <a:t>JSP</a:t>
            </a:r>
          </a:p>
          <a:p>
            <a:r>
              <a:rPr lang="en-US" altLang="zh-CN" dirty="0" smtClean="0"/>
              <a:t>JSF</a:t>
            </a:r>
            <a:endParaRPr lang="zh-CN" altLang="en-US" dirty="0"/>
          </a:p>
        </p:txBody>
      </p:sp>
    </p:spTree>
    <p:extLst>
      <p:ext uri="{BB962C8B-B14F-4D97-AF65-F5344CB8AC3E}">
        <p14:creationId xmlns:p14="http://schemas.microsoft.com/office/powerpoint/2010/main" val="1017622276"/>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2"/>
          <p:cNvSpPr>
            <a:spLocks noGrp="1" noChangeArrowheads="1"/>
          </p:cNvSpPr>
          <p:nvPr>
            <p:ph type="title"/>
          </p:nvPr>
        </p:nvSpPr>
        <p:spPr>
          <a:xfrm>
            <a:off x="1048072" y="557808"/>
            <a:ext cx="7772400" cy="1143000"/>
          </a:xfrm>
        </p:spPr>
        <p:txBody>
          <a:bodyPr/>
          <a:lstStyle/>
          <a:p>
            <a:r>
              <a:rPr lang="zh-CN" altLang="en-US" dirty="0">
                <a:latin typeface="微软雅黑" pitchFamily="34" charset="-122"/>
                <a:ea typeface="微软雅黑" pitchFamily="34" charset="-122"/>
              </a:rPr>
              <a:t>主题</a:t>
            </a:r>
          </a:p>
        </p:txBody>
      </p:sp>
      <p:sp>
        <p:nvSpPr>
          <p:cNvPr id="217091" name="Rectangle 3"/>
          <p:cNvSpPr>
            <a:spLocks noGrp="1" noChangeArrowheads="1"/>
          </p:cNvSpPr>
          <p:nvPr>
            <p:ph type="body" idx="1"/>
          </p:nvPr>
        </p:nvSpPr>
        <p:spPr>
          <a:xfrm>
            <a:off x="107504" y="1628031"/>
            <a:ext cx="8893175" cy="5113337"/>
          </a:xfrm>
          <a:noFill/>
        </p:spPr>
        <p:txBody>
          <a:bodyPr/>
          <a:lstStyle/>
          <a:p>
            <a:r>
              <a:rPr lang="zh-CN" altLang="en-US" sz="2000" dirty="0">
                <a:latin typeface="微软雅黑" pitchFamily="34" charset="-122"/>
                <a:ea typeface="微软雅黑" pitchFamily="34" charset="-122"/>
              </a:rPr>
              <a:t>主题</a:t>
            </a:r>
            <a:r>
              <a:rPr lang="en-US" altLang="zh-CN" sz="2000" dirty="0">
                <a:latin typeface="微软雅黑" pitchFamily="34" charset="-122"/>
                <a:ea typeface="微软雅黑" pitchFamily="34" charset="-122"/>
              </a:rPr>
              <a:t>: </a:t>
            </a:r>
            <a:r>
              <a:rPr lang="zh-CN" altLang="en-US" sz="2000" dirty="0">
                <a:latin typeface="微软雅黑" pitchFamily="34" charset="-122"/>
                <a:ea typeface="微软雅黑" pitchFamily="34" charset="-122"/>
              </a:rPr>
              <a:t>为了让所有的 </a:t>
            </a:r>
            <a:r>
              <a:rPr lang="en-US" altLang="zh-CN" sz="2000" dirty="0">
                <a:latin typeface="微软雅黑" pitchFamily="34" charset="-122"/>
                <a:ea typeface="微软雅黑" pitchFamily="34" charset="-122"/>
              </a:rPr>
              <a:t>UI </a:t>
            </a:r>
            <a:r>
              <a:rPr lang="zh-CN" altLang="en-US" sz="2000" dirty="0">
                <a:latin typeface="微软雅黑" pitchFamily="34" charset="-122"/>
                <a:ea typeface="微软雅黑" pitchFamily="34" charset="-122"/>
              </a:rPr>
              <a:t>标签能够产生同样的视觉效果而归集到一起的一组模板</a:t>
            </a:r>
            <a:r>
              <a:rPr lang="en-US" altLang="zh-CN" sz="2000" dirty="0">
                <a:latin typeface="微软雅黑" pitchFamily="34" charset="-122"/>
                <a:ea typeface="微软雅黑" pitchFamily="34" charset="-122"/>
              </a:rPr>
              <a:t>. </a:t>
            </a:r>
            <a:r>
              <a:rPr lang="zh-CN" altLang="en-US" sz="2000" dirty="0">
                <a:latin typeface="微软雅黑" pitchFamily="34" charset="-122"/>
                <a:ea typeface="微软雅黑" pitchFamily="34" charset="-122"/>
              </a:rPr>
              <a:t>即</a:t>
            </a:r>
            <a:r>
              <a:rPr lang="zh-CN" altLang="en-US" sz="2000" b="1" dirty="0">
                <a:solidFill>
                  <a:srgbClr val="FF3300"/>
                </a:solidFill>
                <a:latin typeface="微软雅黑" pitchFamily="34" charset="-122"/>
                <a:ea typeface="微软雅黑" pitchFamily="34" charset="-122"/>
              </a:rPr>
              <a:t>风格相近的模板被打包为一个主题</a:t>
            </a:r>
          </a:p>
          <a:p>
            <a:pPr lvl="1"/>
            <a:r>
              <a:rPr lang="en-US" altLang="zh-CN" sz="1800" b="1" dirty="0">
                <a:solidFill>
                  <a:srgbClr val="0000FF"/>
                </a:solidFill>
                <a:latin typeface="微软雅黑" pitchFamily="34" charset="-122"/>
                <a:ea typeface="微软雅黑" pitchFamily="34" charset="-122"/>
              </a:rPr>
              <a:t>simple</a:t>
            </a:r>
            <a:r>
              <a:rPr lang="en-US" altLang="zh-CN" sz="1800" dirty="0">
                <a:latin typeface="微软雅黑" pitchFamily="34" charset="-122"/>
                <a:ea typeface="微软雅黑" pitchFamily="34" charset="-122"/>
              </a:rPr>
              <a:t>: </a:t>
            </a:r>
            <a:r>
              <a:rPr lang="zh-CN" altLang="en-US" sz="1800" dirty="0">
                <a:latin typeface="微软雅黑" pitchFamily="34" charset="-122"/>
                <a:ea typeface="微软雅黑" pitchFamily="34" charset="-122"/>
              </a:rPr>
              <a:t>把 </a:t>
            </a:r>
            <a:r>
              <a:rPr lang="en-US" altLang="zh-CN" sz="1800" dirty="0">
                <a:latin typeface="微软雅黑" pitchFamily="34" charset="-122"/>
                <a:ea typeface="微软雅黑" pitchFamily="34" charset="-122"/>
              </a:rPr>
              <a:t>UI </a:t>
            </a:r>
            <a:r>
              <a:rPr lang="zh-CN" altLang="en-US" sz="1800" dirty="0">
                <a:latin typeface="微软雅黑" pitchFamily="34" charset="-122"/>
                <a:ea typeface="微软雅黑" pitchFamily="34" charset="-122"/>
              </a:rPr>
              <a:t>标签翻译成最简单的 </a:t>
            </a:r>
            <a:r>
              <a:rPr lang="en-US" altLang="zh-CN" sz="1800" dirty="0">
                <a:latin typeface="微软雅黑" pitchFamily="34" charset="-122"/>
                <a:ea typeface="微软雅黑" pitchFamily="34" charset="-122"/>
              </a:rPr>
              <a:t>HTML </a:t>
            </a:r>
            <a:r>
              <a:rPr lang="zh-CN" altLang="en-US" sz="1800" dirty="0">
                <a:latin typeface="微软雅黑" pitchFamily="34" charset="-122"/>
                <a:ea typeface="微软雅黑" pitchFamily="34" charset="-122"/>
              </a:rPr>
              <a:t>对应元素</a:t>
            </a:r>
            <a:r>
              <a:rPr lang="en-US" altLang="zh-CN" sz="1800" dirty="0">
                <a:latin typeface="微软雅黑" pitchFamily="34" charset="-122"/>
                <a:ea typeface="微软雅黑" pitchFamily="34" charset="-122"/>
              </a:rPr>
              <a:t>, </a:t>
            </a:r>
            <a:r>
              <a:rPr lang="zh-CN" altLang="en-US" sz="1800" dirty="0">
                <a:latin typeface="微软雅黑" pitchFamily="34" charset="-122"/>
                <a:ea typeface="微软雅黑" pitchFamily="34" charset="-122"/>
              </a:rPr>
              <a:t>而且会忽视行标属性</a:t>
            </a:r>
          </a:p>
          <a:p>
            <a:pPr lvl="1"/>
            <a:r>
              <a:rPr lang="en-US" altLang="zh-CN" sz="1800" b="1" dirty="0" err="1">
                <a:solidFill>
                  <a:srgbClr val="0000FF"/>
                </a:solidFill>
                <a:latin typeface="微软雅黑" pitchFamily="34" charset="-122"/>
                <a:ea typeface="微软雅黑" pitchFamily="34" charset="-122"/>
              </a:rPr>
              <a:t>xhtml</a:t>
            </a:r>
            <a:r>
              <a:rPr lang="en-US" altLang="zh-CN" sz="1800" dirty="0">
                <a:latin typeface="微软雅黑" pitchFamily="34" charset="-122"/>
                <a:ea typeface="微软雅黑" pitchFamily="34" charset="-122"/>
              </a:rPr>
              <a:t>: </a:t>
            </a:r>
            <a:r>
              <a:rPr lang="en-US" altLang="zh-CN" sz="1800" dirty="0" err="1">
                <a:latin typeface="微软雅黑" pitchFamily="34" charset="-122"/>
                <a:ea typeface="微软雅黑" pitchFamily="34" charset="-122"/>
              </a:rPr>
              <a:t>xhtml</a:t>
            </a:r>
            <a:r>
              <a:rPr lang="en-US" altLang="zh-CN" sz="1800" dirty="0">
                <a:latin typeface="微软雅黑" pitchFamily="34" charset="-122"/>
                <a:ea typeface="微软雅黑" pitchFamily="34" charset="-122"/>
              </a:rPr>
              <a:t> </a:t>
            </a:r>
            <a:r>
              <a:rPr lang="zh-CN" altLang="en-US" sz="1800" dirty="0">
                <a:latin typeface="微软雅黑" pitchFamily="34" charset="-122"/>
                <a:ea typeface="微软雅黑" pitchFamily="34" charset="-122"/>
              </a:rPr>
              <a:t>是</a:t>
            </a:r>
            <a:r>
              <a:rPr lang="zh-CN" altLang="en-US" sz="1800" b="1" dirty="0">
                <a:solidFill>
                  <a:srgbClr val="FF3300"/>
                </a:solidFill>
                <a:latin typeface="微软雅黑" pitchFamily="34" charset="-122"/>
                <a:ea typeface="微软雅黑" pitchFamily="34" charset="-122"/>
              </a:rPr>
              <a:t>默认的主题</a:t>
            </a:r>
            <a:r>
              <a:rPr lang="en-US" altLang="zh-CN" sz="1800" dirty="0">
                <a:latin typeface="微软雅黑" pitchFamily="34" charset="-122"/>
                <a:ea typeface="微软雅黑" pitchFamily="34" charset="-122"/>
              </a:rPr>
              <a:t>. </a:t>
            </a:r>
            <a:r>
              <a:rPr lang="zh-CN" altLang="en-US" sz="1800" dirty="0">
                <a:latin typeface="微软雅黑" pitchFamily="34" charset="-122"/>
                <a:ea typeface="微软雅黑" pitchFamily="34" charset="-122"/>
              </a:rPr>
              <a:t>这个主题的模板通过使用一个布局表格提供了一种自动化的排版机制</a:t>
            </a:r>
            <a:r>
              <a:rPr lang="en-US" altLang="zh-CN" sz="1800" dirty="0">
                <a:latin typeface="微软雅黑" pitchFamily="34" charset="-122"/>
                <a:ea typeface="微软雅黑" pitchFamily="34" charset="-122"/>
              </a:rPr>
              <a:t>. </a:t>
            </a:r>
          </a:p>
          <a:p>
            <a:pPr lvl="1"/>
            <a:r>
              <a:rPr lang="en-US" altLang="zh-CN" sz="1800" b="1" dirty="0" err="1">
                <a:solidFill>
                  <a:srgbClr val="0000FF"/>
                </a:solidFill>
                <a:latin typeface="微软雅黑" pitchFamily="34" charset="-122"/>
                <a:ea typeface="微软雅黑" pitchFamily="34" charset="-122"/>
              </a:rPr>
              <a:t>css</a:t>
            </a:r>
            <a:r>
              <a:rPr lang="en-US" altLang="zh-CN" sz="1800" dirty="0" err="1">
                <a:latin typeface="微软雅黑" pitchFamily="34" charset="-122"/>
                <a:ea typeface="微软雅黑" pitchFamily="34" charset="-122"/>
              </a:rPr>
              <a:t>_xhtml</a:t>
            </a:r>
            <a:r>
              <a:rPr lang="en-US" altLang="zh-CN" sz="1800" dirty="0">
                <a:latin typeface="微软雅黑" pitchFamily="34" charset="-122"/>
                <a:ea typeface="微软雅黑" pitchFamily="34" charset="-122"/>
              </a:rPr>
              <a:t>: </a:t>
            </a:r>
            <a:r>
              <a:rPr lang="zh-CN" altLang="en-US" sz="1800" dirty="0">
                <a:latin typeface="微软雅黑" pitchFamily="34" charset="-122"/>
                <a:ea typeface="微软雅黑" pitchFamily="34" charset="-122"/>
              </a:rPr>
              <a:t>这个主题里的模板与 </a:t>
            </a:r>
            <a:r>
              <a:rPr lang="en-US" altLang="zh-CN" sz="1800" dirty="0" err="1">
                <a:latin typeface="微软雅黑" pitchFamily="34" charset="-122"/>
                <a:ea typeface="微软雅黑" pitchFamily="34" charset="-122"/>
              </a:rPr>
              <a:t>xhtml</a:t>
            </a:r>
            <a:r>
              <a:rPr lang="en-US" altLang="zh-CN" sz="1800" dirty="0">
                <a:latin typeface="微软雅黑" pitchFamily="34" charset="-122"/>
                <a:ea typeface="微软雅黑" pitchFamily="34" charset="-122"/>
              </a:rPr>
              <a:t> </a:t>
            </a:r>
            <a:r>
              <a:rPr lang="zh-CN" altLang="en-US" sz="1800" dirty="0">
                <a:latin typeface="微软雅黑" pitchFamily="34" charset="-122"/>
                <a:ea typeface="微软雅黑" pitchFamily="34" charset="-122"/>
              </a:rPr>
              <a:t>主题里的模板很相似</a:t>
            </a:r>
            <a:r>
              <a:rPr lang="en-US" altLang="zh-CN" sz="1800" dirty="0">
                <a:latin typeface="微软雅黑" pitchFamily="34" charset="-122"/>
                <a:ea typeface="微软雅黑" pitchFamily="34" charset="-122"/>
              </a:rPr>
              <a:t>, </a:t>
            </a:r>
            <a:r>
              <a:rPr lang="zh-CN" altLang="en-US" sz="1800" dirty="0">
                <a:latin typeface="微软雅黑" pitchFamily="34" charset="-122"/>
                <a:ea typeface="微软雅黑" pitchFamily="34" charset="-122"/>
              </a:rPr>
              <a:t>但它们将使用 </a:t>
            </a:r>
            <a:r>
              <a:rPr lang="en-US" altLang="zh-CN" sz="1800" dirty="0" err="1">
                <a:latin typeface="微软雅黑" pitchFamily="34" charset="-122"/>
                <a:ea typeface="微软雅黑" pitchFamily="34" charset="-122"/>
              </a:rPr>
              <a:t>css</a:t>
            </a:r>
            <a:r>
              <a:rPr lang="en-US" altLang="zh-CN" sz="1800" dirty="0">
                <a:latin typeface="微软雅黑" pitchFamily="34" charset="-122"/>
                <a:ea typeface="微软雅黑" pitchFamily="34" charset="-122"/>
              </a:rPr>
              <a:t> </a:t>
            </a:r>
            <a:r>
              <a:rPr lang="zh-CN" altLang="en-US" sz="1800" dirty="0">
                <a:latin typeface="微软雅黑" pitchFamily="34" charset="-122"/>
                <a:ea typeface="微软雅黑" pitchFamily="34" charset="-122"/>
              </a:rPr>
              <a:t>来进行布局和排版</a:t>
            </a:r>
          </a:p>
          <a:p>
            <a:pPr lvl="1"/>
            <a:r>
              <a:rPr lang="en-US" altLang="zh-CN" sz="1800" dirty="0" err="1">
                <a:latin typeface="微软雅黑" pitchFamily="34" charset="-122"/>
                <a:ea typeface="微软雅黑" pitchFamily="34" charset="-122"/>
              </a:rPr>
              <a:t>ajax</a:t>
            </a:r>
            <a:r>
              <a:rPr lang="en-US" altLang="zh-CN" sz="1800" dirty="0">
                <a:latin typeface="微软雅黑" pitchFamily="34" charset="-122"/>
                <a:ea typeface="微软雅黑" pitchFamily="34" charset="-122"/>
              </a:rPr>
              <a:t>: </a:t>
            </a:r>
            <a:r>
              <a:rPr lang="zh-CN" altLang="en-US" sz="1800" dirty="0">
                <a:latin typeface="微软雅黑" pitchFamily="34" charset="-122"/>
                <a:ea typeface="微软雅黑" pitchFamily="34" charset="-122"/>
              </a:rPr>
              <a:t>这个主题里的模板以 </a:t>
            </a:r>
            <a:r>
              <a:rPr lang="en-US" altLang="zh-CN" sz="1800" dirty="0" err="1">
                <a:latin typeface="微软雅黑" pitchFamily="34" charset="-122"/>
                <a:ea typeface="微软雅黑" pitchFamily="34" charset="-122"/>
              </a:rPr>
              <a:t>xhtml</a:t>
            </a:r>
            <a:r>
              <a:rPr lang="en-US" altLang="zh-CN" sz="1800" dirty="0">
                <a:latin typeface="微软雅黑" pitchFamily="34" charset="-122"/>
                <a:ea typeface="微软雅黑" pitchFamily="34" charset="-122"/>
              </a:rPr>
              <a:t> </a:t>
            </a:r>
            <a:r>
              <a:rPr lang="zh-CN" altLang="en-US" sz="1800" dirty="0">
                <a:latin typeface="微软雅黑" pitchFamily="34" charset="-122"/>
                <a:ea typeface="微软雅黑" pitchFamily="34" charset="-122"/>
              </a:rPr>
              <a:t>主题里德模板为基础</a:t>
            </a:r>
            <a:r>
              <a:rPr lang="en-US" altLang="zh-CN" sz="1800" dirty="0">
                <a:latin typeface="微软雅黑" pitchFamily="34" charset="-122"/>
                <a:ea typeface="微软雅黑" pitchFamily="34" charset="-122"/>
              </a:rPr>
              <a:t>, </a:t>
            </a:r>
            <a:r>
              <a:rPr lang="zh-CN" altLang="en-US" sz="1800" dirty="0">
                <a:latin typeface="微软雅黑" pitchFamily="34" charset="-122"/>
                <a:ea typeface="微软雅黑" pitchFamily="34" charset="-122"/>
              </a:rPr>
              <a:t>但增加了一些 </a:t>
            </a:r>
            <a:r>
              <a:rPr lang="en-US" altLang="zh-CN" sz="1800" dirty="0">
                <a:latin typeface="微软雅黑" pitchFamily="34" charset="-122"/>
                <a:ea typeface="微软雅黑" pitchFamily="34" charset="-122"/>
              </a:rPr>
              <a:t>Ajax </a:t>
            </a:r>
            <a:r>
              <a:rPr lang="zh-CN" altLang="en-US" sz="1800" dirty="0">
                <a:latin typeface="微软雅黑" pitchFamily="34" charset="-122"/>
                <a:ea typeface="微软雅黑" pitchFamily="34" charset="-122"/>
              </a:rPr>
              <a:t>功能</a:t>
            </a:r>
            <a:r>
              <a:rPr lang="en-US" altLang="zh-CN" sz="1800" dirty="0">
                <a:latin typeface="微软雅黑" pitchFamily="34" charset="-122"/>
                <a:ea typeface="微软雅黑" pitchFamily="34" charset="-122"/>
              </a:rPr>
              <a:t>. </a:t>
            </a:r>
          </a:p>
          <a:p>
            <a:r>
              <a:rPr lang="zh-CN" altLang="en-US" sz="2000" dirty="0">
                <a:latin typeface="微软雅黑" pitchFamily="34" charset="-122"/>
                <a:ea typeface="微软雅黑" pitchFamily="34" charset="-122"/>
              </a:rPr>
              <a:t>修改主题</a:t>
            </a:r>
            <a:r>
              <a:rPr lang="en-US" altLang="zh-CN" sz="2000" dirty="0">
                <a:latin typeface="微软雅黑" pitchFamily="34" charset="-122"/>
                <a:ea typeface="微软雅黑" pitchFamily="34" charset="-122"/>
              </a:rPr>
              <a:t>:</a:t>
            </a:r>
          </a:p>
          <a:p>
            <a:pPr lvl="1"/>
            <a:r>
              <a:rPr lang="zh-CN" altLang="en-US" sz="1800" dirty="0">
                <a:latin typeface="微软雅黑" pitchFamily="34" charset="-122"/>
                <a:ea typeface="微软雅黑" pitchFamily="34" charset="-122"/>
              </a:rPr>
              <a:t>通过 </a:t>
            </a:r>
            <a:r>
              <a:rPr lang="en-US" altLang="zh-CN" sz="1800" dirty="0">
                <a:latin typeface="微软雅黑" pitchFamily="34" charset="-122"/>
                <a:ea typeface="微软雅黑" pitchFamily="34" charset="-122"/>
              </a:rPr>
              <a:t>UI </a:t>
            </a:r>
            <a:r>
              <a:rPr lang="zh-CN" altLang="en-US" sz="1800" dirty="0">
                <a:latin typeface="微软雅黑" pitchFamily="34" charset="-122"/>
                <a:ea typeface="微软雅黑" pitchFamily="34" charset="-122"/>
              </a:rPr>
              <a:t>标签的 </a:t>
            </a:r>
            <a:r>
              <a:rPr lang="en-US" altLang="zh-CN" sz="1800" dirty="0">
                <a:latin typeface="微软雅黑" pitchFamily="34" charset="-122"/>
                <a:ea typeface="微软雅黑" pitchFamily="34" charset="-122"/>
              </a:rPr>
              <a:t>theme </a:t>
            </a:r>
            <a:r>
              <a:rPr lang="zh-CN" altLang="en-US" sz="1800" dirty="0">
                <a:latin typeface="微软雅黑" pitchFamily="34" charset="-122"/>
                <a:ea typeface="微软雅黑" pitchFamily="34" charset="-122"/>
              </a:rPr>
              <a:t>属性</a:t>
            </a:r>
          </a:p>
          <a:p>
            <a:pPr lvl="1"/>
            <a:r>
              <a:rPr lang="zh-CN" altLang="en-US" sz="1800" dirty="0">
                <a:latin typeface="微软雅黑" pitchFamily="34" charset="-122"/>
                <a:ea typeface="微软雅黑" pitchFamily="34" charset="-122"/>
              </a:rPr>
              <a:t>在一个表单里</a:t>
            </a:r>
            <a:r>
              <a:rPr lang="en-US" altLang="zh-CN" sz="1800" dirty="0">
                <a:latin typeface="微软雅黑" pitchFamily="34" charset="-122"/>
                <a:ea typeface="微软雅黑" pitchFamily="34" charset="-122"/>
              </a:rPr>
              <a:t>, </a:t>
            </a:r>
            <a:r>
              <a:rPr lang="zh-CN" altLang="en-US" sz="1800" dirty="0">
                <a:latin typeface="微软雅黑" pitchFamily="34" charset="-122"/>
                <a:ea typeface="微软雅黑" pitchFamily="34" charset="-122"/>
              </a:rPr>
              <a:t>若没有给出某个 </a:t>
            </a:r>
            <a:r>
              <a:rPr lang="en-US" altLang="zh-CN" sz="1800" dirty="0">
                <a:latin typeface="微软雅黑" pitchFamily="34" charset="-122"/>
                <a:ea typeface="微软雅黑" pitchFamily="34" charset="-122"/>
              </a:rPr>
              <a:t>UI </a:t>
            </a:r>
            <a:r>
              <a:rPr lang="zh-CN" altLang="en-US" sz="1800" dirty="0">
                <a:latin typeface="微软雅黑" pitchFamily="34" charset="-122"/>
                <a:ea typeface="微软雅黑" pitchFamily="34" charset="-122"/>
              </a:rPr>
              <a:t>标签的 </a:t>
            </a:r>
            <a:r>
              <a:rPr lang="en-US" altLang="zh-CN" sz="1800" dirty="0">
                <a:latin typeface="微软雅黑" pitchFamily="34" charset="-122"/>
                <a:ea typeface="微软雅黑" pitchFamily="34" charset="-122"/>
              </a:rPr>
              <a:t>theme </a:t>
            </a:r>
            <a:r>
              <a:rPr lang="zh-CN" altLang="en-US" sz="1800" dirty="0">
                <a:latin typeface="微软雅黑" pitchFamily="34" charset="-122"/>
                <a:ea typeface="微软雅黑" pitchFamily="34" charset="-122"/>
              </a:rPr>
              <a:t>属性</a:t>
            </a:r>
            <a:r>
              <a:rPr lang="en-US" altLang="zh-CN" sz="1800" dirty="0">
                <a:latin typeface="微软雅黑" pitchFamily="34" charset="-122"/>
                <a:ea typeface="微软雅黑" pitchFamily="34" charset="-122"/>
              </a:rPr>
              <a:t>, </a:t>
            </a:r>
            <a:r>
              <a:rPr lang="zh-CN" altLang="en-US" sz="1800" dirty="0">
                <a:latin typeface="微软雅黑" pitchFamily="34" charset="-122"/>
                <a:ea typeface="微软雅黑" pitchFamily="34" charset="-122"/>
              </a:rPr>
              <a:t>它将使用这个表单的主题</a:t>
            </a:r>
          </a:p>
          <a:p>
            <a:pPr lvl="1"/>
            <a:r>
              <a:rPr lang="zh-CN" altLang="en-US" sz="1800" dirty="0">
                <a:latin typeface="微软雅黑" pitchFamily="34" charset="-122"/>
                <a:ea typeface="微软雅黑" pitchFamily="34" charset="-122"/>
              </a:rPr>
              <a:t>在 </a:t>
            </a:r>
            <a:r>
              <a:rPr lang="en-US" altLang="zh-CN" sz="1800" dirty="0">
                <a:latin typeface="微软雅黑" pitchFamily="34" charset="-122"/>
                <a:ea typeface="微软雅黑" pitchFamily="34" charset="-122"/>
              </a:rPr>
              <a:t>page, request, session </a:t>
            </a:r>
            <a:r>
              <a:rPr lang="zh-CN" altLang="en-US" sz="1800" dirty="0">
                <a:latin typeface="微软雅黑" pitchFamily="34" charset="-122"/>
                <a:ea typeface="微软雅黑" pitchFamily="34" charset="-122"/>
              </a:rPr>
              <a:t>或 </a:t>
            </a:r>
            <a:r>
              <a:rPr lang="en-US" altLang="zh-CN" sz="1800" dirty="0">
                <a:latin typeface="微软雅黑" pitchFamily="34" charset="-122"/>
                <a:ea typeface="微软雅黑" pitchFamily="34" charset="-122"/>
              </a:rPr>
              <a:t>application </a:t>
            </a:r>
            <a:r>
              <a:rPr lang="zh-CN" altLang="en-US" sz="1800" dirty="0">
                <a:latin typeface="微软雅黑" pitchFamily="34" charset="-122"/>
                <a:ea typeface="微软雅黑" pitchFamily="34" charset="-122"/>
              </a:rPr>
              <a:t>中添加一个 </a:t>
            </a:r>
            <a:r>
              <a:rPr lang="en-US" altLang="zh-CN" sz="1800" dirty="0">
                <a:latin typeface="微软雅黑" pitchFamily="34" charset="-122"/>
                <a:ea typeface="微软雅黑" pitchFamily="34" charset="-122"/>
              </a:rPr>
              <a:t>theme </a:t>
            </a:r>
            <a:r>
              <a:rPr lang="zh-CN" altLang="en-US" sz="1800" dirty="0">
                <a:latin typeface="微软雅黑" pitchFamily="34" charset="-122"/>
                <a:ea typeface="微软雅黑" pitchFamily="34" charset="-122"/>
              </a:rPr>
              <a:t>属性</a:t>
            </a:r>
          </a:p>
          <a:p>
            <a:pPr lvl="1"/>
            <a:r>
              <a:rPr lang="zh-CN" altLang="en-US" sz="1800" dirty="0">
                <a:latin typeface="微软雅黑" pitchFamily="34" charset="-122"/>
                <a:ea typeface="微软雅黑" pitchFamily="34" charset="-122"/>
              </a:rPr>
              <a:t>修改 </a:t>
            </a:r>
            <a:r>
              <a:rPr lang="en-US" altLang="zh-CN" sz="1800" dirty="0" err="1">
                <a:latin typeface="微软雅黑" pitchFamily="34" charset="-122"/>
                <a:ea typeface="微软雅黑" pitchFamily="34" charset="-122"/>
              </a:rPr>
              <a:t>struts.properties</a:t>
            </a:r>
            <a:r>
              <a:rPr lang="en-US" altLang="zh-CN" sz="1800" dirty="0">
                <a:latin typeface="微软雅黑" pitchFamily="34" charset="-122"/>
                <a:ea typeface="微软雅黑" pitchFamily="34" charset="-122"/>
              </a:rPr>
              <a:t> </a:t>
            </a:r>
            <a:r>
              <a:rPr lang="zh-CN" altLang="en-US" sz="1800" dirty="0">
                <a:latin typeface="微软雅黑" pitchFamily="34" charset="-122"/>
                <a:ea typeface="微软雅黑" pitchFamily="34" charset="-122"/>
              </a:rPr>
              <a:t>文件中的 </a:t>
            </a:r>
            <a:r>
              <a:rPr lang="en-US" altLang="zh-CN" sz="1800" dirty="0" err="1">
                <a:latin typeface="微软雅黑" pitchFamily="34" charset="-122"/>
                <a:ea typeface="微软雅黑" pitchFamily="34" charset="-122"/>
              </a:rPr>
              <a:t>struts.ui.theme</a:t>
            </a:r>
            <a:r>
              <a:rPr lang="en-US" altLang="zh-CN" sz="1800" dirty="0">
                <a:latin typeface="微软雅黑" pitchFamily="34" charset="-122"/>
                <a:ea typeface="微软雅黑" pitchFamily="34" charset="-122"/>
              </a:rPr>
              <a:t> </a:t>
            </a:r>
            <a:r>
              <a:rPr lang="zh-CN" altLang="en-US" sz="1800" dirty="0">
                <a:latin typeface="微软雅黑" pitchFamily="34" charset="-122"/>
                <a:ea typeface="微软雅黑" pitchFamily="34" charset="-122"/>
              </a:rPr>
              <a:t>属性</a:t>
            </a:r>
            <a:r>
              <a:rPr lang="en-US" altLang="zh-CN" sz="1800" dirty="0">
                <a:latin typeface="微软雅黑" pitchFamily="34" charset="-122"/>
                <a:ea typeface="微软雅黑" pitchFamily="34" charset="-122"/>
              </a:rPr>
              <a:t>. </a:t>
            </a:r>
          </a:p>
        </p:txBody>
      </p:sp>
    </p:spTree>
    <p:extLst>
      <p:ext uri="{BB962C8B-B14F-4D97-AF65-F5344CB8AC3E}">
        <p14:creationId xmlns:p14="http://schemas.microsoft.com/office/powerpoint/2010/main" val="2003600654"/>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154" name="Rectangle 2"/>
          <p:cNvSpPr>
            <a:spLocks noGrp="1" noChangeArrowheads="1"/>
          </p:cNvSpPr>
          <p:nvPr>
            <p:ph type="title"/>
          </p:nvPr>
        </p:nvSpPr>
        <p:spPr>
          <a:xfrm>
            <a:off x="721617" y="609997"/>
            <a:ext cx="7772400" cy="1143000"/>
          </a:xfrm>
        </p:spPr>
        <p:txBody>
          <a:bodyPr/>
          <a:lstStyle/>
          <a:p>
            <a:r>
              <a:rPr lang="zh-CN" altLang="en-US" dirty="0">
                <a:latin typeface="微软雅黑" pitchFamily="34" charset="-122"/>
                <a:ea typeface="微软雅黑" pitchFamily="34" charset="-122"/>
              </a:rPr>
              <a:t>示例代码</a:t>
            </a:r>
          </a:p>
        </p:txBody>
      </p:sp>
      <p:sp>
        <p:nvSpPr>
          <p:cNvPr id="305155" name="Rectangle 3"/>
          <p:cNvSpPr>
            <a:spLocks noGrp="1" noChangeArrowheads="1"/>
          </p:cNvSpPr>
          <p:nvPr>
            <p:ph type="body" idx="1"/>
          </p:nvPr>
        </p:nvSpPr>
        <p:spPr>
          <a:xfrm>
            <a:off x="359667" y="1700609"/>
            <a:ext cx="8280400" cy="504825"/>
          </a:xfrm>
        </p:spPr>
        <p:txBody>
          <a:bodyPr/>
          <a:lstStyle/>
          <a:p>
            <a:r>
              <a:rPr lang="zh-CN" altLang="en-US" sz="2400" dirty="0">
                <a:latin typeface="微软雅黑" pitchFamily="34" charset="-122"/>
                <a:ea typeface="微软雅黑" pitchFamily="34" charset="-122"/>
              </a:rPr>
              <a:t>利用 </a:t>
            </a:r>
            <a:r>
              <a:rPr lang="en-US" altLang="zh-CN" sz="2400" dirty="0">
                <a:latin typeface="微软雅黑" pitchFamily="34" charset="-122"/>
                <a:ea typeface="微软雅黑" pitchFamily="34" charset="-122"/>
              </a:rPr>
              <a:t>Struts2 </a:t>
            </a:r>
            <a:r>
              <a:rPr lang="zh-CN" altLang="en-US" sz="2400" dirty="0">
                <a:latin typeface="微软雅黑" pitchFamily="34" charset="-122"/>
                <a:ea typeface="微软雅黑" pitchFamily="34" charset="-122"/>
              </a:rPr>
              <a:t>完成一个用户注册模块</a:t>
            </a:r>
            <a:r>
              <a:rPr lang="en-US" altLang="zh-CN" sz="2400" dirty="0">
                <a:latin typeface="微软雅黑" pitchFamily="34" charset="-122"/>
                <a:ea typeface="微软雅黑" pitchFamily="34" charset="-122"/>
              </a:rPr>
              <a:t>.</a:t>
            </a:r>
          </a:p>
        </p:txBody>
      </p:sp>
      <p:pic>
        <p:nvPicPr>
          <p:cNvPr id="305159" name="Picture 7"/>
          <p:cNvPicPr>
            <a:picLocks noChangeAspect="1" noChangeArrowheads="1"/>
          </p:cNvPicPr>
          <p:nvPr/>
        </p:nvPicPr>
        <p:blipFill>
          <a:blip r:embed="rId2"/>
          <a:srcRect/>
          <a:stretch>
            <a:fillRect/>
          </a:stretch>
        </p:blipFill>
        <p:spPr bwMode="auto">
          <a:xfrm>
            <a:off x="575567" y="3140472"/>
            <a:ext cx="3067050" cy="2438400"/>
          </a:xfrm>
          <a:prstGeom prst="rect">
            <a:avLst/>
          </a:prstGeom>
          <a:noFill/>
          <a:ln w="9525">
            <a:noFill/>
            <a:miter lim="800000"/>
            <a:headEnd/>
            <a:tailEnd/>
          </a:ln>
          <a:effectLst/>
        </p:spPr>
      </p:pic>
      <p:pic>
        <p:nvPicPr>
          <p:cNvPr id="305160" name="Picture 8"/>
          <p:cNvPicPr>
            <a:picLocks noChangeAspect="1" noChangeArrowheads="1"/>
          </p:cNvPicPr>
          <p:nvPr/>
        </p:nvPicPr>
        <p:blipFill>
          <a:blip r:embed="rId3"/>
          <a:srcRect/>
          <a:stretch>
            <a:fillRect/>
          </a:stretch>
        </p:blipFill>
        <p:spPr bwMode="auto">
          <a:xfrm>
            <a:off x="647005" y="2421334"/>
            <a:ext cx="3673475" cy="196850"/>
          </a:xfrm>
          <a:prstGeom prst="rect">
            <a:avLst/>
          </a:prstGeom>
          <a:noFill/>
          <a:ln w="9525">
            <a:noFill/>
            <a:miter lim="800000"/>
            <a:headEnd/>
            <a:tailEnd/>
          </a:ln>
          <a:effectLst/>
        </p:spPr>
      </p:pic>
      <p:sp>
        <p:nvSpPr>
          <p:cNvPr id="305161" name="Line 9"/>
          <p:cNvSpPr>
            <a:spLocks noChangeShapeType="1"/>
          </p:cNvSpPr>
          <p:nvPr/>
        </p:nvSpPr>
        <p:spPr bwMode="auto">
          <a:xfrm>
            <a:off x="2015430" y="2708672"/>
            <a:ext cx="0" cy="431800"/>
          </a:xfrm>
          <a:prstGeom prst="line">
            <a:avLst/>
          </a:prstGeom>
          <a:noFill/>
          <a:ln w="9525">
            <a:solidFill>
              <a:schemeClr val="tx1"/>
            </a:solidFill>
            <a:round/>
            <a:headEnd/>
            <a:tailEnd type="triangle" w="med" len="med"/>
          </a:ln>
          <a:effectLst/>
        </p:spPr>
        <p:txBody>
          <a:bodyPr/>
          <a:lstStyle/>
          <a:p>
            <a:endParaRPr lang="zh-CN" altLang="en-US"/>
          </a:p>
        </p:txBody>
      </p:sp>
      <p:pic>
        <p:nvPicPr>
          <p:cNvPr id="305162" name="Picture 10"/>
          <p:cNvPicPr>
            <a:picLocks noChangeAspect="1" noChangeArrowheads="1"/>
          </p:cNvPicPr>
          <p:nvPr/>
        </p:nvPicPr>
        <p:blipFill>
          <a:blip r:embed="rId4"/>
          <a:srcRect/>
          <a:stretch>
            <a:fillRect/>
          </a:stretch>
        </p:blipFill>
        <p:spPr bwMode="auto">
          <a:xfrm>
            <a:off x="647005" y="6093222"/>
            <a:ext cx="3816350" cy="234950"/>
          </a:xfrm>
          <a:prstGeom prst="rect">
            <a:avLst/>
          </a:prstGeom>
          <a:noFill/>
          <a:ln w="9525">
            <a:noFill/>
            <a:miter lim="800000"/>
            <a:headEnd/>
            <a:tailEnd/>
          </a:ln>
          <a:effectLst/>
        </p:spPr>
      </p:pic>
      <p:sp>
        <p:nvSpPr>
          <p:cNvPr id="305163" name="Line 11"/>
          <p:cNvSpPr>
            <a:spLocks noChangeShapeType="1"/>
          </p:cNvSpPr>
          <p:nvPr/>
        </p:nvSpPr>
        <p:spPr bwMode="auto">
          <a:xfrm>
            <a:off x="3239392" y="5589984"/>
            <a:ext cx="0" cy="431800"/>
          </a:xfrm>
          <a:prstGeom prst="line">
            <a:avLst/>
          </a:prstGeom>
          <a:noFill/>
          <a:ln w="9525">
            <a:solidFill>
              <a:schemeClr val="tx1"/>
            </a:solidFill>
            <a:round/>
            <a:headEnd/>
            <a:tailEnd type="triangle" w="med" len="med"/>
          </a:ln>
          <a:effectLst/>
        </p:spPr>
        <p:txBody>
          <a:bodyPr/>
          <a:lstStyle/>
          <a:p>
            <a:endParaRPr lang="zh-CN" altLang="en-US"/>
          </a:p>
        </p:txBody>
      </p:sp>
      <p:pic>
        <p:nvPicPr>
          <p:cNvPr id="305164" name="Picture 12"/>
          <p:cNvPicPr>
            <a:picLocks noChangeAspect="1" noChangeArrowheads="1"/>
          </p:cNvPicPr>
          <p:nvPr/>
        </p:nvPicPr>
        <p:blipFill>
          <a:blip r:embed="rId5"/>
          <a:srcRect/>
          <a:stretch>
            <a:fillRect/>
          </a:stretch>
        </p:blipFill>
        <p:spPr bwMode="auto">
          <a:xfrm>
            <a:off x="5244405" y="5580459"/>
            <a:ext cx="1762125" cy="1304925"/>
          </a:xfrm>
          <a:prstGeom prst="rect">
            <a:avLst/>
          </a:prstGeom>
          <a:noFill/>
          <a:ln w="9525">
            <a:noFill/>
            <a:miter lim="800000"/>
            <a:headEnd/>
            <a:tailEnd/>
          </a:ln>
          <a:effectLst/>
        </p:spPr>
      </p:pic>
      <p:sp>
        <p:nvSpPr>
          <p:cNvPr id="305165" name="Line 13"/>
          <p:cNvSpPr>
            <a:spLocks noChangeShapeType="1"/>
          </p:cNvSpPr>
          <p:nvPr/>
        </p:nvSpPr>
        <p:spPr bwMode="auto">
          <a:xfrm>
            <a:off x="4536380" y="6237684"/>
            <a:ext cx="647700" cy="0"/>
          </a:xfrm>
          <a:prstGeom prst="line">
            <a:avLst/>
          </a:prstGeom>
          <a:noFill/>
          <a:ln w="9525">
            <a:solidFill>
              <a:schemeClr val="tx1"/>
            </a:solidFill>
            <a:round/>
            <a:headEnd/>
            <a:tailEnd type="triangle" w="med" len="med"/>
          </a:ln>
          <a:effectLst/>
        </p:spPr>
        <p:txBody>
          <a:bodyPr/>
          <a:lstStyle/>
          <a:p>
            <a:endParaRPr lang="zh-CN" altLang="en-US"/>
          </a:p>
        </p:txBody>
      </p:sp>
      <p:pic>
        <p:nvPicPr>
          <p:cNvPr id="305167" name="Picture 15"/>
          <p:cNvPicPr>
            <a:picLocks noChangeAspect="1" noChangeArrowheads="1"/>
          </p:cNvPicPr>
          <p:nvPr/>
        </p:nvPicPr>
        <p:blipFill>
          <a:blip r:embed="rId6"/>
          <a:srcRect/>
          <a:stretch>
            <a:fillRect/>
          </a:stretch>
        </p:blipFill>
        <p:spPr bwMode="auto">
          <a:xfrm>
            <a:off x="5544442" y="2276872"/>
            <a:ext cx="3348038" cy="1525587"/>
          </a:xfrm>
          <a:prstGeom prst="rect">
            <a:avLst/>
          </a:prstGeom>
          <a:noFill/>
          <a:ln w="9525">
            <a:noFill/>
            <a:miter lim="800000"/>
            <a:headEnd/>
            <a:tailEnd/>
          </a:ln>
          <a:effectLst/>
        </p:spPr>
      </p:pic>
      <p:sp>
        <p:nvSpPr>
          <p:cNvPr id="305168" name="Oval 16"/>
          <p:cNvSpPr>
            <a:spLocks noChangeArrowheads="1"/>
          </p:cNvSpPr>
          <p:nvPr/>
        </p:nvSpPr>
        <p:spPr bwMode="auto">
          <a:xfrm>
            <a:off x="2075755" y="3921522"/>
            <a:ext cx="720725" cy="288925"/>
          </a:xfrm>
          <a:prstGeom prst="ellipse">
            <a:avLst/>
          </a:prstGeom>
          <a:noFill/>
          <a:ln w="9525">
            <a:solidFill>
              <a:srgbClr val="FF3300"/>
            </a:solidFill>
            <a:prstDash val="dash"/>
            <a:round/>
            <a:headEnd/>
            <a:tailEnd/>
          </a:ln>
          <a:effectLst/>
        </p:spPr>
        <p:txBody>
          <a:bodyPr wrap="none" anchor="ctr"/>
          <a:lstStyle/>
          <a:p>
            <a:endParaRPr lang="zh-CN" altLang="en-US"/>
          </a:p>
        </p:txBody>
      </p:sp>
      <p:sp>
        <p:nvSpPr>
          <p:cNvPr id="305169" name="Oval 17"/>
          <p:cNvSpPr>
            <a:spLocks noChangeArrowheads="1"/>
          </p:cNvSpPr>
          <p:nvPr/>
        </p:nvSpPr>
        <p:spPr bwMode="auto">
          <a:xfrm>
            <a:off x="6336605" y="2597547"/>
            <a:ext cx="1223962" cy="288925"/>
          </a:xfrm>
          <a:prstGeom prst="ellipse">
            <a:avLst/>
          </a:prstGeom>
          <a:noFill/>
          <a:ln w="9525">
            <a:solidFill>
              <a:srgbClr val="FF3300"/>
            </a:solidFill>
            <a:prstDash val="dash"/>
            <a:round/>
            <a:headEnd/>
            <a:tailEnd/>
          </a:ln>
          <a:effectLst/>
        </p:spPr>
        <p:txBody>
          <a:bodyPr wrap="none" anchor="ctr"/>
          <a:lstStyle/>
          <a:p>
            <a:endParaRPr lang="zh-CN" altLang="en-US"/>
          </a:p>
        </p:txBody>
      </p:sp>
      <p:sp>
        <p:nvSpPr>
          <p:cNvPr id="305170" name="Line 18"/>
          <p:cNvSpPr>
            <a:spLocks noChangeShapeType="1"/>
          </p:cNvSpPr>
          <p:nvPr/>
        </p:nvSpPr>
        <p:spPr bwMode="auto">
          <a:xfrm flipH="1">
            <a:off x="2807592" y="2708672"/>
            <a:ext cx="3529013" cy="1296987"/>
          </a:xfrm>
          <a:prstGeom prst="line">
            <a:avLst/>
          </a:prstGeom>
          <a:noFill/>
          <a:ln w="9525">
            <a:solidFill>
              <a:srgbClr val="FF3300"/>
            </a:solidFill>
            <a:prstDash val="dash"/>
            <a:round/>
            <a:headEnd/>
            <a:tailEnd/>
          </a:ln>
          <a:effectLst/>
        </p:spPr>
        <p:txBody>
          <a:bodyPr/>
          <a:lstStyle/>
          <a:p>
            <a:endParaRPr lang="zh-CN" altLang="en-US"/>
          </a:p>
        </p:txBody>
      </p:sp>
      <p:sp>
        <p:nvSpPr>
          <p:cNvPr id="305171" name="Rectangle 19"/>
          <p:cNvSpPr>
            <a:spLocks noChangeArrowheads="1"/>
          </p:cNvSpPr>
          <p:nvPr/>
        </p:nvSpPr>
        <p:spPr bwMode="auto">
          <a:xfrm>
            <a:off x="1334392" y="4170759"/>
            <a:ext cx="2232025" cy="288925"/>
          </a:xfrm>
          <a:prstGeom prst="rect">
            <a:avLst/>
          </a:prstGeom>
          <a:noFill/>
          <a:ln w="9525">
            <a:solidFill>
              <a:schemeClr val="accent2"/>
            </a:solidFill>
            <a:prstDash val="dash"/>
            <a:miter lim="800000"/>
            <a:headEnd/>
            <a:tailEnd/>
          </a:ln>
          <a:effectLst/>
        </p:spPr>
        <p:txBody>
          <a:bodyPr wrap="none" anchor="ctr"/>
          <a:lstStyle/>
          <a:p>
            <a:endParaRPr lang="zh-CN" altLang="en-US"/>
          </a:p>
        </p:txBody>
      </p:sp>
      <p:sp>
        <p:nvSpPr>
          <p:cNvPr id="305172" name="Oval 20"/>
          <p:cNvSpPr>
            <a:spLocks noChangeArrowheads="1"/>
          </p:cNvSpPr>
          <p:nvPr/>
        </p:nvSpPr>
        <p:spPr bwMode="auto">
          <a:xfrm>
            <a:off x="6336605" y="2792809"/>
            <a:ext cx="935037" cy="287338"/>
          </a:xfrm>
          <a:prstGeom prst="ellipse">
            <a:avLst/>
          </a:prstGeom>
          <a:noFill/>
          <a:ln w="9525">
            <a:solidFill>
              <a:schemeClr val="accent2"/>
            </a:solidFill>
            <a:prstDash val="dash"/>
            <a:round/>
            <a:headEnd/>
            <a:tailEnd/>
          </a:ln>
          <a:effectLst/>
        </p:spPr>
        <p:txBody>
          <a:bodyPr wrap="none" anchor="ctr"/>
          <a:lstStyle/>
          <a:p>
            <a:endParaRPr lang="zh-CN" altLang="en-US"/>
          </a:p>
        </p:txBody>
      </p:sp>
      <p:sp>
        <p:nvSpPr>
          <p:cNvPr id="305173" name="Line 21"/>
          <p:cNvSpPr>
            <a:spLocks noChangeShapeType="1"/>
          </p:cNvSpPr>
          <p:nvPr/>
        </p:nvSpPr>
        <p:spPr bwMode="auto">
          <a:xfrm flipV="1">
            <a:off x="3599755" y="2997597"/>
            <a:ext cx="2879725" cy="1295400"/>
          </a:xfrm>
          <a:prstGeom prst="line">
            <a:avLst/>
          </a:prstGeom>
          <a:noFill/>
          <a:ln w="9525">
            <a:solidFill>
              <a:schemeClr val="accent2"/>
            </a:solidFill>
            <a:prstDash val="dash"/>
            <a:round/>
            <a:headEnd/>
            <a:tailEnd/>
          </a:ln>
          <a:effectLst/>
        </p:spPr>
        <p:txBody>
          <a:bodyPr/>
          <a:lstStyle/>
          <a:p>
            <a:endParaRPr lang="zh-CN" altLang="en-US"/>
          </a:p>
        </p:txBody>
      </p:sp>
      <p:sp>
        <p:nvSpPr>
          <p:cNvPr id="305176" name="Text Box 24"/>
          <p:cNvSpPr txBox="1">
            <a:spLocks noChangeArrowheads="1"/>
          </p:cNvSpPr>
          <p:nvPr/>
        </p:nvSpPr>
        <p:spPr bwMode="auto">
          <a:xfrm>
            <a:off x="7703442" y="3573859"/>
            <a:ext cx="1008063" cy="304800"/>
          </a:xfrm>
          <a:prstGeom prst="rect">
            <a:avLst/>
          </a:prstGeom>
          <a:solidFill>
            <a:srgbClr val="66FF33"/>
          </a:solidFill>
          <a:ln w="9525">
            <a:noFill/>
            <a:miter lim="800000"/>
            <a:headEnd/>
            <a:tailEnd/>
          </a:ln>
          <a:effectLst/>
        </p:spPr>
        <p:txBody>
          <a:bodyPr>
            <a:spAutoFit/>
          </a:bodyPr>
          <a:lstStyle/>
          <a:p>
            <a:pPr>
              <a:spcBef>
                <a:spcPct val="50000"/>
              </a:spcBef>
            </a:pPr>
            <a:r>
              <a:rPr lang="en-US" altLang="zh-CN" sz="1400"/>
              <a:t>Action </a:t>
            </a:r>
            <a:r>
              <a:rPr lang="zh-CN" altLang="en-US" sz="1400"/>
              <a:t>类</a:t>
            </a:r>
          </a:p>
        </p:txBody>
      </p:sp>
      <p:sp>
        <p:nvSpPr>
          <p:cNvPr id="305177" name="Line 25"/>
          <p:cNvSpPr>
            <a:spLocks noChangeShapeType="1"/>
          </p:cNvSpPr>
          <p:nvPr/>
        </p:nvSpPr>
        <p:spPr bwMode="auto">
          <a:xfrm>
            <a:off x="6912867" y="3500834"/>
            <a:ext cx="790575" cy="217488"/>
          </a:xfrm>
          <a:prstGeom prst="line">
            <a:avLst/>
          </a:prstGeom>
          <a:noFill/>
          <a:ln w="9525">
            <a:solidFill>
              <a:schemeClr val="tx1"/>
            </a:solidFill>
            <a:prstDash val="dash"/>
            <a:round/>
            <a:headEnd/>
            <a:tailEnd type="triangle" w="med" len="med"/>
          </a:ln>
          <a:effectLst/>
        </p:spPr>
        <p:txBody>
          <a:bodyPr/>
          <a:lstStyle/>
          <a:p>
            <a:endParaRPr lang="zh-CN" altLang="en-US"/>
          </a:p>
        </p:txBody>
      </p:sp>
      <p:sp>
        <p:nvSpPr>
          <p:cNvPr id="20" name="TextBox 19"/>
          <p:cNvSpPr txBox="1"/>
          <p:nvPr/>
        </p:nvSpPr>
        <p:spPr>
          <a:xfrm>
            <a:off x="6965271" y="1241782"/>
            <a:ext cx="1714512" cy="646331"/>
          </a:xfrm>
          <a:prstGeom prst="rect">
            <a:avLst/>
          </a:prstGeom>
          <a:noFill/>
        </p:spPr>
        <p:txBody>
          <a:bodyPr wrap="square" rtlCol="0">
            <a:spAutoFit/>
          </a:bodyPr>
          <a:lstStyle/>
          <a:p>
            <a:r>
              <a:rPr lang="en-US" altLang="zh-CN" dirty="0" err="1" smtClean="0"/>
              <a:t>deptId</a:t>
            </a:r>
            <a:endParaRPr lang="en-US" altLang="zh-CN" dirty="0" smtClean="0"/>
          </a:p>
          <a:p>
            <a:r>
              <a:rPr lang="en-US" altLang="zh-CN" dirty="0" err="1" smtClean="0"/>
              <a:t>deptName</a:t>
            </a:r>
            <a:endParaRPr lang="zh-CN" altLang="en-US" dirty="0"/>
          </a:p>
        </p:txBody>
      </p:sp>
      <p:sp>
        <p:nvSpPr>
          <p:cNvPr id="21" name="TextBox 20"/>
          <p:cNvSpPr txBox="1"/>
          <p:nvPr/>
        </p:nvSpPr>
        <p:spPr>
          <a:xfrm>
            <a:off x="6465205" y="4242178"/>
            <a:ext cx="1714512" cy="646331"/>
          </a:xfrm>
          <a:prstGeom prst="rect">
            <a:avLst/>
          </a:prstGeom>
          <a:noFill/>
        </p:spPr>
        <p:txBody>
          <a:bodyPr wrap="square" rtlCol="0">
            <a:spAutoFit/>
          </a:bodyPr>
          <a:lstStyle/>
          <a:p>
            <a:r>
              <a:rPr lang="en-US" altLang="zh-CN" dirty="0" err="1" smtClean="0"/>
              <a:t>roleId</a:t>
            </a:r>
            <a:endParaRPr lang="en-US" altLang="zh-CN" dirty="0" smtClean="0"/>
          </a:p>
          <a:p>
            <a:r>
              <a:rPr lang="en-US" altLang="zh-CN" dirty="0" err="1" smtClean="0"/>
              <a:t>roleName</a:t>
            </a:r>
            <a:endParaRPr lang="zh-CN" altLang="en-US" dirty="0"/>
          </a:p>
        </p:txBody>
      </p:sp>
    </p:spTree>
    <p:extLst>
      <p:ext uri="{BB962C8B-B14F-4D97-AF65-F5344CB8AC3E}">
        <p14:creationId xmlns:p14="http://schemas.microsoft.com/office/powerpoint/2010/main" val="823133823"/>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178" name="Rectangle 2"/>
          <p:cNvSpPr>
            <a:spLocks noGrp="1" noChangeArrowheads="1"/>
          </p:cNvSpPr>
          <p:nvPr>
            <p:ph type="title"/>
          </p:nvPr>
        </p:nvSpPr>
        <p:spPr>
          <a:xfrm>
            <a:off x="728565" y="620688"/>
            <a:ext cx="7772400" cy="1143000"/>
          </a:xfrm>
        </p:spPr>
        <p:txBody>
          <a:bodyPr/>
          <a:lstStyle/>
          <a:p>
            <a:r>
              <a:rPr lang="zh-CN" altLang="en-US" dirty="0">
                <a:latin typeface="微软雅黑" pitchFamily="34" charset="-122"/>
                <a:ea typeface="微软雅黑" pitchFamily="34" charset="-122"/>
              </a:rPr>
              <a:t>示例代码</a:t>
            </a:r>
          </a:p>
        </p:txBody>
      </p:sp>
      <p:sp>
        <p:nvSpPr>
          <p:cNvPr id="306179" name="Rectangle 3"/>
          <p:cNvSpPr>
            <a:spLocks noGrp="1" noChangeArrowheads="1"/>
          </p:cNvSpPr>
          <p:nvPr>
            <p:ph type="body" idx="1"/>
          </p:nvPr>
        </p:nvSpPr>
        <p:spPr>
          <a:xfrm>
            <a:off x="322138" y="1698327"/>
            <a:ext cx="8642350" cy="1008062"/>
          </a:xfrm>
        </p:spPr>
        <p:txBody>
          <a:bodyPr/>
          <a:lstStyle/>
          <a:p>
            <a:r>
              <a:rPr lang="zh-CN" altLang="en-US" sz="2400" dirty="0">
                <a:latin typeface="微软雅黑" pitchFamily="34" charset="-122"/>
                <a:ea typeface="微软雅黑" pitchFamily="34" charset="-122"/>
              </a:rPr>
              <a:t>目录结构</a:t>
            </a:r>
            <a:r>
              <a:rPr lang="en-US" altLang="zh-CN" sz="2400" dirty="0">
                <a:latin typeface="微软雅黑" pitchFamily="34" charset="-122"/>
                <a:ea typeface="微软雅黑" pitchFamily="34" charset="-122"/>
              </a:rPr>
              <a:t>: </a:t>
            </a:r>
            <a:r>
              <a:rPr lang="zh-CN" altLang="en-US" sz="2400" dirty="0">
                <a:latin typeface="微软雅黑" pitchFamily="34" charset="-122"/>
                <a:ea typeface="微软雅黑" pitchFamily="34" charset="-122"/>
              </a:rPr>
              <a:t>页面上显示的 </a:t>
            </a:r>
            <a:r>
              <a:rPr lang="en-US" altLang="zh-CN" sz="2400" dirty="0">
                <a:latin typeface="微软雅黑" pitchFamily="34" charset="-122"/>
                <a:ea typeface="微软雅黑" pitchFamily="34" charset="-122"/>
              </a:rPr>
              <a:t>Department </a:t>
            </a:r>
            <a:r>
              <a:rPr lang="zh-CN" altLang="en-US" sz="2400" dirty="0">
                <a:latin typeface="微软雅黑" pitchFamily="34" charset="-122"/>
                <a:ea typeface="微软雅黑" pitchFamily="34" charset="-122"/>
              </a:rPr>
              <a:t>和 </a:t>
            </a:r>
            <a:r>
              <a:rPr lang="en-US" altLang="zh-CN" sz="2400" dirty="0">
                <a:latin typeface="微软雅黑" pitchFamily="34" charset="-122"/>
                <a:ea typeface="微软雅黑" pitchFamily="34" charset="-122"/>
              </a:rPr>
              <a:t>Role </a:t>
            </a:r>
            <a:r>
              <a:rPr lang="zh-CN" altLang="en-US" sz="2400" dirty="0">
                <a:latin typeface="微软雅黑" pitchFamily="34" charset="-122"/>
                <a:ea typeface="微软雅黑" pitchFamily="34" charset="-122"/>
              </a:rPr>
              <a:t>信息来自于 </a:t>
            </a:r>
            <a:r>
              <a:rPr lang="en-US" altLang="zh-CN" sz="2400" dirty="0">
                <a:latin typeface="微软雅黑" pitchFamily="34" charset="-122"/>
                <a:ea typeface="微软雅黑" pitchFamily="34" charset="-122"/>
              </a:rPr>
              <a:t>Dao </a:t>
            </a:r>
            <a:r>
              <a:rPr lang="zh-CN" altLang="en-US" sz="2400" dirty="0">
                <a:latin typeface="微软雅黑" pitchFamily="34" charset="-122"/>
                <a:ea typeface="微软雅黑" pitchFamily="34" charset="-122"/>
              </a:rPr>
              <a:t>的 </a:t>
            </a:r>
            <a:r>
              <a:rPr lang="en-US" altLang="zh-CN" sz="2400" dirty="0" err="1">
                <a:latin typeface="微软雅黑" pitchFamily="34" charset="-122"/>
                <a:ea typeface="微软雅黑" pitchFamily="34" charset="-122"/>
              </a:rPr>
              <a:t>getXxx</a:t>
            </a:r>
            <a:r>
              <a:rPr lang="en-US" altLang="zh-CN" sz="2400" dirty="0">
                <a:latin typeface="微软雅黑" pitchFamily="34" charset="-122"/>
                <a:ea typeface="微软雅黑" pitchFamily="34" charset="-122"/>
              </a:rPr>
              <a:t> </a:t>
            </a:r>
            <a:r>
              <a:rPr lang="zh-CN" altLang="en-US" sz="2400" dirty="0">
                <a:latin typeface="微软雅黑" pitchFamily="34" charset="-122"/>
                <a:ea typeface="微软雅黑" pitchFamily="34" charset="-122"/>
              </a:rPr>
              <a:t>方法</a:t>
            </a:r>
          </a:p>
        </p:txBody>
      </p:sp>
      <p:pic>
        <p:nvPicPr>
          <p:cNvPr id="306181" name="Picture 5"/>
          <p:cNvPicPr>
            <a:picLocks noChangeAspect="1" noChangeArrowheads="1"/>
          </p:cNvPicPr>
          <p:nvPr/>
        </p:nvPicPr>
        <p:blipFill>
          <a:blip r:embed="rId2"/>
          <a:srcRect/>
          <a:stretch>
            <a:fillRect/>
          </a:stretch>
        </p:blipFill>
        <p:spPr bwMode="auto">
          <a:xfrm>
            <a:off x="898401" y="2779414"/>
            <a:ext cx="3775075" cy="3817938"/>
          </a:xfrm>
          <a:prstGeom prst="rect">
            <a:avLst/>
          </a:prstGeom>
          <a:noFill/>
          <a:ln w="9525">
            <a:noFill/>
            <a:miter lim="800000"/>
            <a:headEnd/>
            <a:tailEnd/>
          </a:ln>
          <a:effectLst/>
        </p:spPr>
      </p:pic>
    </p:spTree>
    <p:extLst>
      <p:ext uri="{BB962C8B-B14F-4D97-AF65-F5344CB8AC3E}">
        <p14:creationId xmlns:p14="http://schemas.microsoft.com/office/powerpoint/2010/main" val="926016282"/>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Rectangle 2"/>
          <p:cNvSpPr>
            <a:spLocks noGrp="1" noChangeArrowheads="1"/>
          </p:cNvSpPr>
          <p:nvPr>
            <p:ph type="title"/>
          </p:nvPr>
        </p:nvSpPr>
        <p:spPr>
          <a:xfrm>
            <a:off x="251520" y="2144713"/>
            <a:ext cx="8640960" cy="1511300"/>
          </a:xfrm>
        </p:spPr>
        <p:txBody>
          <a:bodyPr>
            <a:normAutofit/>
          </a:bodyPr>
          <a:lstStyle/>
          <a:p>
            <a:r>
              <a:rPr lang="en-US" altLang="zh-CN" sz="4000" dirty="0" err="1">
                <a:latin typeface="微软雅黑" pitchFamily="34" charset="-122"/>
                <a:ea typeface="微软雅黑" pitchFamily="34" charset="-122"/>
              </a:rPr>
              <a:t>ModelDriven</a:t>
            </a:r>
            <a:r>
              <a:rPr lang="en-US" altLang="zh-CN" sz="4000" dirty="0">
                <a:latin typeface="微软雅黑" pitchFamily="34" charset="-122"/>
                <a:ea typeface="微软雅黑" pitchFamily="34" charset="-122"/>
              </a:rPr>
              <a:t> </a:t>
            </a:r>
            <a:r>
              <a:rPr lang="zh-CN" altLang="en-US" sz="4000" dirty="0">
                <a:latin typeface="微软雅黑" pitchFamily="34" charset="-122"/>
                <a:ea typeface="微软雅黑" pitchFamily="34" charset="-122"/>
              </a:rPr>
              <a:t>和 </a:t>
            </a:r>
            <a:r>
              <a:rPr lang="en-US" altLang="zh-CN" sz="4000" dirty="0" err="1">
                <a:latin typeface="微软雅黑" pitchFamily="34" charset="-122"/>
                <a:ea typeface="微软雅黑" pitchFamily="34" charset="-122"/>
              </a:rPr>
              <a:t>Preparable</a:t>
            </a:r>
            <a:r>
              <a:rPr lang="en-US" altLang="zh-CN" sz="4000" dirty="0">
                <a:latin typeface="微软雅黑" pitchFamily="34" charset="-122"/>
                <a:ea typeface="微软雅黑" pitchFamily="34" charset="-122"/>
              </a:rPr>
              <a:t> </a:t>
            </a:r>
            <a:r>
              <a:rPr lang="zh-CN" altLang="en-US" sz="4000" dirty="0">
                <a:latin typeface="微软雅黑" pitchFamily="34" charset="-122"/>
                <a:ea typeface="微软雅黑" pitchFamily="34" charset="-122"/>
              </a:rPr>
              <a:t>拦截器</a:t>
            </a:r>
          </a:p>
        </p:txBody>
      </p:sp>
      <p:sp>
        <p:nvSpPr>
          <p:cNvPr id="3" name="Rectangle 3"/>
          <p:cNvSpPr txBox="1">
            <a:spLocks noChangeArrowheads="1"/>
          </p:cNvSpPr>
          <p:nvPr/>
        </p:nvSpPr>
        <p:spPr>
          <a:xfrm>
            <a:off x="280052" y="5654356"/>
            <a:ext cx="3571868" cy="942996"/>
          </a:xfrm>
          <a:prstGeom prst="rect">
            <a:avLst/>
          </a:prstGeom>
        </p:spPr>
        <p:txBody>
          <a:bodyPr vert="horz" lIns="91440" tIns="45720" rIns="91440" bIns="45720" rtlCol="0">
            <a:normAutofit/>
          </a:bodyPr>
          <a:lstStyle/>
          <a:p>
            <a:pPr marL="0" marR="0" lvl="0" indent="0" algn="l" defTabSz="914400" rtl="0" eaLnBrk="1" fontAlgn="auto" latinLnBrk="0" hangingPunct="1">
              <a:lnSpc>
                <a:spcPct val="100000"/>
              </a:lnSpc>
              <a:spcBef>
                <a:spcPct val="20000"/>
              </a:spcBef>
              <a:spcAft>
                <a:spcPts val="0"/>
              </a:spcAft>
              <a:buClrTx/>
              <a:buSzTx/>
              <a:buFont typeface="Wingdings" pitchFamily="2" charset="2"/>
              <a:buNone/>
              <a:tabLst/>
              <a:defRPr/>
            </a:pPr>
            <a:r>
              <a:rPr kumimoji="0" lang="zh-CN" altLang="en-US" sz="2400" b="1" i="0" u="none" strike="noStrike" kern="1200" cap="none" spc="0" normalizeH="0" baseline="0" noProof="0" dirty="0" smtClean="0">
                <a:ln>
                  <a:noFill/>
                </a:ln>
                <a:solidFill>
                  <a:schemeClr val="tx1"/>
                </a:solidFill>
                <a:effectLst/>
                <a:uLnTx/>
                <a:uFillTx/>
                <a:latin typeface="Arial Unicode MS" pitchFamily="34" charset="-122"/>
                <a:ea typeface="Arial Unicode MS" pitchFamily="34" charset="-122"/>
                <a:cs typeface="Arial Unicode MS" pitchFamily="34" charset="-122"/>
              </a:rPr>
              <a:t>讲师：佟刚</a:t>
            </a:r>
            <a:endParaRPr kumimoji="0" lang="en-US" altLang="zh-CN" sz="2400" b="1" i="0" u="none" strike="noStrike" kern="1200" cap="none" spc="0" normalizeH="0" baseline="0" noProof="0" dirty="0" smtClean="0">
              <a:ln>
                <a:noFill/>
              </a:ln>
              <a:solidFill>
                <a:schemeClr val="tx1"/>
              </a:solidFill>
              <a:effectLst/>
              <a:uLnTx/>
              <a:uFillTx/>
              <a:latin typeface="Arial Unicode MS" pitchFamily="34" charset="-122"/>
              <a:ea typeface="Arial Unicode MS" pitchFamily="34" charset="-122"/>
              <a:cs typeface="Arial Unicode MS" pitchFamily="34" charset="-122"/>
            </a:endParaRPr>
          </a:p>
          <a:p>
            <a:pPr marL="0" marR="0" lvl="0" indent="0" algn="l" defTabSz="914400" rtl="0" eaLnBrk="1" fontAlgn="auto" latinLnBrk="0" hangingPunct="1">
              <a:lnSpc>
                <a:spcPct val="100000"/>
              </a:lnSpc>
              <a:spcBef>
                <a:spcPct val="20000"/>
              </a:spcBef>
              <a:spcAft>
                <a:spcPts val="0"/>
              </a:spcAft>
              <a:buClrTx/>
              <a:buSzTx/>
              <a:buFont typeface="Wingdings" pitchFamily="2" charset="2"/>
              <a:buNone/>
              <a:tabLst/>
              <a:defRPr/>
            </a:pPr>
            <a:r>
              <a:rPr kumimoji="0" lang="zh-CN" altLang="en-US" sz="2400" b="1" i="0" u="none" strike="noStrike" kern="1200" cap="none" spc="0" normalizeH="0" baseline="0" noProof="0" dirty="0" smtClean="0">
                <a:ln>
                  <a:noFill/>
                </a:ln>
                <a:solidFill>
                  <a:schemeClr val="tx1"/>
                </a:solidFill>
                <a:effectLst/>
                <a:uLnTx/>
                <a:uFillTx/>
                <a:latin typeface="Arial Unicode MS" pitchFamily="34" charset="-122"/>
                <a:ea typeface="Arial Unicode MS" pitchFamily="34" charset="-122"/>
                <a:cs typeface="Arial Unicode MS" pitchFamily="34" charset="-122"/>
              </a:rPr>
              <a:t>新浪微博</a:t>
            </a:r>
            <a:r>
              <a:rPr kumimoji="0" lang="en-US" altLang="zh-CN" sz="2400" b="1" i="0" u="none" strike="noStrike" kern="1200" cap="none" spc="0" normalizeH="0" baseline="0" noProof="0" dirty="0" smtClean="0">
                <a:ln>
                  <a:noFill/>
                </a:ln>
                <a:solidFill>
                  <a:schemeClr val="tx1"/>
                </a:solidFill>
                <a:effectLst/>
                <a:uLnTx/>
                <a:uFillTx/>
                <a:latin typeface="Arial Unicode MS" pitchFamily="34" charset="-122"/>
                <a:ea typeface="Arial Unicode MS" pitchFamily="34" charset="-122"/>
                <a:cs typeface="Arial Unicode MS" pitchFamily="34" charset="-122"/>
              </a:rPr>
              <a:t>:@</a:t>
            </a:r>
            <a:r>
              <a:rPr kumimoji="0" lang="zh-CN" altLang="en-US" sz="2400" b="1" i="0" u="none" strike="noStrike" kern="1200" cap="none" spc="0" normalizeH="0" baseline="0" noProof="0" dirty="0" smtClean="0">
                <a:ln>
                  <a:noFill/>
                </a:ln>
                <a:solidFill>
                  <a:schemeClr val="tx1"/>
                </a:solidFill>
                <a:effectLst/>
                <a:uLnTx/>
                <a:uFillTx/>
                <a:latin typeface="Arial Unicode MS" pitchFamily="34" charset="-122"/>
                <a:ea typeface="Arial Unicode MS" pitchFamily="34" charset="-122"/>
                <a:cs typeface="Arial Unicode MS" pitchFamily="34" charset="-122"/>
              </a:rPr>
              <a:t>尚硅谷</a:t>
            </a:r>
            <a:r>
              <a:rPr lang="en-US" altLang="zh-CN" sz="2400" b="1" dirty="0" smtClean="0">
                <a:latin typeface="Arial Unicode MS" pitchFamily="34" charset="-122"/>
                <a:ea typeface="Arial Unicode MS" pitchFamily="34" charset="-122"/>
                <a:cs typeface="Arial Unicode MS" pitchFamily="34" charset="-122"/>
              </a:rPr>
              <a:t>-</a:t>
            </a:r>
            <a:r>
              <a:rPr lang="zh-CN" altLang="en-US" sz="2400" b="1" dirty="0" smtClean="0">
                <a:latin typeface="Arial Unicode MS" pitchFamily="34" charset="-122"/>
                <a:ea typeface="Arial Unicode MS" pitchFamily="34" charset="-122"/>
                <a:cs typeface="Arial Unicode MS" pitchFamily="34" charset="-122"/>
              </a:rPr>
              <a:t>佟刚</a:t>
            </a:r>
            <a:endParaRPr kumimoji="0" lang="en-US" altLang="zh-CN" sz="2400" b="1" i="0" u="none" strike="noStrike" kern="1200" cap="none" spc="0" normalizeH="0" baseline="0" noProof="0" dirty="0" smtClean="0">
              <a:ln>
                <a:noFill/>
              </a:ln>
              <a:solidFill>
                <a:schemeClr val="tx1"/>
              </a:solidFill>
              <a:effectLst/>
              <a:uLnTx/>
              <a:uFillTx/>
              <a:latin typeface="Arial Unicode MS" pitchFamily="34" charset="-122"/>
              <a:ea typeface="Arial Unicode MS" pitchFamily="34" charset="-122"/>
              <a:cs typeface="Arial Unicode MS" pitchFamily="34" charset="-122"/>
            </a:endParaRPr>
          </a:p>
        </p:txBody>
      </p:sp>
    </p:spTree>
    <p:extLst>
      <p:ext uri="{BB962C8B-B14F-4D97-AF65-F5344CB8AC3E}">
        <p14:creationId xmlns:p14="http://schemas.microsoft.com/office/powerpoint/2010/main" val="1624214905"/>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2562" name="Rectangle 2"/>
          <p:cNvSpPr>
            <a:spLocks noGrp="1" noChangeArrowheads="1"/>
          </p:cNvSpPr>
          <p:nvPr>
            <p:ph type="title"/>
          </p:nvPr>
        </p:nvSpPr>
        <p:spPr>
          <a:xfrm>
            <a:off x="107504" y="688553"/>
            <a:ext cx="7772400" cy="1143000"/>
          </a:xfrm>
        </p:spPr>
        <p:txBody>
          <a:bodyPr/>
          <a:lstStyle/>
          <a:p>
            <a:r>
              <a:rPr lang="zh-CN" altLang="en-US" dirty="0" smtClean="0">
                <a:latin typeface="微软雅黑" pitchFamily="34" charset="-122"/>
                <a:ea typeface="微软雅黑" pitchFamily="34" charset="-122"/>
              </a:rPr>
              <a:t>示例代码</a:t>
            </a:r>
            <a:endParaRPr lang="zh-CN" altLang="en-US" dirty="0">
              <a:latin typeface="微软雅黑" pitchFamily="34" charset="-122"/>
              <a:ea typeface="微软雅黑" pitchFamily="34" charset="-122"/>
            </a:endParaRPr>
          </a:p>
        </p:txBody>
      </p:sp>
      <p:sp>
        <p:nvSpPr>
          <p:cNvPr id="322563" name="Rectangle 3"/>
          <p:cNvSpPr>
            <a:spLocks noGrp="1" noChangeArrowheads="1"/>
          </p:cNvSpPr>
          <p:nvPr>
            <p:ph type="body" idx="1"/>
          </p:nvPr>
        </p:nvSpPr>
        <p:spPr>
          <a:xfrm>
            <a:off x="251520" y="1841078"/>
            <a:ext cx="8135937" cy="647700"/>
          </a:xfrm>
        </p:spPr>
        <p:txBody>
          <a:bodyPr/>
          <a:lstStyle/>
          <a:p>
            <a:r>
              <a:rPr lang="zh-CN" altLang="en-US" sz="2400" dirty="0">
                <a:latin typeface="微软雅黑" pitchFamily="34" charset="-122"/>
                <a:ea typeface="微软雅黑" pitchFamily="34" charset="-122"/>
              </a:rPr>
              <a:t>完成员工的增</a:t>
            </a:r>
            <a:r>
              <a:rPr lang="en-US" altLang="zh-CN" sz="2400" dirty="0">
                <a:latin typeface="微软雅黑" pitchFamily="34" charset="-122"/>
                <a:ea typeface="微软雅黑" pitchFamily="34" charset="-122"/>
              </a:rPr>
              <a:t>, </a:t>
            </a:r>
            <a:r>
              <a:rPr lang="zh-CN" altLang="en-US" sz="2400" dirty="0">
                <a:latin typeface="微软雅黑" pitchFamily="34" charset="-122"/>
                <a:ea typeface="微软雅黑" pitchFamily="34" charset="-122"/>
              </a:rPr>
              <a:t>删</a:t>
            </a:r>
            <a:r>
              <a:rPr lang="en-US" altLang="zh-CN" sz="2400" dirty="0">
                <a:latin typeface="微软雅黑" pitchFamily="34" charset="-122"/>
                <a:ea typeface="微软雅黑" pitchFamily="34" charset="-122"/>
              </a:rPr>
              <a:t>, </a:t>
            </a:r>
            <a:r>
              <a:rPr lang="zh-CN" altLang="en-US" sz="2400" dirty="0">
                <a:latin typeface="微软雅黑" pitchFamily="34" charset="-122"/>
                <a:ea typeface="微软雅黑" pitchFamily="34" charset="-122"/>
              </a:rPr>
              <a:t>改</a:t>
            </a:r>
            <a:r>
              <a:rPr lang="en-US" altLang="zh-CN" sz="2400" dirty="0">
                <a:latin typeface="微软雅黑" pitchFamily="34" charset="-122"/>
                <a:ea typeface="微软雅黑" pitchFamily="34" charset="-122"/>
              </a:rPr>
              <a:t>, </a:t>
            </a:r>
            <a:r>
              <a:rPr lang="zh-CN" altLang="en-US" sz="2400" dirty="0">
                <a:latin typeface="微软雅黑" pitchFamily="34" charset="-122"/>
                <a:ea typeface="微软雅黑" pitchFamily="34" charset="-122"/>
              </a:rPr>
              <a:t>查操作</a:t>
            </a:r>
          </a:p>
        </p:txBody>
      </p:sp>
      <p:pic>
        <p:nvPicPr>
          <p:cNvPr id="322564" name="Picture 4"/>
          <p:cNvPicPr>
            <a:picLocks noChangeAspect="1" noChangeArrowheads="1"/>
          </p:cNvPicPr>
          <p:nvPr/>
        </p:nvPicPr>
        <p:blipFill>
          <a:blip r:embed="rId2"/>
          <a:srcRect/>
          <a:stretch>
            <a:fillRect/>
          </a:stretch>
        </p:blipFill>
        <p:spPr bwMode="auto">
          <a:xfrm>
            <a:off x="610295" y="2560216"/>
            <a:ext cx="3816350" cy="280987"/>
          </a:xfrm>
          <a:prstGeom prst="rect">
            <a:avLst/>
          </a:prstGeom>
          <a:noFill/>
          <a:ln w="9525">
            <a:noFill/>
            <a:miter lim="800000"/>
            <a:headEnd/>
            <a:tailEnd/>
          </a:ln>
          <a:effectLst/>
        </p:spPr>
      </p:pic>
      <p:sp>
        <p:nvSpPr>
          <p:cNvPr id="322565" name="Line 5"/>
          <p:cNvSpPr>
            <a:spLocks noChangeShapeType="1"/>
          </p:cNvSpPr>
          <p:nvPr/>
        </p:nvSpPr>
        <p:spPr bwMode="auto">
          <a:xfrm>
            <a:off x="3834507" y="2838028"/>
            <a:ext cx="0" cy="431800"/>
          </a:xfrm>
          <a:prstGeom prst="line">
            <a:avLst/>
          </a:prstGeom>
          <a:noFill/>
          <a:ln w="9525">
            <a:solidFill>
              <a:schemeClr val="tx1"/>
            </a:solidFill>
            <a:prstDash val="dash"/>
            <a:round/>
            <a:headEnd/>
            <a:tailEnd type="triangle" w="med" len="med"/>
          </a:ln>
          <a:effectLst/>
        </p:spPr>
        <p:txBody>
          <a:bodyPr/>
          <a:lstStyle/>
          <a:p>
            <a:endParaRPr lang="zh-CN" altLang="en-US"/>
          </a:p>
        </p:txBody>
      </p:sp>
      <p:sp>
        <p:nvSpPr>
          <p:cNvPr id="322566" name="Oval 6"/>
          <p:cNvSpPr>
            <a:spLocks noChangeArrowheads="1"/>
          </p:cNvSpPr>
          <p:nvPr/>
        </p:nvSpPr>
        <p:spPr bwMode="auto">
          <a:xfrm>
            <a:off x="3236020" y="2537991"/>
            <a:ext cx="1130300" cy="311150"/>
          </a:xfrm>
          <a:prstGeom prst="ellipse">
            <a:avLst/>
          </a:prstGeom>
          <a:noFill/>
          <a:ln w="9525">
            <a:solidFill>
              <a:srgbClr val="FF3300"/>
            </a:solidFill>
            <a:prstDash val="dash"/>
            <a:round/>
            <a:headEnd/>
            <a:tailEnd/>
          </a:ln>
          <a:effectLst/>
        </p:spPr>
        <p:txBody>
          <a:bodyPr wrap="none" anchor="ctr"/>
          <a:lstStyle/>
          <a:p>
            <a:endParaRPr lang="zh-CN" altLang="en-US"/>
          </a:p>
        </p:txBody>
      </p:sp>
      <p:pic>
        <p:nvPicPr>
          <p:cNvPr id="322567" name="Picture 7"/>
          <p:cNvPicPr>
            <a:picLocks noChangeAspect="1" noChangeArrowheads="1"/>
          </p:cNvPicPr>
          <p:nvPr/>
        </p:nvPicPr>
        <p:blipFill>
          <a:blip r:embed="rId3"/>
          <a:srcRect/>
          <a:stretch>
            <a:fillRect/>
          </a:stretch>
        </p:blipFill>
        <p:spPr bwMode="auto">
          <a:xfrm>
            <a:off x="683320" y="3352378"/>
            <a:ext cx="3667125" cy="3028950"/>
          </a:xfrm>
          <a:prstGeom prst="rect">
            <a:avLst/>
          </a:prstGeom>
          <a:noFill/>
          <a:ln w="9525">
            <a:noFill/>
            <a:miter lim="800000"/>
            <a:headEnd/>
            <a:tailEnd/>
          </a:ln>
          <a:effectLst/>
        </p:spPr>
      </p:pic>
      <p:pic>
        <p:nvPicPr>
          <p:cNvPr id="322568" name="Picture 8"/>
          <p:cNvPicPr>
            <a:picLocks noChangeAspect="1" noChangeArrowheads="1"/>
          </p:cNvPicPr>
          <p:nvPr/>
        </p:nvPicPr>
        <p:blipFill>
          <a:blip r:embed="rId4"/>
          <a:srcRect/>
          <a:stretch>
            <a:fillRect/>
          </a:stretch>
        </p:blipFill>
        <p:spPr bwMode="auto">
          <a:xfrm>
            <a:off x="4787007" y="4649366"/>
            <a:ext cx="4352925" cy="247650"/>
          </a:xfrm>
          <a:prstGeom prst="rect">
            <a:avLst/>
          </a:prstGeom>
          <a:noFill/>
          <a:ln w="9525">
            <a:noFill/>
            <a:miter lim="800000"/>
            <a:headEnd/>
            <a:tailEnd/>
          </a:ln>
          <a:effectLst/>
        </p:spPr>
      </p:pic>
      <p:sp>
        <p:nvSpPr>
          <p:cNvPr id="322570" name="Oval 10"/>
          <p:cNvSpPr>
            <a:spLocks noChangeArrowheads="1"/>
          </p:cNvSpPr>
          <p:nvPr/>
        </p:nvSpPr>
        <p:spPr bwMode="auto">
          <a:xfrm>
            <a:off x="3683695" y="5236741"/>
            <a:ext cx="720725" cy="287337"/>
          </a:xfrm>
          <a:prstGeom prst="ellipse">
            <a:avLst/>
          </a:prstGeom>
          <a:noFill/>
          <a:ln w="9525">
            <a:solidFill>
              <a:srgbClr val="FF3300"/>
            </a:solidFill>
            <a:prstDash val="dash"/>
            <a:round/>
            <a:headEnd/>
            <a:tailEnd/>
          </a:ln>
          <a:effectLst/>
        </p:spPr>
        <p:txBody>
          <a:bodyPr wrap="none" anchor="ctr"/>
          <a:lstStyle/>
          <a:p>
            <a:endParaRPr lang="zh-CN" altLang="en-US"/>
          </a:p>
        </p:txBody>
      </p:sp>
      <p:sp>
        <p:nvSpPr>
          <p:cNvPr id="322571" name="Line 11"/>
          <p:cNvSpPr>
            <a:spLocks noChangeShapeType="1"/>
          </p:cNvSpPr>
          <p:nvPr/>
        </p:nvSpPr>
        <p:spPr bwMode="auto">
          <a:xfrm flipV="1">
            <a:off x="4426645" y="4936703"/>
            <a:ext cx="792162" cy="431800"/>
          </a:xfrm>
          <a:prstGeom prst="line">
            <a:avLst/>
          </a:prstGeom>
          <a:noFill/>
          <a:ln w="9525">
            <a:solidFill>
              <a:schemeClr val="tx1"/>
            </a:solidFill>
            <a:prstDash val="dash"/>
            <a:round/>
            <a:headEnd/>
            <a:tailEnd type="triangle" w="med" len="med"/>
          </a:ln>
          <a:effectLst/>
        </p:spPr>
        <p:txBody>
          <a:bodyPr/>
          <a:lstStyle/>
          <a:p>
            <a:endParaRPr lang="zh-CN" altLang="en-US"/>
          </a:p>
        </p:txBody>
      </p:sp>
      <p:pic>
        <p:nvPicPr>
          <p:cNvPr id="322572" name="Picture 12"/>
          <p:cNvPicPr>
            <a:picLocks noChangeAspect="1" noChangeArrowheads="1"/>
          </p:cNvPicPr>
          <p:nvPr/>
        </p:nvPicPr>
        <p:blipFill>
          <a:blip r:embed="rId5"/>
          <a:srcRect/>
          <a:stretch>
            <a:fillRect/>
          </a:stretch>
        </p:blipFill>
        <p:spPr bwMode="auto">
          <a:xfrm>
            <a:off x="5434707" y="1047328"/>
            <a:ext cx="3657600" cy="2809875"/>
          </a:xfrm>
          <a:prstGeom prst="rect">
            <a:avLst/>
          </a:prstGeom>
          <a:noFill/>
          <a:ln w="9525">
            <a:noFill/>
            <a:miter lim="800000"/>
            <a:headEnd/>
            <a:tailEnd/>
          </a:ln>
          <a:effectLst/>
        </p:spPr>
      </p:pic>
      <p:sp>
        <p:nvSpPr>
          <p:cNvPr id="322573" name="Line 13"/>
          <p:cNvSpPr>
            <a:spLocks noChangeShapeType="1"/>
          </p:cNvSpPr>
          <p:nvPr/>
        </p:nvSpPr>
        <p:spPr bwMode="auto">
          <a:xfrm flipV="1">
            <a:off x="6083995" y="3857203"/>
            <a:ext cx="0" cy="720725"/>
          </a:xfrm>
          <a:prstGeom prst="line">
            <a:avLst/>
          </a:prstGeom>
          <a:noFill/>
          <a:ln w="9525">
            <a:solidFill>
              <a:schemeClr val="tx1"/>
            </a:solidFill>
            <a:prstDash val="dash"/>
            <a:round/>
            <a:headEnd/>
            <a:tailEnd type="triangle" w="med" len="med"/>
          </a:ln>
          <a:effectLst/>
        </p:spPr>
        <p:txBody>
          <a:bodyPr/>
          <a:lstStyle/>
          <a:p>
            <a:endParaRPr lang="zh-CN" altLang="en-US"/>
          </a:p>
        </p:txBody>
      </p:sp>
    </p:spTree>
    <p:extLst>
      <p:ext uri="{BB962C8B-B14F-4D97-AF65-F5344CB8AC3E}">
        <p14:creationId xmlns:p14="http://schemas.microsoft.com/office/powerpoint/2010/main" val="577832211"/>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3590" name="Picture 6"/>
          <p:cNvPicPr>
            <a:picLocks noChangeAspect="1" noChangeArrowheads="1"/>
          </p:cNvPicPr>
          <p:nvPr/>
        </p:nvPicPr>
        <p:blipFill>
          <a:blip r:embed="rId2"/>
          <a:srcRect/>
          <a:stretch>
            <a:fillRect/>
          </a:stretch>
        </p:blipFill>
        <p:spPr bwMode="auto">
          <a:xfrm>
            <a:off x="323850" y="557609"/>
            <a:ext cx="3657600" cy="2800350"/>
          </a:xfrm>
          <a:prstGeom prst="rect">
            <a:avLst/>
          </a:prstGeom>
          <a:noFill/>
          <a:ln w="9525">
            <a:noFill/>
            <a:miter lim="800000"/>
            <a:headEnd/>
            <a:tailEnd/>
          </a:ln>
          <a:effectLst/>
        </p:spPr>
      </p:pic>
      <p:sp>
        <p:nvSpPr>
          <p:cNvPr id="323591" name="Line 7"/>
          <p:cNvSpPr>
            <a:spLocks noChangeShapeType="1"/>
          </p:cNvSpPr>
          <p:nvPr/>
        </p:nvSpPr>
        <p:spPr bwMode="auto">
          <a:xfrm flipV="1">
            <a:off x="2965450" y="413147"/>
            <a:ext cx="885825" cy="1223962"/>
          </a:xfrm>
          <a:prstGeom prst="line">
            <a:avLst/>
          </a:prstGeom>
          <a:noFill/>
          <a:ln w="9525">
            <a:solidFill>
              <a:schemeClr val="tx1"/>
            </a:solidFill>
            <a:prstDash val="dash"/>
            <a:round/>
            <a:headEnd/>
            <a:tailEnd type="triangle" w="med" len="med"/>
          </a:ln>
          <a:effectLst/>
        </p:spPr>
        <p:txBody>
          <a:bodyPr/>
          <a:lstStyle/>
          <a:p>
            <a:endParaRPr lang="zh-CN" altLang="en-US"/>
          </a:p>
        </p:txBody>
      </p:sp>
      <p:pic>
        <p:nvPicPr>
          <p:cNvPr id="323592" name="Picture 8"/>
          <p:cNvPicPr>
            <a:picLocks noChangeAspect="1" noChangeArrowheads="1"/>
          </p:cNvPicPr>
          <p:nvPr/>
        </p:nvPicPr>
        <p:blipFill>
          <a:blip r:embed="rId3"/>
          <a:srcRect/>
          <a:stretch>
            <a:fillRect/>
          </a:stretch>
        </p:blipFill>
        <p:spPr bwMode="auto">
          <a:xfrm>
            <a:off x="3276600" y="125809"/>
            <a:ext cx="2790825" cy="228600"/>
          </a:xfrm>
          <a:prstGeom prst="rect">
            <a:avLst/>
          </a:prstGeom>
          <a:noFill/>
          <a:ln w="9525">
            <a:noFill/>
            <a:miter lim="800000"/>
            <a:headEnd/>
            <a:tailEnd/>
          </a:ln>
          <a:effectLst/>
        </p:spPr>
      </p:pic>
      <p:pic>
        <p:nvPicPr>
          <p:cNvPr id="323593" name="Picture 9"/>
          <p:cNvPicPr>
            <a:picLocks noChangeAspect="1" noChangeArrowheads="1"/>
          </p:cNvPicPr>
          <p:nvPr/>
        </p:nvPicPr>
        <p:blipFill>
          <a:blip r:embed="rId4"/>
          <a:srcRect/>
          <a:stretch>
            <a:fillRect/>
          </a:stretch>
        </p:blipFill>
        <p:spPr bwMode="auto">
          <a:xfrm>
            <a:off x="5292725" y="700484"/>
            <a:ext cx="3657600" cy="3019425"/>
          </a:xfrm>
          <a:prstGeom prst="rect">
            <a:avLst/>
          </a:prstGeom>
          <a:noFill/>
          <a:ln w="9525">
            <a:noFill/>
            <a:miter lim="800000"/>
            <a:headEnd/>
            <a:tailEnd/>
          </a:ln>
          <a:effectLst/>
        </p:spPr>
      </p:pic>
      <p:sp>
        <p:nvSpPr>
          <p:cNvPr id="323594" name="Line 10"/>
          <p:cNvSpPr>
            <a:spLocks noChangeShapeType="1"/>
          </p:cNvSpPr>
          <p:nvPr/>
        </p:nvSpPr>
        <p:spPr bwMode="auto">
          <a:xfrm>
            <a:off x="5651500" y="341709"/>
            <a:ext cx="144463" cy="431800"/>
          </a:xfrm>
          <a:prstGeom prst="line">
            <a:avLst/>
          </a:prstGeom>
          <a:noFill/>
          <a:ln w="9525">
            <a:solidFill>
              <a:schemeClr val="tx1"/>
            </a:solidFill>
            <a:prstDash val="dash"/>
            <a:round/>
            <a:headEnd/>
            <a:tailEnd type="triangle" w="med" len="med"/>
          </a:ln>
          <a:effectLst/>
        </p:spPr>
        <p:txBody>
          <a:bodyPr/>
          <a:lstStyle/>
          <a:p>
            <a:endParaRPr lang="zh-CN" altLang="en-US"/>
          </a:p>
        </p:txBody>
      </p:sp>
      <p:sp>
        <p:nvSpPr>
          <p:cNvPr id="323595" name="Rectangle 11"/>
          <p:cNvSpPr>
            <a:spLocks noChangeArrowheads="1"/>
          </p:cNvSpPr>
          <p:nvPr/>
        </p:nvSpPr>
        <p:spPr bwMode="auto">
          <a:xfrm>
            <a:off x="5314950" y="3470672"/>
            <a:ext cx="3600450" cy="215900"/>
          </a:xfrm>
          <a:prstGeom prst="rect">
            <a:avLst/>
          </a:prstGeom>
          <a:noFill/>
          <a:ln w="9525">
            <a:solidFill>
              <a:srgbClr val="FF3300"/>
            </a:solidFill>
            <a:prstDash val="dash"/>
            <a:miter lim="800000"/>
            <a:headEnd/>
            <a:tailEnd/>
          </a:ln>
          <a:effectLst/>
        </p:spPr>
        <p:txBody>
          <a:bodyPr wrap="none" anchor="ctr"/>
          <a:lstStyle/>
          <a:p>
            <a:endParaRPr lang="zh-CN" altLang="en-US"/>
          </a:p>
        </p:txBody>
      </p:sp>
      <p:sp>
        <p:nvSpPr>
          <p:cNvPr id="323596" name="Oval 12"/>
          <p:cNvSpPr>
            <a:spLocks noChangeArrowheads="1"/>
          </p:cNvSpPr>
          <p:nvPr/>
        </p:nvSpPr>
        <p:spPr bwMode="auto">
          <a:xfrm>
            <a:off x="2994025" y="3076972"/>
            <a:ext cx="433388" cy="288925"/>
          </a:xfrm>
          <a:prstGeom prst="ellipse">
            <a:avLst/>
          </a:prstGeom>
          <a:noFill/>
          <a:ln w="9525">
            <a:solidFill>
              <a:srgbClr val="FF3300"/>
            </a:solidFill>
            <a:prstDash val="dash"/>
            <a:round/>
            <a:headEnd/>
            <a:tailEnd/>
          </a:ln>
          <a:effectLst/>
        </p:spPr>
        <p:txBody>
          <a:bodyPr wrap="none" anchor="ctr"/>
          <a:lstStyle/>
          <a:p>
            <a:endParaRPr lang="zh-CN" altLang="en-US"/>
          </a:p>
        </p:txBody>
      </p:sp>
      <p:pic>
        <p:nvPicPr>
          <p:cNvPr id="323597" name="Picture 13"/>
          <p:cNvPicPr>
            <a:picLocks noChangeAspect="1" noChangeArrowheads="1"/>
          </p:cNvPicPr>
          <p:nvPr/>
        </p:nvPicPr>
        <p:blipFill>
          <a:blip r:embed="rId5"/>
          <a:srcRect/>
          <a:stretch>
            <a:fillRect/>
          </a:stretch>
        </p:blipFill>
        <p:spPr bwMode="auto">
          <a:xfrm>
            <a:off x="900113" y="3946922"/>
            <a:ext cx="2762250" cy="1219200"/>
          </a:xfrm>
          <a:prstGeom prst="rect">
            <a:avLst/>
          </a:prstGeom>
          <a:noFill/>
          <a:ln w="9525">
            <a:noFill/>
            <a:miter lim="800000"/>
            <a:headEnd/>
            <a:tailEnd/>
          </a:ln>
          <a:effectLst/>
        </p:spPr>
      </p:pic>
      <p:sp>
        <p:nvSpPr>
          <p:cNvPr id="323598" name="Line 14"/>
          <p:cNvSpPr>
            <a:spLocks noChangeShapeType="1"/>
          </p:cNvSpPr>
          <p:nvPr/>
        </p:nvSpPr>
        <p:spPr bwMode="auto">
          <a:xfrm flipH="1">
            <a:off x="3203575" y="3437334"/>
            <a:ext cx="0" cy="792163"/>
          </a:xfrm>
          <a:prstGeom prst="line">
            <a:avLst/>
          </a:prstGeom>
          <a:noFill/>
          <a:ln w="9525">
            <a:solidFill>
              <a:schemeClr val="tx1"/>
            </a:solidFill>
            <a:prstDash val="dash"/>
            <a:round/>
            <a:headEnd/>
            <a:tailEnd type="triangle" w="med" len="med"/>
          </a:ln>
          <a:effectLst/>
        </p:spPr>
        <p:txBody>
          <a:bodyPr/>
          <a:lstStyle/>
          <a:p>
            <a:endParaRPr lang="zh-CN" altLang="en-US"/>
          </a:p>
        </p:txBody>
      </p:sp>
      <p:pic>
        <p:nvPicPr>
          <p:cNvPr id="323599" name="Picture 15"/>
          <p:cNvPicPr>
            <a:picLocks noChangeAspect="1" noChangeArrowheads="1"/>
          </p:cNvPicPr>
          <p:nvPr/>
        </p:nvPicPr>
        <p:blipFill>
          <a:blip r:embed="rId6"/>
          <a:srcRect/>
          <a:stretch>
            <a:fillRect/>
          </a:stretch>
        </p:blipFill>
        <p:spPr bwMode="auto">
          <a:xfrm>
            <a:off x="323850" y="3508772"/>
            <a:ext cx="4057650" cy="266700"/>
          </a:xfrm>
          <a:prstGeom prst="rect">
            <a:avLst/>
          </a:prstGeom>
          <a:noFill/>
          <a:ln w="9525">
            <a:noFill/>
            <a:miter lim="800000"/>
            <a:headEnd/>
            <a:tailEnd/>
          </a:ln>
          <a:effectLst/>
        </p:spPr>
      </p:pic>
      <p:pic>
        <p:nvPicPr>
          <p:cNvPr id="323600" name="Picture 16"/>
          <p:cNvPicPr>
            <a:picLocks noChangeAspect="1" noChangeArrowheads="1"/>
          </p:cNvPicPr>
          <p:nvPr/>
        </p:nvPicPr>
        <p:blipFill>
          <a:blip r:embed="rId7"/>
          <a:srcRect/>
          <a:stretch>
            <a:fillRect/>
          </a:stretch>
        </p:blipFill>
        <p:spPr bwMode="auto">
          <a:xfrm>
            <a:off x="4427538" y="4085034"/>
            <a:ext cx="3638550" cy="2800350"/>
          </a:xfrm>
          <a:prstGeom prst="rect">
            <a:avLst/>
          </a:prstGeom>
          <a:noFill/>
          <a:ln w="9525">
            <a:noFill/>
            <a:miter lim="800000"/>
            <a:headEnd/>
            <a:tailEnd/>
          </a:ln>
          <a:effectLst/>
        </p:spPr>
      </p:pic>
      <p:sp>
        <p:nvSpPr>
          <p:cNvPr id="323601" name="Line 17"/>
          <p:cNvSpPr>
            <a:spLocks noChangeShapeType="1"/>
          </p:cNvSpPr>
          <p:nvPr/>
        </p:nvSpPr>
        <p:spPr bwMode="auto">
          <a:xfrm>
            <a:off x="3059113" y="5166122"/>
            <a:ext cx="1296987" cy="719137"/>
          </a:xfrm>
          <a:prstGeom prst="line">
            <a:avLst/>
          </a:prstGeom>
          <a:noFill/>
          <a:ln w="9525">
            <a:solidFill>
              <a:schemeClr val="tx1"/>
            </a:solidFill>
            <a:prstDash val="dash"/>
            <a:round/>
            <a:headEnd/>
            <a:tailEnd type="triangle" w="med" len="med"/>
          </a:ln>
          <a:effectLst/>
        </p:spPr>
        <p:txBody>
          <a:bodyPr/>
          <a:lstStyle/>
          <a:p>
            <a:endParaRPr lang="zh-CN" altLang="en-US"/>
          </a:p>
        </p:txBody>
      </p:sp>
      <p:pic>
        <p:nvPicPr>
          <p:cNvPr id="323602" name="Picture 18"/>
          <p:cNvPicPr>
            <a:picLocks noChangeAspect="1" noChangeArrowheads="1"/>
          </p:cNvPicPr>
          <p:nvPr/>
        </p:nvPicPr>
        <p:blipFill>
          <a:blip r:embed="rId8"/>
          <a:srcRect/>
          <a:stretch>
            <a:fillRect/>
          </a:stretch>
        </p:blipFill>
        <p:spPr bwMode="auto">
          <a:xfrm>
            <a:off x="1403350" y="5382022"/>
            <a:ext cx="2609850" cy="171450"/>
          </a:xfrm>
          <a:prstGeom prst="rect">
            <a:avLst/>
          </a:prstGeom>
          <a:noFill/>
          <a:ln w="9525">
            <a:noFill/>
            <a:miter lim="800000"/>
            <a:headEnd/>
            <a:tailEnd/>
          </a:ln>
          <a:effectLst/>
        </p:spPr>
      </p:pic>
      <p:sp>
        <p:nvSpPr>
          <p:cNvPr id="323603" name="Rectangle 19"/>
          <p:cNvSpPr>
            <a:spLocks noChangeArrowheads="1"/>
          </p:cNvSpPr>
          <p:nvPr/>
        </p:nvSpPr>
        <p:spPr bwMode="auto">
          <a:xfrm>
            <a:off x="4478338" y="6650434"/>
            <a:ext cx="3600450" cy="215900"/>
          </a:xfrm>
          <a:prstGeom prst="rect">
            <a:avLst/>
          </a:prstGeom>
          <a:noFill/>
          <a:ln w="9525">
            <a:solidFill>
              <a:srgbClr val="FF3300"/>
            </a:solidFill>
            <a:prstDash val="dash"/>
            <a:miter lim="800000"/>
            <a:headEnd/>
            <a:tailEnd/>
          </a:ln>
          <a:effectLst/>
        </p:spPr>
        <p:txBody>
          <a:bodyPr wrap="none" anchor="ctr"/>
          <a:lstStyle/>
          <a:p>
            <a:endParaRPr lang="zh-CN" altLang="en-US"/>
          </a:p>
        </p:txBody>
      </p:sp>
    </p:spTree>
    <p:extLst>
      <p:ext uri="{BB962C8B-B14F-4D97-AF65-F5344CB8AC3E}">
        <p14:creationId xmlns:p14="http://schemas.microsoft.com/office/powerpoint/2010/main" val="508087968"/>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755576" y="629816"/>
            <a:ext cx="8229600" cy="1143000"/>
          </a:xfrm>
        </p:spPr>
        <p:txBody>
          <a:bodyPr/>
          <a:lstStyle/>
          <a:p>
            <a:r>
              <a:rPr lang="en-US" altLang="zh-CN" dirty="0" smtClean="0">
                <a:latin typeface="微软雅黑" pitchFamily="34" charset="-122"/>
                <a:ea typeface="微软雅黑" pitchFamily="34" charset="-122"/>
              </a:rPr>
              <a:t>Struts2 </a:t>
            </a:r>
            <a:r>
              <a:rPr lang="zh-CN" altLang="en-US" dirty="0" smtClean="0">
                <a:latin typeface="微软雅黑" pitchFamily="34" charset="-122"/>
                <a:ea typeface="微软雅黑" pitchFamily="34" charset="-122"/>
              </a:rPr>
              <a:t>运行流程图</a:t>
            </a:r>
            <a:r>
              <a:rPr lang="en-US" altLang="zh-CN" dirty="0" smtClean="0">
                <a:latin typeface="微软雅黑" pitchFamily="34" charset="-122"/>
                <a:ea typeface="微软雅黑" pitchFamily="34" charset="-122"/>
              </a:rPr>
              <a:t>-1</a:t>
            </a:r>
            <a:endParaRPr lang="zh-CN" altLang="en-US" dirty="0">
              <a:latin typeface="微软雅黑" pitchFamily="34" charset="-122"/>
              <a:ea typeface="微软雅黑" pitchFamily="34" charset="-122"/>
            </a:endParaRPr>
          </a:p>
        </p:txBody>
      </p:sp>
      <p:pic>
        <p:nvPicPr>
          <p:cNvPr id="1026" name="Picture 2"/>
          <p:cNvPicPr>
            <a:picLocks noChangeAspect="1" noChangeArrowheads="1"/>
          </p:cNvPicPr>
          <p:nvPr/>
        </p:nvPicPr>
        <p:blipFill>
          <a:blip r:embed="rId2"/>
          <a:srcRect/>
          <a:stretch>
            <a:fillRect/>
          </a:stretch>
        </p:blipFill>
        <p:spPr bwMode="auto">
          <a:xfrm>
            <a:off x="0" y="1928026"/>
            <a:ext cx="9144000" cy="4741334"/>
          </a:xfrm>
          <a:prstGeom prst="rect">
            <a:avLst/>
          </a:prstGeom>
          <a:noFill/>
          <a:ln w="9525">
            <a:noFill/>
            <a:miter lim="800000"/>
            <a:headEnd/>
            <a:tailEnd/>
          </a:ln>
          <a:effectLst/>
        </p:spPr>
      </p:pic>
      <p:sp>
        <p:nvSpPr>
          <p:cNvPr id="4" name="TextBox 3"/>
          <p:cNvSpPr txBox="1"/>
          <p:nvPr/>
        </p:nvSpPr>
        <p:spPr>
          <a:xfrm>
            <a:off x="214282" y="4097592"/>
            <a:ext cx="3357586" cy="1169551"/>
          </a:xfrm>
          <a:prstGeom prst="rect">
            <a:avLst/>
          </a:prstGeom>
          <a:solidFill>
            <a:schemeClr val="bg1"/>
          </a:solidFill>
          <a:ln>
            <a:solidFill>
              <a:schemeClr val="tx1"/>
            </a:solidFill>
          </a:ln>
        </p:spPr>
        <p:txBody>
          <a:bodyPr wrap="square" rtlCol="0">
            <a:spAutoFit/>
          </a:bodyPr>
          <a:lstStyle/>
          <a:p>
            <a:r>
              <a:rPr lang="en-US" altLang="zh-CN" sz="1400" b="1" dirty="0" err="1" smtClean="0"/>
              <a:t>ActionProxy</a:t>
            </a:r>
            <a:r>
              <a:rPr lang="en-US" altLang="zh-CN" sz="1400" b="1" dirty="0" smtClean="0"/>
              <a:t> </a:t>
            </a:r>
            <a:r>
              <a:rPr lang="zh-CN" altLang="en-US" sz="1400" b="1" dirty="0" smtClean="0"/>
              <a:t>是 </a:t>
            </a:r>
            <a:r>
              <a:rPr lang="en-US" altLang="zh-CN" sz="1400" b="1" dirty="0" smtClean="0"/>
              <a:t>Action </a:t>
            </a:r>
            <a:r>
              <a:rPr lang="zh-CN" altLang="en-US" sz="1400" b="1" dirty="0" smtClean="0"/>
              <a:t>的一个代理类，也就是说</a:t>
            </a:r>
            <a:r>
              <a:rPr lang="en-US" altLang="zh-CN" sz="1400" b="1" dirty="0" smtClean="0"/>
              <a:t>Action</a:t>
            </a:r>
            <a:r>
              <a:rPr lang="zh-CN" altLang="en-US" sz="1400" b="1" dirty="0" smtClean="0"/>
              <a:t>的调用是通过 </a:t>
            </a:r>
            <a:r>
              <a:rPr lang="en-US" altLang="zh-CN" sz="1400" b="1" dirty="0" err="1" smtClean="0"/>
              <a:t>ActionProxy</a:t>
            </a:r>
            <a:r>
              <a:rPr lang="en-US" altLang="zh-CN" sz="1400" b="1" dirty="0" smtClean="0"/>
              <a:t> </a:t>
            </a:r>
            <a:r>
              <a:rPr lang="zh-CN" altLang="en-US" sz="1400" b="1" dirty="0" smtClean="0"/>
              <a:t>实现的，其实就是调用了</a:t>
            </a:r>
            <a:r>
              <a:rPr lang="en-US" altLang="zh-CN" sz="1400" b="1" dirty="0" err="1" smtClean="0"/>
              <a:t>ActionProxy.execute</a:t>
            </a:r>
            <a:r>
              <a:rPr lang="en-US" altLang="zh-CN" sz="1400" b="1" dirty="0" smtClean="0"/>
              <a:t>()</a:t>
            </a:r>
            <a:r>
              <a:rPr lang="zh-CN" altLang="en-US" sz="1400" b="1" dirty="0" smtClean="0"/>
              <a:t>方法，而该方法又调用了</a:t>
            </a:r>
            <a:r>
              <a:rPr lang="en-US" altLang="zh-CN" sz="1400" b="1" dirty="0" err="1" smtClean="0"/>
              <a:t>ActionInvocation.invoke</a:t>
            </a:r>
            <a:r>
              <a:rPr lang="en-US" altLang="zh-CN" sz="1400" b="1" dirty="0" smtClean="0"/>
              <a:t>()</a:t>
            </a:r>
            <a:r>
              <a:rPr lang="zh-CN" altLang="en-US" sz="1400" b="1" dirty="0" smtClean="0"/>
              <a:t>方法</a:t>
            </a:r>
            <a:endParaRPr lang="en-US" altLang="zh-CN" sz="1400" b="1" dirty="0" smtClean="0"/>
          </a:p>
        </p:txBody>
      </p:sp>
      <p:sp>
        <p:nvSpPr>
          <p:cNvPr id="5" name="任意多边形 4"/>
          <p:cNvSpPr/>
          <p:nvPr/>
        </p:nvSpPr>
        <p:spPr>
          <a:xfrm>
            <a:off x="2417523" y="2284450"/>
            <a:ext cx="686845" cy="1803747"/>
          </a:xfrm>
          <a:custGeom>
            <a:avLst/>
            <a:gdLst>
              <a:gd name="connsiteX0" fmla="*/ 588724 w 686845"/>
              <a:gd name="connsiteY0" fmla="*/ 0 h 1803747"/>
              <a:gd name="connsiteX1" fmla="*/ 588724 w 686845"/>
              <a:gd name="connsiteY1" fmla="*/ 1152394 h 1803747"/>
              <a:gd name="connsiteX2" fmla="*/ 0 w 686845"/>
              <a:gd name="connsiteY2" fmla="*/ 1803747 h 1803747"/>
            </a:gdLst>
            <a:ahLst/>
            <a:cxnLst>
              <a:cxn ang="0">
                <a:pos x="connsiteX0" y="connsiteY0"/>
              </a:cxn>
              <a:cxn ang="0">
                <a:pos x="connsiteX1" y="connsiteY1"/>
              </a:cxn>
              <a:cxn ang="0">
                <a:pos x="connsiteX2" y="connsiteY2"/>
              </a:cxn>
            </a:cxnLst>
            <a:rect l="l" t="t" r="r" b="b"/>
            <a:pathLst>
              <a:path w="686845" h="1803747">
                <a:moveTo>
                  <a:pt x="588724" y="0"/>
                </a:moveTo>
                <a:cubicBezTo>
                  <a:pt x="637784" y="425885"/>
                  <a:pt x="686845" y="851770"/>
                  <a:pt x="588724" y="1152394"/>
                </a:cubicBezTo>
                <a:cubicBezTo>
                  <a:pt x="490603" y="1453019"/>
                  <a:pt x="245301" y="1628383"/>
                  <a:pt x="0" y="1803747"/>
                </a:cubicBezTo>
              </a:path>
            </a:pathLst>
          </a:custGeom>
          <a:ln>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6" name="TextBox 5"/>
          <p:cNvSpPr txBox="1"/>
          <p:nvPr/>
        </p:nvSpPr>
        <p:spPr>
          <a:xfrm>
            <a:off x="5429256" y="2883146"/>
            <a:ext cx="3714744" cy="1077218"/>
          </a:xfrm>
          <a:prstGeom prst="rect">
            <a:avLst/>
          </a:prstGeom>
          <a:solidFill>
            <a:schemeClr val="bg1"/>
          </a:solidFill>
          <a:ln>
            <a:solidFill>
              <a:schemeClr val="tx1"/>
            </a:solidFill>
          </a:ln>
        </p:spPr>
        <p:txBody>
          <a:bodyPr wrap="square" rtlCol="0">
            <a:spAutoFit/>
          </a:bodyPr>
          <a:lstStyle/>
          <a:p>
            <a:r>
              <a:rPr lang="en-US" sz="1600" b="1" dirty="0" err="1" smtClean="0"/>
              <a:t>ActionInvocation</a:t>
            </a:r>
            <a:r>
              <a:rPr lang="zh-CN" altLang="en-US" sz="1600" b="1" dirty="0" smtClean="0"/>
              <a:t>就是</a:t>
            </a:r>
            <a:r>
              <a:rPr lang="en-US" sz="1600" b="1" dirty="0" smtClean="0"/>
              <a:t>Action</a:t>
            </a:r>
            <a:r>
              <a:rPr lang="zh-CN" altLang="en-US" sz="1600" b="1" dirty="0" smtClean="0"/>
              <a:t>的调用者。</a:t>
            </a:r>
            <a:r>
              <a:rPr lang="en-US" sz="1600" b="1" dirty="0" err="1" smtClean="0"/>
              <a:t>ActionInvocation</a:t>
            </a:r>
            <a:r>
              <a:rPr lang="zh-CN" altLang="en-US" sz="1600" b="1" dirty="0" smtClean="0"/>
              <a:t>在</a:t>
            </a:r>
            <a:r>
              <a:rPr lang="en-US" sz="1600" b="1" dirty="0" smtClean="0"/>
              <a:t>Action</a:t>
            </a:r>
            <a:r>
              <a:rPr lang="zh-CN" altLang="en-US" sz="1600" b="1" dirty="0" smtClean="0"/>
              <a:t>的执行过程中，负责</a:t>
            </a:r>
            <a:r>
              <a:rPr lang="en-US" sz="1600" b="1" dirty="0" err="1" smtClean="0"/>
              <a:t>Interceptor、Action</a:t>
            </a:r>
            <a:r>
              <a:rPr lang="zh-CN" altLang="en-US" sz="1600" b="1" dirty="0" smtClean="0"/>
              <a:t>和</a:t>
            </a:r>
            <a:r>
              <a:rPr lang="en-US" sz="1600" b="1" dirty="0" smtClean="0"/>
              <a:t>Result</a:t>
            </a:r>
            <a:r>
              <a:rPr lang="zh-CN" altLang="en-US" sz="1600" b="1" dirty="0" smtClean="0"/>
              <a:t>等一系列元素的调度。</a:t>
            </a:r>
          </a:p>
        </p:txBody>
      </p:sp>
      <p:cxnSp>
        <p:nvCxnSpPr>
          <p:cNvPr id="8" name="直接连接符 7"/>
          <p:cNvCxnSpPr/>
          <p:nvPr/>
        </p:nvCxnSpPr>
        <p:spPr>
          <a:xfrm>
            <a:off x="4071934" y="2299116"/>
            <a:ext cx="1357322" cy="1171669"/>
          </a:xfrm>
          <a:prstGeom prst="line">
            <a:avLst/>
          </a:prstGeom>
          <a:ln>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63644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down)">
                                      <p:cBhvr>
                                        <p:cTn id="15" dur="500"/>
                                        <p:tgtEl>
                                          <p:spTgt spid="8"/>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down)">
                                      <p:cBhvr>
                                        <p:cTn id="1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Rectangle 2"/>
          <p:cNvSpPr>
            <a:spLocks noGrp="1" noChangeArrowheads="1"/>
          </p:cNvSpPr>
          <p:nvPr>
            <p:ph type="title"/>
          </p:nvPr>
        </p:nvSpPr>
        <p:spPr>
          <a:xfrm>
            <a:off x="758576" y="692696"/>
            <a:ext cx="7772400" cy="1143000"/>
          </a:xfrm>
        </p:spPr>
        <p:txBody>
          <a:bodyPr/>
          <a:lstStyle/>
          <a:p>
            <a:r>
              <a:rPr lang="en-US" altLang="zh-CN" dirty="0" err="1" smtClean="0">
                <a:latin typeface="微软雅黑" pitchFamily="34" charset="-122"/>
                <a:ea typeface="微软雅黑" pitchFamily="34" charset="-122"/>
              </a:rPr>
              <a:t>Params</a:t>
            </a:r>
            <a:r>
              <a:rPr lang="en-US" altLang="zh-CN" dirty="0" smtClean="0">
                <a:latin typeface="微软雅黑" pitchFamily="34" charset="-122"/>
                <a:ea typeface="微软雅黑" pitchFamily="34" charset="-122"/>
              </a:rPr>
              <a:t> </a:t>
            </a:r>
            <a:r>
              <a:rPr lang="zh-CN" altLang="en-US" dirty="0" smtClean="0">
                <a:latin typeface="微软雅黑" pitchFamily="34" charset="-122"/>
                <a:ea typeface="微软雅黑" pitchFamily="34" charset="-122"/>
              </a:rPr>
              <a:t>拦截</a:t>
            </a:r>
            <a:r>
              <a:rPr lang="zh-CN" altLang="en-US" dirty="0">
                <a:latin typeface="微软雅黑" pitchFamily="34" charset="-122"/>
                <a:ea typeface="微软雅黑" pitchFamily="34" charset="-122"/>
              </a:rPr>
              <a:t>器</a:t>
            </a:r>
          </a:p>
        </p:txBody>
      </p:sp>
      <p:sp>
        <p:nvSpPr>
          <p:cNvPr id="250883" name="Rectangle 3"/>
          <p:cNvSpPr>
            <a:spLocks noGrp="1" noChangeArrowheads="1"/>
          </p:cNvSpPr>
          <p:nvPr>
            <p:ph type="body" idx="1"/>
          </p:nvPr>
        </p:nvSpPr>
        <p:spPr>
          <a:xfrm>
            <a:off x="251520" y="1773783"/>
            <a:ext cx="8640960" cy="3311401"/>
          </a:xfrm>
        </p:spPr>
        <p:txBody>
          <a:bodyPr/>
          <a:lstStyle/>
          <a:p>
            <a:r>
              <a:rPr lang="en-US" altLang="zh-CN" sz="2400" b="1" dirty="0" smtClean="0">
                <a:solidFill>
                  <a:srgbClr val="FF3300"/>
                </a:solidFill>
                <a:latin typeface="微软雅黑" pitchFamily="34" charset="-122"/>
                <a:ea typeface="微软雅黑" pitchFamily="34" charset="-122"/>
              </a:rPr>
              <a:t>Parameters </a:t>
            </a:r>
            <a:r>
              <a:rPr lang="zh-CN" altLang="en-US" sz="2400" b="1" dirty="0" smtClean="0">
                <a:solidFill>
                  <a:srgbClr val="FF3300"/>
                </a:solidFill>
                <a:latin typeface="微软雅黑" pitchFamily="34" charset="-122"/>
                <a:ea typeface="微软雅黑" pitchFamily="34" charset="-122"/>
              </a:rPr>
              <a:t>拦截器将把表单字段映射到 </a:t>
            </a:r>
            <a:r>
              <a:rPr lang="en-US" altLang="zh-CN" sz="2400" b="1" dirty="0" err="1" smtClean="0">
                <a:solidFill>
                  <a:srgbClr val="FF3300"/>
                </a:solidFill>
                <a:latin typeface="微软雅黑" pitchFamily="34" charset="-122"/>
                <a:ea typeface="微软雅黑" pitchFamily="34" charset="-122"/>
              </a:rPr>
              <a:t>ValueStack</a:t>
            </a:r>
            <a:r>
              <a:rPr lang="en-US" altLang="zh-CN" sz="2400" b="1" dirty="0" smtClean="0">
                <a:solidFill>
                  <a:srgbClr val="FF3300"/>
                </a:solidFill>
                <a:latin typeface="微软雅黑" pitchFamily="34" charset="-122"/>
                <a:ea typeface="微软雅黑" pitchFamily="34" charset="-122"/>
              </a:rPr>
              <a:t> </a:t>
            </a:r>
            <a:r>
              <a:rPr lang="zh-CN" altLang="en-US" sz="2400" b="1" dirty="0" smtClean="0">
                <a:solidFill>
                  <a:srgbClr val="FF3300"/>
                </a:solidFill>
                <a:latin typeface="微软雅黑" pitchFamily="34" charset="-122"/>
                <a:ea typeface="微软雅黑" pitchFamily="34" charset="-122"/>
              </a:rPr>
              <a:t>栈的栈顶对象的各个属性中</a:t>
            </a:r>
            <a:r>
              <a:rPr lang="en-US" altLang="zh-CN" sz="2400" dirty="0" smtClean="0">
                <a:latin typeface="微软雅黑" pitchFamily="34" charset="-122"/>
                <a:ea typeface="微软雅黑" pitchFamily="34" charset="-122"/>
              </a:rPr>
              <a:t>. </a:t>
            </a:r>
            <a:r>
              <a:rPr lang="zh-CN" altLang="en-US" sz="2400" dirty="0" smtClean="0">
                <a:latin typeface="微软雅黑" pitchFamily="34" charset="-122"/>
                <a:ea typeface="微软雅黑" pitchFamily="34" charset="-122"/>
              </a:rPr>
              <a:t>如果某个字段在模型里没有匹配的属性</a:t>
            </a:r>
            <a:r>
              <a:rPr lang="en-US" altLang="zh-CN" sz="2400" dirty="0" smtClean="0">
                <a:latin typeface="微软雅黑" pitchFamily="34" charset="-122"/>
                <a:ea typeface="微软雅黑" pitchFamily="34" charset="-122"/>
              </a:rPr>
              <a:t>, </a:t>
            </a:r>
            <a:r>
              <a:rPr lang="en-US" altLang="zh-CN" sz="2400" dirty="0" err="1" smtClean="0">
                <a:latin typeface="微软雅黑" pitchFamily="34" charset="-122"/>
                <a:ea typeface="微软雅黑" pitchFamily="34" charset="-122"/>
              </a:rPr>
              <a:t>Param</a:t>
            </a:r>
            <a:r>
              <a:rPr lang="en-US" altLang="zh-CN" sz="2400" dirty="0" smtClean="0">
                <a:latin typeface="微软雅黑" pitchFamily="34" charset="-122"/>
                <a:ea typeface="微软雅黑" pitchFamily="34" charset="-122"/>
              </a:rPr>
              <a:t> </a:t>
            </a:r>
            <a:r>
              <a:rPr lang="zh-CN" altLang="en-US" sz="2400" dirty="0" smtClean="0">
                <a:latin typeface="微软雅黑" pitchFamily="34" charset="-122"/>
                <a:ea typeface="微软雅黑" pitchFamily="34" charset="-122"/>
              </a:rPr>
              <a:t>拦截器将尝试 </a:t>
            </a:r>
            <a:r>
              <a:rPr lang="en-US" altLang="zh-CN" sz="2400" dirty="0" err="1" smtClean="0">
                <a:latin typeface="微软雅黑" pitchFamily="34" charset="-122"/>
                <a:ea typeface="微软雅黑" pitchFamily="34" charset="-122"/>
              </a:rPr>
              <a:t>ValueStack</a:t>
            </a:r>
            <a:r>
              <a:rPr lang="en-US" altLang="zh-CN" sz="2400" dirty="0" smtClean="0">
                <a:latin typeface="微软雅黑" pitchFamily="34" charset="-122"/>
                <a:ea typeface="微软雅黑" pitchFamily="34" charset="-122"/>
              </a:rPr>
              <a:t> </a:t>
            </a:r>
            <a:r>
              <a:rPr lang="zh-CN" altLang="en-US" sz="2400" dirty="0" smtClean="0">
                <a:latin typeface="微软雅黑" pitchFamily="34" charset="-122"/>
                <a:ea typeface="微软雅黑" pitchFamily="34" charset="-122"/>
              </a:rPr>
              <a:t>栈中的下一个对象</a:t>
            </a:r>
            <a:endParaRPr lang="en-US" altLang="zh-CN" sz="2400" dirty="0" smtClean="0">
              <a:latin typeface="微软雅黑" pitchFamily="34" charset="-122"/>
              <a:ea typeface="微软雅黑" pitchFamily="34" charset="-122"/>
            </a:endParaRPr>
          </a:p>
        </p:txBody>
      </p:sp>
    </p:spTree>
    <p:extLst>
      <p:ext uri="{BB962C8B-B14F-4D97-AF65-F5344CB8AC3E}">
        <p14:creationId xmlns:p14="http://schemas.microsoft.com/office/powerpoint/2010/main" val="4174524992"/>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4"/>
          <p:cNvPicPr>
            <a:picLocks noChangeAspect="1" noChangeArrowheads="1"/>
          </p:cNvPicPr>
          <p:nvPr/>
        </p:nvPicPr>
        <p:blipFill>
          <a:blip r:embed="rId2"/>
          <a:srcRect/>
          <a:stretch>
            <a:fillRect/>
          </a:stretch>
        </p:blipFill>
        <p:spPr bwMode="auto">
          <a:xfrm>
            <a:off x="4427538" y="960986"/>
            <a:ext cx="4392612" cy="2976563"/>
          </a:xfrm>
          <a:prstGeom prst="rect">
            <a:avLst/>
          </a:prstGeom>
          <a:noFill/>
          <a:ln w="9525">
            <a:noFill/>
            <a:miter lim="800000"/>
            <a:headEnd/>
            <a:tailEnd/>
          </a:ln>
          <a:effectLst/>
        </p:spPr>
      </p:pic>
      <p:sp>
        <p:nvSpPr>
          <p:cNvPr id="7" name="Rectangle 19"/>
          <p:cNvSpPr>
            <a:spLocks noChangeArrowheads="1"/>
          </p:cNvSpPr>
          <p:nvPr/>
        </p:nvSpPr>
        <p:spPr bwMode="auto">
          <a:xfrm>
            <a:off x="4826000" y="3769274"/>
            <a:ext cx="2841625" cy="215900"/>
          </a:xfrm>
          <a:prstGeom prst="rect">
            <a:avLst/>
          </a:prstGeom>
          <a:noFill/>
          <a:ln w="9525">
            <a:solidFill>
              <a:srgbClr val="FF3300"/>
            </a:solidFill>
            <a:prstDash val="dash"/>
            <a:miter lim="800000"/>
            <a:headEnd/>
            <a:tailEnd/>
          </a:ln>
          <a:effectLst/>
        </p:spPr>
        <p:txBody>
          <a:bodyPr wrap="none" anchor="ctr"/>
          <a:lstStyle/>
          <a:p>
            <a:endParaRPr lang="zh-CN" altLang="en-US"/>
          </a:p>
        </p:txBody>
      </p:sp>
      <p:sp>
        <p:nvSpPr>
          <p:cNvPr id="8" name="Text Box 20"/>
          <p:cNvSpPr txBox="1">
            <a:spLocks noChangeArrowheads="1"/>
          </p:cNvSpPr>
          <p:nvPr/>
        </p:nvSpPr>
        <p:spPr bwMode="auto">
          <a:xfrm>
            <a:off x="4857752" y="4818638"/>
            <a:ext cx="3071834" cy="707886"/>
          </a:xfrm>
          <a:prstGeom prst="rect">
            <a:avLst/>
          </a:prstGeom>
          <a:noFill/>
          <a:ln w="9525">
            <a:noFill/>
            <a:miter lim="800000"/>
            <a:headEnd/>
            <a:tailEnd/>
          </a:ln>
          <a:effectLst/>
        </p:spPr>
        <p:txBody>
          <a:bodyPr wrap="square">
            <a:spAutoFit/>
          </a:bodyPr>
          <a:lstStyle/>
          <a:p>
            <a:pPr>
              <a:spcBef>
                <a:spcPct val="50000"/>
              </a:spcBef>
            </a:pPr>
            <a:r>
              <a:rPr lang="zh-CN" altLang="en-US" sz="1600" dirty="0"/>
              <a:t>把表单的值赋给栈顶对象的</a:t>
            </a:r>
            <a:r>
              <a:rPr lang="zh-CN" altLang="en-US" sz="1600" dirty="0" smtClean="0"/>
              <a:t>属性</a:t>
            </a:r>
            <a:endParaRPr lang="en-US" altLang="zh-CN" sz="1600" dirty="0" smtClean="0"/>
          </a:p>
          <a:p>
            <a:pPr>
              <a:spcBef>
                <a:spcPct val="50000"/>
              </a:spcBef>
            </a:pPr>
            <a:r>
              <a:rPr lang="zh-CN" altLang="en-US" sz="1600" dirty="0" smtClean="0"/>
              <a:t>此时栈顶对象即为 </a:t>
            </a:r>
            <a:r>
              <a:rPr lang="en-US" altLang="zh-CN" sz="1600" dirty="0" smtClean="0"/>
              <a:t>Action</a:t>
            </a:r>
            <a:endParaRPr lang="zh-CN" altLang="en-US" sz="1600" dirty="0"/>
          </a:p>
        </p:txBody>
      </p:sp>
      <p:cxnSp>
        <p:nvCxnSpPr>
          <p:cNvPr id="14" name="直接连接符 13"/>
          <p:cNvCxnSpPr>
            <a:stCxn id="7" idx="2"/>
            <a:endCxn id="8" idx="0"/>
          </p:cNvCxnSpPr>
          <p:nvPr/>
        </p:nvCxnSpPr>
        <p:spPr>
          <a:xfrm>
            <a:off x="6246813" y="3985174"/>
            <a:ext cx="146856" cy="833464"/>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06491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down)">
                                      <p:cBhvr>
                                        <p:cTn id="12" dur="500"/>
                                        <p:tgtEl>
                                          <p:spTgt spid="14"/>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down)">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Rectangle 2"/>
          <p:cNvSpPr>
            <a:spLocks noGrp="1" noChangeArrowheads="1"/>
          </p:cNvSpPr>
          <p:nvPr>
            <p:ph type="title"/>
          </p:nvPr>
        </p:nvSpPr>
        <p:spPr>
          <a:xfrm>
            <a:off x="871566" y="620688"/>
            <a:ext cx="7772400" cy="1143000"/>
          </a:xfrm>
        </p:spPr>
        <p:txBody>
          <a:bodyPr/>
          <a:lstStyle/>
          <a:p>
            <a:r>
              <a:rPr lang="zh-CN" altLang="en-US" dirty="0" smtClean="0">
                <a:latin typeface="微软雅黑" pitchFamily="34" charset="-122"/>
                <a:ea typeface="微软雅黑" pitchFamily="34" charset="-122"/>
              </a:rPr>
              <a:t>把 </a:t>
            </a:r>
            <a:r>
              <a:rPr lang="en-US" altLang="zh-CN" dirty="0" smtClean="0">
                <a:latin typeface="微软雅黑" pitchFamily="34" charset="-122"/>
                <a:ea typeface="微软雅黑" pitchFamily="34" charset="-122"/>
              </a:rPr>
              <a:t>Action </a:t>
            </a:r>
            <a:r>
              <a:rPr lang="zh-CN" altLang="en-US" dirty="0" smtClean="0">
                <a:latin typeface="微软雅黑" pitchFamily="34" charset="-122"/>
                <a:ea typeface="微软雅黑" pitchFamily="34" charset="-122"/>
              </a:rPr>
              <a:t>和 </a:t>
            </a:r>
            <a:r>
              <a:rPr lang="en-US" altLang="zh-CN" dirty="0" smtClean="0">
                <a:latin typeface="微软雅黑" pitchFamily="34" charset="-122"/>
                <a:ea typeface="微软雅黑" pitchFamily="34" charset="-122"/>
              </a:rPr>
              <a:t>Model </a:t>
            </a:r>
            <a:r>
              <a:rPr lang="zh-CN" altLang="en-US" dirty="0" smtClean="0">
                <a:latin typeface="微软雅黑" pitchFamily="34" charset="-122"/>
                <a:ea typeface="微软雅黑" pitchFamily="34" charset="-122"/>
              </a:rPr>
              <a:t>隔开</a:t>
            </a:r>
            <a:endParaRPr lang="zh-CN" altLang="en-US" dirty="0">
              <a:latin typeface="微软雅黑" pitchFamily="34" charset="-122"/>
              <a:ea typeface="微软雅黑" pitchFamily="34" charset="-122"/>
            </a:endParaRPr>
          </a:p>
        </p:txBody>
      </p:sp>
      <p:sp>
        <p:nvSpPr>
          <p:cNvPr id="241667" name="Rectangle 3"/>
          <p:cNvSpPr>
            <a:spLocks noGrp="1" noChangeArrowheads="1"/>
          </p:cNvSpPr>
          <p:nvPr>
            <p:ph type="body" idx="1"/>
          </p:nvPr>
        </p:nvSpPr>
        <p:spPr>
          <a:xfrm>
            <a:off x="179512" y="1762472"/>
            <a:ext cx="8712968" cy="1522512"/>
          </a:xfrm>
        </p:spPr>
        <p:txBody>
          <a:bodyPr/>
          <a:lstStyle/>
          <a:p>
            <a:pPr>
              <a:lnSpc>
                <a:spcPct val="110000"/>
              </a:lnSpc>
            </a:pPr>
            <a:r>
              <a:rPr lang="zh-CN" altLang="en-US" sz="2400" dirty="0">
                <a:latin typeface="微软雅黑" pitchFamily="34" charset="-122"/>
                <a:ea typeface="微软雅黑" pitchFamily="34" charset="-122"/>
              </a:rPr>
              <a:t>在使用 </a:t>
            </a:r>
            <a:r>
              <a:rPr lang="en-US" altLang="zh-CN" sz="2400" dirty="0">
                <a:latin typeface="微软雅黑" pitchFamily="34" charset="-122"/>
                <a:ea typeface="微软雅黑" pitchFamily="34" charset="-122"/>
              </a:rPr>
              <a:t>Struts </a:t>
            </a:r>
            <a:r>
              <a:rPr lang="zh-CN" altLang="en-US" sz="2400" dirty="0">
                <a:latin typeface="微软雅黑" pitchFamily="34" charset="-122"/>
                <a:ea typeface="微软雅黑" pitchFamily="34" charset="-122"/>
              </a:rPr>
              <a:t>作为前端的企业级应用程序时</a:t>
            </a:r>
            <a:r>
              <a:rPr lang="zh-CN" altLang="en-US" sz="2400" dirty="0" smtClean="0">
                <a:latin typeface="微软雅黑" pitchFamily="34" charset="-122"/>
                <a:ea typeface="微软雅黑" pitchFamily="34" charset="-122"/>
              </a:rPr>
              <a:t>把 </a:t>
            </a:r>
            <a:r>
              <a:rPr lang="en-US" altLang="zh-CN" sz="2400" dirty="0" smtClean="0">
                <a:latin typeface="微软雅黑" pitchFamily="34" charset="-122"/>
                <a:ea typeface="微软雅黑" pitchFamily="34" charset="-122"/>
              </a:rPr>
              <a:t>Action </a:t>
            </a:r>
            <a:r>
              <a:rPr lang="zh-CN" altLang="en-US" sz="2400" dirty="0" smtClean="0">
                <a:latin typeface="微软雅黑" pitchFamily="34" charset="-122"/>
                <a:ea typeface="微软雅黑" pitchFamily="34" charset="-122"/>
              </a:rPr>
              <a:t>和 </a:t>
            </a:r>
            <a:r>
              <a:rPr lang="en-US" altLang="zh-CN" sz="2400" dirty="0" smtClean="0">
                <a:latin typeface="微软雅黑" pitchFamily="34" charset="-122"/>
                <a:ea typeface="微软雅黑" pitchFamily="34" charset="-122"/>
              </a:rPr>
              <a:t>Model </a:t>
            </a:r>
            <a:r>
              <a:rPr lang="zh-CN" altLang="en-US" sz="2400" dirty="0" smtClean="0">
                <a:latin typeface="微软雅黑" pitchFamily="34" charset="-122"/>
                <a:ea typeface="微软雅黑" pitchFamily="34" charset="-122"/>
              </a:rPr>
              <a:t>清晰</a:t>
            </a:r>
            <a:r>
              <a:rPr lang="zh-CN" altLang="en-US" sz="2400" dirty="0">
                <a:latin typeface="微软雅黑" pitchFamily="34" charset="-122"/>
                <a:ea typeface="微软雅黑" pitchFamily="34" charset="-122"/>
              </a:rPr>
              <a:t>地隔离开是有必要的</a:t>
            </a:r>
            <a:r>
              <a:rPr lang="en-US" altLang="zh-CN" sz="2400" dirty="0">
                <a:latin typeface="微软雅黑" pitchFamily="34" charset="-122"/>
                <a:ea typeface="微软雅黑" pitchFamily="34" charset="-122"/>
              </a:rPr>
              <a:t>: </a:t>
            </a:r>
            <a:r>
              <a:rPr lang="zh-CN" altLang="en-US" sz="2400" dirty="0" smtClean="0">
                <a:latin typeface="微软雅黑" pitchFamily="34" charset="-122"/>
                <a:ea typeface="微软雅黑" pitchFamily="34" charset="-122"/>
              </a:rPr>
              <a:t>有些 </a:t>
            </a:r>
            <a:r>
              <a:rPr lang="en-US" altLang="zh-CN" sz="2400" dirty="0" smtClean="0">
                <a:latin typeface="微软雅黑" pitchFamily="34" charset="-122"/>
                <a:ea typeface="微软雅黑" pitchFamily="34" charset="-122"/>
              </a:rPr>
              <a:t>Action </a:t>
            </a:r>
            <a:r>
              <a:rPr lang="zh-CN" altLang="en-US" sz="2400" dirty="0" smtClean="0">
                <a:latin typeface="微软雅黑" pitchFamily="34" charset="-122"/>
                <a:ea typeface="微软雅黑" pitchFamily="34" charset="-122"/>
              </a:rPr>
              <a:t>类</a:t>
            </a:r>
            <a:r>
              <a:rPr lang="zh-CN" altLang="en-US" sz="2400" dirty="0">
                <a:latin typeface="微软雅黑" pitchFamily="34" charset="-122"/>
                <a:ea typeface="微软雅黑" pitchFamily="34" charset="-122"/>
              </a:rPr>
              <a:t>不代表</a:t>
            </a:r>
            <a:r>
              <a:rPr lang="zh-CN" altLang="en-US" sz="2400" dirty="0" smtClean="0">
                <a:latin typeface="微软雅黑" pitchFamily="34" charset="-122"/>
                <a:ea typeface="微软雅黑" pitchFamily="34" charset="-122"/>
              </a:rPr>
              <a:t>任何</a:t>
            </a:r>
            <a:r>
              <a:rPr lang="en-US" altLang="zh-CN" sz="2400" dirty="0" smtClean="0">
                <a:latin typeface="微软雅黑" pitchFamily="34" charset="-122"/>
                <a:ea typeface="微软雅黑" pitchFamily="34" charset="-122"/>
              </a:rPr>
              <a:t>Model </a:t>
            </a:r>
            <a:r>
              <a:rPr lang="zh-CN" altLang="en-US" sz="2400" dirty="0" smtClean="0">
                <a:latin typeface="微软雅黑" pitchFamily="34" charset="-122"/>
                <a:ea typeface="微软雅黑" pitchFamily="34" charset="-122"/>
              </a:rPr>
              <a:t>对象</a:t>
            </a:r>
            <a:r>
              <a:rPr lang="en-US" altLang="zh-CN" sz="2400" dirty="0">
                <a:latin typeface="微软雅黑" pitchFamily="34" charset="-122"/>
                <a:ea typeface="微软雅黑" pitchFamily="34" charset="-122"/>
              </a:rPr>
              <a:t>, </a:t>
            </a:r>
            <a:r>
              <a:rPr lang="zh-CN" altLang="en-US" sz="2400" dirty="0">
                <a:latin typeface="微软雅黑" pitchFamily="34" charset="-122"/>
                <a:ea typeface="微软雅黑" pitchFamily="34" charset="-122"/>
              </a:rPr>
              <a:t>它们的功能仅限于</a:t>
            </a:r>
            <a:r>
              <a:rPr lang="zh-CN" altLang="en-US" sz="2400" dirty="0" smtClean="0">
                <a:latin typeface="微软雅黑" pitchFamily="34" charset="-122"/>
                <a:ea typeface="微软雅黑" pitchFamily="34" charset="-122"/>
              </a:rPr>
              <a:t>提供显示</a:t>
            </a:r>
            <a:r>
              <a:rPr lang="zh-CN" altLang="en-US" sz="2400" dirty="0">
                <a:latin typeface="微软雅黑" pitchFamily="34" charset="-122"/>
                <a:ea typeface="微软雅黑" pitchFamily="34" charset="-122"/>
              </a:rPr>
              <a:t>服务</a:t>
            </a:r>
          </a:p>
        </p:txBody>
      </p:sp>
    </p:spTree>
    <p:extLst>
      <p:ext uri="{BB962C8B-B14F-4D97-AF65-F5344CB8AC3E}">
        <p14:creationId xmlns:p14="http://schemas.microsoft.com/office/powerpoint/2010/main" val="386787684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78904" y="692696"/>
            <a:ext cx="8229600" cy="857256"/>
          </a:xfrm>
        </p:spPr>
        <p:txBody>
          <a:bodyPr/>
          <a:lstStyle/>
          <a:p>
            <a:r>
              <a:rPr lang="zh-CN" altLang="en-US" dirty="0" smtClean="0">
                <a:latin typeface="微软雅黑" pitchFamily="34" charset="-122"/>
                <a:ea typeface="微软雅黑" pitchFamily="34" charset="-122"/>
              </a:rPr>
              <a:t>下载 </a:t>
            </a:r>
            <a:r>
              <a:rPr lang="en-US" altLang="zh-CN" dirty="0" smtClean="0">
                <a:latin typeface="微软雅黑" pitchFamily="34" charset="-122"/>
                <a:ea typeface="微软雅黑" pitchFamily="34" charset="-122"/>
              </a:rPr>
              <a:t>Struts2</a:t>
            </a:r>
            <a:endParaRPr lang="zh-CN" altLang="en-US" dirty="0">
              <a:latin typeface="微软雅黑" pitchFamily="34" charset="-122"/>
              <a:ea typeface="微软雅黑" pitchFamily="34" charset="-122"/>
            </a:endParaRPr>
          </a:p>
        </p:txBody>
      </p:sp>
      <p:sp>
        <p:nvSpPr>
          <p:cNvPr id="3" name="内容占位符 2"/>
          <p:cNvSpPr>
            <a:spLocks noGrp="1"/>
          </p:cNvSpPr>
          <p:nvPr>
            <p:ph idx="1"/>
          </p:nvPr>
        </p:nvSpPr>
        <p:spPr/>
        <p:txBody>
          <a:bodyPr>
            <a:normAutofit/>
          </a:bodyPr>
          <a:lstStyle/>
          <a:p>
            <a:r>
              <a:rPr lang="zh-CN" altLang="en-US" sz="2800" dirty="0" smtClean="0">
                <a:latin typeface="微软雅黑" pitchFamily="34" charset="-122"/>
                <a:ea typeface="微软雅黑" pitchFamily="34" charset="-122"/>
              </a:rPr>
              <a:t>打开浏览器输入 </a:t>
            </a:r>
            <a:r>
              <a:rPr lang="en-US" sz="2800" dirty="0" smtClean="0">
                <a:latin typeface="微软雅黑" pitchFamily="34" charset="-122"/>
                <a:ea typeface="微软雅黑" pitchFamily="34" charset="-122"/>
                <a:hlinkClick r:id="rId2"/>
              </a:rPr>
              <a:t>http://struts.apache.org/</a:t>
            </a:r>
            <a:endParaRPr lang="en-US" sz="2800" dirty="0" smtClean="0">
              <a:latin typeface="微软雅黑" pitchFamily="34" charset="-122"/>
              <a:ea typeface="微软雅黑" pitchFamily="34" charset="-122"/>
            </a:endParaRPr>
          </a:p>
          <a:p>
            <a:r>
              <a:rPr lang="zh-CN" altLang="en-US" sz="2800" dirty="0" smtClean="0">
                <a:latin typeface="微软雅黑" pitchFamily="34" charset="-122"/>
                <a:ea typeface="微软雅黑" pitchFamily="34" charset="-122"/>
              </a:rPr>
              <a:t>点击超链接 </a:t>
            </a:r>
            <a:r>
              <a:rPr lang="en-US" altLang="zh-CN" sz="2800" dirty="0" smtClean="0">
                <a:latin typeface="微软雅黑" pitchFamily="34" charset="-122"/>
                <a:ea typeface="微软雅黑" pitchFamily="34" charset="-122"/>
              </a:rPr>
              <a:t>“</a:t>
            </a:r>
            <a:r>
              <a:rPr lang="en-US" sz="2800" u="sng" dirty="0" smtClean="0">
                <a:solidFill>
                  <a:srgbClr val="0000FF"/>
                </a:solidFill>
                <a:latin typeface="微软雅黑" pitchFamily="34" charset="-122"/>
                <a:ea typeface="微软雅黑" pitchFamily="34" charset="-122"/>
                <a:hlinkClick r:id="rId3"/>
              </a:rPr>
              <a:t>Struts 2.3.</a:t>
            </a:r>
            <a:r>
              <a:rPr lang="en-US" altLang="zh-CN" sz="2800" u="sng" dirty="0" smtClean="0">
                <a:solidFill>
                  <a:srgbClr val="0000FF"/>
                </a:solidFill>
                <a:latin typeface="微软雅黑" pitchFamily="34" charset="-122"/>
                <a:ea typeface="微软雅黑" pitchFamily="34" charset="-122"/>
              </a:rPr>
              <a:t>x</a:t>
            </a:r>
            <a:r>
              <a:rPr lang="en-US" altLang="zh-CN" sz="2800" dirty="0" smtClean="0">
                <a:latin typeface="微软雅黑" pitchFamily="34" charset="-122"/>
                <a:ea typeface="微软雅黑" pitchFamily="34" charset="-122"/>
              </a:rPr>
              <a:t>”, </a:t>
            </a:r>
            <a:r>
              <a:rPr lang="zh-CN" altLang="en-US" sz="2800" dirty="0" smtClean="0">
                <a:latin typeface="微软雅黑" pitchFamily="34" charset="-122"/>
                <a:ea typeface="微软雅黑" pitchFamily="34" charset="-122"/>
              </a:rPr>
              <a:t>打开下载页面</a:t>
            </a:r>
            <a:endParaRPr lang="en-US" altLang="zh-CN" sz="2800" dirty="0" smtClean="0">
              <a:latin typeface="微软雅黑" pitchFamily="34" charset="-122"/>
              <a:ea typeface="微软雅黑" pitchFamily="34" charset="-122"/>
            </a:endParaRPr>
          </a:p>
          <a:p>
            <a:endParaRPr lang="en-US" altLang="zh-CN" sz="2800" dirty="0" smtClean="0">
              <a:latin typeface="微软雅黑" pitchFamily="34" charset="-122"/>
              <a:ea typeface="微软雅黑" pitchFamily="34" charset="-122"/>
            </a:endParaRPr>
          </a:p>
          <a:p>
            <a:endParaRPr lang="en-US" altLang="zh-CN" sz="2800" dirty="0" smtClean="0">
              <a:latin typeface="微软雅黑" pitchFamily="34" charset="-122"/>
              <a:ea typeface="微软雅黑" pitchFamily="34" charset="-122"/>
            </a:endParaRPr>
          </a:p>
          <a:p>
            <a:r>
              <a:rPr lang="zh-CN" altLang="en-US" sz="2800" dirty="0" smtClean="0">
                <a:latin typeface="微软雅黑" pitchFamily="34" charset="-122"/>
                <a:ea typeface="微软雅黑" pitchFamily="34" charset="-122"/>
              </a:rPr>
              <a:t>点击 </a:t>
            </a:r>
            <a:r>
              <a:rPr lang="en-US" altLang="zh-CN" sz="2800" dirty="0" smtClean="0">
                <a:latin typeface="微软雅黑" pitchFamily="34" charset="-122"/>
                <a:ea typeface="微软雅黑" pitchFamily="34" charset="-122"/>
              </a:rPr>
              <a:t>“</a:t>
            </a:r>
            <a:r>
              <a:rPr lang="en-US" sz="2800" dirty="0" smtClean="0">
                <a:latin typeface="微软雅黑" pitchFamily="34" charset="-122"/>
                <a:ea typeface="微软雅黑" pitchFamily="34" charset="-122"/>
                <a:hlinkClick r:id="rId4"/>
              </a:rPr>
              <a:t>struts-2.3.x-all.zip</a:t>
            </a:r>
            <a:r>
              <a:rPr lang="en-US" altLang="zh-CN" sz="2800" dirty="0" smtClean="0">
                <a:latin typeface="微软雅黑" pitchFamily="34" charset="-122"/>
                <a:ea typeface="微软雅黑" pitchFamily="34" charset="-122"/>
              </a:rPr>
              <a:t>” </a:t>
            </a:r>
            <a:r>
              <a:rPr lang="zh-CN" altLang="en-US" sz="2800" dirty="0" smtClean="0">
                <a:latin typeface="微软雅黑" pitchFamily="34" charset="-122"/>
                <a:ea typeface="微软雅黑" pitchFamily="34" charset="-122"/>
              </a:rPr>
              <a:t>下载 </a:t>
            </a:r>
            <a:endParaRPr lang="en-US" altLang="zh-CN" sz="2800" dirty="0" smtClean="0">
              <a:latin typeface="微软雅黑" pitchFamily="34" charset="-122"/>
              <a:ea typeface="微软雅黑" pitchFamily="34" charset="-122"/>
            </a:endParaRPr>
          </a:p>
          <a:p>
            <a:endParaRPr lang="zh-CN" altLang="en-US" sz="2800" dirty="0">
              <a:latin typeface="微软雅黑" pitchFamily="34" charset="-122"/>
              <a:ea typeface="微软雅黑" pitchFamily="34" charset="-122"/>
            </a:endParaRPr>
          </a:p>
        </p:txBody>
      </p:sp>
      <p:pic>
        <p:nvPicPr>
          <p:cNvPr id="1027" name="Picture 3"/>
          <p:cNvPicPr>
            <a:picLocks noChangeAspect="1" noChangeArrowheads="1"/>
          </p:cNvPicPr>
          <p:nvPr/>
        </p:nvPicPr>
        <p:blipFill>
          <a:blip r:embed="rId5"/>
          <a:srcRect/>
          <a:stretch>
            <a:fillRect/>
          </a:stretch>
        </p:blipFill>
        <p:spPr bwMode="auto">
          <a:xfrm>
            <a:off x="928662" y="2714620"/>
            <a:ext cx="4876800" cy="923925"/>
          </a:xfrm>
          <a:prstGeom prst="rect">
            <a:avLst/>
          </a:prstGeom>
          <a:noFill/>
          <a:ln w="9525">
            <a:noFill/>
            <a:miter lim="800000"/>
            <a:headEnd/>
            <a:tailEnd/>
          </a:ln>
          <a:effectLst/>
        </p:spPr>
      </p:pic>
      <p:sp>
        <p:nvSpPr>
          <p:cNvPr id="6" name="矩形 5"/>
          <p:cNvSpPr/>
          <p:nvPr/>
        </p:nvSpPr>
        <p:spPr>
          <a:xfrm>
            <a:off x="3677166" y="3155774"/>
            <a:ext cx="857256" cy="214314"/>
          </a:xfrm>
          <a:prstGeom prst="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480989510"/>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4"/>
          <p:cNvPicPr>
            <a:picLocks noChangeAspect="1" noChangeArrowheads="1"/>
          </p:cNvPicPr>
          <p:nvPr/>
        </p:nvPicPr>
        <p:blipFill>
          <a:blip r:embed="rId2"/>
          <a:srcRect/>
          <a:stretch>
            <a:fillRect/>
          </a:stretch>
        </p:blipFill>
        <p:spPr bwMode="auto">
          <a:xfrm>
            <a:off x="4427538" y="960986"/>
            <a:ext cx="4392612" cy="2976563"/>
          </a:xfrm>
          <a:prstGeom prst="rect">
            <a:avLst/>
          </a:prstGeom>
          <a:noFill/>
          <a:ln w="9525">
            <a:noFill/>
            <a:miter lim="800000"/>
            <a:headEnd/>
            <a:tailEnd/>
          </a:ln>
          <a:effectLst/>
        </p:spPr>
      </p:pic>
      <p:sp>
        <p:nvSpPr>
          <p:cNvPr id="6" name="Rectangle 17"/>
          <p:cNvSpPr>
            <a:spLocks noChangeArrowheads="1"/>
          </p:cNvSpPr>
          <p:nvPr/>
        </p:nvSpPr>
        <p:spPr bwMode="auto">
          <a:xfrm>
            <a:off x="4837113" y="2616749"/>
            <a:ext cx="3335337" cy="215900"/>
          </a:xfrm>
          <a:prstGeom prst="rect">
            <a:avLst/>
          </a:prstGeom>
          <a:noFill/>
          <a:ln w="9525">
            <a:solidFill>
              <a:srgbClr val="FF3300"/>
            </a:solidFill>
            <a:prstDash val="dash"/>
            <a:miter lim="800000"/>
            <a:headEnd/>
            <a:tailEnd/>
          </a:ln>
          <a:effectLst/>
        </p:spPr>
        <p:txBody>
          <a:bodyPr wrap="none" anchor="ctr"/>
          <a:lstStyle/>
          <a:p>
            <a:endParaRPr lang="zh-CN" altLang="en-US"/>
          </a:p>
        </p:txBody>
      </p:sp>
      <p:sp>
        <p:nvSpPr>
          <p:cNvPr id="7" name="Rectangle 19"/>
          <p:cNvSpPr>
            <a:spLocks noChangeArrowheads="1"/>
          </p:cNvSpPr>
          <p:nvPr/>
        </p:nvSpPr>
        <p:spPr bwMode="auto">
          <a:xfrm>
            <a:off x="4826000" y="3769274"/>
            <a:ext cx="2841625" cy="215900"/>
          </a:xfrm>
          <a:prstGeom prst="rect">
            <a:avLst/>
          </a:prstGeom>
          <a:noFill/>
          <a:ln w="9525">
            <a:solidFill>
              <a:srgbClr val="FF3300"/>
            </a:solidFill>
            <a:prstDash val="dash"/>
            <a:miter lim="800000"/>
            <a:headEnd/>
            <a:tailEnd/>
          </a:ln>
          <a:effectLst/>
        </p:spPr>
        <p:txBody>
          <a:bodyPr wrap="none" anchor="ctr"/>
          <a:lstStyle/>
          <a:p>
            <a:endParaRPr lang="zh-CN" altLang="en-US"/>
          </a:p>
        </p:txBody>
      </p:sp>
      <p:sp>
        <p:nvSpPr>
          <p:cNvPr id="8" name="Text Box 20"/>
          <p:cNvSpPr txBox="1">
            <a:spLocks noChangeArrowheads="1"/>
          </p:cNvSpPr>
          <p:nvPr/>
        </p:nvSpPr>
        <p:spPr bwMode="auto">
          <a:xfrm>
            <a:off x="4857752" y="4818638"/>
            <a:ext cx="3071834" cy="338554"/>
          </a:xfrm>
          <a:prstGeom prst="rect">
            <a:avLst/>
          </a:prstGeom>
          <a:noFill/>
          <a:ln w="9525">
            <a:noFill/>
            <a:miter lim="800000"/>
            <a:headEnd/>
            <a:tailEnd/>
          </a:ln>
          <a:effectLst/>
        </p:spPr>
        <p:txBody>
          <a:bodyPr wrap="square">
            <a:spAutoFit/>
          </a:bodyPr>
          <a:lstStyle/>
          <a:p>
            <a:pPr>
              <a:spcBef>
                <a:spcPct val="50000"/>
              </a:spcBef>
            </a:pPr>
            <a:r>
              <a:rPr lang="zh-CN" altLang="en-US" sz="1600" dirty="0"/>
              <a:t>把表单的值赋给栈顶对象的属性</a:t>
            </a:r>
          </a:p>
        </p:txBody>
      </p:sp>
      <p:sp>
        <p:nvSpPr>
          <p:cNvPr id="9" name="Text Box 20"/>
          <p:cNvSpPr txBox="1">
            <a:spLocks noChangeArrowheads="1"/>
          </p:cNvSpPr>
          <p:nvPr/>
        </p:nvSpPr>
        <p:spPr bwMode="auto">
          <a:xfrm>
            <a:off x="285720" y="3532754"/>
            <a:ext cx="3357586" cy="1077218"/>
          </a:xfrm>
          <a:prstGeom prst="rect">
            <a:avLst/>
          </a:prstGeom>
          <a:noFill/>
          <a:ln w="9525">
            <a:solidFill>
              <a:schemeClr val="tx1"/>
            </a:solidFill>
            <a:prstDash val="dash"/>
            <a:miter lim="800000"/>
            <a:headEnd/>
            <a:tailEnd/>
          </a:ln>
          <a:effectLst/>
        </p:spPr>
        <p:txBody>
          <a:bodyPr wrap="square">
            <a:spAutoFit/>
          </a:bodyPr>
          <a:lstStyle/>
          <a:p>
            <a:pPr>
              <a:spcBef>
                <a:spcPct val="50000"/>
              </a:spcBef>
            </a:pPr>
            <a:r>
              <a:rPr lang="zh-CN" altLang="en-US" sz="1600" dirty="0" smtClean="0"/>
              <a:t>如果 </a:t>
            </a:r>
            <a:r>
              <a:rPr lang="en-US" altLang="zh-CN" sz="1600" dirty="0" smtClean="0"/>
              <a:t>Action </a:t>
            </a:r>
            <a:r>
              <a:rPr lang="zh-CN" altLang="en-US" sz="1600" dirty="0" smtClean="0"/>
              <a:t>类实现了 </a:t>
            </a:r>
            <a:r>
              <a:rPr lang="en-US" altLang="zh-CN" sz="1600" dirty="0" err="1" smtClean="0"/>
              <a:t>ModelDriven</a:t>
            </a:r>
            <a:r>
              <a:rPr lang="en-US" altLang="zh-CN" sz="1600" dirty="0" smtClean="0"/>
              <a:t> </a:t>
            </a:r>
            <a:r>
              <a:rPr lang="zh-CN" altLang="en-US" sz="1600" dirty="0" smtClean="0"/>
              <a:t>接口，该拦截器将把 </a:t>
            </a:r>
            <a:r>
              <a:rPr lang="en-US" altLang="zh-CN" sz="1600" dirty="0" err="1" smtClean="0"/>
              <a:t>ModelDriven</a:t>
            </a:r>
            <a:r>
              <a:rPr lang="en-US" altLang="zh-CN" sz="1600" dirty="0" smtClean="0"/>
              <a:t> </a:t>
            </a:r>
            <a:r>
              <a:rPr lang="zh-CN" altLang="en-US" sz="1600" dirty="0" smtClean="0"/>
              <a:t>接口的 </a:t>
            </a:r>
            <a:r>
              <a:rPr lang="en-US" altLang="zh-CN" sz="1600" dirty="0" err="1" smtClean="0"/>
              <a:t>getModel</a:t>
            </a:r>
            <a:r>
              <a:rPr lang="en-US" altLang="zh-CN" sz="1600" dirty="0" smtClean="0"/>
              <a:t>() </a:t>
            </a:r>
            <a:r>
              <a:rPr lang="zh-CN" altLang="en-US" sz="1600" dirty="0" smtClean="0"/>
              <a:t>方法返回的对象置于栈顶</a:t>
            </a:r>
            <a:endParaRPr lang="zh-CN" altLang="en-US" sz="1600" dirty="0"/>
          </a:p>
        </p:txBody>
      </p:sp>
      <p:sp>
        <p:nvSpPr>
          <p:cNvPr id="12" name="任意多边形 11"/>
          <p:cNvSpPr/>
          <p:nvPr/>
        </p:nvSpPr>
        <p:spPr>
          <a:xfrm>
            <a:off x="1941534" y="2601980"/>
            <a:ext cx="2880987" cy="935277"/>
          </a:xfrm>
          <a:custGeom>
            <a:avLst/>
            <a:gdLst>
              <a:gd name="connsiteX0" fmla="*/ 2880987 w 2880987"/>
              <a:gd name="connsiteY0" fmla="*/ 133611 h 935277"/>
              <a:gd name="connsiteX1" fmla="*/ 1102291 w 2880987"/>
              <a:gd name="connsiteY1" fmla="*/ 133611 h 935277"/>
              <a:gd name="connsiteX2" fmla="*/ 0 w 2880987"/>
              <a:gd name="connsiteY2" fmla="*/ 935277 h 935277"/>
            </a:gdLst>
            <a:ahLst/>
            <a:cxnLst>
              <a:cxn ang="0">
                <a:pos x="connsiteX0" y="connsiteY0"/>
              </a:cxn>
              <a:cxn ang="0">
                <a:pos x="connsiteX1" y="connsiteY1"/>
              </a:cxn>
              <a:cxn ang="0">
                <a:pos x="connsiteX2" y="connsiteY2"/>
              </a:cxn>
            </a:cxnLst>
            <a:rect l="l" t="t" r="r" b="b"/>
            <a:pathLst>
              <a:path w="2880987" h="935277">
                <a:moveTo>
                  <a:pt x="2880987" y="133611"/>
                </a:moveTo>
                <a:cubicBezTo>
                  <a:pt x="2231721" y="66805"/>
                  <a:pt x="1582455" y="0"/>
                  <a:pt x="1102291" y="133611"/>
                </a:cubicBezTo>
                <a:cubicBezTo>
                  <a:pt x="622127" y="267222"/>
                  <a:pt x="311063" y="601249"/>
                  <a:pt x="0" y="935277"/>
                </a:cubicBez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cxnSp>
        <p:nvCxnSpPr>
          <p:cNvPr id="14" name="直接连接符 13"/>
          <p:cNvCxnSpPr>
            <a:stCxn id="7" idx="2"/>
            <a:endCxn id="8" idx="0"/>
          </p:cNvCxnSpPr>
          <p:nvPr/>
        </p:nvCxnSpPr>
        <p:spPr>
          <a:xfrm rot="16200000" flipH="1">
            <a:off x="5903509" y="4328478"/>
            <a:ext cx="833464" cy="146856"/>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33692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down)">
                                      <p:cBhvr>
                                        <p:cTn id="12" dur="500"/>
                                        <p:tgtEl>
                                          <p:spTgt spid="14"/>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down)">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down)">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wipe(down)">
                                      <p:cBhvr>
                                        <p:cTn id="25" dur="500"/>
                                        <p:tgtEl>
                                          <p:spTgt spid="12"/>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wipe(down)">
                                      <p:cBhvr>
                                        <p:cTn id="2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p:bldP spid="9" grpId="0" animBg="1"/>
      <p:bldP spid="12" grpId="0" animBg="1"/>
    </p:bld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Rectangle 2"/>
          <p:cNvSpPr>
            <a:spLocks noGrp="1" noChangeArrowheads="1"/>
          </p:cNvSpPr>
          <p:nvPr>
            <p:ph type="title"/>
          </p:nvPr>
        </p:nvSpPr>
        <p:spPr>
          <a:xfrm>
            <a:off x="758576" y="692696"/>
            <a:ext cx="7772400" cy="1143000"/>
          </a:xfrm>
        </p:spPr>
        <p:txBody>
          <a:bodyPr/>
          <a:lstStyle/>
          <a:p>
            <a:r>
              <a:rPr lang="en-US" altLang="zh-CN" dirty="0" err="1">
                <a:latin typeface="微软雅黑" pitchFamily="34" charset="-122"/>
                <a:ea typeface="微软雅黑" pitchFamily="34" charset="-122"/>
              </a:rPr>
              <a:t>ModelDriven</a:t>
            </a:r>
            <a:r>
              <a:rPr lang="en-US" altLang="zh-CN" dirty="0">
                <a:latin typeface="微软雅黑" pitchFamily="34" charset="-122"/>
                <a:ea typeface="微软雅黑" pitchFamily="34" charset="-122"/>
              </a:rPr>
              <a:t> </a:t>
            </a:r>
            <a:r>
              <a:rPr lang="zh-CN" altLang="en-US" dirty="0">
                <a:latin typeface="微软雅黑" pitchFamily="34" charset="-122"/>
                <a:ea typeface="微软雅黑" pitchFamily="34" charset="-122"/>
              </a:rPr>
              <a:t>拦截器</a:t>
            </a:r>
          </a:p>
        </p:txBody>
      </p:sp>
      <p:sp>
        <p:nvSpPr>
          <p:cNvPr id="250883" name="Rectangle 3"/>
          <p:cNvSpPr>
            <a:spLocks noGrp="1" noChangeArrowheads="1"/>
          </p:cNvSpPr>
          <p:nvPr>
            <p:ph type="body" idx="1"/>
          </p:nvPr>
        </p:nvSpPr>
        <p:spPr>
          <a:xfrm>
            <a:off x="251520" y="1773783"/>
            <a:ext cx="8640960" cy="3311401"/>
          </a:xfrm>
        </p:spPr>
        <p:txBody>
          <a:bodyPr/>
          <a:lstStyle/>
          <a:p>
            <a:r>
              <a:rPr lang="zh-CN" altLang="en-US" sz="2400" dirty="0" smtClean="0">
                <a:latin typeface="微软雅黑" pitchFamily="34" charset="-122"/>
                <a:ea typeface="微软雅黑" pitchFamily="34" charset="-122"/>
              </a:rPr>
              <a:t>当</a:t>
            </a:r>
            <a:r>
              <a:rPr lang="zh-CN" altLang="en-US" sz="2400" dirty="0">
                <a:latin typeface="微软雅黑" pitchFamily="34" charset="-122"/>
                <a:ea typeface="微软雅黑" pitchFamily="34" charset="-122"/>
              </a:rPr>
              <a:t>用户触发 </a:t>
            </a:r>
            <a:r>
              <a:rPr lang="en-US" altLang="zh-CN" sz="2400" dirty="0" smtClean="0">
                <a:latin typeface="微软雅黑" pitchFamily="34" charset="-122"/>
                <a:ea typeface="微软雅黑" pitchFamily="34" charset="-122"/>
              </a:rPr>
              <a:t>add </a:t>
            </a:r>
            <a:r>
              <a:rPr lang="zh-CN" altLang="en-US" sz="2400" dirty="0" smtClean="0">
                <a:latin typeface="微软雅黑" pitchFamily="34" charset="-122"/>
                <a:ea typeface="微软雅黑" pitchFamily="34" charset="-122"/>
              </a:rPr>
              <a:t>请求时</a:t>
            </a:r>
            <a:r>
              <a:rPr lang="en-US" altLang="zh-CN" sz="2400" dirty="0">
                <a:latin typeface="微软雅黑" pitchFamily="34" charset="-122"/>
                <a:ea typeface="微软雅黑" pitchFamily="34" charset="-122"/>
              </a:rPr>
              <a:t>, </a:t>
            </a:r>
            <a:r>
              <a:rPr lang="en-US" altLang="zh-CN" sz="2400" dirty="0" err="1">
                <a:latin typeface="微软雅黑" pitchFamily="34" charset="-122"/>
                <a:ea typeface="微软雅黑" pitchFamily="34" charset="-122"/>
              </a:rPr>
              <a:t>ModelDriven</a:t>
            </a:r>
            <a:r>
              <a:rPr lang="en-US" altLang="zh-CN" sz="2400" dirty="0">
                <a:latin typeface="微软雅黑" pitchFamily="34" charset="-122"/>
                <a:ea typeface="微软雅黑" pitchFamily="34" charset="-122"/>
              </a:rPr>
              <a:t> </a:t>
            </a:r>
            <a:r>
              <a:rPr lang="zh-CN" altLang="en-US" sz="2400" dirty="0">
                <a:latin typeface="微软雅黑" pitchFamily="34" charset="-122"/>
                <a:ea typeface="微软雅黑" pitchFamily="34" charset="-122"/>
              </a:rPr>
              <a:t>拦截器将</a:t>
            </a:r>
            <a:r>
              <a:rPr lang="zh-CN" altLang="en-US" sz="2400" dirty="0" smtClean="0">
                <a:latin typeface="微软雅黑" pitchFamily="34" charset="-122"/>
                <a:ea typeface="微软雅黑" pitchFamily="34" charset="-122"/>
              </a:rPr>
              <a:t>调用 </a:t>
            </a:r>
            <a:r>
              <a:rPr lang="en-US" altLang="zh-CN" sz="2400" dirty="0" err="1" smtClean="0">
                <a:latin typeface="微软雅黑" pitchFamily="34" charset="-122"/>
                <a:ea typeface="微软雅黑" pitchFamily="34" charset="-122"/>
              </a:rPr>
              <a:t>EmployeeAction</a:t>
            </a:r>
            <a:r>
              <a:rPr lang="en-US" altLang="zh-CN" sz="2400" dirty="0" smtClean="0">
                <a:latin typeface="微软雅黑" pitchFamily="34" charset="-122"/>
                <a:ea typeface="微软雅黑" pitchFamily="34" charset="-122"/>
              </a:rPr>
              <a:t> </a:t>
            </a:r>
            <a:r>
              <a:rPr lang="zh-CN" altLang="en-US" sz="2400" dirty="0">
                <a:latin typeface="微软雅黑" pitchFamily="34" charset="-122"/>
                <a:ea typeface="微软雅黑" pitchFamily="34" charset="-122"/>
              </a:rPr>
              <a:t>对象的 </a:t>
            </a:r>
            <a:r>
              <a:rPr lang="en-US" altLang="zh-CN" sz="2400" dirty="0" err="1">
                <a:latin typeface="微软雅黑" pitchFamily="34" charset="-122"/>
                <a:ea typeface="微软雅黑" pitchFamily="34" charset="-122"/>
              </a:rPr>
              <a:t>getModel</a:t>
            </a:r>
            <a:r>
              <a:rPr lang="en-US" altLang="zh-CN" sz="2400" dirty="0">
                <a:latin typeface="微软雅黑" pitchFamily="34" charset="-122"/>
                <a:ea typeface="微软雅黑" pitchFamily="34" charset="-122"/>
              </a:rPr>
              <a:t>() </a:t>
            </a:r>
            <a:r>
              <a:rPr lang="zh-CN" altLang="en-US" sz="2400" dirty="0">
                <a:latin typeface="微软雅黑" pitchFamily="34" charset="-122"/>
                <a:ea typeface="微软雅黑" pitchFamily="34" charset="-122"/>
              </a:rPr>
              <a:t>方法</a:t>
            </a:r>
            <a:r>
              <a:rPr lang="en-US" altLang="zh-CN" sz="2400" dirty="0">
                <a:latin typeface="微软雅黑" pitchFamily="34" charset="-122"/>
                <a:ea typeface="微软雅黑" pitchFamily="34" charset="-122"/>
              </a:rPr>
              <a:t>, </a:t>
            </a:r>
            <a:r>
              <a:rPr lang="zh-CN" altLang="en-US" sz="2400" dirty="0">
                <a:latin typeface="微软雅黑" pitchFamily="34" charset="-122"/>
                <a:ea typeface="微软雅黑" pitchFamily="34" charset="-122"/>
              </a:rPr>
              <a:t>并把返回的模型</a:t>
            </a:r>
            <a:r>
              <a:rPr lang="en-US" altLang="zh-CN" sz="2400" dirty="0" smtClean="0">
                <a:latin typeface="微软雅黑" pitchFamily="34" charset="-122"/>
                <a:ea typeface="微软雅黑" pitchFamily="34" charset="-122"/>
              </a:rPr>
              <a:t>(Employee</a:t>
            </a:r>
            <a:r>
              <a:rPr lang="zh-CN" altLang="en-US" sz="2400" dirty="0" smtClean="0">
                <a:latin typeface="微软雅黑" pitchFamily="34" charset="-122"/>
                <a:ea typeface="微软雅黑" pitchFamily="34" charset="-122"/>
              </a:rPr>
              <a:t>实例</a:t>
            </a:r>
            <a:r>
              <a:rPr lang="en-US" altLang="zh-CN" sz="2400" dirty="0">
                <a:latin typeface="微软雅黑" pitchFamily="34" charset="-122"/>
                <a:ea typeface="微软雅黑" pitchFamily="34" charset="-122"/>
              </a:rPr>
              <a:t>)</a:t>
            </a:r>
            <a:r>
              <a:rPr lang="zh-CN" altLang="en-US" sz="2400" dirty="0">
                <a:latin typeface="微软雅黑" pitchFamily="34" charset="-122"/>
                <a:ea typeface="微软雅黑" pitchFamily="34" charset="-122"/>
              </a:rPr>
              <a:t>压入到 </a:t>
            </a:r>
            <a:r>
              <a:rPr lang="en-US" altLang="zh-CN" sz="2400" dirty="0" err="1">
                <a:latin typeface="微软雅黑" pitchFamily="34" charset="-122"/>
                <a:ea typeface="微软雅黑" pitchFamily="34" charset="-122"/>
              </a:rPr>
              <a:t>ValueStack</a:t>
            </a:r>
            <a:r>
              <a:rPr lang="en-US" altLang="zh-CN" sz="2400" dirty="0">
                <a:latin typeface="微软雅黑" pitchFamily="34" charset="-122"/>
                <a:ea typeface="微软雅黑" pitchFamily="34" charset="-122"/>
              </a:rPr>
              <a:t> </a:t>
            </a:r>
            <a:r>
              <a:rPr lang="zh-CN" altLang="en-US" sz="2400" dirty="0">
                <a:latin typeface="微软雅黑" pitchFamily="34" charset="-122"/>
                <a:ea typeface="微软雅黑" pitchFamily="34" charset="-122"/>
              </a:rPr>
              <a:t>栈</a:t>
            </a:r>
            <a:r>
              <a:rPr lang="en-US" altLang="zh-CN" sz="2400" dirty="0">
                <a:latin typeface="微软雅黑" pitchFamily="34" charset="-122"/>
                <a:ea typeface="微软雅黑" pitchFamily="34" charset="-122"/>
              </a:rPr>
              <a:t>. </a:t>
            </a:r>
            <a:endParaRPr lang="en-US" altLang="zh-CN" sz="2400" dirty="0" smtClean="0">
              <a:latin typeface="微软雅黑" pitchFamily="34" charset="-122"/>
              <a:ea typeface="微软雅黑" pitchFamily="34" charset="-122"/>
            </a:endParaRPr>
          </a:p>
          <a:p>
            <a:r>
              <a:rPr lang="zh-CN" altLang="en-US" sz="2400" dirty="0" smtClean="0">
                <a:latin typeface="微软雅黑" pitchFamily="34" charset="-122"/>
                <a:ea typeface="微软雅黑" pitchFamily="34" charset="-122"/>
              </a:rPr>
              <a:t>接下来 </a:t>
            </a:r>
            <a:r>
              <a:rPr lang="en-US" altLang="zh-CN" sz="2400" dirty="0">
                <a:latin typeface="微软雅黑" pitchFamily="34" charset="-122"/>
                <a:ea typeface="微软雅黑" pitchFamily="34" charset="-122"/>
              </a:rPr>
              <a:t>Parameters </a:t>
            </a:r>
            <a:r>
              <a:rPr lang="zh-CN" altLang="en-US" sz="2400" dirty="0">
                <a:latin typeface="微软雅黑" pitchFamily="34" charset="-122"/>
                <a:ea typeface="微软雅黑" pitchFamily="34" charset="-122"/>
              </a:rPr>
              <a:t>拦截器将把表单字段映射到 </a:t>
            </a:r>
            <a:r>
              <a:rPr lang="en-US" altLang="zh-CN" sz="2400" dirty="0" err="1">
                <a:latin typeface="微软雅黑" pitchFamily="34" charset="-122"/>
                <a:ea typeface="微软雅黑" pitchFamily="34" charset="-122"/>
              </a:rPr>
              <a:t>ValueStack</a:t>
            </a:r>
            <a:r>
              <a:rPr lang="en-US" altLang="zh-CN" sz="2400" dirty="0">
                <a:latin typeface="微软雅黑" pitchFamily="34" charset="-122"/>
                <a:ea typeface="微软雅黑" pitchFamily="34" charset="-122"/>
              </a:rPr>
              <a:t> </a:t>
            </a:r>
            <a:r>
              <a:rPr lang="zh-CN" altLang="en-US" sz="2400" dirty="0">
                <a:latin typeface="微软雅黑" pitchFamily="34" charset="-122"/>
                <a:ea typeface="微软雅黑" pitchFamily="34" charset="-122"/>
              </a:rPr>
              <a:t>栈的栈顶对象的各个属性中</a:t>
            </a:r>
            <a:r>
              <a:rPr lang="en-US" altLang="zh-CN" sz="2400" dirty="0">
                <a:latin typeface="微软雅黑" pitchFamily="34" charset="-122"/>
                <a:ea typeface="微软雅黑" pitchFamily="34" charset="-122"/>
              </a:rPr>
              <a:t>. </a:t>
            </a:r>
            <a:r>
              <a:rPr lang="zh-CN" altLang="en-US" sz="2400" b="1" dirty="0">
                <a:solidFill>
                  <a:srgbClr val="FF0000"/>
                </a:solidFill>
                <a:latin typeface="微软雅黑" pitchFamily="34" charset="-122"/>
                <a:ea typeface="微软雅黑" pitchFamily="34" charset="-122"/>
              </a:rPr>
              <a:t>因为此时 </a:t>
            </a:r>
            <a:r>
              <a:rPr lang="en-US" altLang="zh-CN" sz="2400" b="1" dirty="0" err="1">
                <a:solidFill>
                  <a:srgbClr val="FF0000"/>
                </a:solidFill>
                <a:latin typeface="微软雅黑" pitchFamily="34" charset="-122"/>
                <a:ea typeface="微软雅黑" pitchFamily="34" charset="-122"/>
              </a:rPr>
              <a:t>ValueStack</a:t>
            </a:r>
            <a:r>
              <a:rPr lang="en-US" altLang="zh-CN" sz="2400" b="1" dirty="0">
                <a:solidFill>
                  <a:srgbClr val="FF0000"/>
                </a:solidFill>
                <a:latin typeface="微软雅黑" pitchFamily="34" charset="-122"/>
                <a:ea typeface="微软雅黑" pitchFamily="34" charset="-122"/>
              </a:rPr>
              <a:t> </a:t>
            </a:r>
            <a:r>
              <a:rPr lang="zh-CN" altLang="en-US" sz="2400" b="1" dirty="0">
                <a:solidFill>
                  <a:srgbClr val="FF0000"/>
                </a:solidFill>
                <a:latin typeface="微软雅黑" pitchFamily="34" charset="-122"/>
                <a:ea typeface="微软雅黑" pitchFamily="34" charset="-122"/>
              </a:rPr>
              <a:t>栈的栈顶元素是刚被压入的模型</a:t>
            </a:r>
            <a:r>
              <a:rPr lang="en-US" altLang="zh-CN" sz="2400" b="1" dirty="0" smtClean="0">
                <a:solidFill>
                  <a:srgbClr val="FF0000"/>
                </a:solidFill>
                <a:latin typeface="微软雅黑" pitchFamily="34" charset="-122"/>
                <a:ea typeface="微软雅黑" pitchFamily="34" charset="-122"/>
              </a:rPr>
              <a:t>(Employee)</a:t>
            </a:r>
            <a:r>
              <a:rPr lang="zh-CN" altLang="en-US" sz="2400" b="1" dirty="0">
                <a:solidFill>
                  <a:srgbClr val="FF0000"/>
                </a:solidFill>
                <a:latin typeface="微软雅黑" pitchFamily="34" charset="-122"/>
                <a:ea typeface="微软雅黑" pitchFamily="34" charset="-122"/>
              </a:rPr>
              <a:t>对象</a:t>
            </a:r>
            <a:r>
              <a:rPr lang="en-US" altLang="zh-CN" sz="2400" b="1" dirty="0">
                <a:solidFill>
                  <a:srgbClr val="FF0000"/>
                </a:solidFill>
                <a:latin typeface="微软雅黑" pitchFamily="34" charset="-122"/>
                <a:ea typeface="微软雅黑" pitchFamily="34" charset="-122"/>
              </a:rPr>
              <a:t>, </a:t>
            </a:r>
            <a:r>
              <a:rPr lang="zh-CN" altLang="en-US" sz="2400" b="1" dirty="0">
                <a:solidFill>
                  <a:srgbClr val="FF0000"/>
                </a:solidFill>
                <a:latin typeface="微软雅黑" pitchFamily="34" charset="-122"/>
                <a:ea typeface="微软雅黑" pitchFamily="34" charset="-122"/>
              </a:rPr>
              <a:t>所以该模型将被填充</a:t>
            </a:r>
            <a:r>
              <a:rPr lang="en-US" altLang="zh-CN" sz="2400" dirty="0">
                <a:latin typeface="微软雅黑" pitchFamily="34" charset="-122"/>
                <a:ea typeface="微软雅黑" pitchFamily="34" charset="-122"/>
              </a:rPr>
              <a:t>. </a:t>
            </a:r>
            <a:r>
              <a:rPr lang="zh-CN" altLang="en-US" sz="2400" dirty="0">
                <a:latin typeface="微软雅黑" pitchFamily="34" charset="-122"/>
                <a:ea typeface="微软雅黑" pitchFamily="34" charset="-122"/>
              </a:rPr>
              <a:t>如果某个字段在模型里没有匹配的属性</a:t>
            </a:r>
            <a:r>
              <a:rPr lang="en-US" altLang="zh-CN" sz="2400" dirty="0">
                <a:latin typeface="微软雅黑" pitchFamily="34" charset="-122"/>
                <a:ea typeface="微软雅黑" pitchFamily="34" charset="-122"/>
              </a:rPr>
              <a:t>, </a:t>
            </a:r>
            <a:r>
              <a:rPr lang="en-US" altLang="zh-CN" sz="2400" dirty="0" err="1">
                <a:latin typeface="微软雅黑" pitchFamily="34" charset="-122"/>
                <a:ea typeface="微软雅黑" pitchFamily="34" charset="-122"/>
              </a:rPr>
              <a:t>Param</a:t>
            </a:r>
            <a:r>
              <a:rPr lang="en-US" altLang="zh-CN" sz="2400" dirty="0">
                <a:latin typeface="微软雅黑" pitchFamily="34" charset="-122"/>
                <a:ea typeface="微软雅黑" pitchFamily="34" charset="-122"/>
              </a:rPr>
              <a:t> </a:t>
            </a:r>
            <a:r>
              <a:rPr lang="zh-CN" altLang="en-US" sz="2400" dirty="0">
                <a:latin typeface="微软雅黑" pitchFamily="34" charset="-122"/>
                <a:ea typeface="微软雅黑" pitchFamily="34" charset="-122"/>
              </a:rPr>
              <a:t>拦截器将尝试 </a:t>
            </a:r>
            <a:r>
              <a:rPr lang="en-US" altLang="zh-CN" sz="2400" dirty="0" err="1">
                <a:latin typeface="微软雅黑" pitchFamily="34" charset="-122"/>
                <a:ea typeface="微软雅黑" pitchFamily="34" charset="-122"/>
              </a:rPr>
              <a:t>ValueStack</a:t>
            </a:r>
            <a:r>
              <a:rPr lang="en-US" altLang="zh-CN" sz="2400" dirty="0">
                <a:latin typeface="微软雅黑" pitchFamily="34" charset="-122"/>
                <a:ea typeface="微软雅黑" pitchFamily="34" charset="-122"/>
              </a:rPr>
              <a:t> </a:t>
            </a:r>
            <a:r>
              <a:rPr lang="zh-CN" altLang="en-US" sz="2400" dirty="0">
                <a:latin typeface="微软雅黑" pitchFamily="34" charset="-122"/>
                <a:ea typeface="微软雅黑" pitchFamily="34" charset="-122"/>
              </a:rPr>
              <a:t>栈中的下一个</a:t>
            </a:r>
            <a:r>
              <a:rPr lang="zh-CN" altLang="en-US" sz="2400" dirty="0" smtClean="0">
                <a:latin typeface="微软雅黑" pitchFamily="34" charset="-122"/>
                <a:ea typeface="微软雅黑" pitchFamily="34" charset="-122"/>
              </a:rPr>
              <a:t>对象</a:t>
            </a:r>
            <a:endParaRPr lang="en-US" altLang="zh-CN" sz="2400" dirty="0" smtClean="0">
              <a:latin typeface="微软雅黑" pitchFamily="34" charset="-122"/>
              <a:ea typeface="微软雅黑" pitchFamily="34" charset="-122"/>
            </a:endParaRPr>
          </a:p>
        </p:txBody>
      </p:sp>
    </p:spTree>
    <p:extLst>
      <p:ext uri="{BB962C8B-B14F-4D97-AF65-F5344CB8AC3E}">
        <p14:creationId xmlns:p14="http://schemas.microsoft.com/office/powerpoint/2010/main" val="3161195425"/>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79512" y="3235776"/>
            <a:ext cx="1785950" cy="285752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179512" y="3235776"/>
            <a:ext cx="1785950" cy="114300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solidFill>
                  <a:srgbClr val="FF0000"/>
                </a:solidFill>
              </a:rPr>
              <a:t>Employee</a:t>
            </a:r>
          </a:p>
          <a:p>
            <a:pPr algn="ctr"/>
            <a:r>
              <a:rPr lang="en-US" altLang="zh-CN" dirty="0" err="1" smtClean="0">
                <a:solidFill>
                  <a:srgbClr val="FF0000"/>
                </a:solidFill>
              </a:rPr>
              <a:t>firstName</a:t>
            </a:r>
            <a:endParaRPr lang="en-US" altLang="zh-CN" dirty="0" smtClean="0">
              <a:solidFill>
                <a:srgbClr val="FF0000"/>
              </a:solidFill>
            </a:endParaRPr>
          </a:p>
          <a:p>
            <a:pPr algn="ctr"/>
            <a:r>
              <a:rPr lang="en-US" altLang="zh-CN" dirty="0" err="1" smtClean="0">
                <a:solidFill>
                  <a:srgbClr val="FF0000"/>
                </a:solidFill>
              </a:rPr>
              <a:t>lastName</a:t>
            </a:r>
            <a:endParaRPr lang="zh-CN" altLang="en-US" dirty="0">
              <a:solidFill>
                <a:srgbClr val="FF0000"/>
              </a:solidFill>
            </a:endParaRPr>
          </a:p>
        </p:txBody>
      </p:sp>
      <p:sp>
        <p:nvSpPr>
          <p:cNvPr id="6" name="矩形 5"/>
          <p:cNvSpPr/>
          <p:nvPr/>
        </p:nvSpPr>
        <p:spPr>
          <a:xfrm>
            <a:off x="179512" y="4378784"/>
            <a:ext cx="1785950" cy="114300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err="1" smtClean="0">
                <a:solidFill>
                  <a:srgbClr val="FF0000"/>
                </a:solidFill>
              </a:rPr>
              <a:t>EmployeeActionemail</a:t>
            </a:r>
            <a:endParaRPr lang="en-US" altLang="zh-CN" dirty="0" smtClean="0">
              <a:solidFill>
                <a:srgbClr val="FF0000"/>
              </a:solidFill>
            </a:endParaRPr>
          </a:p>
        </p:txBody>
      </p:sp>
      <p:pic>
        <p:nvPicPr>
          <p:cNvPr id="8" name="Picture 14"/>
          <p:cNvPicPr>
            <a:picLocks noChangeAspect="1" noChangeArrowheads="1"/>
          </p:cNvPicPr>
          <p:nvPr/>
        </p:nvPicPr>
        <p:blipFill>
          <a:blip r:embed="rId2"/>
          <a:srcRect/>
          <a:stretch>
            <a:fillRect/>
          </a:stretch>
        </p:blipFill>
        <p:spPr bwMode="auto">
          <a:xfrm>
            <a:off x="4035578" y="378256"/>
            <a:ext cx="4392612" cy="2976563"/>
          </a:xfrm>
          <a:prstGeom prst="rect">
            <a:avLst/>
          </a:prstGeom>
          <a:noFill/>
          <a:ln w="9525">
            <a:noFill/>
            <a:miter lim="800000"/>
            <a:headEnd/>
            <a:tailEnd/>
          </a:ln>
          <a:effectLst/>
        </p:spPr>
      </p:pic>
      <p:sp>
        <p:nvSpPr>
          <p:cNvPr id="9" name="Rectangle 17"/>
          <p:cNvSpPr>
            <a:spLocks noChangeArrowheads="1"/>
          </p:cNvSpPr>
          <p:nvPr/>
        </p:nvSpPr>
        <p:spPr bwMode="auto">
          <a:xfrm>
            <a:off x="4445153" y="2034019"/>
            <a:ext cx="3335337" cy="215900"/>
          </a:xfrm>
          <a:prstGeom prst="rect">
            <a:avLst/>
          </a:prstGeom>
          <a:noFill/>
          <a:ln w="9525">
            <a:solidFill>
              <a:srgbClr val="FF3300"/>
            </a:solidFill>
            <a:prstDash val="dash"/>
            <a:miter lim="800000"/>
            <a:headEnd/>
            <a:tailEnd/>
          </a:ln>
          <a:effectLst/>
        </p:spPr>
        <p:txBody>
          <a:bodyPr wrap="none" anchor="ctr"/>
          <a:lstStyle/>
          <a:p>
            <a:endParaRPr lang="zh-CN" altLang="en-US"/>
          </a:p>
        </p:txBody>
      </p:sp>
      <p:sp>
        <p:nvSpPr>
          <p:cNvPr id="10" name="Rectangle 19"/>
          <p:cNvSpPr>
            <a:spLocks noChangeArrowheads="1"/>
          </p:cNvSpPr>
          <p:nvPr/>
        </p:nvSpPr>
        <p:spPr bwMode="auto">
          <a:xfrm>
            <a:off x="4434040" y="3186544"/>
            <a:ext cx="2841625" cy="215900"/>
          </a:xfrm>
          <a:prstGeom prst="rect">
            <a:avLst/>
          </a:prstGeom>
          <a:noFill/>
          <a:ln w="9525">
            <a:solidFill>
              <a:srgbClr val="FF3300"/>
            </a:solidFill>
            <a:prstDash val="dash"/>
            <a:miter lim="800000"/>
            <a:headEnd/>
            <a:tailEnd/>
          </a:ln>
          <a:effectLst/>
        </p:spPr>
        <p:txBody>
          <a:bodyPr wrap="none" anchor="ctr"/>
          <a:lstStyle/>
          <a:p>
            <a:endParaRPr lang="zh-CN" altLang="en-US"/>
          </a:p>
        </p:txBody>
      </p:sp>
      <p:sp>
        <p:nvSpPr>
          <p:cNvPr id="13" name="矩形 12"/>
          <p:cNvSpPr/>
          <p:nvPr/>
        </p:nvSpPr>
        <p:spPr>
          <a:xfrm>
            <a:off x="179512" y="735446"/>
            <a:ext cx="1785950" cy="214314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a:off x="179512" y="741842"/>
            <a:ext cx="1785950" cy="114300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err="1" smtClean="0">
                <a:solidFill>
                  <a:srgbClr val="FF0000"/>
                </a:solidFill>
              </a:rPr>
              <a:t>EmployeeActionemail</a:t>
            </a:r>
            <a:endParaRPr lang="en-US" altLang="zh-CN" dirty="0" smtClean="0">
              <a:solidFill>
                <a:srgbClr val="FF0000"/>
              </a:solidFill>
            </a:endParaRPr>
          </a:p>
        </p:txBody>
      </p:sp>
      <p:pic>
        <p:nvPicPr>
          <p:cNvPr id="1026" name="Picture 2"/>
          <p:cNvPicPr>
            <a:picLocks noChangeAspect="1" noChangeArrowheads="1"/>
          </p:cNvPicPr>
          <p:nvPr/>
        </p:nvPicPr>
        <p:blipFill>
          <a:blip r:embed="rId3"/>
          <a:srcRect/>
          <a:stretch>
            <a:fillRect/>
          </a:stretch>
        </p:blipFill>
        <p:spPr bwMode="auto">
          <a:xfrm>
            <a:off x="2322652" y="4593098"/>
            <a:ext cx="8258175" cy="876300"/>
          </a:xfrm>
          <a:prstGeom prst="rect">
            <a:avLst/>
          </a:prstGeom>
          <a:noFill/>
          <a:ln w="9525">
            <a:noFill/>
            <a:miter lim="800000"/>
            <a:headEnd/>
            <a:tailEnd/>
          </a:ln>
          <a:effectLst/>
        </p:spPr>
      </p:pic>
      <p:sp>
        <p:nvSpPr>
          <p:cNvPr id="18" name="圆角矩形 17"/>
          <p:cNvSpPr/>
          <p:nvPr/>
        </p:nvSpPr>
        <p:spPr>
          <a:xfrm>
            <a:off x="5251610" y="4807412"/>
            <a:ext cx="1214446" cy="214314"/>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圆角矩形 19"/>
          <p:cNvSpPr/>
          <p:nvPr/>
        </p:nvSpPr>
        <p:spPr>
          <a:xfrm>
            <a:off x="5180172" y="5236040"/>
            <a:ext cx="785818" cy="28575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570713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6663" name="Text Box 7"/>
          <p:cNvSpPr txBox="1">
            <a:spLocks noChangeArrowheads="1"/>
          </p:cNvSpPr>
          <p:nvPr/>
        </p:nvSpPr>
        <p:spPr bwMode="auto">
          <a:xfrm>
            <a:off x="3428992" y="3357562"/>
            <a:ext cx="3071834" cy="523220"/>
          </a:xfrm>
          <a:prstGeom prst="rect">
            <a:avLst/>
          </a:prstGeom>
          <a:noFill/>
          <a:ln w="9525">
            <a:noFill/>
            <a:miter lim="800000"/>
            <a:headEnd/>
            <a:tailEnd/>
          </a:ln>
          <a:effectLst/>
        </p:spPr>
        <p:txBody>
          <a:bodyPr wrap="square">
            <a:spAutoFit/>
          </a:bodyPr>
          <a:lstStyle/>
          <a:p>
            <a:pPr>
              <a:spcBef>
                <a:spcPct val="50000"/>
              </a:spcBef>
            </a:pPr>
            <a:r>
              <a:rPr lang="zh-CN" altLang="en-US" sz="1400" b="1" dirty="0"/>
              <a:t>此时栈顶对象为 </a:t>
            </a:r>
            <a:r>
              <a:rPr lang="en-US" altLang="zh-CN" sz="1400" b="1" dirty="0" smtClean="0"/>
              <a:t>employee, </a:t>
            </a:r>
            <a:r>
              <a:rPr lang="zh-CN" altLang="en-US" sz="1400" b="1" dirty="0"/>
              <a:t>所以把请求参数赋给 </a:t>
            </a:r>
            <a:r>
              <a:rPr lang="en-US" altLang="zh-CN" sz="1400" b="1" dirty="0" smtClean="0"/>
              <a:t>employee </a:t>
            </a:r>
            <a:r>
              <a:rPr lang="zh-CN" altLang="en-US" sz="1400" b="1" dirty="0"/>
              <a:t>的对应属性</a:t>
            </a:r>
          </a:p>
        </p:txBody>
      </p:sp>
      <p:sp>
        <p:nvSpPr>
          <p:cNvPr id="326685" name="Text Box 29"/>
          <p:cNvSpPr txBox="1">
            <a:spLocks noChangeArrowheads="1"/>
          </p:cNvSpPr>
          <p:nvPr/>
        </p:nvSpPr>
        <p:spPr bwMode="auto">
          <a:xfrm>
            <a:off x="5643570" y="4071942"/>
            <a:ext cx="3035300" cy="304800"/>
          </a:xfrm>
          <a:prstGeom prst="rect">
            <a:avLst/>
          </a:prstGeom>
          <a:noFill/>
          <a:ln w="9525">
            <a:noFill/>
            <a:miter lim="800000"/>
            <a:headEnd/>
            <a:tailEnd/>
          </a:ln>
          <a:effectLst/>
        </p:spPr>
        <p:txBody>
          <a:bodyPr>
            <a:spAutoFit/>
          </a:bodyPr>
          <a:lstStyle/>
          <a:p>
            <a:pPr>
              <a:spcBef>
                <a:spcPct val="50000"/>
              </a:spcBef>
            </a:pPr>
            <a:r>
              <a:rPr lang="zh-CN" altLang="en-US" sz="1400" b="1" dirty="0"/>
              <a:t>把栈顶对象的属性在表单中进行回显</a:t>
            </a:r>
          </a:p>
        </p:txBody>
      </p:sp>
      <p:pic>
        <p:nvPicPr>
          <p:cNvPr id="3074" name="Picture 2"/>
          <p:cNvPicPr>
            <a:picLocks noChangeAspect="1" noChangeArrowheads="1"/>
          </p:cNvPicPr>
          <p:nvPr/>
        </p:nvPicPr>
        <p:blipFill>
          <a:blip r:embed="rId2"/>
          <a:srcRect/>
          <a:stretch>
            <a:fillRect/>
          </a:stretch>
        </p:blipFill>
        <p:spPr bwMode="auto">
          <a:xfrm>
            <a:off x="0" y="571480"/>
            <a:ext cx="4786303" cy="243114"/>
          </a:xfrm>
          <a:prstGeom prst="rect">
            <a:avLst/>
          </a:prstGeom>
          <a:noFill/>
          <a:ln w="9525">
            <a:noFill/>
            <a:miter lim="800000"/>
            <a:headEnd/>
            <a:tailEnd/>
          </a:ln>
          <a:effectLst/>
        </p:spPr>
      </p:pic>
      <p:pic>
        <p:nvPicPr>
          <p:cNvPr id="3076" name="Picture 4"/>
          <p:cNvPicPr>
            <a:picLocks noChangeAspect="1" noChangeArrowheads="1"/>
          </p:cNvPicPr>
          <p:nvPr/>
        </p:nvPicPr>
        <p:blipFill>
          <a:blip r:embed="rId3"/>
          <a:srcRect/>
          <a:stretch>
            <a:fillRect/>
          </a:stretch>
        </p:blipFill>
        <p:spPr bwMode="auto">
          <a:xfrm>
            <a:off x="0" y="1500174"/>
            <a:ext cx="3086106" cy="771527"/>
          </a:xfrm>
          <a:prstGeom prst="rect">
            <a:avLst/>
          </a:prstGeom>
          <a:noFill/>
          <a:ln w="9525">
            <a:noFill/>
            <a:miter lim="800000"/>
            <a:headEnd/>
            <a:tailEnd/>
          </a:ln>
          <a:effectLst/>
        </p:spPr>
      </p:pic>
      <p:pic>
        <p:nvPicPr>
          <p:cNvPr id="3078" name="Picture 6"/>
          <p:cNvPicPr>
            <a:picLocks noChangeAspect="1" noChangeArrowheads="1"/>
          </p:cNvPicPr>
          <p:nvPr/>
        </p:nvPicPr>
        <p:blipFill>
          <a:blip r:embed="rId4"/>
          <a:srcRect/>
          <a:stretch>
            <a:fillRect/>
          </a:stretch>
        </p:blipFill>
        <p:spPr bwMode="auto">
          <a:xfrm>
            <a:off x="5214942" y="5191122"/>
            <a:ext cx="5891903" cy="1666878"/>
          </a:xfrm>
          <a:prstGeom prst="rect">
            <a:avLst/>
          </a:prstGeom>
          <a:noFill/>
          <a:ln w="9525">
            <a:noFill/>
            <a:miter lim="800000"/>
            <a:headEnd/>
            <a:tailEnd/>
          </a:ln>
          <a:effectLst/>
        </p:spPr>
      </p:pic>
      <p:pic>
        <p:nvPicPr>
          <p:cNvPr id="23" name="Picture 14"/>
          <p:cNvPicPr>
            <a:picLocks noChangeAspect="1" noChangeArrowheads="1"/>
          </p:cNvPicPr>
          <p:nvPr/>
        </p:nvPicPr>
        <p:blipFill>
          <a:blip r:embed="rId5"/>
          <a:srcRect/>
          <a:stretch>
            <a:fillRect/>
          </a:stretch>
        </p:blipFill>
        <p:spPr bwMode="auto">
          <a:xfrm>
            <a:off x="4751388" y="0"/>
            <a:ext cx="4392612" cy="2976563"/>
          </a:xfrm>
          <a:prstGeom prst="rect">
            <a:avLst/>
          </a:prstGeom>
          <a:noFill/>
          <a:ln w="9525">
            <a:noFill/>
            <a:miter lim="800000"/>
            <a:headEnd/>
            <a:tailEnd/>
          </a:ln>
          <a:effectLst/>
        </p:spPr>
      </p:pic>
      <p:sp>
        <p:nvSpPr>
          <p:cNvPr id="24" name="Rectangle 17"/>
          <p:cNvSpPr>
            <a:spLocks noChangeArrowheads="1"/>
          </p:cNvSpPr>
          <p:nvPr/>
        </p:nvSpPr>
        <p:spPr bwMode="auto">
          <a:xfrm>
            <a:off x="5160963" y="1655763"/>
            <a:ext cx="3335337" cy="215900"/>
          </a:xfrm>
          <a:prstGeom prst="rect">
            <a:avLst/>
          </a:prstGeom>
          <a:noFill/>
          <a:ln w="9525">
            <a:solidFill>
              <a:srgbClr val="FF3300"/>
            </a:solidFill>
            <a:prstDash val="dash"/>
            <a:miter lim="800000"/>
            <a:headEnd/>
            <a:tailEnd/>
          </a:ln>
          <a:effectLst/>
        </p:spPr>
        <p:txBody>
          <a:bodyPr wrap="none" anchor="ctr"/>
          <a:lstStyle/>
          <a:p>
            <a:endParaRPr lang="zh-CN" altLang="en-US"/>
          </a:p>
        </p:txBody>
      </p:sp>
      <p:sp>
        <p:nvSpPr>
          <p:cNvPr id="25" name="Rectangle 19"/>
          <p:cNvSpPr>
            <a:spLocks noChangeArrowheads="1"/>
          </p:cNvSpPr>
          <p:nvPr/>
        </p:nvSpPr>
        <p:spPr bwMode="auto">
          <a:xfrm>
            <a:off x="5149850" y="2808288"/>
            <a:ext cx="2841625" cy="215900"/>
          </a:xfrm>
          <a:prstGeom prst="rect">
            <a:avLst/>
          </a:prstGeom>
          <a:noFill/>
          <a:ln w="9525">
            <a:solidFill>
              <a:srgbClr val="FF3300"/>
            </a:solidFill>
            <a:prstDash val="dash"/>
            <a:miter lim="800000"/>
            <a:headEnd/>
            <a:tailEnd/>
          </a:ln>
          <a:effectLst/>
        </p:spPr>
        <p:txBody>
          <a:bodyPr wrap="none" anchor="ctr"/>
          <a:lstStyle/>
          <a:p>
            <a:endParaRPr lang="zh-CN" altLang="en-US"/>
          </a:p>
        </p:txBody>
      </p:sp>
      <p:cxnSp>
        <p:nvCxnSpPr>
          <p:cNvPr id="27" name="直接箭头连接符 26"/>
          <p:cNvCxnSpPr>
            <a:stCxn id="24" idx="1"/>
            <a:endCxn id="3076" idx="3"/>
          </p:cNvCxnSpPr>
          <p:nvPr/>
        </p:nvCxnSpPr>
        <p:spPr>
          <a:xfrm rot="10800000" flipV="1">
            <a:off x="3086107" y="1763712"/>
            <a:ext cx="2074857" cy="1222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4098" name="Picture 2"/>
          <p:cNvPicPr>
            <a:picLocks noChangeAspect="1" noChangeArrowheads="1"/>
          </p:cNvPicPr>
          <p:nvPr/>
        </p:nvPicPr>
        <p:blipFill>
          <a:blip r:embed="rId6"/>
          <a:srcRect/>
          <a:stretch>
            <a:fillRect/>
          </a:stretch>
        </p:blipFill>
        <p:spPr bwMode="auto">
          <a:xfrm>
            <a:off x="0" y="2857496"/>
            <a:ext cx="4643470" cy="504061"/>
          </a:xfrm>
          <a:prstGeom prst="rect">
            <a:avLst/>
          </a:prstGeom>
          <a:noFill/>
          <a:ln w="9525">
            <a:noFill/>
            <a:miter lim="800000"/>
            <a:headEnd/>
            <a:tailEnd/>
          </a:ln>
          <a:effectLst/>
        </p:spPr>
      </p:pic>
      <p:grpSp>
        <p:nvGrpSpPr>
          <p:cNvPr id="41" name="组合 40"/>
          <p:cNvGrpSpPr/>
          <p:nvPr/>
        </p:nvGrpSpPr>
        <p:grpSpPr>
          <a:xfrm>
            <a:off x="4643471" y="3024188"/>
            <a:ext cx="1927192" cy="333374"/>
            <a:chOff x="4643471" y="3024188"/>
            <a:chExt cx="1927192" cy="333374"/>
          </a:xfrm>
        </p:grpSpPr>
        <p:cxnSp>
          <p:nvCxnSpPr>
            <p:cNvPr id="31" name="直接连接符 30"/>
            <p:cNvCxnSpPr>
              <a:stCxn id="25" idx="2"/>
              <a:endCxn id="326663" idx="0"/>
            </p:cNvCxnSpPr>
            <p:nvPr/>
          </p:nvCxnSpPr>
          <p:spPr>
            <a:xfrm rot="5400000">
              <a:off x="5601099" y="2387998"/>
              <a:ext cx="333374" cy="1605754"/>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直接箭头连接符 32"/>
            <p:cNvCxnSpPr>
              <a:stCxn id="326663" idx="0"/>
              <a:endCxn id="4098" idx="3"/>
            </p:cNvCxnSpPr>
            <p:nvPr/>
          </p:nvCxnSpPr>
          <p:spPr>
            <a:xfrm rot="16200000" flipV="1">
              <a:off x="4680173" y="3072825"/>
              <a:ext cx="248035" cy="32143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pic>
        <p:nvPicPr>
          <p:cNvPr id="4099" name="Picture 3"/>
          <p:cNvPicPr>
            <a:picLocks noChangeAspect="1" noChangeArrowheads="1"/>
          </p:cNvPicPr>
          <p:nvPr/>
        </p:nvPicPr>
        <p:blipFill>
          <a:blip r:embed="rId7"/>
          <a:srcRect/>
          <a:stretch>
            <a:fillRect/>
          </a:stretch>
        </p:blipFill>
        <p:spPr bwMode="auto">
          <a:xfrm>
            <a:off x="0" y="3929066"/>
            <a:ext cx="5143504" cy="2119212"/>
          </a:xfrm>
          <a:prstGeom prst="rect">
            <a:avLst/>
          </a:prstGeom>
          <a:noFill/>
          <a:ln w="9525">
            <a:noFill/>
            <a:miter lim="800000"/>
            <a:headEnd/>
            <a:tailEnd/>
          </a:ln>
          <a:effectLst/>
        </p:spPr>
      </p:pic>
      <p:grpSp>
        <p:nvGrpSpPr>
          <p:cNvPr id="43" name="组合 42"/>
          <p:cNvGrpSpPr/>
          <p:nvPr/>
        </p:nvGrpSpPr>
        <p:grpSpPr>
          <a:xfrm>
            <a:off x="5143504" y="4376742"/>
            <a:ext cx="3017390" cy="814380"/>
            <a:chOff x="5143504" y="4376742"/>
            <a:chExt cx="3017390" cy="814380"/>
          </a:xfrm>
        </p:grpSpPr>
        <p:cxnSp>
          <p:nvCxnSpPr>
            <p:cNvPr id="37" name="直接连接符 36"/>
            <p:cNvCxnSpPr>
              <a:stCxn id="4099" idx="3"/>
              <a:endCxn id="326685" idx="2"/>
            </p:cNvCxnSpPr>
            <p:nvPr/>
          </p:nvCxnSpPr>
          <p:spPr>
            <a:xfrm flipV="1">
              <a:off x="5143504" y="4376742"/>
              <a:ext cx="2017716" cy="611930"/>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直接箭头连接符 38"/>
            <p:cNvCxnSpPr>
              <a:stCxn id="326685" idx="2"/>
              <a:endCxn id="3078" idx="0"/>
            </p:cNvCxnSpPr>
            <p:nvPr/>
          </p:nvCxnSpPr>
          <p:spPr>
            <a:xfrm rot="16200000" flipH="1">
              <a:off x="7253867" y="4284095"/>
              <a:ext cx="814380" cy="99967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sp>
        <p:nvSpPr>
          <p:cNvPr id="34" name="矩形 33"/>
          <p:cNvSpPr/>
          <p:nvPr/>
        </p:nvSpPr>
        <p:spPr>
          <a:xfrm>
            <a:off x="2786050" y="571480"/>
            <a:ext cx="1143008" cy="285752"/>
          </a:xfrm>
          <a:prstGeom prst="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40" name="直接箭头连接符 39"/>
          <p:cNvCxnSpPr>
            <a:stCxn id="34" idx="2"/>
          </p:cNvCxnSpPr>
          <p:nvPr/>
        </p:nvCxnSpPr>
        <p:spPr>
          <a:xfrm rot="16200000" flipH="1">
            <a:off x="2571736" y="1643050"/>
            <a:ext cx="2000264" cy="42862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26680" name="Text Box 24"/>
          <p:cNvSpPr txBox="1">
            <a:spLocks noChangeArrowheads="1"/>
          </p:cNvSpPr>
          <p:nvPr/>
        </p:nvSpPr>
        <p:spPr bwMode="auto">
          <a:xfrm>
            <a:off x="3786183" y="1262706"/>
            <a:ext cx="1285883" cy="523220"/>
          </a:xfrm>
          <a:prstGeom prst="rect">
            <a:avLst/>
          </a:prstGeom>
          <a:noFill/>
          <a:ln w="9525">
            <a:noFill/>
            <a:miter lim="800000"/>
            <a:headEnd/>
            <a:tailEnd/>
          </a:ln>
          <a:effectLst/>
        </p:spPr>
        <p:txBody>
          <a:bodyPr wrap="square">
            <a:spAutoFit/>
          </a:bodyPr>
          <a:lstStyle/>
          <a:p>
            <a:pPr>
              <a:spcBef>
                <a:spcPct val="50000"/>
              </a:spcBef>
            </a:pPr>
            <a:r>
              <a:rPr lang="zh-CN" altLang="en-US" sz="1400" b="1" dirty="0"/>
              <a:t>把 </a:t>
            </a:r>
            <a:r>
              <a:rPr lang="en-US" altLang="zh-CN" sz="1400" b="1" dirty="0" smtClean="0"/>
              <a:t>employee</a:t>
            </a:r>
            <a:r>
              <a:rPr lang="zh-CN" altLang="en-US" sz="1400" b="1" dirty="0" smtClean="0"/>
              <a:t>对象</a:t>
            </a:r>
            <a:r>
              <a:rPr lang="zh-CN" altLang="en-US" sz="1400" b="1" dirty="0"/>
              <a:t>置于栈顶</a:t>
            </a:r>
          </a:p>
        </p:txBody>
      </p:sp>
    </p:spTree>
    <p:extLst>
      <p:ext uri="{BB962C8B-B14F-4D97-AF65-F5344CB8AC3E}">
        <p14:creationId xmlns:p14="http://schemas.microsoft.com/office/powerpoint/2010/main" val="3120325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2000"/>
                                        <p:tgtEl>
                                          <p:spTgt spid="307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wipe(down)">
                                      <p:cBhvr>
                                        <p:cTn id="12" dur="500"/>
                                        <p:tgtEl>
                                          <p:spTgt spid="2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wipe(down)">
                                      <p:cBhvr>
                                        <p:cTn id="17" dur="500"/>
                                        <p:tgtEl>
                                          <p:spTgt spid="2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26680">
                                            <p:txEl>
                                              <p:pRg st="0" end="0"/>
                                            </p:txEl>
                                          </p:spTgt>
                                        </p:tgtEl>
                                        <p:attrNameLst>
                                          <p:attrName>style.visibility</p:attrName>
                                        </p:attrNameLst>
                                      </p:cBhvr>
                                      <p:to>
                                        <p:strVal val="visible"/>
                                      </p:to>
                                    </p:set>
                                    <p:animEffect transition="in" filter="wipe(down)">
                                      <p:cBhvr>
                                        <p:cTn id="22" dur="500"/>
                                        <p:tgtEl>
                                          <p:spTgt spid="326680">
                                            <p:txEl>
                                              <p:pRg st="0" end="0"/>
                                            </p:txEl>
                                          </p:spTgt>
                                        </p:tgtEl>
                                      </p:cBhvr>
                                    </p:animEffect>
                                  </p:childTnLst>
                                </p:cTn>
                              </p:par>
                              <p:par>
                                <p:cTn id="23" presetID="22" presetClass="entr" presetSubtype="4" fill="hold" nodeType="withEffect">
                                  <p:stCondLst>
                                    <p:cond delay="0"/>
                                  </p:stCondLst>
                                  <p:childTnLst>
                                    <p:set>
                                      <p:cBhvr>
                                        <p:cTn id="24" dur="1" fill="hold">
                                          <p:stCondLst>
                                            <p:cond delay="0"/>
                                          </p:stCondLst>
                                        </p:cTn>
                                        <p:tgtEl>
                                          <p:spTgt spid="3076"/>
                                        </p:tgtEl>
                                        <p:attrNameLst>
                                          <p:attrName>style.visibility</p:attrName>
                                        </p:attrNameLst>
                                      </p:cBhvr>
                                      <p:to>
                                        <p:strVal val="visible"/>
                                      </p:to>
                                    </p:set>
                                    <p:animEffect transition="in" filter="wipe(down)">
                                      <p:cBhvr>
                                        <p:cTn id="25" dur="500"/>
                                        <p:tgtEl>
                                          <p:spTgt spid="3076"/>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down)">
                                      <p:cBhvr>
                                        <p:cTn id="30" dur="500"/>
                                        <p:tgtEl>
                                          <p:spTgt spid="25"/>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nodeType="clickEffect">
                                  <p:stCondLst>
                                    <p:cond delay="0"/>
                                  </p:stCondLst>
                                  <p:childTnLst>
                                    <p:set>
                                      <p:cBhvr>
                                        <p:cTn id="34" dur="1" fill="hold">
                                          <p:stCondLst>
                                            <p:cond delay="0"/>
                                          </p:stCondLst>
                                        </p:cTn>
                                        <p:tgtEl>
                                          <p:spTgt spid="41"/>
                                        </p:tgtEl>
                                        <p:attrNameLst>
                                          <p:attrName>style.visibility</p:attrName>
                                        </p:attrNameLst>
                                      </p:cBhvr>
                                      <p:to>
                                        <p:strVal val="visible"/>
                                      </p:to>
                                    </p:set>
                                    <p:animEffect transition="in" filter="wipe(down)">
                                      <p:cBhvr>
                                        <p:cTn id="35" dur="500"/>
                                        <p:tgtEl>
                                          <p:spTgt spid="41"/>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326663">
                                            <p:txEl>
                                              <p:pRg st="0" end="0"/>
                                            </p:txEl>
                                          </p:spTgt>
                                        </p:tgtEl>
                                        <p:attrNameLst>
                                          <p:attrName>style.visibility</p:attrName>
                                        </p:attrNameLst>
                                      </p:cBhvr>
                                      <p:to>
                                        <p:strVal val="visible"/>
                                      </p:to>
                                    </p:set>
                                    <p:animEffect transition="in" filter="fade">
                                      <p:cBhvr>
                                        <p:cTn id="40" dur="2000"/>
                                        <p:tgtEl>
                                          <p:spTgt spid="326663">
                                            <p:txEl>
                                              <p:pRg st="0" end="0"/>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nodeType="clickEffect">
                                  <p:stCondLst>
                                    <p:cond delay="0"/>
                                  </p:stCondLst>
                                  <p:childTnLst>
                                    <p:set>
                                      <p:cBhvr>
                                        <p:cTn id="44" dur="1" fill="hold">
                                          <p:stCondLst>
                                            <p:cond delay="0"/>
                                          </p:stCondLst>
                                        </p:cTn>
                                        <p:tgtEl>
                                          <p:spTgt spid="4098"/>
                                        </p:tgtEl>
                                        <p:attrNameLst>
                                          <p:attrName>style.visibility</p:attrName>
                                        </p:attrNameLst>
                                      </p:cBhvr>
                                      <p:to>
                                        <p:strVal val="visible"/>
                                      </p:to>
                                    </p:set>
                                    <p:animEffect transition="in" filter="wipe(down)">
                                      <p:cBhvr>
                                        <p:cTn id="45" dur="500"/>
                                        <p:tgtEl>
                                          <p:spTgt spid="4098"/>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34"/>
                                        </p:tgtEl>
                                        <p:attrNameLst>
                                          <p:attrName>style.visibility</p:attrName>
                                        </p:attrNameLst>
                                      </p:cBhvr>
                                      <p:to>
                                        <p:strVal val="visible"/>
                                      </p:to>
                                    </p:set>
                                    <p:animEffect transition="in" filter="fade">
                                      <p:cBhvr>
                                        <p:cTn id="50" dur="2000"/>
                                        <p:tgtEl>
                                          <p:spTgt spid="34"/>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4" fill="hold" nodeType="clickEffect">
                                  <p:stCondLst>
                                    <p:cond delay="0"/>
                                  </p:stCondLst>
                                  <p:childTnLst>
                                    <p:set>
                                      <p:cBhvr>
                                        <p:cTn id="54" dur="1" fill="hold">
                                          <p:stCondLst>
                                            <p:cond delay="0"/>
                                          </p:stCondLst>
                                        </p:cTn>
                                        <p:tgtEl>
                                          <p:spTgt spid="40"/>
                                        </p:tgtEl>
                                        <p:attrNameLst>
                                          <p:attrName>style.visibility</p:attrName>
                                        </p:attrNameLst>
                                      </p:cBhvr>
                                      <p:to>
                                        <p:strVal val="visible"/>
                                      </p:to>
                                    </p:set>
                                    <p:animEffect transition="in" filter="wipe(down)">
                                      <p:cBhvr>
                                        <p:cTn id="55" dur="500"/>
                                        <p:tgtEl>
                                          <p:spTgt spid="40"/>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nodeType="clickEffect">
                                  <p:stCondLst>
                                    <p:cond delay="0"/>
                                  </p:stCondLst>
                                  <p:childTnLst>
                                    <p:set>
                                      <p:cBhvr>
                                        <p:cTn id="59" dur="1" fill="hold">
                                          <p:stCondLst>
                                            <p:cond delay="0"/>
                                          </p:stCondLst>
                                        </p:cTn>
                                        <p:tgtEl>
                                          <p:spTgt spid="4099"/>
                                        </p:tgtEl>
                                        <p:attrNameLst>
                                          <p:attrName>style.visibility</p:attrName>
                                        </p:attrNameLst>
                                      </p:cBhvr>
                                      <p:to>
                                        <p:strVal val="visible"/>
                                      </p:to>
                                    </p:set>
                                    <p:animEffect transition="in" filter="fade">
                                      <p:cBhvr>
                                        <p:cTn id="60" dur="2000"/>
                                        <p:tgtEl>
                                          <p:spTgt spid="4099"/>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nodeType="clickEffect">
                                  <p:stCondLst>
                                    <p:cond delay="0"/>
                                  </p:stCondLst>
                                  <p:childTnLst>
                                    <p:set>
                                      <p:cBhvr>
                                        <p:cTn id="64" dur="1" fill="hold">
                                          <p:stCondLst>
                                            <p:cond delay="0"/>
                                          </p:stCondLst>
                                        </p:cTn>
                                        <p:tgtEl>
                                          <p:spTgt spid="43"/>
                                        </p:tgtEl>
                                        <p:attrNameLst>
                                          <p:attrName>style.visibility</p:attrName>
                                        </p:attrNameLst>
                                      </p:cBhvr>
                                      <p:to>
                                        <p:strVal val="visible"/>
                                      </p:to>
                                    </p:set>
                                    <p:animEffect transition="in" filter="fade">
                                      <p:cBhvr>
                                        <p:cTn id="65" dur="2000"/>
                                        <p:tgtEl>
                                          <p:spTgt spid="43"/>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grpId="0" nodeType="clickEffect">
                                  <p:stCondLst>
                                    <p:cond delay="0"/>
                                  </p:stCondLst>
                                  <p:childTnLst>
                                    <p:set>
                                      <p:cBhvr>
                                        <p:cTn id="69" dur="1" fill="hold">
                                          <p:stCondLst>
                                            <p:cond delay="0"/>
                                          </p:stCondLst>
                                        </p:cTn>
                                        <p:tgtEl>
                                          <p:spTgt spid="326685">
                                            <p:txEl>
                                              <p:pRg st="0" end="0"/>
                                            </p:txEl>
                                          </p:spTgt>
                                        </p:tgtEl>
                                        <p:attrNameLst>
                                          <p:attrName>style.visibility</p:attrName>
                                        </p:attrNameLst>
                                      </p:cBhvr>
                                      <p:to>
                                        <p:strVal val="visible"/>
                                      </p:to>
                                    </p:set>
                                    <p:animEffect transition="in" filter="fade">
                                      <p:cBhvr>
                                        <p:cTn id="70" dur="2000"/>
                                        <p:tgtEl>
                                          <p:spTgt spid="326685">
                                            <p:txEl>
                                              <p:pRg st="0" end="0"/>
                                            </p:txEl>
                                          </p:spTgt>
                                        </p:tgtEl>
                                      </p:cBhvr>
                                    </p:animEffect>
                                  </p:childTnLst>
                                </p:cTn>
                              </p:par>
                            </p:childTnLst>
                          </p:cTn>
                        </p:par>
                      </p:childTnLst>
                    </p:cTn>
                  </p:par>
                  <p:par>
                    <p:cTn id="71" fill="hold">
                      <p:stCondLst>
                        <p:cond delay="indefinite"/>
                      </p:stCondLst>
                      <p:childTnLst>
                        <p:par>
                          <p:cTn id="72" fill="hold">
                            <p:stCondLst>
                              <p:cond delay="0"/>
                            </p:stCondLst>
                            <p:childTnLst>
                              <p:par>
                                <p:cTn id="73" presetID="22" presetClass="entr" presetSubtype="4" fill="hold" nodeType="clickEffect">
                                  <p:stCondLst>
                                    <p:cond delay="0"/>
                                  </p:stCondLst>
                                  <p:childTnLst>
                                    <p:set>
                                      <p:cBhvr>
                                        <p:cTn id="74" dur="1" fill="hold">
                                          <p:stCondLst>
                                            <p:cond delay="0"/>
                                          </p:stCondLst>
                                        </p:cTn>
                                        <p:tgtEl>
                                          <p:spTgt spid="3078"/>
                                        </p:tgtEl>
                                        <p:attrNameLst>
                                          <p:attrName>style.visibility</p:attrName>
                                        </p:attrNameLst>
                                      </p:cBhvr>
                                      <p:to>
                                        <p:strVal val="visible"/>
                                      </p:to>
                                    </p:set>
                                    <p:animEffect transition="in" filter="wipe(down)">
                                      <p:cBhvr>
                                        <p:cTn id="75" dur="500"/>
                                        <p:tgtEl>
                                          <p:spTgt spid="30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6663" grpId="0" build="allAtOnce"/>
      <p:bldP spid="326685" grpId="0" build="allAtOnce"/>
      <p:bldP spid="24" grpId="0" animBg="1"/>
      <p:bldP spid="25" grpId="0" animBg="1"/>
      <p:bldP spid="34" grpId="0" animBg="1"/>
      <p:bldP spid="326680" grpId="0" build="allAtOnce"/>
    </p:bld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椭圆 3"/>
          <p:cNvSpPr/>
          <p:nvPr/>
        </p:nvSpPr>
        <p:spPr>
          <a:xfrm>
            <a:off x="5643570" y="1375003"/>
            <a:ext cx="3286148" cy="400052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1214414" y="1517879"/>
            <a:ext cx="1357322" cy="150019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6" name="直接连接符 5"/>
          <p:cNvCxnSpPr/>
          <p:nvPr/>
        </p:nvCxnSpPr>
        <p:spPr>
          <a:xfrm>
            <a:off x="1214414" y="2017945"/>
            <a:ext cx="1357322" cy="1588"/>
          </a:xfrm>
          <a:prstGeom prst="line">
            <a:avLst/>
          </a:prstGeom>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1285852" y="1589317"/>
            <a:ext cx="1143008" cy="369332"/>
          </a:xfrm>
          <a:prstGeom prst="rect">
            <a:avLst/>
          </a:prstGeom>
          <a:noFill/>
        </p:spPr>
        <p:txBody>
          <a:bodyPr wrap="square" rtlCol="0">
            <a:spAutoFit/>
          </a:bodyPr>
          <a:lstStyle/>
          <a:p>
            <a:r>
              <a:rPr lang="en-US" altLang="zh-CN" dirty="0" smtClean="0"/>
              <a:t>employee</a:t>
            </a:r>
            <a:endParaRPr lang="zh-CN" altLang="en-US" dirty="0"/>
          </a:p>
        </p:txBody>
      </p:sp>
      <p:sp>
        <p:nvSpPr>
          <p:cNvPr id="8" name="矩形 7"/>
          <p:cNvSpPr/>
          <p:nvPr/>
        </p:nvSpPr>
        <p:spPr>
          <a:xfrm>
            <a:off x="1214414" y="4089647"/>
            <a:ext cx="1357322" cy="150019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9" name="直接连接符 8"/>
          <p:cNvCxnSpPr/>
          <p:nvPr/>
        </p:nvCxnSpPr>
        <p:spPr>
          <a:xfrm>
            <a:off x="1214414" y="4589713"/>
            <a:ext cx="1357322" cy="1588"/>
          </a:xfrm>
          <a:prstGeom prst="line">
            <a:avLst/>
          </a:prstGeom>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1285852" y="4161085"/>
            <a:ext cx="1143008" cy="338554"/>
          </a:xfrm>
          <a:prstGeom prst="rect">
            <a:avLst/>
          </a:prstGeom>
          <a:noFill/>
        </p:spPr>
        <p:txBody>
          <a:bodyPr wrap="square" rtlCol="0">
            <a:spAutoFit/>
          </a:bodyPr>
          <a:lstStyle/>
          <a:p>
            <a:r>
              <a:rPr lang="zh-CN" altLang="en-US" sz="1600" dirty="0" smtClean="0"/>
              <a:t>栈顶对象</a:t>
            </a:r>
            <a:endParaRPr lang="zh-CN" altLang="en-US" sz="1600" dirty="0"/>
          </a:p>
        </p:txBody>
      </p:sp>
      <p:sp>
        <p:nvSpPr>
          <p:cNvPr id="11" name="TextBox 10"/>
          <p:cNvSpPr txBox="1"/>
          <p:nvPr/>
        </p:nvSpPr>
        <p:spPr>
          <a:xfrm>
            <a:off x="1142976" y="3148811"/>
            <a:ext cx="1714512" cy="369332"/>
          </a:xfrm>
          <a:prstGeom prst="rect">
            <a:avLst/>
          </a:prstGeom>
          <a:noFill/>
        </p:spPr>
        <p:txBody>
          <a:bodyPr wrap="square" rtlCol="0">
            <a:spAutoFit/>
          </a:bodyPr>
          <a:lstStyle/>
          <a:p>
            <a:r>
              <a:rPr lang="en-US" altLang="zh-CN" dirty="0" err="1" smtClean="0"/>
              <a:t>EmployeeAction</a:t>
            </a:r>
            <a:endParaRPr lang="zh-CN" altLang="en-US" dirty="0"/>
          </a:p>
        </p:txBody>
      </p:sp>
      <p:sp>
        <p:nvSpPr>
          <p:cNvPr id="12" name="TextBox 11"/>
          <p:cNvSpPr txBox="1"/>
          <p:nvPr/>
        </p:nvSpPr>
        <p:spPr>
          <a:xfrm>
            <a:off x="1142976" y="5661283"/>
            <a:ext cx="928694" cy="369332"/>
          </a:xfrm>
          <a:prstGeom prst="rect">
            <a:avLst/>
          </a:prstGeom>
          <a:noFill/>
        </p:spPr>
        <p:txBody>
          <a:bodyPr wrap="square" rtlCol="0">
            <a:spAutoFit/>
          </a:bodyPr>
          <a:lstStyle/>
          <a:p>
            <a:r>
              <a:rPr lang="zh-CN" altLang="en-US" dirty="0" smtClean="0"/>
              <a:t>值栈</a:t>
            </a:r>
            <a:endParaRPr lang="zh-CN" altLang="en-US" dirty="0"/>
          </a:p>
        </p:txBody>
      </p:sp>
      <p:sp>
        <p:nvSpPr>
          <p:cNvPr id="13" name="TextBox 12"/>
          <p:cNvSpPr txBox="1"/>
          <p:nvPr/>
        </p:nvSpPr>
        <p:spPr>
          <a:xfrm>
            <a:off x="7072330" y="5589845"/>
            <a:ext cx="785818" cy="369332"/>
          </a:xfrm>
          <a:prstGeom prst="rect">
            <a:avLst/>
          </a:prstGeom>
          <a:noFill/>
        </p:spPr>
        <p:txBody>
          <a:bodyPr wrap="square" rtlCol="0">
            <a:spAutoFit/>
          </a:bodyPr>
          <a:lstStyle/>
          <a:p>
            <a:r>
              <a:rPr lang="zh-CN" altLang="en-US" dirty="0" smtClean="0"/>
              <a:t>堆栈</a:t>
            </a:r>
            <a:endParaRPr lang="zh-CN" altLang="en-US" dirty="0"/>
          </a:p>
        </p:txBody>
      </p:sp>
      <p:sp>
        <p:nvSpPr>
          <p:cNvPr id="14" name="圆角矩形 13"/>
          <p:cNvSpPr/>
          <p:nvPr/>
        </p:nvSpPr>
        <p:spPr>
          <a:xfrm>
            <a:off x="6357950" y="3589581"/>
            <a:ext cx="1928826" cy="92869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Employee </a:t>
            </a:r>
            <a:r>
              <a:rPr lang="zh-CN" altLang="en-US" dirty="0" smtClean="0"/>
              <a:t>对象</a:t>
            </a:r>
            <a:endParaRPr lang="en-US" altLang="zh-CN" dirty="0" smtClean="0"/>
          </a:p>
          <a:p>
            <a:pPr algn="ctr"/>
            <a:r>
              <a:rPr lang="zh-CN" altLang="en-US" sz="1600" dirty="0" smtClean="0">
                <a:solidFill>
                  <a:prstClr val="white"/>
                </a:solidFill>
              </a:rPr>
              <a:t>（</a:t>
            </a:r>
            <a:r>
              <a:rPr lang="en-US" altLang="zh-CN" sz="1600" dirty="0" smtClean="0">
                <a:solidFill>
                  <a:prstClr val="white"/>
                </a:solidFill>
              </a:rPr>
              <a:t>Action </a:t>
            </a:r>
            <a:r>
              <a:rPr lang="en-US" altLang="zh-CN" sz="1600" dirty="0" err="1" smtClean="0">
                <a:solidFill>
                  <a:prstClr val="white"/>
                </a:solidFill>
              </a:rPr>
              <a:t>getModel</a:t>
            </a:r>
            <a:r>
              <a:rPr lang="en-US" altLang="zh-CN" sz="1600" dirty="0" smtClean="0">
                <a:solidFill>
                  <a:prstClr val="white"/>
                </a:solidFill>
              </a:rPr>
              <a:t>() </a:t>
            </a:r>
            <a:r>
              <a:rPr lang="zh-CN" altLang="en-US" sz="1600" dirty="0" smtClean="0">
                <a:solidFill>
                  <a:prstClr val="white"/>
                </a:solidFill>
              </a:rPr>
              <a:t>方法创建的对象）</a:t>
            </a:r>
            <a:endParaRPr lang="zh-CN" altLang="en-US" dirty="0"/>
          </a:p>
        </p:txBody>
      </p:sp>
      <p:cxnSp>
        <p:nvCxnSpPr>
          <p:cNvPr id="15" name="直接箭头连接符 14"/>
          <p:cNvCxnSpPr>
            <a:stCxn id="10" idx="3"/>
            <a:endCxn id="14" idx="1"/>
          </p:cNvCxnSpPr>
          <p:nvPr/>
        </p:nvCxnSpPr>
        <p:spPr>
          <a:xfrm flipV="1">
            <a:off x="2428860" y="4053928"/>
            <a:ext cx="3929090" cy="27643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89944" y="5321002"/>
            <a:ext cx="3552825" cy="1276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8" name="直接箭头连接符 17"/>
          <p:cNvCxnSpPr>
            <a:stCxn id="7" idx="3"/>
            <a:endCxn id="14" idx="1"/>
          </p:cNvCxnSpPr>
          <p:nvPr/>
        </p:nvCxnSpPr>
        <p:spPr>
          <a:xfrm>
            <a:off x="2428860" y="1773983"/>
            <a:ext cx="3929090" cy="227994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7323" y="55"/>
            <a:ext cx="6296025" cy="1285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 name="圆角矩形 23"/>
          <p:cNvSpPr/>
          <p:nvPr/>
        </p:nvSpPr>
        <p:spPr>
          <a:xfrm>
            <a:off x="6322231" y="1803631"/>
            <a:ext cx="1928826" cy="92869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Employee </a:t>
            </a:r>
            <a:r>
              <a:rPr lang="zh-CN" altLang="en-US" dirty="0" smtClean="0"/>
              <a:t>对象</a:t>
            </a:r>
            <a:endParaRPr lang="en-US" altLang="zh-CN" dirty="0" smtClean="0"/>
          </a:p>
          <a:p>
            <a:pPr algn="ctr"/>
            <a:r>
              <a:rPr lang="zh-CN" altLang="en-US" sz="1600" dirty="0" smtClean="0">
                <a:solidFill>
                  <a:prstClr val="white"/>
                </a:solidFill>
              </a:rPr>
              <a:t>（从数据库中获取的）</a:t>
            </a:r>
            <a:endParaRPr lang="zh-CN" altLang="en-US" dirty="0"/>
          </a:p>
        </p:txBody>
      </p:sp>
      <p:cxnSp>
        <p:nvCxnSpPr>
          <p:cNvPr id="23" name="直接箭头连接符 22"/>
          <p:cNvCxnSpPr>
            <a:endCxn id="24" idx="1"/>
          </p:cNvCxnSpPr>
          <p:nvPr/>
        </p:nvCxnSpPr>
        <p:spPr>
          <a:xfrm>
            <a:off x="2428860" y="1773983"/>
            <a:ext cx="3893371" cy="49399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nvGrpSpPr>
          <p:cNvPr id="2" name="组合 1"/>
          <p:cNvGrpSpPr/>
          <p:nvPr/>
        </p:nvGrpSpPr>
        <p:grpSpPr>
          <a:xfrm>
            <a:off x="3491880" y="2267978"/>
            <a:ext cx="648072" cy="750099"/>
            <a:chOff x="3491880" y="2267978"/>
            <a:chExt cx="648072" cy="750099"/>
          </a:xfrm>
        </p:grpSpPr>
        <p:cxnSp>
          <p:nvCxnSpPr>
            <p:cNvPr id="26" name="直接连接符 25"/>
            <p:cNvCxnSpPr/>
            <p:nvPr/>
          </p:nvCxnSpPr>
          <p:spPr>
            <a:xfrm flipH="1">
              <a:off x="3491880" y="2267978"/>
              <a:ext cx="648072" cy="750099"/>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a:xfrm>
              <a:off x="3635896" y="2267978"/>
              <a:ext cx="504056" cy="750099"/>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55589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wipe(down)">
                                      <p:cBhvr>
                                        <p:cTn id="7" dur="5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down)">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wipe(down)">
                                      <p:cBhvr>
                                        <p:cTn id="17" dur="5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027"/>
                                        </p:tgtEl>
                                        <p:attrNameLst>
                                          <p:attrName>style.visibility</p:attrName>
                                        </p:attrNameLst>
                                      </p:cBhvr>
                                      <p:to>
                                        <p:strVal val="visible"/>
                                      </p:to>
                                    </p:set>
                                    <p:animEffect transition="in" filter="wipe(down)">
                                      <p:cBhvr>
                                        <p:cTn id="22" dur="500"/>
                                        <p:tgtEl>
                                          <p:spTgt spid="102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wipe(down)">
                                      <p:cBhvr>
                                        <p:cTn id="27" dur="500"/>
                                        <p:tgtEl>
                                          <p:spTgt spid="23"/>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2"/>
                                        </p:tgtEl>
                                        <p:attrNameLst>
                                          <p:attrName>style.visibility</p:attrName>
                                        </p:attrNameLst>
                                      </p:cBhvr>
                                      <p:to>
                                        <p:strVal val="visible"/>
                                      </p:to>
                                    </p:set>
                                    <p:animEffect transition="in" filter="wipe(down)">
                                      <p:cBhvr>
                                        <p:cTn id="3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p:cNvPicPr>
            <a:picLocks noChangeAspect="1" noChangeArrowheads="1"/>
          </p:cNvPicPr>
          <p:nvPr/>
        </p:nvPicPr>
        <p:blipFill>
          <a:blip r:embed="rId2"/>
          <a:srcRect/>
          <a:stretch>
            <a:fillRect/>
          </a:stretch>
        </p:blipFill>
        <p:spPr bwMode="auto">
          <a:xfrm>
            <a:off x="4751387" y="1284936"/>
            <a:ext cx="4392613" cy="3035300"/>
          </a:xfrm>
          <a:prstGeom prst="rect">
            <a:avLst/>
          </a:prstGeom>
          <a:noFill/>
          <a:ln w="9525">
            <a:noFill/>
            <a:miter lim="800000"/>
            <a:headEnd/>
            <a:tailEnd/>
          </a:ln>
          <a:effectLst/>
        </p:spPr>
      </p:pic>
      <p:sp>
        <p:nvSpPr>
          <p:cNvPr id="5" name="Rectangle 6"/>
          <p:cNvSpPr>
            <a:spLocks noChangeArrowheads="1"/>
          </p:cNvSpPr>
          <p:nvPr/>
        </p:nvSpPr>
        <p:spPr bwMode="auto">
          <a:xfrm>
            <a:off x="5094287" y="2337449"/>
            <a:ext cx="2725738" cy="242887"/>
          </a:xfrm>
          <a:prstGeom prst="rect">
            <a:avLst/>
          </a:prstGeom>
          <a:noFill/>
          <a:ln w="9525">
            <a:solidFill>
              <a:srgbClr val="FF3300"/>
            </a:solidFill>
            <a:prstDash val="dash"/>
            <a:miter lim="800000"/>
            <a:headEnd/>
            <a:tailEnd/>
          </a:ln>
          <a:effectLst/>
        </p:spPr>
        <p:txBody>
          <a:bodyPr wrap="none" anchor="ctr"/>
          <a:lstStyle/>
          <a:p>
            <a:endParaRPr lang="zh-CN" altLang="en-US"/>
          </a:p>
        </p:txBody>
      </p:sp>
      <p:sp>
        <p:nvSpPr>
          <p:cNvPr id="6" name="Text Box 7"/>
          <p:cNvSpPr txBox="1">
            <a:spLocks noChangeArrowheads="1"/>
          </p:cNvSpPr>
          <p:nvPr/>
        </p:nvSpPr>
        <p:spPr bwMode="auto">
          <a:xfrm>
            <a:off x="857224" y="1499250"/>
            <a:ext cx="2808287" cy="523220"/>
          </a:xfrm>
          <a:prstGeom prst="rect">
            <a:avLst/>
          </a:prstGeom>
          <a:noFill/>
          <a:ln w="9525">
            <a:noFill/>
            <a:miter lim="800000"/>
            <a:headEnd/>
            <a:tailEnd/>
          </a:ln>
          <a:effectLst/>
        </p:spPr>
        <p:txBody>
          <a:bodyPr>
            <a:spAutoFit/>
          </a:bodyPr>
          <a:lstStyle/>
          <a:p>
            <a:pPr>
              <a:spcBef>
                <a:spcPct val="50000"/>
              </a:spcBef>
            </a:pPr>
            <a:r>
              <a:rPr lang="zh-CN" altLang="en-US" sz="1400" b="1" dirty="0"/>
              <a:t>此时栈顶对象为 </a:t>
            </a:r>
            <a:r>
              <a:rPr lang="en-US" altLang="zh-CN" sz="1400" b="1" dirty="0"/>
              <a:t>Action, </a:t>
            </a:r>
            <a:r>
              <a:rPr lang="zh-CN" altLang="en-US" sz="1400" b="1" dirty="0"/>
              <a:t>所以把请求参数赋给 </a:t>
            </a:r>
            <a:r>
              <a:rPr lang="en-US" altLang="zh-CN" sz="1400" b="1" dirty="0"/>
              <a:t>Action </a:t>
            </a:r>
            <a:r>
              <a:rPr lang="zh-CN" altLang="en-US" sz="1400" b="1" dirty="0"/>
              <a:t>的对应属性</a:t>
            </a:r>
          </a:p>
        </p:txBody>
      </p:sp>
      <p:sp>
        <p:nvSpPr>
          <p:cNvPr id="7" name="Rectangle 18"/>
          <p:cNvSpPr>
            <a:spLocks noChangeArrowheads="1"/>
          </p:cNvSpPr>
          <p:nvPr/>
        </p:nvSpPr>
        <p:spPr bwMode="auto">
          <a:xfrm>
            <a:off x="5111750" y="3439174"/>
            <a:ext cx="3167062" cy="215900"/>
          </a:xfrm>
          <a:prstGeom prst="rect">
            <a:avLst/>
          </a:prstGeom>
          <a:noFill/>
          <a:ln w="9525">
            <a:solidFill>
              <a:srgbClr val="FF3300"/>
            </a:solidFill>
            <a:prstDash val="dash"/>
            <a:miter lim="800000"/>
            <a:headEnd/>
            <a:tailEnd/>
          </a:ln>
          <a:effectLst/>
        </p:spPr>
        <p:txBody>
          <a:bodyPr wrap="none" anchor="ctr"/>
          <a:lstStyle/>
          <a:p>
            <a:endParaRPr lang="zh-CN" altLang="en-US"/>
          </a:p>
        </p:txBody>
      </p:sp>
      <p:pic>
        <p:nvPicPr>
          <p:cNvPr id="9" name="Picture 2"/>
          <p:cNvPicPr>
            <a:picLocks noChangeAspect="1" noChangeArrowheads="1"/>
          </p:cNvPicPr>
          <p:nvPr/>
        </p:nvPicPr>
        <p:blipFill>
          <a:blip r:embed="rId3"/>
          <a:srcRect/>
          <a:stretch>
            <a:fillRect/>
          </a:stretch>
        </p:blipFill>
        <p:spPr bwMode="auto">
          <a:xfrm>
            <a:off x="71449" y="927748"/>
            <a:ext cx="4786303" cy="243114"/>
          </a:xfrm>
          <a:prstGeom prst="rect">
            <a:avLst/>
          </a:prstGeom>
          <a:noFill/>
          <a:ln w="9525">
            <a:noFill/>
            <a:miter lim="800000"/>
            <a:headEnd/>
            <a:tailEnd/>
          </a:ln>
          <a:effectLst/>
        </p:spPr>
      </p:pic>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512" y="3911954"/>
            <a:ext cx="4452342" cy="24129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3"/>
          <p:cNvPicPr>
            <a:picLocks noChangeAspect="1" noChangeArrowheads="1"/>
          </p:cNvPicPr>
          <p:nvPr/>
        </p:nvPicPr>
        <p:blipFill>
          <a:blip r:embed="rId5"/>
          <a:srcRect/>
          <a:stretch>
            <a:fillRect/>
          </a:stretch>
        </p:blipFill>
        <p:spPr bwMode="auto">
          <a:xfrm>
            <a:off x="0" y="2070754"/>
            <a:ext cx="4143372" cy="495035"/>
          </a:xfrm>
          <a:prstGeom prst="rect">
            <a:avLst/>
          </a:prstGeom>
          <a:noFill/>
          <a:ln w="9525">
            <a:noFill/>
            <a:miter lim="800000"/>
            <a:headEnd/>
            <a:tailEnd/>
          </a:ln>
          <a:effectLst/>
        </p:spPr>
      </p:pic>
      <p:cxnSp>
        <p:nvCxnSpPr>
          <p:cNvPr id="11" name="直接箭头连接符 10"/>
          <p:cNvCxnSpPr>
            <a:stCxn id="5" idx="1"/>
            <a:endCxn id="10" idx="3"/>
          </p:cNvCxnSpPr>
          <p:nvPr/>
        </p:nvCxnSpPr>
        <p:spPr>
          <a:xfrm rot="10800000">
            <a:off x="4143373" y="2318273"/>
            <a:ext cx="950915" cy="140621"/>
          </a:xfrm>
          <a:prstGeom prst="straightConnector1">
            <a:avLst/>
          </a:prstGeom>
          <a:ln>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12" name="直接箭头连接符 11"/>
          <p:cNvCxnSpPr/>
          <p:nvPr/>
        </p:nvCxnSpPr>
        <p:spPr>
          <a:xfrm flipH="1">
            <a:off x="3867722" y="3518890"/>
            <a:ext cx="1216870" cy="1861166"/>
          </a:xfrm>
          <a:prstGeom prst="straightConnector1">
            <a:avLst/>
          </a:prstGeom>
          <a:ln>
            <a:prstDash val="dash"/>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97968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down)">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down)">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wipe(down)">
                                      <p:cBhvr>
                                        <p:cTn id="32" dur="5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ipe(down)">
                                      <p:cBhvr>
                                        <p:cTn id="37" dur="500"/>
                                        <p:tgtEl>
                                          <p:spTgt spid="12"/>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2050"/>
                                        </p:tgtEl>
                                        <p:attrNameLst>
                                          <p:attrName>style.visibility</p:attrName>
                                        </p:attrNameLst>
                                      </p:cBhvr>
                                      <p:to>
                                        <p:strVal val="visible"/>
                                      </p:to>
                                    </p:set>
                                    <p:animEffect transition="in" filter="wipe(down)">
                                      <p:cBhvr>
                                        <p:cTn id="42"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animBg="1"/>
    </p:bld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8" name="Rectangle 2"/>
          <p:cNvSpPr>
            <a:spLocks noGrp="1" noChangeArrowheads="1"/>
          </p:cNvSpPr>
          <p:nvPr>
            <p:ph type="title"/>
          </p:nvPr>
        </p:nvSpPr>
        <p:spPr>
          <a:xfrm>
            <a:off x="685800" y="755561"/>
            <a:ext cx="7772400" cy="1257300"/>
          </a:xfrm>
        </p:spPr>
        <p:txBody>
          <a:bodyPr/>
          <a:lstStyle/>
          <a:p>
            <a:r>
              <a:rPr lang="en-US" altLang="zh-CN" dirty="0" err="1">
                <a:latin typeface="微软雅黑" pitchFamily="34" charset="-122"/>
                <a:ea typeface="微软雅黑" pitchFamily="34" charset="-122"/>
              </a:rPr>
              <a:t>Preparable</a:t>
            </a:r>
            <a:r>
              <a:rPr lang="en-US" altLang="zh-CN" dirty="0">
                <a:latin typeface="微软雅黑" pitchFamily="34" charset="-122"/>
                <a:ea typeface="微软雅黑" pitchFamily="34" charset="-122"/>
              </a:rPr>
              <a:t> </a:t>
            </a:r>
            <a:r>
              <a:rPr lang="zh-CN" altLang="en-US" dirty="0">
                <a:latin typeface="微软雅黑" pitchFamily="34" charset="-122"/>
                <a:ea typeface="微软雅黑" pitchFamily="34" charset="-122"/>
              </a:rPr>
              <a:t>拦截器</a:t>
            </a:r>
          </a:p>
        </p:txBody>
      </p:sp>
      <p:sp>
        <p:nvSpPr>
          <p:cNvPr id="249859" name="Rectangle 3"/>
          <p:cNvSpPr>
            <a:spLocks noGrp="1" noChangeArrowheads="1"/>
          </p:cNvSpPr>
          <p:nvPr>
            <p:ph type="body" idx="1"/>
          </p:nvPr>
        </p:nvSpPr>
        <p:spPr>
          <a:xfrm>
            <a:off x="251520" y="1946474"/>
            <a:ext cx="8640960" cy="1770558"/>
          </a:xfrm>
        </p:spPr>
        <p:txBody>
          <a:bodyPr>
            <a:normAutofit/>
          </a:bodyPr>
          <a:lstStyle/>
          <a:p>
            <a:r>
              <a:rPr lang="en-US" sz="2400" dirty="0" smtClean="0">
                <a:latin typeface="微软雅黑" pitchFamily="34" charset="-122"/>
                <a:ea typeface="微软雅黑" pitchFamily="34" charset="-122"/>
              </a:rPr>
              <a:t>S</a:t>
            </a:r>
            <a:r>
              <a:rPr lang="en-US" altLang="zh-CN" sz="2400" dirty="0" smtClean="0">
                <a:latin typeface="微软雅黑" pitchFamily="34" charset="-122"/>
                <a:ea typeface="微软雅黑" pitchFamily="34" charset="-122"/>
              </a:rPr>
              <a:t>truts 2.0 </a:t>
            </a:r>
            <a:r>
              <a:rPr lang="zh-CN" altLang="en-US" sz="2400" dirty="0" smtClean="0">
                <a:latin typeface="微软雅黑" pitchFamily="34" charset="-122"/>
                <a:ea typeface="微软雅黑" pitchFamily="34" charset="-122"/>
              </a:rPr>
              <a:t>中的 </a:t>
            </a:r>
            <a:r>
              <a:rPr lang="en-US" altLang="zh-CN" sz="2400" dirty="0" err="1" smtClean="0">
                <a:latin typeface="微软雅黑" pitchFamily="34" charset="-122"/>
                <a:ea typeface="微软雅黑" pitchFamily="34" charset="-122"/>
              </a:rPr>
              <a:t>modelDriven</a:t>
            </a:r>
            <a:r>
              <a:rPr lang="en-US" altLang="zh-CN" sz="2400" dirty="0" smtClean="0">
                <a:latin typeface="微软雅黑" pitchFamily="34" charset="-122"/>
                <a:ea typeface="微软雅黑" pitchFamily="34" charset="-122"/>
              </a:rPr>
              <a:t> </a:t>
            </a:r>
            <a:r>
              <a:rPr lang="zh-CN" altLang="en-US" sz="2400" dirty="0" smtClean="0">
                <a:latin typeface="微软雅黑" pitchFamily="34" charset="-122"/>
                <a:ea typeface="微软雅黑" pitchFamily="34" charset="-122"/>
              </a:rPr>
              <a:t>拦截器负责把 </a:t>
            </a:r>
            <a:r>
              <a:rPr lang="en-US" altLang="zh-CN" sz="2400" dirty="0" smtClean="0">
                <a:latin typeface="微软雅黑" pitchFamily="34" charset="-122"/>
                <a:ea typeface="微软雅黑" pitchFamily="34" charset="-122"/>
              </a:rPr>
              <a:t>Action </a:t>
            </a:r>
            <a:r>
              <a:rPr lang="zh-CN" altLang="en-US" sz="2400" dirty="0" smtClean="0">
                <a:latin typeface="微软雅黑" pitchFamily="34" charset="-122"/>
                <a:ea typeface="微软雅黑" pitchFamily="34" charset="-122"/>
              </a:rPr>
              <a:t>类以外的一个对象压入到值栈栈顶</a:t>
            </a:r>
            <a:endParaRPr lang="en-US" altLang="zh-CN" sz="2400" dirty="0" smtClean="0">
              <a:latin typeface="微软雅黑" pitchFamily="34" charset="-122"/>
              <a:ea typeface="微软雅黑" pitchFamily="34" charset="-122"/>
            </a:endParaRPr>
          </a:p>
          <a:p>
            <a:r>
              <a:rPr lang="zh-CN" altLang="en-US" sz="2400" dirty="0" smtClean="0">
                <a:latin typeface="微软雅黑" pitchFamily="34" charset="-122"/>
                <a:ea typeface="微软雅黑" pitchFamily="34" charset="-122"/>
              </a:rPr>
              <a:t>而 </a:t>
            </a:r>
            <a:r>
              <a:rPr lang="en-US" sz="2400" dirty="0" smtClean="0">
                <a:latin typeface="微软雅黑" pitchFamily="34" charset="-122"/>
                <a:ea typeface="微软雅黑" pitchFamily="34" charset="-122"/>
              </a:rPr>
              <a:t>prepare </a:t>
            </a:r>
            <a:r>
              <a:rPr lang="zh-CN" altLang="en-US" sz="2400" dirty="0" smtClean="0">
                <a:latin typeface="微软雅黑" pitchFamily="34" charset="-122"/>
                <a:ea typeface="微软雅黑" pitchFamily="34" charset="-122"/>
              </a:rPr>
              <a:t>拦截器负责准备为 </a:t>
            </a:r>
            <a:r>
              <a:rPr lang="en-US" altLang="zh-CN" sz="2400" dirty="0" err="1" smtClean="0">
                <a:latin typeface="微软雅黑" pitchFamily="34" charset="-122"/>
                <a:ea typeface="微软雅黑" pitchFamily="34" charset="-122"/>
              </a:rPr>
              <a:t>getModel</a:t>
            </a:r>
            <a:r>
              <a:rPr lang="en-US" altLang="zh-CN" sz="2400" dirty="0" smtClean="0">
                <a:latin typeface="微软雅黑" pitchFamily="34" charset="-122"/>
                <a:ea typeface="微软雅黑" pitchFamily="34" charset="-122"/>
              </a:rPr>
              <a:t>() </a:t>
            </a:r>
            <a:r>
              <a:rPr lang="zh-CN" altLang="en-US" sz="2400" dirty="0" smtClean="0">
                <a:latin typeface="微软雅黑" pitchFamily="34" charset="-122"/>
                <a:ea typeface="微软雅黑" pitchFamily="34" charset="-122"/>
              </a:rPr>
              <a:t>方法准备 </a:t>
            </a:r>
            <a:r>
              <a:rPr lang="en-US" sz="2400" dirty="0" smtClean="0">
                <a:latin typeface="微软雅黑" pitchFamily="34" charset="-122"/>
                <a:ea typeface="微软雅黑" pitchFamily="34" charset="-122"/>
              </a:rPr>
              <a:t>model</a:t>
            </a:r>
          </a:p>
        </p:txBody>
      </p:sp>
    </p:spTree>
    <p:extLst>
      <p:ext uri="{BB962C8B-B14F-4D97-AF65-F5344CB8AC3E}">
        <p14:creationId xmlns:p14="http://schemas.microsoft.com/office/powerpoint/2010/main" val="1788547116"/>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90872" y="692696"/>
            <a:ext cx="8229600" cy="857256"/>
          </a:xfrm>
        </p:spPr>
        <p:txBody>
          <a:bodyPr>
            <a:normAutofit fontScale="90000"/>
          </a:bodyPr>
          <a:lstStyle/>
          <a:p>
            <a:r>
              <a:rPr lang="en-US" dirty="0" err="1" smtClean="0">
                <a:latin typeface="微软雅黑" pitchFamily="34" charset="-122"/>
                <a:ea typeface="微软雅黑" pitchFamily="34" charset="-122"/>
              </a:rPr>
              <a:t>PrepareInterceptor</a:t>
            </a:r>
            <a:r>
              <a:rPr lang="zh-CN" altLang="en-US" dirty="0" smtClean="0">
                <a:latin typeface="微软雅黑" pitchFamily="34" charset="-122"/>
                <a:ea typeface="微软雅黑" pitchFamily="34" charset="-122"/>
              </a:rPr>
              <a:t>拦截器用方法</a:t>
            </a:r>
            <a:endParaRPr lang="zh-CN" altLang="en-US" dirty="0">
              <a:latin typeface="微软雅黑" pitchFamily="34" charset="-122"/>
              <a:ea typeface="微软雅黑" pitchFamily="34" charset="-122"/>
            </a:endParaRPr>
          </a:p>
        </p:txBody>
      </p:sp>
      <p:sp>
        <p:nvSpPr>
          <p:cNvPr id="3" name="内容占位符 2"/>
          <p:cNvSpPr>
            <a:spLocks noGrp="1"/>
          </p:cNvSpPr>
          <p:nvPr>
            <p:ph idx="1"/>
          </p:nvPr>
        </p:nvSpPr>
        <p:spPr>
          <a:xfrm>
            <a:off x="323528" y="1844824"/>
            <a:ext cx="8568952" cy="4032448"/>
          </a:xfrm>
        </p:spPr>
        <p:txBody>
          <a:bodyPr>
            <a:normAutofit/>
          </a:bodyPr>
          <a:lstStyle/>
          <a:p>
            <a:r>
              <a:rPr lang="zh-CN" altLang="en-US" sz="2000" dirty="0" smtClean="0">
                <a:latin typeface="微软雅黑" pitchFamily="34" charset="-122"/>
                <a:ea typeface="微软雅黑" pitchFamily="34" charset="-122"/>
              </a:rPr>
              <a:t>若 </a:t>
            </a:r>
            <a:r>
              <a:rPr lang="en-US" sz="2000" dirty="0" smtClean="0">
                <a:latin typeface="微软雅黑" pitchFamily="34" charset="-122"/>
                <a:ea typeface="微软雅黑" pitchFamily="34" charset="-122"/>
              </a:rPr>
              <a:t>Action </a:t>
            </a:r>
            <a:r>
              <a:rPr lang="zh-CN" altLang="en-US" sz="2000" dirty="0" smtClean="0">
                <a:latin typeface="微软雅黑" pitchFamily="34" charset="-122"/>
                <a:ea typeface="微软雅黑" pitchFamily="34" charset="-122"/>
              </a:rPr>
              <a:t>实现 </a:t>
            </a:r>
            <a:r>
              <a:rPr lang="en-US" sz="2000" dirty="0" err="1" smtClean="0">
                <a:latin typeface="微软雅黑" pitchFamily="34" charset="-122"/>
                <a:ea typeface="微软雅黑" pitchFamily="34" charset="-122"/>
              </a:rPr>
              <a:t>Preparable</a:t>
            </a:r>
            <a:r>
              <a:rPr lang="en-US" sz="2000" dirty="0" smtClean="0">
                <a:latin typeface="微软雅黑" pitchFamily="34" charset="-122"/>
                <a:ea typeface="微软雅黑" pitchFamily="34" charset="-122"/>
              </a:rPr>
              <a:t> </a:t>
            </a:r>
            <a:r>
              <a:rPr lang="zh-CN" altLang="en-US" sz="2000" dirty="0" smtClean="0">
                <a:latin typeface="微软雅黑" pitchFamily="34" charset="-122"/>
                <a:ea typeface="微软雅黑" pitchFamily="34" charset="-122"/>
              </a:rPr>
              <a:t>接口，则 </a:t>
            </a:r>
            <a:r>
              <a:rPr lang="en-US" altLang="zh-CN" sz="2000" dirty="0" smtClean="0">
                <a:latin typeface="微软雅黑" pitchFamily="34" charset="-122"/>
                <a:ea typeface="微软雅黑" pitchFamily="34" charset="-122"/>
              </a:rPr>
              <a:t>Action </a:t>
            </a:r>
            <a:r>
              <a:rPr lang="zh-CN" altLang="en-US" sz="2000" dirty="0" smtClean="0">
                <a:latin typeface="微软雅黑" pitchFamily="34" charset="-122"/>
                <a:ea typeface="微软雅黑" pitchFamily="34" charset="-122"/>
              </a:rPr>
              <a:t>方法需实现 </a:t>
            </a:r>
            <a:r>
              <a:rPr lang="en-US" altLang="zh-CN" sz="2000" dirty="0" smtClean="0">
                <a:latin typeface="微软雅黑" pitchFamily="34" charset="-122"/>
                <a:ea typeface="微软雅黑" pitchFamily="34" charset="-122"/>
              </a:rPr>
              <a:t>prepare() </a:t>
            </a:r>
            <a:r>
              <a:rPr lang="zh-CN" altLang="en-US" sz="2000" dirty="0" smtClean="0">
                <a:latin typeface="微软雅黑" pitchFamily="34" charset="-122"/>
                <a:ea typeface="微软雅黑" pitchFamily="34" charset="-122"/>
              </a:rPr>
              <a:t>方法</a:t>
            </a:r>
            <a:endParaRPr lang="en-US" altLang="zh-CN" sz="2000" dirty="0" smtClean="0">
              <a:latin typeface="微软雅黑" pitchFamily="34" charset="-122"/>
              <a:ea typeface="微软雅黑" pitchFamily="34" charset="-122"/>
            </a:endParaRPr>
          </a:p>
          <a:p>
            <a:r>
              <a:rPr lang="en-US" sz="2000" dirty="0" err="1" smtClean="0">
                <a:latin typeface="微软雅黑" pitchFamily="34" charset="-122"/>
                <a:ea typeface="微软雅黑" pitchFamily="34" charset="-122"/>
              </a:rPr>
              <a:t>PrepareInterceptor</a:t>
            </a:r>
            <a:r>
              <a:rPr lang="en-US" sz="2000" dirty="0" smtClean="0">
                <a:latin typeface="微软雅黑" pitchFamily="34" charset="-122"/>
                <a:ea typeface="微软雅黑" pitchFamily="34" charset="-122"/>
              </a:rPr>
              <a:t> </a:t>
            </a:r>
            <a:r>
              <a:rPr lang="zh-CN" altLang="en-US" sz="2000" dirty="0" smtClean="0">
                <a:latin typeface="微软雅黑" pitchFamily="34" charset="-122"/>
                <a:ea typeface="微软雅黑" pitchFamily="34" charset="-122"/>
              </a:rPr>
              <a:t>拦截器将调用 </a:t>
            </a:r>
            <a:r>
              <a:rPr lang="en-US" sz="2000" dirty="0" smtClean="0">
                <a:latin typeface="微软雅黑" pitchFamily="34" charset="-122"/>
                <a:ea typeface="微软雅黑" pitchFamily="34" charset="-122"/>
              </a:rPr>
              <a:t>prepare() </a:t>
            </a:r>
            <a:r>
              <a:rPr lang="zh-CN" altLang="en-US" sz="2000" dirty="0" smtClean="0">
                <a:latin typeface="微软雅黑" pitchFamily="34" charset="-122"/>
                <a:ea typeface="微软雅黑" pitchFamily="34" charset="-122"/>
              </a:rPr>
              <a:t>方法，</a:t>
            </a:r>
            <a:r>
              <a:rPr lang="en-US" sz="2000" b="1" dirty="0" err="1" smtClean="0">
                <a:solidFill>
                  <a:srgbClr val="FF0000"/>
                </a:solidFill>
                <a:latin typeface="微软雅黑" pitchFamily="34" charset="-122"/>
                <a:ea typeface="微软雅黑" pitchFamily="34" charset="-122"/>
              </a:rPr>
              <a:t>prepareActionMethodName</a:t>
            </a:r>
            <a:r>
              <a:rPr lang="en-US" sz="2000" dirty="0" smtClean="0">
                <a:latin typeface="微软雅黑" pitchFamily="34" charset="-122"/>
                <a:ea typeface="微软雅黑" pitchFamily="34" charset="-122"/>
              </a:rPr>
              <a:t>()</a:t>
            </a:r>
            <a:r>
              <a:rPr lang="zh-CN" altLang="en-US" sz="2000" dirty="0" smtClean="0">
                <a:latin typeface="微软雅黑" pitchFamily="34" charset="-122"/>
                <a:ea typeface="微软雅黑" pitchFamily="34" charset="-122"/>
              </a:rPr>
              <a:t>方法 或 </a:t>
            </a:r>
            <a:r>
              <a:rPr lang="en-US" sz="2000" b="1" dirty="0" err="1" smtClean="0">
                <a:solidFill>
                  <a:srgbClr val="FF0000"/>
                </a:solidFill>
                <a:latin typeface="微软雅黑" pitchFamily="34" charset="-122"/>
                <a:ea typeface="微软雅黑" pitchFamily="34" charset="-122"/>
              </a:rPr>
              <a:t>prepareDoActionMethodName</a:t>
            </a:r>
            <a:r>
              <a:rPr lang="en-US" sz="2000" dirty="0" smtClean="0">
                <a:latin typeface="微软雅黑" pitchFamily="34" charset="-122"/>
                <a:ea typeface="微软雅黑" pitchFamily="34" charset="-122"/>
              </a:rPr>
              <a:t> ()</a:t>
            </a:r>
            <a:r>
              <a:rPr lang="zh-CN" altLang="en-US" sz="2000" dirty="0" smtClean="0">
                <a:latin typeface="微软雅黑" pitchFamily="34" charset="-122"/>
                <a:ea typeface="微软雅黑" pitchFamily="34" charset="-122"/>
              </a:rPr>
              <a:t>方法 </a:t>
            </a:r>
            <a:endParaRPr lang="en-US" altLang="zh-CN" sz="2000" dirty="0" smtClean="0">
              <a:latin typeface="微软雅黑" pitchFamily="34" charset="-122"/>
              <a:ea typeface="微软雅黑" pitchFamily="34" charset="-122"/>
            </a:endParaRPr>
          </a:p>
          <a:p>
            <a:r>
              <a:rPr lang="en-US" sz="2000" dirty="0" err="1" smtClean="0">
                <a:latin typeface="微软雅黑" pitchFamily="34" charset="-122"/>
                <a:ea typeface="微软雅黑" pitchFamily="34" charset="-122"/>
              </a:rPr>
              <a:t>PrepareInterceptor</a:t>
            </a:r>
            <a:r>
              <a:rPr lang="en-US" sz="2000" dirty="0" smtClean="0">
                <a:latin typeface="微软雅黑" pitchFamily="34" charset="-122"/>
                <a:ea typeface="微软雅黑" pitchFamily="34" charset="-122"/>
              </a:rPr>
              <a:t> </a:t>
            </a:r>
            <a:r>
              <a:rPr lang="zh-CN" altLang="en-US" sz="2000" dirty="0" smtClean="0">
                <a:latin typeface="微软雅黑" pitchFamily="34" charset="-122"/>
                <a:ea typeface="微软雅黑" pitchFamily="34" charset="-122"/>
              </a:rPr>
              <a:t>拦截器根据 </a:t>
            </a:r>
            <a:r>
              <a:rPr lang="en-US" altLang="zh-CN" sz="2000" b="1" dirty="0" err="1" smtClean="0">
                <a:solidFill>
                  <a:srgbClr val="0000FF"/>
                </a:solidFill>
                <a:latin typeface="微软雅黑" pitchFamily="34" charset="-122"/>
                <a:ea typeface="微软雅黑" pitchFamily="34" charset="-122"/>
              </a:rPr>
              <a:t>firstCallPrepareDo</a:t>
            </a:r>
            <a:r>
              <a:rPr lang="en-US" altLang="zh-CN" sz="2000" dirty="0" smtClean="0">
                <a:latin typeface="微软雅黑" pitchFamily="34" charset="-122"/>
                <a:ea typeface="微软雅黑" pitchFamily="34" charset="-122"/>
              </a:rPr>
              <a:t>  </a:t>
            </a:r>
            <a:r>
              <a:rPr lang="zh-CN" altLang="en-US" sz="2000" dirty="0" smtClean="0">
                <a:latin typeface="微软雅黑" pitchFamily="34" charset="-122"/>
                <a:ea typeface="微软雅黑" pitchFamily="34" charset="-122"/>
              </a:rPr>
              <a:t>属性决定获取 </a:t>
            </a:r>
            <a:r>
              <a:rPr lang="en-US" sz="2000" dirty="0" err="1" smtClean="0">
                <a:latin typeface="微软雅黑" pitchFamily="34" charset="-122"/>
                <a:ea typeface="微软雅黑" pitchFamily="34" charset="-122"/>
              </a:rPr>
              <a:t>prepareActionMethodName</a:t>
            </a:r>
            <a:r>
              <a:rPr lang="en-US" sz="2000" dirty="0" smtClean="0">
                <a:latin typeface="微软雅黑" pitchFamily="34" charset="-122"/>
                <a:ea typeface="微软雅黑" pitchFamily="34" charset="-122"/>
              </a:rPr>
              <a:t> </a:t>
            </a:r>
            <a:r>
              <a:rPr lang="zh-CN" altLang="en-US" sz="2000" dirty="0" smtClean="0">
                <a:latin typeface="微软雅黑" pitchFamily="34" charset="-122"/>
                <a:ea typeface="微软雅黑" pitchFamily="34" charset="-122"/>
              </a:rPr>
              <a:t>、</a:t>
            </a:r>
            <a:r>
              <a:rPr lang="en-US" sz="2000" dirty="0" err="1" smtClean="0">
                <a:latin typeface="微软雅黑" pitchFamily="34" charset="-122"/>
                <a:ea typeface="微软雅黑" pitchFamily="34" charset="-122"/>
              </a:rPr>
              <a:t>prepareDoActionMethodName</a:t>
            </a:r>
            <a:r>
              <a:rPr lang="zh-CN" altLang="en-US" sz="2000" dirty="0" smtClean="0">
                <a:latin typeface="微软雅黑" pitchFamily="34" charset="-122"/>
                <a:ea typeface="微软雅黑" pitchFamily="34" charset="-122"/>
              </a:rPr>
              <a:t>的顺序。默认情况下先获取 </a:t>
            </a:r>
            <a:r>
              <a:rPr lang="en-US" sz="2000" dirty="0" err="1" smtClean="0">
                <a:latin typeface="微软雅黑" pitchFamily="34" charset="-122"/>
                <a:ea typeface="微软雅黑" pitchFamily="34" charset="-122"/>
              </a:rPr>
              <a:t>prepareActionMethodName</a:t>
            </a:r>
            <a:r>
              <a:rPr lang="en-US" sz="2000" dirty="0" smtClean="0">
                <a:latin typeface="微软雅黑" pitchFamily="34" charset="-122"/>
                <a:ea typeface="微软雅黑" pitchFamily="34" charset="-122"/>
              </a:rPr>
              <a:t> (), </a:t>
            </a:r>
            <a:r>
              <a:rPr lang="zh-CN" altLang="en-US" sz="2000" dirty="0" smtClean="0">
                <a:latin typeface="微软雅黑" pitchFamily="34" charset="-122"/>
                <a:ea typeface="微软雅黑" pitchFamily="34" charset="-122"/>
              </a:rPr>
              <a:t>如果没有该方法，就寻找</a:t>
            </a:r>
            <a:r>
              <a:rPr lang="en-US" sz="2000" dirty="0" err="1" smtClean="0">
                <a:latin typeface="微软雅黑" pitchFamily="34" charset="-122"/>
                <a:ea typeface="微软雅黑" pitchFamily="34" charset="-122"/>
              </a:rPr>
              <a:t>prepare</a:t>
            </a:r>
            <a:r>
              <a:rPr lang="en-US" sz="2000" i="1" dirty="0" err="1" smtClean="0">
                <a:latin typeface="微软雅黑" pitchFamily="34" charset="-122"/>
                <a:ea typeface="微软雅黑" pitchFamily="34" charset="-122"/>
              </a:rPr>
              <a:t>Do</a:t>
            </a:r>
            <a:r>
              <a:rPr lang="en-US" sz="2000" dirty="0" err="1" smtClean="0">
                <a:latin typeface="微软雅黑" pitchFamily="34" charset="-122"/>
                <a:ea typeface="微软雅黑" pitchFamily="34" charset="-122"/>
              </a:rPr>
              <a:t>ActionMethodName</a:t>
            </a:r>
            <a:r>
              <a:rPr lang="en-US" sz="2000" dirty="0" smtClean="0">
                <a:latin typeface="微软雅黑" pitchFamily="34" charset="-122"/>
                <a:ea typeface="微软雅黑" pitchFamily="34" charset="-122"/>
              </a:rPr>
              <a:t>()</a:t>
            </a:r>
            <a:r>
              <a:rPr lang="zh-CN" altLang="en-US" sz="2000" dirty="0" smtClean="0">
                <a:latin typeface="微软雅黑" pitchFamily="34" charset="-122"/>
                <a:ea typeface="微软雅黑" pitchFamily="34" charset="-122"/>
              </a:rPr>
              <a:t>。如果找到对应的方法就调用该方法</a:t>
            </a:r>
            <a:endParaRPr lang="en-US" sz="2000" dirty="0" smtClean="0">
              <a:latin typeface="微软雅黑" pitchFamily="34" charset="-122"/>
              <a:ea typeface="微软雅黑" pitchFamily="34" charset="-122"/>
            </a:endParaRPr>
          </a:p>
          <a:p>
            <a:r>
              <a:rPr lang="en-US" sz="2000" dirty="0" err="1" smtClean="0">
                <a:latin typeface="微软雅黑" pitchFamily="34" charset="-122"/>
                <a:ea typeface="微软雅黑" pitchFamily="34" charset="-122"/>
              </a:rPr>
              <a:t>PrepareInterceptor</a:t>
            </a:r>
            <a:r>
              <a:rPr lang="en-US" sz="2000" dirty="0" smtClean="0">
                <a:latin typeface="微软雅黑" pitchFamily="34" charset="-122"/>
                <a:ea typeface="微软雅黑" pitchFamily="34" charset="-122"/>
              </a:rPr>
              <a:t> </a:t>
            </a:r>
            <a:r>
              <a:rPr lang="zh-CN" altLang="en-US" sz="2000" dirty="0" smtClean="0">
                <a:latin typeface="微软雅黑" pitchFamily="34" charset="-122"/>
                <a:ea typeface="微软雅黑" pitchFamily="34" charset="-122"/>
              </a:rPr>
              <a:t>拦截器会根据 </a:t>
            </a:r>
            <a:r>
              <a:rPr lang="en-US" altLang="zh-CN" sz="2000" b="1" dirty="0" err="1" smtClean="0">
                <a:solidFill>
                  <a:srgbClr val="0000FF"/>
                </a:solidFill>
                <a:latin typeface="微软雅黑" pitchFamily="34" charset="-122"/>
                <a:ea typeface="微软雅黑" pitchFamily="34" charset="-122"/>
              </a:rPr>
              <a:t>alwaysInvokePrepare</a:t>
            </a:r>
            <a:r>
              <a:rPr lang="en-US" altLang="zh-CN" sz="2000" dirty="0" smtClean="0">
                <a:latin typeface="微软雅黑" pitchFamily="34" charset="-122"/>
                <a:ea typeface="微软雅黑" pitchFamily="34" charset="-122"/>
              </a:rPr>
              <a:t> </a:t>
            </a:r>
            <a:r>
              <a:rPr lang="zh-CN" altLang="en-US" sz="2000" dirty="0" smtClean="0">
                <a:latin typeface="微软雅黑" pitchFamily="34" charset="-122"/>
                <a:ea typeface="微软雅黑" pitchFamily="34" charset="-122"/>
              </a:rPr>
              <a:t>属性决定是否执行</a:t>
            </a:r>
            <a:r>
              <a:rPr lang="en-US" sz="2000" dirty="0" smtClean="0">
                <a:latin typeface="微软雅黑" pitchFamily="34" charset="-122"/>
                <a:ea typeface="微软雅黑" pitchFamily="34" charset="-122"/>
              </a:rPr>
              <a:t>prepare()</a:t>
            </a:r>
            <a:r>
              <a:rPr lang="zh-CN" altLang="en-US" sz="2000" dirty="0" smtClean="0">
                <a:latin typeface="微软雅黑" pitchFamily="34" charset="-122"/>
                <a:ea typeface="微软雅黑" pitchFamily="34" charset="-122"/>
              </a:rPr>
              <a:t>方法</a:t>
            </a:r>
            <a:endParaRPr lang="en-US" altLang="zh-CN" sz="2000" dirty="0" smtClean="0">
              <a:latin typeface="微软雅黑" pitchFamily="34" charset="-122"/>
              <a:ea typeface="微软雅黑" pitchFamily="34" charset="-122"/>
            </a:endParaRPr>
          </a:p>
        </p:txBody>
      </p:sp>
    </p:spTree>
    <p:extLst>
      <p:ext uri="{BB962C8B-B14F-4D97-AF65-F5344CB8AC3E}">
        <p14:creationId xmlns:p14="http://schemas.microsoft.com/office/powerpoint/2010/main" val="3053988573"/>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8" name="Rectangle 2"/>
          <p:cNvSpPr>
            <a:spLocks noGrp="1" noChangeArrowheads="1"/>
          </p:cNvSpPr>
          <p:nvPr>
            <p:ph type="title"/>
          </p:nvPr>
        </p:nvSpPr>
        <p:spPr>
          <a:xfrm>
            <a:off x="467544" y="764704"/>
            <a:ext cx="8280920" cy="1143000"/>
          </a:xfrm>
        </p:spPr>
        <p:txBody>
          <a:bodyPr>
            <a:normAutofit fontScale="90000"/>
          </a:bodyPr>
          <a:lstStyle/>
          <a:p>
            <a:r>
              <a:rPr lang="zh-CN" altLang="en-US" dirty="0" smtClean="0">
                <a:latin typeface="微软雅黑" pitchFamily="34" charset="-122"/>
                <a:ea typeface="微软雅黑" pitchFamily="34" charset="-122"/>
              </a:rPr>
              <a:t>使用 </a:t>
            </a:r>
            <a:r>
              <a:rPr lang="en-US" altLang="zh-CN" i="1" dirty="0" err="1" smtClean="0">
                <a:latin typeface="微软雅黑" pitchFamily="34" charset="-122"/>
                <a:ea typeface="微软雅黑" pitchFamily="34" charset="-122"/>
              </a:rPr>
              <a:t>paramsPrepareParamsStack</a:t>
            </a:r>
            <a:r>
              <a:rPr lang="en-US" altLang="zh-CN" i="1" dirty="0" smtClean="0">
                <a:latin typeface="微软雅黑" pitchFamily="34" charset="-122"/>
                <a:ea typeface="微软雅黑" pitchFamily="34" charset="-122"/>
              </a:rPr>
              <a:t> </a:t>
            </a:r>
            <a:r>
              <a:rPr lang="zh-CN" altLang="en-US" dirty="0" smtClean="0">
                <a:latin typeface="微软雅黑" pitchFamily="34" charset="-122"/>
                <a:ea typeface="微软雅黑" pitchFamily="34" charset="-122"/>
              </a:rPr>
              <a:t>拦截器栈</a:t>
            </a:r>
            <a:endParaRPr lang="zh-CN" altLang="en-US" dirty="0">
              <a:latin typeface="微软雅黑" pitchFamily="34" charset="-122"/>
              <a:ea typeface="微软雅黑" pitchFamily="34" charset="-122"/>
            </a:endParaRPr>
          </a:p>
        </p:txBody>
      </p:sp>
      <p:sp>
        <p:nvSpPr>
          <p:cNvPr id="249859" name="Rectangle 3"/>
          <p:cNvSpPr>
            <a:spLocks noGrp="1" noChangeArrowheads="1"/>
          </p:cNvSpPr>
          <p:nvPr>
            <p:ph type="body" idx="1"/>
          </p:nvPr>
        </p:nvSpPr>
        <p:spPr>
          <a:xfrm>
            <a:off x="179512" y="2060848"/>
            <a:ext cx="8640960" cy="5214950"/>
          </a:xfrm>
        </p:spPr>
        <p:txBody>
          <a:bodyPr>
            <a:normAutofit/>
          </a:bodyPr>
          <a:lstStyle/>
          <a:p>
            <a:r>
              <a:rPr lang="en-US" sz="2000" dirty="0" err="1" smtClean="0">
                <a:latin typeface="微软雅黑" pitchFamily="34" charset="-122"/>
                <a:ea typeface="微软雅黑" pitchFamily="34" charset="-122"/>
              </a:rPr>
              <a:t>paramsPrepareParamsStack</a:t>
            </a:r>
            <a:r>
              <a:rPr lang="en-US" sz="2000" dirty="0" smtClean="0">
                <a:latin typeface="微软雅黑" pitchFamily="34" charset="-122"/>
                <a:ea typeface="微软雅黑" pitchFamily="34" charset="-122"/>
              </a:rPr>
              <a:t> </a:t>
            </a:r>
            <a:r>
              <a:rPr lang="zh-CN" altLang="en-US" sz="2000" dirty="0" smtClean="0">
                <a:latin typeface="微软雅黑" pitchFamily="34" charset="-122"/>
                <a:ea typeface="微软雅黑" pitchFamily="34" charset="-122"/>
              </a:rPr>
              <a:t>从字面上理解来说， 这个</a:t>
            </a:r>
            <a:r>
              <a:rPr lang="en-US" sz="2000" dirty="0" smtClean="0">
                <a:latin typeface="微软雅黑" pitchFamily="34" charset="-122"/>
                <a:ea typeface="微软雅黑" pitchFamily="34" charset="-122"/>
              </a:rPr>
              <a:t>stack</a:t>
            </a:r>
            <a:r>
              <a:rPr lang="zh-CN" altLang="en-US" sz="2000" dirty="0" smtClean="0">
                <a:latin typeface="微软雅黑" pitchFamily="34" charset="-122"/>
                <a:ea typeface="微软雅黑" pitchFamily="34" charset="-122"/>
              </a:rPr>
              <a:t>的拦截器调用的顺序为：首先 </a:t>
            </a:r>
            <a:r>
              <a:rPr lang="en-US" sz="2000" dirty="0" err="1" smtClean="0">
                <a:latin typeface="微软雅黑" pitchFamily="34" charset="-122"/>
                <a:ea typeface="微软雅黑" pitchFamily="34" charset="-122"/>
              </a:rPr>
              <a:t>params</a:t>
            </a:r>
            <a:r>
              <a:rPr lang="en-US" sz="2000" dirty="0" smtClean="0">
                <a:latin typeface="微软雅黑" pitchFamily="34" charset="-122"/>
                <a:ea typeface="微软雅黑" pitchFamily="34" charset="-122"/>
              </a:rPr>
              <a:t>，</a:t>
            </a:r>
            <a:r>
              <a:rPr lang="zh-CN" altLang="en-US" sz="2000" dirty="0" smtClean="0">
                <a:latin typeface="微软雅黑" pitchFamily="34" charset="-122"/>
                <a:ea typeface="微软雅黑" pitchFamily="34" charset="-122"/>
              </a:rPr>
              <a:t>然后 </a:t>
            </a:r>
            <a:r>
              <a:rPr lang="en-US" sz="2000" dirty="0" smtClean="0">
                <a:latin typeface="微软雅黑" pitchFamily="34" charset="-122"/>
                <a:ea typeface="微软雅黑" pitchFamily="34" charset="-122"/>
              </a:rPr>
              <a:t>prepare，</a:t>
            </a:r>
            <a:r>
              <a:rPr lang="zh-CN" altLang="en-US" sz="2000" dirty="0" smtClean="0">
                <a:latin typeface="微软雅黑" pitchFamily="34" charset="-122"/>
                <a:ea typeface="微软雅黑" pitchFamily="34" charset="-122"/>
              </a:rPr>
              <a:t>接下来 </a:t>
            </a:r>
            <a:r>
              <a:rPr lang="en-US" sz="2000" dirty="0" err="1" smtClean="0">
                <a:latin typeface="微软雅黑" pitchFamily="34" charset="-122"/>
                <a:ea typeface="微软雅黑" pitchFamily="34" charset="-122"/>
              </a:rPr>
              <a:t>modelDriven</a:t>
            </a:r>
            <a:r>
              <a:rPr lang="en-US" sz="2000" dirty="0" smtClean="0">
                <a:latin typeface="微软雅黑" pitchFamily="34" charset="-122"/>
                <a:ea typeface="微软雅黑" pitchFamily="34" charset="-122"/>
              </a:rPr>
              <a:t>，</a:t>
            </a:r>
            <a:r>
              <a:rPr lang="zh-CN" altLang="en-US" sz="2000" dirty="0" smtClean="0">
                <a:latin typeface="微软雅黑" pitchFamily="34" charset="-122"/>
                <a:ea typeface="微软雅黑" pitchFamily="34" charset="-122"/>
              </a:rPr>
              <a:t>最后再 </a:t>
            </a:r>
            <a:r>
              <a:rPr lang="en-US" sz="2000" dirty="0" err="1" smtClean="0">
                <a:latin typeface="微软雅黑" pitchFamily="34" charset="-122"/>
                <a:ea typeface="微软雅黑" pitchFamily="34" charset="-122"/>
              </a:rPr>
              <a:t>params</a:t>
            </a:r>
            <a:endParaRPr lang="en-US" sz="2000" dirty="0" smtClean="0">
              <a:latin typeface="微软雅黑" pitchFamily="34" charset="-122"/>
              <a:ea typeface="微软雅黑" pitchFamily="34" charset="-122"/>
            </a:endParaRPr>
          </a:p>
          <a:p>
            <a:r>
              <a:rPr lang="en-US" sz="2000" dirty="0" smtClean="0">
                <a:latin typeface="微软雅黑" pitchFamily="34" charset="-122"/>
                <a:ea typeface="微软雅黑" pitchFamily="34" charset="-122"/>
              </a:rPr>
              <a:t>Struts 2.0</a:t>
            </a:r>
            <a:r>
              <a:rPr lang="zh-CN" altLang="en-US" sz="2000" dirty="0" smtClean="0">
                <a:latin typeface="微软雅黑" pitchFamily="34" charset="-122"/>
                <a:ea typeface="微软雅黑" pitchFamily="34" charset="-122"/>
              </a:rPr>
              <a:t>的设计上要求 </a:t>
            </a:r>
            <a:r>
              <a:rPr lang="en-US" sz="2000" dirty="0" err="1" smtClean="0">
                <a:latin typeface="微软雅黑" pitchFamily="34" charset="-122"/>
                <a:ea typeface="微软雅黑" pitchFamily="34" charset="-122"/>
              </a:rPr>
              <a:t>modelDriven</a:t>
            </a:r>
            <a:r>
              <a:rPr lang="en-US" sz="2000" dirty="0" smtClean="0">
                <a:latin typeface="微软雅黑" pitchFamily="34" charset="-122"/>
                <a:ea typeface="微软雅黑" pitchFamily="34" charset="-122"/>
              </a:rPr>
              <a:t> </a:t>
            </a:r>
            <a:r>
              <a:rPr lang="zh-CN" altLang="en-US" sz="2000" dirty="0" smtClean="0">
                <a:latin typeface="微软雅黑" pitchFamily="34" charset="-122"/>
                <a:ea typeface="微软雅黑" pitchFamily="34" charset="-122"/>
              </a:rPr>
              <a:t>在 </a:t>
            </a:r>
            <a:r>
              <a:rPr lang="en-US" sz="2000" dirty="0" err="1" smtClean="0">
                <a:latin typeface="微软雅黑" pitchFamily="34" charset="-122"/>
                <a:ea typeface="微软雅黑" pitchFamily="34" charset="-122"/>
              </a:rPr>
              <a:t>params</a:t>
            </a:r>
            <a:r>
              <a:rPr lang="en-US" sz="2000" dirty="0" smtClean="0">
                <a:latin typeface="微软雅黑" pitchFamily="34" charset="-122"/>
                <a:ea typeface="微软雅黑" pitchFamily="34" charset="-122"/>
              </a:rPr>
              <a:t> </a:t>
            </a:r>
            <a:r>
              <a:rPr lang="zh-CN" altLang="en-US" sz="2000" dirty="0" smtClean="0">
                <a:latin typeface="微软雅黑" pitchFamily="34" charset="-122"/>
                <a:ea typeface="微软雅黑" pitchFamily="34" charset="-122"/>
              </a:rPr>
              <a:t>之前调用，而业务中</a:t>
            </a:r>
            <a:r>
              <a:rPr lang="en-US" sz="2000" dirty="0" smtClean="0">
                <a:latin typeface="微软雅黑" pitchFamily="34" charset="-122"/>
                <a:ea typeface="微软雅黑" pitchFamily="34" charset="-122"/>
              </a:rPr>
              <a:t>prepare</a:t>
            </a:r>
            <a:r>
              <a:rPr lang="zh-CN" altLang="en-US" sz="2000" dirty="0" smtClean="0">
                <a:latin typeface="微软雅黑" pitchFamily="34" charset="-122"/>
                <a:ea typeface="微软雅黑" pitchFamily="34" charset="-122"/>
              </a:rPr>
              <a:t>要负责准备</a:t>
            </a:r>
            <a:r>
              <a:rPr lang="en-US" sz="2000" dirty="0" smtClean="0">
                <a:latin typeface="微软雅黑" pitchFamily="34" charset="-122"/>
                <a:ea typeface="微软雅黑" pitchFamily="34" charset="-122"/>
              </a:rPr>
              <a:t>model，</a:t>
            </a:r>
            <a:r>
              <a:rPr lang="zh-CN" altLang="en-US" sz="2000" dirty="0" smtClean="0">
                <a:latin typeface="微软雅黑" pitchFamily="34" charset="-122"/>
                <a:ea typeface="微软雅黑" pitchFamily="34" charset="-122"/>
              </a:rPr>
              <a:t>准备</a:t>
            </a:r>
            <a:r>
              <a:rPr lang="en-US" sz="2000" dirty="0" smtClean="0">
                <a:latin typeface="微软雅黑" pitchFamily="34" charset="-122"/>
                <a:ea typeface="微软雅黑" pitchFamily="34" charset="-122"/>
              </a:rPr>
              <a:t>model</a:t>
            </a:r>
            <a:r>
              <a:rPr lang="zh-CN" altLang="en-US" sz="2000" dirty="0" smtClean="0">
                <a:latin typeface="微软雅黑" pitchFamily="34" charset="-122"/>
                <a:ea typeface="微软雅黑" pitchFamily="34" charset="-122"/>
              </a:rPr>
              <a:t>又需要参数，这就需要在 </a:t>
            </a:r>
            <a:r>
              <a:rPr lang="en-US" sz="2000" dirty="0" smtClean="0">
                <a:latin typeface="微软雅黑" pitchFamily="34" charset="-122"/>
                <a:ea typeface="微软雅黑" pitchFamily="34" charset="-122"/>
              </a:rPr>
              <a:t>prepare</a:t>
            </a:r>
            <a:r>
              <a:rPr lang="zh-CN" altLang="en-US" sz="2000" dirty="0" smtClean="0">
                <a:latin typeface="微软雅黑" pitchFamily="34" charset="-122"/>
                <a:ea typeface="微软雅黑" pitchFamily="34" charset="-122"/>
              </a:rPr>
              <a:t>之前运行</a:t>
            </a:r>
            <a:r>
              <a:rPr lang="en-US" sz="2000" dirty="0" err="1" smtClean="0">
                <a:latin typeface="微软雅黑" pitchFamily="34" charset="-122"/>
                <a:ea typeface="微软雅黑" pitchFamily="34" charset="-122"/>
              </a:rPr>
              <a:t>params</a:t>
            </a:r>
            <a:r>
              <a:rPr lang="zh-CN" altLang="en-US" sz="2000" dirty="0" smtClean="0">
                <a:latin typeface="微软雅黑" pitchFamily="34" charset="-122"/>
                <a:ea typeface="微软雅黑" pitchFamily="34" charset="-122"/>
              </a:rPr>
              <a:t>拦截器设置相关参数，这个也就是创建</a:t>
            </a:r>
            <a:r>
              <a:rPr lang="en-US" sz="2000" dirty="0" err="1" smtClean="0">
                <a:latin typeface="微软雅黑" pitchFamily="34" charset="-122"/>
                <a:ea typeface="微软雅黑" pitchFamily="34" charset="-122"/>
              </a:rPr>
              <a:t>paramsPrepareParamsStack</a:t>
            </a:r>
            <a:r>
              <a:rPr lang="zh-CN" altLang="en-US" sz="2000" dirty="0" smtClean="0">
                <a:latin typeface="微软雅黑" pitchFamily="34" charset="-122"/>
                <a:ea typeface="微软雅黑" pitchFamily="34" charset="-122"/>
              </a:rPr>
              <a:t>的原因。</a:t>
            </a:r>
            <a:endParaRPr lang="en-US" altLang="zh-CN" sz="2000" dirty="0" smtClean="0">
              <a:latin typeface="微软雅黑" pitchFamily="34" charset="-122"/>
              <a:ea typeface="微软雅黑" pitchFamily="34" charset="-122"/>
            </a:endParaRPr>
          </a:p>
          <a:p>
            <a:r>
              <a:rPr lang="zh-CN" altLang="en-US" sz="2000" dirty="0" smtClean="0">
                <a:latin typeface="微软雅黑" pitchFamily="34" charset="-122"/>
                <a:ea typeface="微软雅黑" pitchFamily="34" charset="-122"/>
              </a:rPr>
              <a:t>流程如下：</a:t>
            </a:r>
            <a:endParaRPr lang="en-US" altLang="zh-CN" sz="2000" dirty="0" smtClean="0">
              <a:latin typeface="微软雅黑" pitchFamily="34" charset="-122"/>
              <a:ea typeface="微软雅黑" pitchFamily="34" charset="-122"/>
            </a:endParaRPr>
          </a:p>
          <a:p>
            <a:pPr lvl="1"/>
            <a:r>
              <a:rPr lang="en-US" altLang="zh-CN" sz="1600" dirty="0" smtClean="0">
                <a:latin typeface="微软雅黑" pitchFamily="34" charset="-122"/>
                <a:ea typeface="微软雅黑" pitchFamily="34" charset="-122"/>
              </a:rPr>
              <a:t>1. </a:t>
            </a:r>
            <a:r>
              <a:rPr lang="en-US" sz="1600" dirty="0" err="1" smtClean="0">
                <a:latin typeface="微软雅黑" pitchFamily="34" charset="-122"/>
                <a:ea typeface="微软雅黑" pitchFamily="34" charset="-122"/>
              </a:rPr>
              <a:t>params</a:t>
            </a:r>
            <a:r>
              <a:rPr lang="zh-CN" altLang="en-US" sz="1600" dirty="0" smtClean="0">
                <a:latin typeface="微软雅黑" pitchFamily="34" charset="-122"/>
                <a:ea typeface="微软雅黑" pitchFamily="34" charset="-122"/>
              </a:rPr>
              <a:t>拦截器首先给</a:t>
            </a:r>
            <a:r>
              <a:rPr lang="en-US" sz="1600" dirty="0" smtClean="0">
                <a:latin typeface="微软雅黑" pitchFamily="34" charset="-122"/>
                <a:ea typeface="微软雅黑" pitchFamily="34" charset="-122"/>
              </a:rPr>
              <a:t>action</a:t>
            </a:r>
            <a:r>
              <a:rPr lang="zh-CN" altLang="en-US" sz="1600" dirty="0" smtClean="0">
                <a:latin typeface="微软雅黑" pitchFamily="34" charset="-122"/>
                <a:ea typeface="微软雅黑" pitchFamily="34" charset="-122"/>
              </a:rPr>
              <a:t>中的相关参数赋值，如</a:t>
            </a:r>
            <a:r>
              <a:rPr lang="en-US" sz="1600" dirty="0" smtClean="0">
                <a:latin typeface="微软雅黑" pitchFamily="34" charset="-122"/>
                <a:ea typeface="微软雅黑" pitchFamily="34" charset="-122"/>
              </a:rPr>
              <a:t>id</a:t>
            </a:r>
          </a:p>
          <a:p>
            <a:pPr lvl="1"/>
            <a:r>
              <a:rPr lang="en-US" sz="1600" dirty="0" smtClean="0">
                <a:latin typeface="微软雅黑" pitchFamily="34" charset="-122"/>
                <a:ea typeface="微软雅黑" pitchFamily="34" charset="-122"/>
              </a:rPr>
              <a:t>2. prepare</a:t>
            </a:r>
            <a:r>
              <a:rPr lang="zh-CN" altLang="en-US" sz="1600" dirty="0" smtClean="0">
                <a:latin typeface="微软雅黑" pitchFamily="34" charset="-122"/>
                <a:ea typeface="微软雅黑" pitchFamily="34" charset="-122"/>
              </a:rPr>
              <a:t>拦截器执行</a:t>
            </a:r>
            <a:r>
              <a:rPr lang="en-US" sz="1600" dirty="0" smtClean="0">
                <a:latin typeface="微软雅黑" pitchFamily="34" charset="-122"/>
                <a:ea typeface="微软雅黑" pitchFamily="34" charset="-122"/>
              </a:rPr>
              <a:t>prepare</a:t>
            </a:r>
            <a:r>
              <a:rPr lang="zh-CN" altLang="en-US" sz="1600" dirty="0" smtClean="0">
                <a:latin typeface="微软雅黑" pitchFamily="34" charset="-122"/>
                <a:ea typeface="微软雅黑" pitchFamily="34" charset="-122"/>
              </a:rPr>
              <a:t>方法，</a:t>
            </a:r>
            <a:r>
              <a:rPr lang="en-US" sz="1600" dirty="0" smtClean="0">
                <a:latin typeface="微软雅黑" pitchFamily="34" charset="-122"/>
                <a:ea typeface="微软雅黑" pitchFamily="34" charset="-122"/>
              </a:rPr>
              <a:t>prepare</a:t>
            </a:r>
            <a:r>
              <a:rPr lang="zh-CN" altLang="en-US" sz="1600" dirty="0" smtClean="0">
                <a:latin typeface="微软雅黑" pitchFamily="34" charset="-122"/>
                <a:ea typeface="微软雅黑" pitchFamily="34" charset="-122"/>
              </a:rPr>
              <a:t>方法中会根据参数，如</a:t>
            </a:r>
            <a:r>
              <a:rPr lang="en-US" sz="1600" dirty="0" smtClean="0">
                <a:latin typeface="微软雅黑" pitchFamily="34" charset="-122"/>
                <a:ea typeface="微软雅黑" pitchFamily="34" charset="-122"/>
              </a:rPr>
              <a:t>id，</a:t>
            </a:r>
            <a:r>
              <a:rPr lang="zh-CN" altLang="en-US" sz="1600" dirty="0" smtClean="0">
                <a:latin typeface="微软雅黑" pitchFamily="34" charset="-122"/>
                <a:ea typeface="微软雅黑" pitchFamily="34" charset="-122"/>
              </a:rPr>
              <a:t>去调用业务逻辑，设置</a:t>
            </a:r>
            <a:r>
              <a:rPr lang="en-US" sz="1600" dirty="0" smtClean="0">
                <a:latin typeface="微软雅黑" pitchFamily="34" charset="-122"/>
                <a:ea typeface="微软雅黑" pitchFamily="34" charset="-122"/>
              </a:rPr>
              <a:t>model</a:t>
            </a:r>
            <a:r>
              <a:rPr lang="zh-CN" altLang="en-US" sz="1600" dirty="0" smtClean="0">
                <a:latin typeface="微软雅黑" pitchFamily="34" charset="-122"/>
                <a:ea typeface="微软雅黑" pitchFamily="34" charset="-122"/>
              </a:rPr>
              <a:t>对象</a:t>
            </a:r>
            <a:endParaRPr lang="en-US" altLang="zh-CN" sz="1600" dirty="0" smtClean="0">
              <a:latin typeface="微软雅黑" pitchFamily="34" charset="-122"/>
              <a:ea typeface="微软雅黑" pitchFamily="34" charset="-122"/>
            </a:endParaRPr>
          </a:p>
          <a:p>
            <a:pPr lvl="1"/>
            <a:r>
              <a:rPr lang="en-US" altLang="zh-CN" sz="1600" dirty="0" smtClean="0">
                <a:latin typeface="微软雅黑" pitchFamily="34" charset="-122"/>
                <a:ea typeface="微软雅黑" pitchFamily="34" charset="-122"/>
              </a:rPr>
              <a:t>3. </a:t>
            </a:r>
            <a:r>
              <a:rPr lang="en-US" sz="1600" dirty="0" err="1" smtClean="0">
                <a:latin typeface="微软雅黑" pitchFamily="34" charset="-122"/>
                <a:ea typeface="微软雅黑" pitchFamily="34" charset="-122"/>
              </a:rPr>
              <a:t>modelDriven</a:t>
            </a:r>
            <a:r>
              <a:rPr lang="zh-CN" altLang="en-US" sz="1600" dirty="0" smtClean="0">
                <a:latin typeface="微软雅黑" pitchFamily="34" charset="-122"/>
                <a:ea typeface="微软雅黑" pitchFamily="34" charset="-122"/>
              </a:rPr>
              <a:t>拦截器将</a:t>
            </a:r>
            <a:r>
              <a:rPr lang="en-US" sz="1600" dirty="0" smtClean="0">
                <a:latin typeface="微软雅黑" pitchFamily="34" charset="-122"/>
                <a:ea typeface="微软雅黑" pitchFamily="34" charset="-122"/>
              </a:rPr>
              <a:t>model</a:t>
            </a:r>
            <a:r>
              <a:rPr lang="zh-CN" altLang="en-US" sz="1600" dirty="0" smtClean="0">
                <a:latin typeface="微软雅黑" pitchFamily="34" charset="-122"/>
                <a:ea typeface="微软雅黑" pitchFamily="34" charset="-122"/>
              </a:rPr>
              <a:t>对象压入</a:t>
            </a:r>
            <a:r>
              <a:rPr lang="en-US" sz="1600" dirty="0" smtClean="0">
                <a:latin typeface="微软雅黑" pitchFamily="34" charset="-122"/>
                <a:ea typeface="微软雅黑" pitchFamily="34" charset="-122"/>
              </a:rPr>
              <a:t>value stack，</a:t>
            </a:r>
            <a:r>
              <a:rPr lang="zh-CN" altLang="en-US" sz="1600" dirty="0" smtClean="0">
                <a:latin typeface="微软雅黑" pitchFamily="34" charset="-122"/>
                <a:ea typeface="微软雅黑" pitchFamily="34" charset="-122"/>
              </a:rPr>
              <a:t>这里的</a:t>
            </a:r>
            <a:r>
              <a:rPr lang="en-US" sz="1600" dirty="0" smtClean="0">
                <a:latin typeface="微软雅黑" pitchFamily="34" charset="-122"/>
                <a:ea typeface="微软雅黑" pitchFamily="34" charset="-122"/>
              </a:rPr>
              <a:t>model</a:t>
            </a:r>
            <a:r>
              <a:rPr lang="zh-CN" altLang="en-US" sz="1600" dirty="0" smtClean="0">
                <a:latin typeface="微软雅黑" pitchFamily="34" charset="-122"/>
                <a:ea typeface="微软雅黑" pitchFamily="34" charset="-122"/>
              </a:rPr>
              <a:t>对象就是在</a:t>
            </a:r>
            <a:r>
              <a:rPr lang="en-US" sz="1600" dirty="0" smtClean="0">
                <a:latin typeface="微软雅黑" pitchFamily="34" charset="-122"/>
                <a:ea typeface="微软雅黑" pitchFamily="34" charset="-122"/>
              </a:rPr>
              <a:t>prepare</a:t>
            </a:r>
            <a:r>
              <a:rPr lang="zh-CN" altLang="en-US" sz="1600" dirty="0" smtClean="0">
                <a:latin typeface="微软雅黑" pitchFamily="34" charset="-122"/>
                <a:ea typeface="微软雅黑" pitchFamily="34" charset="-122"/>
              </a:rPr>
              <a:t>中创建的</a:t>
            </a:r>
            <a:endParaRPr lang="en-US" altLang="zh-CN" sz="1600" dirty="0" smtClean="0">
              <a:latin typeface="微软雅黑" pitchFamily="34" charset="-122"/>
              <a:ea typeface="微软雅黑" pitchFamily="34" charset="-122"/>
            </a:endParaRPr>
          </a:p>
          <a:p>
            <a:pPr lvl="1"/>
            <a:r>
              <a:rPr lang="en-US" altLang="zh-CN" sz="1600" dirty="0" smtClean="0">
                <a:latin typeface="微软雅黑" pitchFamily="34" charset="-122"/>
                <a:ea typeface="微软雅黑" pitchFamily="34" charset="-122"/>
              </a:rPr>
              <a:t>4. </a:t>
            </a:r>
            <a:r>
              <a:rPr lang="en-US" sz="1600" dirty="0" err="1" smtClean="0">
                <a:latin typeface="微软雅黑" pitchFamily="34" charset="-122"/>
                <a:ea typeface="微软雅黑" pitchFamily="34" charset="-122"/>
              </a:rPr>
              <a:t>params</a:t>
            </a:r>
            <a:r>
              <a:rPr lang="zh-CN" altLang="en-US" sz="1600" dirty="0" smtClean="0">
                <a:latin typeface="微软雅黑" pitchFamily="34" charset="-122"/>
                <a:ea typeface="微软雅黑" pitchFamily="34" charset="-122"/>
              </a:rPr>
              <a:t>拦截器再将参数赋值给</a:t>
            </a:r>
            <a:r>
              <a:rPr lang="en-US" sz="1600" dirty="0" smtClean="0">
                <a:latin typeface="微软雅黑" pitchFamily="34" charset="-122"/>
                <a:ea typeface="微软雅黑" pitchFamily="34" charset="-122"/>
              </a:rPr>
              <a:t>model</a:t>
            </a:r>
            <a:r>
              <a:rPr lang="zh-CN" altLang="en-US" sz="1600" dirty="0" smtClean="0">
                <a:latin typeface="微软雅黑" pitchFamily="34" charset="-122"/>
                <a:ea typeface="微软雅黑" pitchFamily="34" charset="-122"/>
              </a:rPr>
              <a:t>对象</a:t>
            </a:r>
            <a:endParaRPr lang="en-US" altLang="zh-CN" sz="1600" dirty="0" smtClean="0">
              <a:latin typeface="微软雅黑" pitchFamily="34" charset="-122"/>
              <a:ea typeface="微软雅黑" pitchFamily="34" charset="-122"/>
            </a:endParaRPr>
          </a:p>
          <a:p>
            <a:pPr lvl="1"/>
            <a:r>
              <a:rPr lang="en-US" altLang="zh-CN" sz="1600" dirty="0" smtClean="0">
                <a:latin typeface="微软雅黑" pitchFamily="34" charset="-122"/>
                <a:ea typeface="微软雅黑" pitchFamily="34" charset="-122"/>
              </a:rPr>
              <a:t>5. </a:t>
            </a:r>
            <a:r>
              <a:rPr lang="en-US" sz="1600" dirty="0" smtClean="0">
                <a:latin typeface="微软雅黑" pitchFamily="34" charset="-122"/>
                <a:ea typeface="微软雅黑" pitchFamily="34" charset="-122"/>
              </a:rPr>
              <a:t>action</a:t>
            </a:r>
            <a:r>
              <a:rPr lang="zh-CN" altLang="en-US" sz="1600" dirty="0" smtClean="0">
                <a:latin typeface="微软雅黑" pitchFamily="34" charset="-122"/>
                <a:ea typeface="微软雅黑" pitchFamily="34" charset="-122"/>
              </a:rPr>
              <a:t>的业务逻辑执行</a:t>
            </a:r>
            <a:endParaRPr lang="zh-CN" altLang="en-US" sz="1600" dirty="0">
              <a:latin typeface="微软雅黑" pitchFamily="34" charset="-122"/>
              <a:ea typeface="微软雅黑" pitchFamily="34" charset="-122"/>
            </a:endParaRPr>
          </a:p>
        </p:txBody>
      </p:sp>
    </p:spTree>
    <p:extLst>
      <p:ext uri="{BB962C8B-B14F-4D97-AF65-F5344CB8AC3E}">
        <p14:creationId xmlns:p14="http://schemas.microsoft.com/office/powerpoint/2010/main" val="1582756228"/>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6661" name="Picture 5"/>
          <p:cNvPicPr>
            <a:picLocks noChangeAspect="1" noChangeArrowheads="1"/>
          </p:cNvPicPr>
          <p:nvPr/>
        </p:nvPicPr>
        <p:blipFill>
          <a:blip r:embed="rId2"/>
          <a:srcRect/>
          <a:stretch>
            <a:fillRect/>
          </a:stretch>
        </p:blipFill>
        <p:spPr bwMode="auto">
          <a:xfrm>
            <a:off x="4751387" y="1284936"/>
            <a:ext cx="4392613" cy="3035300"/>
          </a:xfrm>
          <a:prstGeom prst="rect">
            <a:avLst/>
          </a:prstGeom>
          <a:noFill/>
          <a:ln w="9525">
            <a:noFill/>
            <a:miter lim="800000"/>
            <a:headEnd/>
            <a:tailEnd/>
          </a:ln>
          <a:effectLst/>
        </p:spPr>
      </p:pic>
      <p:sp>
        <p:nvSpPr>
          <p:cNvPr id="326662" name="Rectangle 6"/>
          <p:cNvSpPr>
            <a:spLocks noChangeArrowheads="1"/>
          </p:cNvSpPr>
          <p:nvPr/>
        </p:nvSpPr>
        <p:spPr bwMode="auto">
          <a:xfrm>
            <a:off x="5094287" y="2337449"/>
            <a:ext cx="2725738" cy="242887"/>
          </a:xfrm>
          <a:prstGeom prst="rect">
            <a:avLst/>
          </a:prstGeom>
          <a:noFill/>
          <a:ln w="9525">
            <a:solidFill>
              <a:srgbClr val="FF3300"/>
            </a:solidFill>
            <a:prstDash val="dash"/>
            <a:miter lim="800000"/>
            <a:headEnd/>
            <a:tailEnd/>
          </a:ln>
          <a:effectLst/>
        </p:spPr>
        <p:txBody>
          <a:bodyPr wrap="none" anchor="ctr"/>
          <a:lstStyle/>
          <a:p>
            <a:endParaRPr lang="zh-CN" altLang="en-US"/>
          </a:p>
        </p:txBody>
      </p:sp>
      <p:sp>
        <p:nvSpPr>
          <p:cNvPr id="326663" name="Text Box 7"/>
          <p:cNvSpPr txBox="1">
            <a:spLocks noChangeArrowheads="1"/>
          </p:cNvSpPr>
          <p:nvPr/>
        </p:nvSpPr>
        <p:spPr bwMode="auto">
          <a:xfrm>
            <a:off x="857224" y="1499250"/>
            <a:ext cx="2808287" cy="523220"/>
          </a:xfrm>
          <a:prstGeom prst="rect">
            <a:avLst/>
          </a:prstGeom>
          <a:noFill/>
          <a:ln w="9525">
            <a:noFill/>
            <a:miter lim="800000"/>
            <a:headEnd/>
            <a:tailEnd/>
          </a:ln>
          <a:effectLst/>
        </p:spPr>
        <p:txBody>
          <a:bodyPr>
            <a:spAutoFit/>
          </a:bodyPr>
          <a:lstStyle/>
          <a:p>
            <a:pPr>
              <a:spcBef>
                <a:spcPct val="50000"/>
              </a:spcBef>
            </a:pPr>
            <a:r>
              <a:rPr lang="zh-CN" altLang="en-US" sz="1400" b="1" dirty="0"/>
              <a:t>此时栈顶对象为 </a:t>
            </a:r>
            <a:r>
              <a:rPr lang="en-US" altLang="zh-CN" sz="1400" b="1" dirty="0"/>
              <a:t>Action, </a:t>
            </a:r>
            <a:r>
              <a:rPr lang="zh-CN" altLang="en-US" sz="1400" b="1" dirty="0"/>
              <a:t>所以把请求参数赋给 </a:t>
            </a:r>
            <a:r>
              <a:rPr lang="en-US" altLang="zh-CN" sz="1400" b="1" dirty="0"/>
              <a:t>Action </a:t>
            </a:r>
            <a:r>
              <a:rPr lang="zh-CN" altLang="en-US" sz="1400" b="1" dirty="0"/>
              <a:t>的对应属性</a:t>
            </a:r>
          </a:p>
        </p:txBody>
      </p:sp>
      <p:sp>
        <p:nvSpPr>
          <p:cNvPr id="326674" name="Rectangle 18"/>
          <p:cNvSpPr>
            <a:spLocks noChangeArrowheads="1"/>
          </p:cNvSpPr>
          <p:nvPr/>
        </p:nvSpPr>
        <p:spPr bwMode="auto">
          <a:xfrm>
            <a:off x="5111750" y="3439174"/>
            <a:ext cx="3167062" cy="215900"/>
          </a:xfrm>
          <a:prstGeom prst="rect">
            <a:avLst/>
          </a:prstGeom>
          <a:noFill/>
          <a:ln w="9525">
            <a:solidFill>
              <a:srgbClr val="FF3300"/>
            </a:solidFill>
            <a:prstDash val="dash"/>
            <a:miter lim="800000"/>
            <a:headEnd/>
            <a:tailEnd/>
          </a:ln>
          <a:effectLst/>
        </p:spPr>
        <p:txBody>
          <a:bodyPr wrap="none" anchor="ctr"/>
          <a:lstStyle/>
          <a:p>
            <a:endParaRPr lang="zh-CN" altLang="en-US"/>
          </a:p>
        </p:txBody>
      </p:sp>
      <p:sp>
        <p:nvSpPr>
          <p:cNvPr id="326680" name="Text Box 24"/>
          <p:cNvSpPr txBox="1">
            <a:spLocks noChangeArrowheads="1"/>
          </p:cNvSpPr>
          <p:nvPr/>
        </p:nvSpPr>
        <p:spPr bwMode="auto">
          <a:xfrm>
            <a:off x="2571736" y="2999448"/>
            <a:ext cx="2214578" cy="738664"/>
          </a:xfrm>
          <a:prstGeom prst="rect">
            <a:avLst/>
          </a:prstGeom>
          <a:noFill/>
          <a:ln w="9525">
            <a:noFill/>
            <a:miter lim="800000"/>
            <a:headEnd/>
            <a:tailEnd/>
          </a:ln>
          <a:effectLst/>
        </p:spPr>
        <p:txBody>
          <a:bodyPr wrap="square">
            <a:spAutoFit/>
          </a:bodyPr>
          <a:lstStyle/>
          <a:p>
            <a:pPr>
              <a:spcBef>
                <a:spcPct val="50000"/>
              </a:spcBef>
            </a:pPr>
            <a:r>
              <a:rPr lang="zh-CN" altLang="en-US" sz="1400" b="1" dirty="0" smtClean="0"/>
              <a:t>调用 </a:t>
            </a:r>
            <a:r>
              <a:rPr lang="en-US" altLang="zh-CN" sz="1400" b="1" dirty="0" err="1" smtClean="0"/>
              <a:t>perpareEdit</a:t>
            </a:r>
            <a:r>
              <a:rPr lang="en-US" altLang="zh-CN" sz="1400" b="1" dirty="0" smtClean="0"/>
              <a:t> </a:t>
            </a:r>
            <a:r>
              <a:rPr lang="zh-CN" altLang="en-US" sz="1400" b="1" dirty="0" smtClean="0"/>
              <a:t>方法为 </a:t>
            </a:r>
            <a:r>
              <a:rPr lang="en-US" altLang="zh-CN" sz="1400" b="1" dirty="0" err="1" smtClean="0"/>
              <a:t>ModelDriven</a:t>
            </a:r>
            <a:r>
              <a:rPr lang="en-US" altLang="zh-CN" sz="1400" b="1" dirty="0" smtClean="0"/>
              <a:t> </a:t>
            </a:r>
            <a:r>
              <a:rPr lang="zh-CN" altLang="en-US" sz="1400" b="1" dirty="0" smtClean="0"/>
              <a:t>的 </a:t>
            </a:r>
            <a:r>
              <a:rPr lang="en-US" altLang="zh-CN" sz="1400" b="1" dirty="0" err="1" smtClean="0"/>
              <a:t>getModel</a:t>
            </a:r>
            <a:r>
              <a:rPr lang="en-US" altLang="zh-CN" sz="1400" b="1" dirty="0" smtClean="0"/>
              <a:t>() </a:t>
            </a:r>
            <a:r>
              <a:rPr lang="zh-CN" altLang="en-US" sz="1400" b="1" dirty="0" smtClean="0"/>
              <a:t>方法准备 </a:t>
            </a:r>
            <a:r>
              <a:rPr lang="en-US" altLang="zh-CN" sz="1400" b="1" dirty="0" smtClean="0"/>
              <a:t>Model </a:t>
            </a:r>
            <a:r>
              <a:rPr lang="zh-CN" altLang="en-US" sz="1400" b="1" dirty="0" smtClean="0"/>
              <a:t>对象</a:t>
            </a:r>
            <a:endParaRPr lang="zh-CN" altLang="en-US" sz="1400" b="1" dirty="0"/>
          </a:p>
        </p:txBody>
      </p:sp>
      <p:pic>
        <p:nvPicPr>
          <p:cNvPr id="3074" name="Picture 2"/>
          <p:cNvPicPr>
            <a:picLocks noChangeAspect="1" noChangeArrowheads="1"/>
          </p:cNvPicPr>
          <p:nvPr/>
        </p:nvPicPr>
        <p:blipFill>
          <a:blip r:embed="rId3"/>
          <a:srcRect/>
          <a:stretch>
            <a:fillRect/>
          </a:stretch>
        </p:blipFill>
        <p:spPr bwMode="auto">
          <a:xfrm>
            <a:off x="71449" y="927748"/>
            <a:ext cx="4786303" cy="243114"/>
          </a:xfrm>
          <a:prstGeom prst="rect">
            <a:avLst/>
          </a:prstGeom>
          <a:noFill/>
          <a:ln w="9525">
            <a:noFill/>
            <a:miter lim="800000"/>
            <a:headEnd/>
            <a:tailEnd/>
          </a:ln>
          <a:effectLst/>
        </p:spPr>
      </p:pic>
      <p:pic>
        <p:nvPicPr>
          <p:cNvPr id="3075" name="Picture 3"/>
          <p:cNvPicPr>
            <a:picLocks noChangeAspect="1" noChangeArrowheads="1"/>
          </p:cNvPicPr>
          <p:nvPr/>
        </p:nvPicPr>
        <p:blipFill>
          <a:blip r:embed="rId4"/>
          <a:srcRect/>
          <a:stretch>
            <a:fillRect/>
          </a:stretch>
        </p:blipFill>
        <p:spPr bwMode="auto">
          <a:xfrm>
            <a:off x="0" y="2070754"/>
            <a:ext cx="4143372" cy="495035"/>
          </a:xfrm>
          <a:prstGeom prst="rect">
            <a:avLst/>
          </a:prstGeom>
          <a:noFill/>
          <a:ln w="9525">
            <a:noFill/>
            <a:miter lim="800000"/>
            <a:headEnd/>
            <a:tailEnd/>
          </a:ln>
          <a:effectLst/>
        </p:spPr>
      </p:pic>
      <p:cxnSp>
        <p:nvCxnSpPr>
          <p:cNvPr id="29" name="直接箭头连接符 28"/>
          <p:cNvCxnSpPr>
            <a:stCxn id="326662" idx="1"/>
            <a:endCxn id="3075" idx="3"/>
          </p:cNvCxnSpPr>
          <p:nvPr/>
        </p:nvCxnSpPr>
        <p:spPr>
          <a:xfrm rot="10800000">
            <a:off x="4143373" y="2318273"/>
            <a:ext cx="950915" cy="140621"/>
          </a:xfrm>
          <a:prstGeom prst="straightConnector1">
            <a:avLst/>
          </a:prstGeom>
          <a:ln>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34" name="直接箭头连接符 33"/>
          <p:cNvCxnSpPr>
            <a:stCxn id="45" idx="1"/>
          </p:cNvCxnSpPr>
          <p:nvPr/>
        </p:nvCxnSpPr>
        <p:spPr>
          <a:xfrm rot="10800000" flipV="1">
            <a:off x="3867721" y="3177249"/>
            <a:ext cx="1217225" cy="1298581"/>
          </a:xfrm>
          <a:prstGeom prst="straightConnector1">
            <a:avLst/>
          </a:prstGeom>
          <a:ln>
            <a:prstDash val="dash"/>
            <a:tailEnd type="arrow"/>
          </a:ln>
        </p:spPr>
        <p:style>
          <a:lnRef idx="1">
            <a:schemeClr val="accent1"/>
          </a:lnRef>
          <a:fillRef idx="0">
            <a:schemeClr val="accent1"/>
          </a:fillRef>
          <a:effectRef idx="0">
            <a:schemeClr val="accent1"/>
          </a:effectRef>
          <a:fontRef idx="minor">
            <a:schemeClr val="tx1"/>
          </a:fontRef>
        </p:style>
      </p:cxnSp>
      <p:sp>
        <p:nvSpPr>
          <p:cNvPr id="42" name="Rectangle 6"/>
          <p:cNvSpPr>
            <a:spLocks noChangeArrowheads="1"/>
          </p:cNvSpPr>
          <p:nvPr/>
        </p:nvSpPr>
        <p:spPr bwMode="auto">
          <a:xfrm>
            <a:off x="5084592" y="4142456"/>
            <a:ext cx="2725738" cy="242887"/>
          </a:xfrm>
          <a:prstGeom prst="rect">
            <a:avLst/>
          </a:prstGeom>
          <a:noFill/>
          <a:ln w="9525">
            <a:solidFill>
              <a:srgbClr val="FF3300"/>
            </a:solidFill>
            <a:prstDash val="dash"/>
            <a:miter lim="800000"/>
            <a:headEnd/>
            <a:tailEnd/>
          </a:ln>
          <a:effectLst/>
        </p:spPr>
        <p:txBody>
          <a:bodyPr wrap="none" anchor="ctr"/>
          <a:lstStyle/>
          <a:p>
            <a:endParaRPr lang="zh-CN" altLang="en-US"/>
          </a:p>
        </p:txBody>
      </p:sp>
      <p:sp>
        <p:nvSpPr>
          <p:cNvPr id="45" name="Rectangle 18"/>
          <p:cNvSpPr>
            <a:spLocks noChangeArrowheads="1"/>
          </p:cNvSpPr>
          <p:nvPr/>
        </p:nvSpPr>
        <p:spPr bwMode="auto">
          <a:xfrm>
            <a:off x="5084945" y="3069300"/>
            <a:ext cx="2916079" cy="215900"/>
          </a:xfrm>
          <a:prstGeom prst="rect">
            <a:avLst/>
          </a:prstGeom>
          <a:noFill/>
          <a:ln w="9525">
            <a:solidFill>
              <a:srgbClr val="FF3300"/>
            </a:solidFill>
            <a:prstDash val="dash"/>
            <a:miter lim="800000"/>
            <a:headEnd/>
            <a:tailEnd/>
          </a:ln>
          <a:effectLst/>
        </p:spPr>
        <p:txBody>
          <a:bodyPr wrap="none" anchor="ctr"/>
          <a:lstStyle/>
          <a:p>
            <a:endParaRPr lang="zh-CN" altLang="en-US"/>
          </a:p>
        </p:txBody>
      </p:sp>
      <p:sp>
        <p:nvSpPr>
          <p:cNvPr id="51" name="Text Box 24"/>
          <p:cNvSpPr txBox="1">
            <a:spLocks noChangeArrowheads="1"/>
          </p:cNvSpPr>
          <p:nvPr/>
        </p:nvSpPr>
        <p:spPr bwMode="auto">
          <a:xfrm>
            <a:off x="4143372" y="5714092"/>
            <a:ext cx="2214578" cy="523220"/>
          </a:xfrm>
          <a:prstGeom prst="rect">
            <a:avLst/>
          </a:prstGeom>
          <a:noFill/>
          <a:ln w="9525">
            <a:noFill/>
            <a:miter lim="800000"/>
            <a:headEnd/>
            <a:tailEnd/>
          </a:ln>
          <a:effectLst/>
        </p:spPr>
        <p:txBody>
          <a:bodyPr wrap="square">
            <a:spAutoFit/>
          </a:bodyPr>
          <a:lstStyle/>
          <a:p>
            <a:pPr>
              <a:spcBef>
                <a:spcPct val="50000"/>
              </a:spcBef>
            </a:pPr>
            <a:r>
              <a:rPr lang="zh-CN" altLang="en-US" sz="1400" b="1" dirty="0" smtClean="0"/>
              <a:t>把 </a:t>
            </a:r>
            <a:r>
              <a:rPr lang="en-US" altLang="zh-CN" sz="1400" b="1" dirty="0" err="1" smtClean="0"/>
              <a:t>dao</a:t>
            </a:r>
            <a:r>
              <a:rPr lang="en-US" altLang="zh-CN" sz="1400" b="1" dirty="0" smtClean="0"/>
              <a:t> </a:t>
            </a:r>
            <a:r>
              <a:rPr lang="zh-CN" altLang="en-US" sz="1400" b="1" dirty="0" smtClean="0"/>
              <a:t>中获取的 </a:t>
            </a:r>
            <a:r>
              <a:rPr lang="en-US" altLang="zh-CN" sz="1400" b="1" dirty="0" smtClean="0"/>
              <a:t>employee</a:t>
            </a:r>
            <a:r>
              <a:rPr lang="zh-CN" altLang="en-US" sz="1400" b="1" dirty="0" smtClean="0"/>
              <a:t>对象</a:t>
            </a:r>
            <a:r>
              <a:rPr lang="zh-CN" altLang="en-US" sz="1400" b="1" dirty="0"/>
              <a:t>置于栈顶</a:t>
            </a:r>
          </a:p>
        </p:txBody>
      </p:sp>
      <p:sp>
        <p:nvSpPr>
          <p:cNvPr id="52" name="任意多边形 51"/>
          <p:cNvSpPr/>
          <p:nvPr/>
        </p:nvSpPr>
        <p:spPr>
          <a:xfrm>
            <a:off x="4590789" y="3518890"/>
            <a:ext cx="519830" cy="2266640"/>
          </a:xfrm>
          <a:custGeom>
            <a:avLst/>
            <a:gdLst>
              <a:gd name="connsiteX0" fmla="*/ 519830 w 519830"/>
              <a:gd name="connsiteY0" fmla="*/ 0 h 1929008"/>
              <a:gd name="connsiteX1" fmla="*/ 31315 w 519830"/>
              <a:gd name="connsiteY1" fmla="*/ 739035 h 1929008"/>
              <a:gd name="connsiteX2" fmla="*/ 331940 w 519830"/>
              <a:gd name="connsiteY2" fmla="*/ 1929008 h 1929008"/>
            </a:gdLst>
            <a:ahLst/>
            <a:cxnLst>
              <a:cxn ang="0">
                <a:pos x="connsiteX0" y="connsiteY0"/>
              </a:cxn>
              <a:cxn ang="0">
                <a:pos x="connsiteX1" y="connsiteY1"/>
              </a:cxn>
              <a:cxn ang="0">
                <a:pos x="connsiteX2" y="connsiteY2"/>
              </a:cxn>
            </a:cxnLst>
            <a:rect l="l" t="t" r="r" b="b"/>
            <a:pathLst>
              <a:path w="519830" h="1929008">
                <a:moveTo>
                  <a:pt x="519830" y="0"/>
                </a:moveTo>
                <a:cubicBezTo>
                  <a:pt x="291230" y="208767"/>
                  <a:pt x="62630" y="417534"/>
                  <a:pt x="31315" y="739035"/>
                </a:cubicBezTo>
                <a:cubicBezTo>
                  <a:pt x="0" y="1060536"/>
                  <a:pt x="165970" y="1494772"/>
                  <a:pt x="331940" y="1929008"/>
                </a:cubicBezTo>
              </a:path>
            </a:pathLst>
          </a:custGeom>
          <a:ln>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53" name="Text Box 7"/>
          <p:cNvSpPr txBox="1">
            <a:spLocks noChangeArrowheads="1"/>
          </p:cNvSpPr>
          <p:nvPr/>
        </p:nvSpPr>
        <p:spPr bwMode="auto">
          <a:xfrm>
            <a:off x="5500694" y="4856836"/>
            <a:ext cx="3643306" cy="523220"/>
          </a:xfrm>
          <a:prstGeom prst="rect">
            <a:avLst/>
          </a:prstGeom>
          <a:noFill/>
          <a:ln w="9525">
            <a:noFill/>
            <a:miter lim="800000"/>
            <a:headEnd/>
            <a:tailEnd/>
          </a:ln>
          <a:effectLst/>
        </p:spPr>
        <p:txBody>
          <a:bodyPr wrap="square">
            <a:spAutoFit/>
          </a:bodyPr>
          <a:lstStyle/>
          <a:p>
            <a:pPr>
              <a:spcBef>
                <a:spcPct val="50000"/>
              </a:spcBef>
            </a:pPr>
            <a:r>
              <a:rPr lang="zh-CN" altLang="en-US" sz="1400" b="1" dirty="0"/>
              <a:t>此时栈顶对象为 </a:t>
            </a:r>
            <a:r>
              <a:rPr lang="en-US" altLang="zh-CN" sz="1400" b="1" dirty="0" smtClean="0"/>
              <a:t>employee, </a:t>
            </a:r>
            <a:r>
              <a:rPr lang="zh-CN" altLang="en-US" sz="1400" b="1" dirty="0" smtClean="0"/>
              <a:t>会再把 </a:t>
            </a:r>
            <a:r>
              <a:rPr lang="en-US" altLang="zh-CN" sz="1400" b="1" dirty="0" err="1" smtClean="0"/>
              <a:t>employeeId</a:t>
            </a:r>
            <a:r>
              <a:rPr lang="en-US" altLang="zh-CN" sz="1400" b="1" dirty="0" smtClean="0"/>
              <a:t> </a:t>
            </a:r>
            <a:r>
              <a:rPr lang="zh-CN" altLang="en-US" sz="1400" b="1" dirty="0" smtClean="0"/>
              <a:t>赋给该对象的 </a:t>
            </a:r>
            <a:r>
              <a:rPr lang="en-US" altLang="zh-CN" sz="1400" b="1" dirty="0" err="1" smtClean="0"/>
              <a:t>employeeId</a:t>
            </a:r>
            <a:r>
              <a:rPr lang="en-US" altLang="zh-CN" sz="1400" b="1" dirty="0" smtClean="0"/>
              <a:t> </a:t>
            </a:r>
            <a:r>
              <a:rPr lang="zh-CN" altLang="en-US" sz="1400" b="1" dirty="0" smtClean="0"/>
              <a:t>属性</a:t>
            </a:r>
            <a:endParaRPr lang="zh-CN" altLang="en-US" sz="1400" b="1" dirty="0"/>
          </a:p>
        </p:txBody>
      </p:sp>
      <p:cxnSp>
        <p:nvCxnSpPr>
          <p:cNvPr id="55" name="直接箭头连接符 54"/>
          <p:cNvCxnSpPr>
            <a:stCxn id="42" idx="2"/>
          </p:cNvCxnSpPr>
          <p:nvPr/>
        </p:nvCxnSpPr>
        <p:spPr>
          <a:xfrm rot="5400000">
            <a:off x="6238398" y="4576334"/>
            <a:ext cx="400055" cy="18073"/>
          </a:xfrm>
          <a:prstGeom prst="straightConnector1">
            <a:avLst/>
          </a:prstGeom>
          <a:ln>
            <a:prstDash val="dash"/>
            <a:tailEnd type="arrow"/>
          </a:ln>
        </p:spPr>
        <p:style>
          <a:lnRef idx="1">
            <a:schemeClr val="accent1"/>
          </a:lnRef>
          <a:fillRef idx="0">
            <a:schemeClr val="accent1"/>
          </a:fillRef>
          <a:effectRef idx="0">
            <a:schemeClr val="accent1"/>
          </a:effectRef>
          <a:fontRef idx="minor">
            <a:schemeClr val="tx1"/>
          </a:fontRef>
        </p:style>
      </p:cxnSp>
      <p:pic>
        <p:nvPicPr>
          <p:cNvPr id="2051" name="Picture 3"/>
          <p:cNvPicPr>
            <a:picLocks noChangeAspect="1" noChangeArrowheads="1"/>
          </p:cNvPicPr>
          <p:nvPr/>
        </p:nvPicPr>
        <p:blipFill>
          <a:blip r:embed="rId5"/>
          <a:srcRect/>
          <a:stretch>
            <a:fillRect/>
          </a:stretch>
        </p:blipFill>
        <p:spPr bwMode="auto">
          <a:xfrm>
            <a:off x="428596" y="4499646"/>
            <a:ext cx="3571868" cy="628218"/>
          </a:xfrm>
          <a:prstGeom prst="rect">
            <a:avLst/>
          </a:prstGeom>
          <a:noFill/>
          <a:ln w="9525">
            <a:noFill/>
            <a:miter lim="800000"/>
            <a:headEnd/>
            <a:tailEnd/>
          </a:ln>
          <a:effectLst/>
        </p:spPr>
      </p:pic>
    </p:spTree>
    <p:extLst>
      <p:ext uri="{BB962C8B-B14F-4D97-AF65-F5344CB8AC3E}">
        <p14:creationId xmlns:p14="http://schemas.microsoft.com/office/powerpoint/2010/main" val="2012259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wipe(down)">
                                      <p:cBhvr>
                                        <p:cTn id="7" dur="500"/>
                                        <p:tgtEl>
                                          <p:spTgt spid="307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26662"/>
                                        </p:tgtEl>
                                        <p:attrNameLst>
                                          <p:attrName>style.visibility</p:attrName>
                                        </p:attrNameLst>
                                      </p:cBhvr>
                                      <p:to>
                                        <p:strVal val="visible"/>
                                      </p:to>
                                    </p:set>
                                    <p:animEffect transition="in" filter="wipe(down)">
                                      <p:cBhvr>
                                        <p:cTn id="12" dur="500"/>
                                        <p:tgtEl>
                                          <p:spTgt spid="32666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26663">
                                            <p:txEl>
                                              <p:pRg st="0" end="0"/>
                                            </p:txEl>
                                          </p:spTgt>
                                        </p:tgtEl>
                                        <p:attrNameLst>
                                          <p:attrName>style.visibility</p:attrName>
                                        </p:attrNameLst>
                                      </p:cBhvr>
                                      <p:to>
                                        <p:strVal val="visible"/>
                                      </p:to>
                                    </p:set>
                                    <p:animEffect transition="in" filter="fade">
                                      <p:cBhvr>
                                        <p:cTn id="17" dur="2000"/>
                                        <p:tgtEl>
                                          <p:spTgt spid="32666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fade">
                                      <p:cBhvr>
                                        <p:cTn id="22" dur="2000"/>
                                        <p:tgtEl>
                                          <p:spTgt spid="29"/>
                                        </p:tgtEl>
                                      </p:cBhvr>
                                    </p:animEffect>
                                  </p:childTnLst>
                                </p:cTn>
                              </p:par>
                              <p:par>
                                <p:cTn id="23" presetID="10" presetClass="entr" presetSubtype="0" fill="hold" nodeType="withEffect">
                                  <p:stCondLst>
                                    <p:cond delay="0"/>
                                  </p:stCondLst>
                                  <p:childTnLst>
                                    <p:set>
                                      <p:cBhvr>
                                        <p:cTn id="24" dur="1" fill="hold">
                                          <p:stCondLst>
                                            <p:cond delay="0"/>
                                          </p:stCondLst>
                                        </p:cTn>
                                        <p:tgtEl>
                                          <p:spTgt spid="3075"/>
                                        </p:tgtEl>
                                        <p:attrNameLst>
                                          <p:attrName>style.visibility</p:attrName>
                                        </p:attrNameLst>
                                      </p:cBhvr>
                                      <p:to>
                                        <p:strVal val="visible"/>
                                      </p:to>
                                    </p:set>
                                    <p:animEffect transition="in" filter="fade">
                                      <p:cBhvr>
                                        <p:cTn id="25" dur="2000"/>
                                        <p:tgtEl>
                                          <p:spTgt spid="3075"/>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45"/>
                                        </p:tgtEl>
                                        <p:attrNameLst>
                                          <p:attrName>style.visibility</p:attrName>
                                        </p:attrNameLst>
                                      </p:cBhvr>
                                      <p:to>
                                        <p:strVal val="visible"/>
                                      </p:to>
                                    </p:set>
                                    <p:animEffect transition="in" filter="fade">
                                      <p:cBhvr>
                                        <p:cTn id="30" dur="2000"/>
                                        <p:tgtEl>
                                          <p:spTgt spid="45"/>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326680">
                                            <p:txEl>
                                              <p:pRg st="0" end="0"/>
                                            </p:txEl>
                                          </p:spTgt>
                                        </p:tgtEl>
                                        <p:attrNameLst>
                                          <p:attrName>style.visibility</p:attrName>
                                        </p:attrNameLst>
                                      </p:cBhvr>
                                      <p:to>
                                        <p:strVal val="visible"/>
                                      </p:to>
                                    </p:set>
                                    <p:animEffect transition="in" filter="fade">
                                      <p:cBhvr>
                                        <p:cTn id="35" dur="2000"/>
                                        <p:tgtEl>
                                          <p:spTgt spid="326680">
                                            <p:txEl>
                                              <p:pRg st="0" end="0"/>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34"/>
                                        </p:tgtEl>
                                        <p:attrNameLst>
                                          <p:attrName>style.visibility</p:attrName>
                                        </p:attrNameLst>
                                      </p:cBhvr>
                                      <p:to>
                                        <p:strVal val="visible"/>
                                      </p:to>
                                    </p:set>
                                    <p:animEffect transition="in" filter="fade">
                                      <p:cBhvr>
                                        <p:cTn id="40" dur="2000"/>
                                        <p:tgtEl>
                                          <p:spTgt spid="34"/>
                                        </p:tgtEl>
                                      </p:cBhvr>
                                    </p:animEffect>
                                  </p:childTnLst>
                                </p:cTn>
                              </p:par>
                              <p:par>
                                <p:cTn id="41" presetID="10" presetClass="entr" presetSubtype="0" fill="hold" nodeType="withEffect">
                                  <p:stCondLst>
                                    <p:cond delay="0"/>
                                  </p:stCondLst>
                                  <p:childTnLst>
                                    <p:set>
                                      <p:cBhvr>
                                        <p:cTn id="42" dur="1" fill="hold">
                                          <p:stCondLst>
                                            <p:cond delay="0"/>
                                          </p:stCondLst>
                                        </p:cTn>
                                        <p:tgtEl>
                                          <p:spTgt spid="2051"/>
                                        </p:tgtEl>
                                        <p:attrNameLst>
                                          <p:attrName>style.visibility</p:attrName>
                                        </p:attrNameLst>
                                      </p:cBhvr>
                                      <p:to>
                                        <p:strVal val="visible"/>
                                      </p:to>
                                    </p:set>
                                    <p:animEffect transition="in" filter="fade">
                                      <p:cBhvr>
                                        <p:cTn id="43" dur="2000"/>
                                        <p:tgtEl>
                                          <p:spTgt spid="2051"/>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326674"/>
                                        </p:tgtEl>
                                        <p:attrNameLst>
                                          <p:attrName>style.visibility</p:attrName>
                                        </p:attrNameLst>
                                      </p:cBhvr>
                                      <p:to>
                                        <p:strVal val="visible"/>
                                      </p:to>
                                    </p:set>
                                    <p:animEffect transition="in" filter="fade">
                                      <p:cBhvr>
                                        <p:cTn id="48" dur="2000"/>
                                        <p:tgtEl>
                                          <p:spTgt spid="326674"/>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52"/>
                                        </p:tgtEl>
                                        <p:attrNameLst>
                                          <p:attrName>style.visibility</p:attrName>
                                        </p:attrNameLst>
                                      </p:cBhvr>
                                      <p:to>
                                        <p:strVal val="visible"/>
                                      </p:to>
                                    </p:set>
                                    <p:animEffect transition="in" filter="fade">
                                      <p:cBhvr>
                                        <p:cTn id="53" dur="2000"/>
                                        <p:tgtEl>
                                          <p:spTgt spid="52"/>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51"/>
                                        </p:tgtEl>
                                        <p:attrNameLst>
                                          <p:attrName>style.visibility</p:attrName>
                                        </p:attrNameLst>
                                      </p:cBhvr>
                                      <p:to>
                                        <p:strVal val="visible"/>
                                      </p:to>
                                    </p:set>
                                    <p:animEffect transition="in" filter="fade">
                                      <p:cBhvr>
                                        <p:cTn id="56" dur="2000"/>
                                        <p:tgtEl>
                                          <p:spTgt spid="51"/>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42"/>
                                        </p:tgtEl>
                                        <p:attrNameLst>
                                          <p:attrName>style.visibility</p:attrName>
                                        </p:attrNameLst>
                                      </p:cBhvr>
                                      <p:to>
                                        <p:strVal val="visible"/>
                                      </p:to>
                                    </p:set>
                                    <p:animEffect transition="in" filter="fade">
                                      <p:cBhvr>
                                        <p:cTn id="61" dur="2000"/>
                                        <p:tgtEl>
                                          <p:spTgt spid="42"/>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4" fill="hold" nodeType="clickEffect">
                                  <p:stCondLst>
                                    <p:cond delay="0"/>
                                  </p:stCondLst>
                                  <p:childTnLst>
                                    <p:set>
                                      <p:cBhvr>
                                        <p:cTn id="65" dur="1" fill="hold">
                                          <p:stCondLst>
                                            <p:cond delay="0"/>
                                          </p:stCondLst>
                                        </p:cTn>
                                        <p:tgtEl>
                                          <p:spTgt spid="55"/>
                                        </p:tgtEl>
                                        <p:attrNameLst>
                                          <p:attrName>style.visibility</p:attrName>
                                        </p:attrNameLst>
                                      </p:cBhvr>
                                      <p:to>
                                        <p:strVal val="visible"/>
                                      </p:to>
                                    </p:set>
                                    <p:animEffect transition="in" filter="wipe(down)">
                                      <p:cBhvr>
                                        <p:cTn id="66" dur="500"/>
                                        <p:tgtEl>
                                          <p:spTgt spid="55"/>
                                        </p:tgtEl>
                                      </p:cBhvr>
                                    </p:animEffect>
                                  </p:childTnLst>
                                </p:cTn>
                              </p:par>
                              <p:par>
                                <p:cTn id="67" presetID="22" presetClass="entr" presetSubtype="4" fill="hold" grpId="0" nodeType="withEffect">
                                  <p:stCondLst>
                                    <p:cond delay="0"/>
                                  </p:stCondLst>
                                  <p:childTnLst>
                                    <p:set>
                                      <p:cBhvr>
                                        <p:cTn id="68" dur="1" fill="hold">
                                          <p:stCondLst>
                                            <p:cond delay="0"/>
                                          </p:stCondLst>
                                        </p:cTn>
                                        <p:tgtEl>
                                          <p:spTgt spid="53"/>
                                        </p:tgtEl>
                                        <p:attrNameLst>
                                          <p:attrName>style.visibility</p:attrName>
                                        </p:attrNameLst>
                                      </p:cBhvr>
                                      <p:to>
                                        <p:strVal val="visible"/>
                                      </p:to>
                                    </p:set>
                                    <p:animEffect transition="in" filter="wipe(down)">
                                      <p:cBhvr>
                                        <p:cTn id="69"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6662" grpId="0" animBg="1"/>
      <p:bldP spid="326663" grpId="0" build="allAtOnce"/>
      <p:bldP spid="326674" grpId="0" animBg="1"/>
      <p:bldP spid="326680" grpId="0" build="allAtOnce"/>
      <p:bldP spid="42" grpId="0" animBg="1"/>
      <p:bldP spid="45" grpId="0" animBg="1"/>
      <p:bldP spid="51" grpId="0"/>
      <p:bldP spid="52" grpId="0" animBg="1"/>
      <p:bldP spid="5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27584" y="557808"/>
            <a:ext cx="8229600" cy="1143000"/>
          </a:xfrm>
        </p:spPr>
        <p:txBody>
          <a:bodyPr/>
          <a:lstStyle/>
          <a:p>
            <a:r>
              <a:rPr lang="en-US" altLang="zh-CN" dirty="0" smtClean="0">
                <a:latin typeface="微软雅黑" pitchFamily="34" charset="-122"/>
                <a:ea typeface="微软雅黑" pitchFamily="34" charset="-122"/>
              </a:rPr>
              <a:t>Struts2 </a:t>
            </a:r>
            <a:r>
              <a:rPr lang="zh-CN" altLang="en-US" dirty="0" smtClean="0">
                <a:latin typeface="微软雅黑" pitchFamily="34" charset="-122"/>
                <a:ea typeface="微软雅黑" pitchFamily="34" charset="-122"/>
              </a:rPr>
              <a:t>的 </a:t>
            </a:r>
            <a:r>
              <a:rPr lang="en-US" altLang="zh-CN" dirty="0" smtClean="0">
                <a:latin typeface="微软雅黑" pitchFamily="34" charset="-122"/>
                <a:ea typeface="微软雅黑" pitchFamily="34" charset="-122"/>
              </a:rPr>
              <a:t>Hello World</a:t>
            </a:r>
            <a:endParaRPr lang="zh-CN" altLang="en-US" dirty="0">
              <a:latin typeface="微软雅黑" pitchFamily="34" charset="-122"/>
              <a:ea typeface="微软雅黑" pitchFamily="34" charset="-122"/>
            </a:endParaRPr>
          </a:p>
        </p:txBody>
      </p:sp>
      <p:sp>
        <p:nvSpPr>
          <p:cNvPr id="4" name="Rectangle 4"/>
          <p:cNvSpPr txBox="1">
            <a:spLocks noChangeArrowheads="1"/>
          </p:cNvSpPr>
          <p:nvPr/>
        </p:nvSpPr>
        <p:spPr>
          <a:xfrm>
            <a:off x="226770" y="1253394"/>
            <a:ext cx="1655762" cy="574675"/>
          </a:xfrm>
          <a:prstGeom prst="rect">
            <a:avLst/>
          </a:prstGeom>
          <a:noFill/>
          <a:ln/>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zh-CN" altLang="en-US" sz="2400" b="0" i="0" u="none" strike="noStrike" kern="1200" cap="none" spc="0" normalizeH="0" baseline="0" noProof="0" smtClean="0">
                <a:ln>
                  <a:noFill/>
                </a:ln>
                <a:solidFill>
                  <a:schemeClr val="tx1"/>
                </a:solidFill>
                <a:effectLst/>
                <a:uLnTx/>
                <a:uFillTx/>
                <a:latin typeface="+mn-lt"/>
                <a:ea typeface="+mn-ea"/>
                <a:cs typeface="+mn-cs"/>
              </a:rPr>
              <a:t>需求</a:t>
            </a:r>
            <a:r>
              <a:rPr kumimoji="0" lang="en-US" altLang="zh-CN" sz="2400" b="0" i="0" u="none" strike="noStrike" kern="1200" cap="none" spc="0" normalizeH="0" baseline="0" noProof="0" smtClean="0">
                <a:ln>
                  <a:noFill/>
                </a:ln>
                <a:solidFill>
                  <a:schemeClr val="tx1"/>
                </a:solidFill>
                <a:effectLst/>
                <a:uLnTx/>
                <a:uFillTx/>
                <a:latin typeface="+mn-lt"/>
                <a:ea typeface="+mn-ea"/>
                <a:cs typeface="+mn-cs"/>
              </a:rPr>
              <a:t>: </a:t>
            </a:r>
            <a:endParaRPr kumimoji="0" lang="en-US" altLang="zh-CN" sz="2400" b="0" i="0" u="none" strike="noStrike" kern="1200" cap="none" spc="0" normalizeH="0" baseline="0" noProof="0" dirty="0">
              <a:ln>
                <a:noFill/>
              </a:ln>
              <a:solidFill>
                <a:schemeClr val="tx1"/>
              </a:solidFill>
              <a:effectLst/>
              <a:uLnTx/>
              <a:uFillTx/>
              <a:latin typeface="+mn-lt"/>
              <a:ea typeface="+mn-ea"/>
              <a:cs typeface="+mn-cs"/>
            </a:endParaRPr>
          </a:p>
        </p:txBody>
      </p:sp>
      <p:sp>
        <p:nvSpPr>
          <p:cNvPr id="5" name="Line 15"/>
          <p:cNvSpPr>
            <a:spLocks noChangeShapeType="1"/>
          </p:cNvSpPr>
          <p:nvPr/>
        </p:nvSpPr>
        <p:spPr bwMode="auto">
          <a:xfrm>
            <a:off x="1690424" y="2132855"/>
            <a:ext cx="0" cy="287338"/>
          </a:xfrm>
          <a:prstGeom prst="line">
            <a:avLst/>
          </a:prstGeom>
          <a:noFill/>
          <a:ln w="9525">
            <a:solidFill>
              <a:schemeClr val="tx1"/>
            </a:solidFill>
            <a:round/>
            <a:headEnd/>
            <a:tailEnd type="triangle" w="med" len="med"/>
          </a:ln>
          <a:effectLst/>
        </p:spPr>
        <p:txBody>
          <a:bodyPr/>
          <a:lstStyle/>
          <a:p>
            <a:endParaRPr lang="zh-CN" altLang="en-US"/>
          </a:p>
        </p:txBody>
      </p:sp>
      <p:pic>
        <p:nvPicPr>
          <p:cNvPr id="6" name="Picture 16"/>
          <p:cNvPicPr>
            <a:picLocks noChangeAspect="1" noChangeArrowheads="1"/>
          </p:cNvPicPr>
          <p:nvPr/>
        </p:nvPicPr>
        <p:blipFill>
          <a:blip r:embed="rId2"/>
          <a:srcRect/>
          <a:stretch>
            <a:fillRect/>
          </a:stretch>
        </p:blipFill>
        <p:spPr bwMode="auto">
          <a:xfrm>
            <a:off x="199751" y="2421780"/>
            <a:ext cx="2582863" cy="1860550"/>
          </a:xfrm>
          <a:prstGeom prst="rect">
            <a:avLst/>
          </a:prstGeom>
          <a:noFill/>
          <a:ln w="9525">
            <a:noFill/>
            <a:miter lim="800000"/>
            <a:headEnd/>
            <a:tailEnd/>
          </a:ln>
          <a:effectLst/>
        </p:spPr>
      </p:pic>
      <p:sp>
        <p:nvSpPr>
          <p:cNvPr id="7" name="Line 17"/>
          <p:cNvSpPr>
            <a:spLocks noChangeShapeType="1"/>
          </p:cNvSpPr>
          <p:nvPr/>
        </p:nvSpPr>
        <p:spPr bwMode="auto">
          <a:xfrm>
            <a:off x="1763439" y="4006105"/>
            <a:ext cx="0" cy="431800"/>
          </a:xfrm>
          <a:prstGeom prst="line">
            <a:avLst/>
          </a:prstGeom>
          <a:noFill/>
          <a:ln w="9525">
            <a:solidFill>
              <a:schemeClr val="tx1"/>
            </a:solidFill>
            <a:round/>
            <a:headEnd/>
            <a:tailEnd type="triangle" w="med" len="med"/>
          </a:ln>
          <a:effectLst/>
        </p:spPr>
        <p:txBody>
          <a:bodyPr/>
          <a:lstStyle/>
          <a:p>
            <a:endParaRPr lang="zh-CN" altLang="en-US"/>
          </a:p>
        </p:txBody>
      </p:sp>
      <p:pic>
        <p:nvPicPr>
          <p:cNvPr id="8" name="Picture 18"/>
          <p:cNvPicPr>
            <a:picLocks noChangeAspect="1" noChangeArrowheads="1"/>
          </p:cNvPicPr>
          <p:nvPr/>
        </p:nvPicPr>
        <p:blipFill>
          <a:blip r:embed="rId3"/>
          <a:srcRect/>
          <a:stretch>
            <a:fillRect/>
          </a:stretch>
        </p:blipFill>
        <p:spPr bwMode="auto">
          <a:xfrm>
            <a:off x="356914" y="5264993"/>
            <a:ext cx="2808287" cy="1476375"/>
          </a:xfrm>
          <a:prstGeom prst="rect">
            <a:avLst/>
          </a:prstGeom>
          <a:noFill/>
          <a:ln w="9525">
            <a:noFill/>
            <a:miter lim="800000"/>
            <a:headEnd/>
            <a:tailEnd/>
          </a:ln>
          <a:effectLst/>
        </p:spPr>
      </p:pic>
      <p:sp>
        <p:nvSpPr>
          <p:cNvPr id="9" name="Line 19"/>
          <p:cNvSpPr>
            <a:spLocks noChangeShapeType="1"/>
          </p:cNvSpPr>
          <p:nvPr/>
        </p:nvSpPr>
        <p:spPr bwMode="auto">
          <a:xfrm>
            <a:off x="1761862" y="4796680"/>
            <a:ext cx="0" cy="360363"/>
          </a:xfrm>
          <a:prstGeom prst="line">
            <a:avLst/>
          </a:prstGeom>
          <a:noFill/>
          <a:ln w="9525">
            <a:solidFill>
              <a:schemeClr val="tx1"/>
            </a:solidFill>
            <a:round/>
            <a:headEnd/>
            <a:tailEnd type="triangle" w="med" len="med"/>
          </a:ln>
          <a:effectLst/>
        </p:spPr>
        <p:txBody>
          <a:bodyPr/>
          <a:lstStyle/>
          <a:p>
            <a:endParaRPr lang="zh-CN" altLang="en-US"/>
          </a:p>
        </p:txBody>
      </p:sp>
      <p:pic>
        <p:nvPicPr>
          <p:cNvPr id="10" name="Picture 20"/>
          <p:cNvPicPr>
            <a:picLocks noChangeAspect="1" noChangeArrowheads="1"/>
          </p:cNvPicPr>
          <p:nvPr/>
        </p:nvPicPr>
        <p:blipFill>
          <a:blip r:embed="rId4"/>
          <a:srcRect/>
          <a:stretch>
            <a:fillRect/>
          </a:stretch>
        </p:blipFill>
        <p:spPr bwMode="auto">
          <a:xfrm>
            <a:off x="190226" y="1843933"/>
            <a:ext cx="4681538" cy="214312"/>
          </a:xfrm>
          <a:prstGeom prst="rect">
            <a:avLst/>
          </a:prstGeom>
          <a:noFill/>
          <a:ln w="9525">
            <a:noFill/>
            <a:miter lim="800000"/>
            <a:headEnd/>
            <a:tailEnd/>
          </a:ln>
          <a:effectLst/>
        </p:spPr>
      </p:pic>
      <p:pic>
        <p:nvPicPr>
          <p:cNvPr id="11" name="Picture 21"/>
          <p:cNvPicPr>
            <a:picLocks noChangeAspect="1" noChangeArrowheads="1"/>
          </p:cNvPicPr>
          <p:nvPr/>
        </p:nvPicPr>
        <p:blipFill>
          <a:blip r:embed="rId5"/>
          <a:srcRect/>
          <a:stretch>
            <a:fillRect/>
          </a:stretch>
        </p:blipFill>
        <p:spPr bwMode="auto">
          <a:xfrm>
            <a:off x="334689" y="4464893"/>
            <a:ext cx="4608512" cy="188912"/>
          </a:xfrm>
          <a:prstGeom prst="rect">
            <a:avLst/>
          </a:prstGeom>
          <a:noFill/>
          <a:ln w="9525">
            <a:noFill/>
            <a:miter lim="800000"/>
            <a:headEnd/>
            <a:tailEnd/>
          </a:ln>
          <a:effectLst/>
        </p:spPr>
      </p:pic>
      <p:sp>
        <p:nvSpPr>
          <p:cNvPr id="13" name="Rectangle 12"/>
          <p:cNvSpPr>
            <a:spLocks noChangeArrowheads="1"/>
          </p:cNvSpPr>
          <p:nvPr/>
        </p:nvSpPr>
        <p:spPr bwMode="auto">
          <a:xfrm>
            <a:off x="4906720" y="1415303"/>
            <a:ext cx="2160587" cy="574675"/>
          </a:xfrm>
          <a:prstGeom prst="rect">
            <a:avLst/>
          </a:prstGeom>
          <a:noFill/>
          <a:ln w="9525">
            <a:noFill/>
            <a:miter lim="800000"/>
            <a:headEnd/>
            <a:tailEnd/>
          </a:ln>
          <a:effectLst/>
        </p:spPr>
        <p:txBody>
          <a:bodyPr/>
          <a:lstStyle/>
          <a:p>
            <a:pPr marL="342900" indent="-342900">
              <a:lnSpc>
                <a:spcPct val="120000"/>
              </a:lnSpc>
              <a:spcBef>
                <a:spcPct val="20000"/>
              </a:spcBef>
              <a:buFontTx/>
              <a:buChar char="•"/>
            </a:pPr>
            <a:r>
              <a:rPr lang="zh-CN" altLang="en-US" sz="2400" dirty="0"/>
              <a:t>目录结构</a:t>
            </a:r>
            <a:r>
              <a:rPr lang="en-US" altLang="zh-CN" sz="2400" dirty="0"/>
              <a:t>: </a:t>
            </a:r>
          </a:p>
        </p:txBody>
      </p:sp>
      <p:pic>
        <p:nvPicPr>
          <p:cNvPr id="3"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92080" y="1916832"/>
            <a:ext cx="3684477" cy="4614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82345610"/>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2"/>
          <p:cNvSpPr>
            <a:spLocks noGrp="1" noChangeArrowheads="1"/>
          </p:cNvSpPr>
          <p:nvPr>
            <p:ph type="title"/>
          </p:nvPr>
        </p:nvSpPr>
        <p:spPr>
          <a:xfrm>
            <a:off x="827088" y="2349500"/>
            <a:ext cx="7772400" cy="1143000"/>
          </a:xfrm>
        </p:spPr>
        <p:txBody>
          <a:bodyPr/>
          <a:lstStyle/>
          <a:p>
            <a:r>
              <a:rPr lang="zh-CN" altLang="en-US" dirty="0">
                <a:latin typeface="微软雅黑" pitchFamily="34" charset="-122"/>
                <a:ea typeface="微软雅黑" pitchFamily="34" charset="-122"/>
              </a:rPr>
              <a:t>类型转换</a:t>
            </a:r>
          </a:p>
        </p:txBody>
      </p:sp>
      <p:sp>
        <p:nvSpPr>
          <p:cNvPr id="3" name="Rectangle 3"/>
          <p:cNvSpPr txBox="1">
            <a:spLocks noChangeArrowheads="1"/>
          </p:cNvSpPr>
          <p:nvPr/>
        </p:nvSpPr>
        <p:spPr>
          <a:xfrm>
            <a:off x="352060" y="5726364"/>
            <a:ext cx="3571868" cy="942996"/>
          </a:xfrm>
          <a:prstGeom prst="rect">
            <a:avLst/>
          </a:prstGeom>
        </p:spPr>
        <p:txBody>
          <a:bodyPr vert="horz" lIns="91440" tIns="45720" rIns="91440" bIns="45720" rtlCol="0">
            <a:normAutofit/>
          </a:bodyPr>
          <a:lstStyle/>
          <a:p>
            <a:pPr marL="0" marR="0" lvl="0" indent="0" algn="l" defTabSz="914400" rtl="0" eaLnBrk="1" fontAlgn="auto" latinLnBrk="0" hangingPunct="1">
              <a:lnSpc>
                <a:spcPct val="100000"/>
              </a:lnSpc>
              <a:spcBef>
                <a:spcPct val="20000"/>
              </a:spcBef>
              <a:spcAft>
                <a:spcPts val="0"/>
              </a:spcAft>
              <a:buClrTx/>
              <a:buSzTx/>
              <a:buFont typeface="Wingdings" pitchFamily="2" charset="2"/>
              <a:buNone/>
              <a:tabLst/>
              <a:defRPr/>
            </a:pPr>
            <a:r>
              <a:rPr kumimoji="0" lang="zh-CN" altLang="en-US" sz="2400" b="1" i="0" u="none" strike="noStrike" kern="1200" cap="none" spc="0" normalizeH="0" baseline="0" noProof="0" dirty="0" smtClean="0">
                <a:ln>
                  <a:noFill/>
                </a:ln>
                <a:solidFill>
                  <a:schemeClr val="tx1"/>
                </a:solidFill>
                <a:effectLst/>
                <a:uLnTx/>
                <a:uFillTx/>
                <a:latin typeface="Arial Unicode MS" pitchFamily="34" charset="-122"/>
                <a:ea typeface="Arial Unicode MS" pitchFamily="34" charset="-122"/>
                <a:cs typeface="Arial Unicode MS" pitchFamily="34" charset="-122"/>
              </a:rPr>
              <a:t>讲师：佟刚</a:t>
            </a:r>
            <a:endParaRPr kumimoji="0" lang="en-US" altLang="zh-CN" sz="2400" b="1" i="0" u="none" strike="noStrike" kern="1200" cap="none" spc="0" normalizeH="0" baseline="0" noProof="0" dirty="0" smtClean="0">
              <a:ln>
                <a:noFill/>
              </a:ln>
              <a:solidFill>
                <a:schemeClr val="tx1"/>
              </a:solidFill>
              <a:effectLst/>
              <a:uLnTx/>
              <a:uFillTx/>
              <a:latin typeface="Arial Unicode MS" pitchFamily="34" charset="-122"/>
              <a:ea typeface="Arial Unicode MS" pitchFamily="34" charset="-122"/>
              <a:cs typeface="Arial Unicode MS" pitchFamily="34" charset="-122"/>
            </a:endParaRPr>
          </a:p>
          <a:p>
            <a:pPr marL="0" marR="0" lvl="0" indent="0" algn="l" defTabSz="914400" rtl="0" eaLnBrk="1" fontAlgn="auto" latinLnBrk="0" hangingPunct="1">
              <a:lnSpc>
                <a:spcPct val="100000"/>
              </a:lnSpc>
              <a:spcBef>
                <a:spcPct val="20000"/>
              </a:spcBef>
              <a:spcAft>
                <a:spcPts val="0"/>
              </a:spcAft>
              <a:buClrTx/>
              <a:buSzTx/>
              <a:buFont typeface="Wingdings" pitchFamily="2" charset="2"/>
              <a:buNone/>
              <a:tabLst/>
              <a:defRPr/>
            </a:pPr>
            <a:r>
              <a:rPr kumimoji="0" lang="zh-CN" altLang="en-US" sz="2400" b="1" i="0" u="none" strike="noStrike" kern="1200" cap="none" spc="0" normalizeH="0" baseline="0" noProof="0" dirty="0" smtClean="0">
                <a:ln>
                  <a:noFill/>
                </a:ln>
                <a:solidFill>
                  <a:schemeClr val="tx1"/>
                </a:solidFill>
                <a:effectLst/>
                <a:uLnTx/>
                <a:uFillTx/>
                <a:latin typeface="Arial Unicode MS" pitchFamily="34" charset="-122"/>
                <a:ea typeface="Arial Unicode MS" pitchFamily="34" charset="-122"/>
                <a:cs typeface="Arial Unicode MS" pitchFamily="34" charset="-122"/>
              </a:rPr>
              <a:t>新浪微博</a:t>
            </a:r>
            <a:r>
              <a:rPr kumimoji="0" lang="en-US" altLang="zh-CN" sz="2400" b="1" i="0" u="none" strike="noStrike" kern="1200" cap="none" spc="0" normalizeH="0" baseline="0" noProof="0" dirty="0" smtClean="0">
                <a:ln>
                  <a:noFill/>
                </a:ln>
                <a:solidFill>
                  <a:schemeClr val="tx1"/>
                </a:solidFill>
                <a:effectLst/>
                <a:uLnTx/>
                <a:uFillTx/>
                <a:latin typeface="Arial Unicode MS" pitchFamily="34" charset="-122"/>
                <a:ea typeface="Arial Unicode MS" pitchFamily="34" charset="-122"/>
                <a:cs typeface="Arial Unicode MS" pitchFamily="34" charset="-122"/>
              </a:rPr>
              <a:t>:@</a:t>
            </a:r>
            <a:r>
              <a:rPr kumimoji="0" lang="zh-CN" altLang="en-US" sz="2400" b="1" i="0" u="none" strike="noStrike" kern="1200" cap="none" spc="0" normalizeH="0" baseline="0" noProof="0" dirty="0" smtClean="0">
                <a:ln>
                  <a:noFill/>
                </a:ln>
                <a:solidFill>
                  <a:schemeClr val="tx1"/>
                </a:solidFill>
                <a:effectLst/>
                <a:uLnTx/>
                <a:uFillTx/>
                <a:latin typeface="Arial Unicode MS" pitchFamily="34" charset="-122"/>
                <a:ea typeface="Arial Unicode MS" pitchFamily="34" charset="-122"/>
                <a:cs typeface="Arial Unicode MS" pitchFamily="34" charset="-122"/>
              </a:rPr>
              <a:t>尚硅谷</a:t>
            </a:r>
            <a:r>
              <a:rPr kumimoji="0" lang="en-US" altLang="zh-CN" sz="2400" b="1" i="0" u="none" strike="noStrike" kern="1200" cap="none" spc="0" normalizeH="0" baseline="0" noProof="0" dirty="0" smtClean="0">
                <a:ln>
                  <a:noFill/>
                </a:ln>
                <a:solidFill>
                  <a:schemeClr val="tx1"/>
                </a:solidFill>
                <a:effectLst/>
                <a:uLnTx/>
                <a:uFillTx/>
                <a:latin typeface="Arial Unicode MS" pitchFamily="34" charset="-122"/>
                <a:ea typeface="Arial Unicode MS" pitchFamily="34" charset="-122"/>
                <a:cs typeface="Arial Unicode MS" pitchFamily="34" charset="-122"/>
              </a:rPr>
              <a:t>-</a:t>
            </a:r>
            <a:r>
              <a:rPr kumimoji="0" lang="zh-CN" altLang="en-US" sz="2400" b="1" i="0" u="none" strike="noStrike" kern="1200" cap="none" spc="0" normalizeH="0" baseline="0" noProof="0" dirty="0" smtClean="0">
                <a:ln>
                  <a:noFill/>
                </a:ln>
                <a:solidFill>
                  <a:schemeClr val="tx1"/>
                </a:solidFill>
                <a:effectLst/>
                <a:uLnTx/>
                <a:uFillTx/>
                <a:latin typeface="Arial Unicode MS" pitchFamily="34" charset="-122"/>
                <a:ea typeface="Arial Unicode MS" pitchFamily="34" charset="-122"/>
                <a:cs typeface="Arial Unicode MS" pitchFamily="34" charset="-122"/>
              </a:rPr>
              <a:t>佟刚</a:t>
            </a:r>
            <a:endParaRPr kumimoji="0" lang="en-US" altLang="zh-CN" sz="2400" b="1" i="0" u="none" strike="noStrike" kern="1200" cap="none" spc="0" normalizeH="0" baseline="0" noProof="0" dirty="0" smtClean="0">
              <a:ln>
                <a:noFill/>
              </a:ln>
              <a:solidFill>
                <a:schemeClr val="tx1"/>
              </a:solidFill>
              <a:effectLst/>
              <a:uLnTx/>
              <a:uFillTx/>
              <a:latin typeface="Arial Unicode MS" pitchFamily="34" charset="-122"/>
              <a:ea typeface="Arial Unicode MS" pitchFamily="34" charset="-122"/>
              <a:cs typeface="Arial Unicode MS" pitchFamily="34" charset="-122"/>
            </a:endParaRPr>
          </a:p>
        </p:txBody>
      </p:sp>
    </p:spTree>
    <p:extLst>
      <p:ext uri="{BB962C8B-B14F-4D97-AF65-F5344CB8AC3E}">
        <p14:creationId xmlns:p14="http://schemas.microsoft.com/office/powerpoint/2010/main" val="2320478218"/>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692696"/>
            <a:ext cx="8229600" cy="1143000"/>
          </a:xfrm>
        </p:spPr>
        <p:txBody>
          <a:bodyPr/>
          <a:lstStyle/>
          <a:p>
            <a:r>
              <a:rPr lang="zh-CN" altLang="en-US" dirty="0" smtClean="0">
                <a:latin typeface="Arial Unicode MS" pitchFamily="34" charset="-122"/>
                <a:ea typeface="Arial Unicode MS" pitchFamily="34" charset="-122"/>
                <a:cs typeface="Arial Unicode MS" pitchFamily="34" charset="-122"/>
              </a:rPr>
              <a:t>内容提要</a:t>
            </a:r>
            <a:endParaRPr lang="zh-CN" altLang="en-US" dirty="0">
              <a:latin typeface="Arial Unicode MS" pitchFamily="34" charset="-122"/>
              <a:ea typeface="Arial Unicode MS" pitchFamily="34" charset="-122"/>
              <a:cs typeface="Arial Unicode MS" pitchFamily="34" charset="-122"/>
            </a:endParaRPr>
          </a:p>
        </p:txBody>
      </p:sp>
      <p:sp>
        <p:nvSpPr>
          <p:cNvPr id="3" name="内容占位符 2"/>
          <p:cNvSpPr>
            <a:spLocks noGrp="1"/>
          </p:cNvSpPr>
          <p:nvPr>
            <p:ph idx="1"/>
          </p:nvPr>
        </p:nvSpPr>
        <p:spPr>
          <a:xfrm>
            <a:off x="457200" y="2018258"/>
            <a:ext cx="8229600" cy="4525963"/>
          </a:xfrm>
        </p:spPr>
        <p:txBody>
          <a:bodyPr/>
          <a:lstStyle/>
          <a:p>
            <a:r>
              <a:rPr lang="zh-CN" altLang="en-US" dirty="0" smtClean="0">
                <a:latin typeface="Arial Unicode MS" pitchFamily="34" charset="-122"/>
                <a:ea typeface="Arial Unicode MS" pitchFamily="34" charset="-122"/>
                <a:cs typeface="Arial Unicode MS" pitchFamily="34" charset="-122"/>
              </a:rPr>
              <a:t>类型转换概述</a:t>
            </a:r>
            <a:endParaRPr lang="en-US" altLang="zh-CN" dirty="0" smtClean="0">
              <a:latin typeface="Arial Unicode MS" pitchFamily="34" charset="-122"/>
              <a:ea typeface="Arial Unicode MS" pitchFamily="34" charset="-122"/>
              <a:cs typeface="Arial Unicode MS" pitchFamily="34" charset="-122"/>
            </a:endParaRPr>
          </a:p>
          <a:p>
            <a:r>
              <a:rPr lang="zh-CN" altLang="en-US" dirty="0" smtClean="0">
                <a:latin typeface="Arial Unicode MS" pitchFamily="34" charset="-122"/>
                <a:ea typeface="Arial Unicode MS" pitchFamily="34" charset="-122"/>
                <a:cs typeface="Arial Unicode MS" pitchFamily="34" charset="-122"/>
              </a:rPr>
              <a:t>类型转换出错时如何进行处理</a:t>
            </a:r>
            <a:endParaRPr lang="en-US" altLang="zh-CN" dirty="0" smtClean="0">
              <a:latin typeface="Arial Unicode MS" pitchFamily="34" charset="-122"/>
              <a:ea typeface="Arial Unicode MS" pitchFamily="34" charset="-122"/>
              <a:cs typeface="Arial Unicode MS" pitchFamily="34" charset="-122"/>
            </a:endParaRPr>
          </a:p>
          <a:p>
            <a:pPr lvl="1"/>
            <a:r>
              <a:rPr lang="zh-CN" altLang="en-US" dirty="0">
                <a:latin typeface="Arial Unicode MS" pitchFamily="34" charset="-122"/>
                <a:ea typeface="Arial Unicode MS" pitchFamily="34" charset="-122"/>
                <a:cs typeface="Arial Unicode MS" pitchFamily="34" charset="-122"/>
              </a:rPr>
              <a:t>转</a:t>
            </a:r>
            <a:r>
              <a:rPr lang="zh-CN" altLang="en-US" dirty="0" smtClean="0">
                <a:latin typeface="Arial Unicode MS" pitchFamily="34" charset="-122"/>
                <a:ea typeface="Arial Unicode MS" pitchFamily="34" charset="-122"/>
                <a:cs typeface="Arial Unicode MS" pitchFamily="34" charset="-122"/>
              </a:rPr>
              <a:t>到哪个页面</a:t>
            </a:r>
            <a:endParaRPr lang="en-US" altLang="zh-CN" dirty="0" smtClean="0">
              <a:latin typeface="Arial Unicode MS" pitchFamily="34" charset="-122"/>
              <a:ea typeface="Arial Unicode MS" pitchFamily="34" charset="-122"/>
              <a:cs typeface="Arial Unicode MS" pitchFamily="34" charset="-122"/>
            </a:endParaRPr>
          </a:p>
          <a:p>
            <a:pPr lvl="1"/>
            <a:r>
              <a:rPr lang="zh-CN" altLang="en-US" dirty="0" smtClean="0">
                <a:latin typeface="Arial Unicode MS" pitchFamily="34" charset="-122"/>
                <a:ea typeface="Arial Unicode MS" pitchFamily="34" charset="-122"/>
                <a:cs typeface="Arial Unicode MS" pitchFamily="34" charset="-122"/>
              </a:rPr>
              <a:t>显示什么错误消息</a:t>
            </a:r>
            <a:endParaRPr lang="en-US" altLang="zh-CN" dirty="0" smtClean="0">
              <a:latin typeface="Arial Unicode MS" pitchFamily="34" charset="-122"/>
              <a:ea typeface="Arial Unicode MS" pitchFamily="34" charset="-122"/>
              <a:cs typeface="Arial Unicode MS" pitchFamily="34" charset="-122"/>
            </a:endParaRPr>
          </a:p>
          <a:p>
            <a:r>
              <a:rPr lang="zh-CN" altLang="en-US" dirty="0" smtClean="0">
                <a:latin typeface="Arial Unicode MS" pitchFamily="34" charset="-122"/>
                <a:ea typeface="Arial Unicode MS" pitchFamily="34" charset="-122"/>
                <a:cs typeface="Arial Unicode MS" pitchFamily="34" charset="-122"/>
              </a:rPr>
              <a:t>自定义类型转换器</a:t>
            </a:r>
            <a:endParaRPr lang="en-US" altLang="zh-CN" dirty="0" smtClean="0">
              <a:latin typeface="Arial Unicode MS" pitchFamily="34" charset="-122"/>
              <a:ea typeface="Arial Unicode MS" pitchFamily="34" charset="-122"/>
              <a:cs typeface="Arial Unicode MS" pitchFamily="34" charset="-122"/>
            </a:endParaRPr>
          </a:p>
          <a:p>
            <a:r>
              <a:rPr lang="zh-CN" altLang="en-US" dirty="0">
                <a:latin typeface="微软雅黑" pitchFamily="34" charset="-122"/>
                <a:ea typeface="微软雅黑" pitchFamily="34" charset="-122"/>
              </a:rPr>
              <a:t>类型转换与复杂对象配合使用</a:t>
            </a:r>
            <a:endParaRPr lang="en-US" altLang="zh-CN" dirty="0" smtClean="0">
              <a:latin typeface="Arial Unicode MS" pitchFamily="34" charset="-122"/>
              <a:ea typeface="Arial Unicode MS" pitchFamily="34" charset="-122"/>
              <a:cs typeface="Arial Unicode MS" pitchFamily="34" charset="-122"/>
            </a:endParaRPr>
          </a:p>
          <a:p>
            <a:endParaRPr lang="zh-CN" altLang="en-US" dirty="0">
              <a:latin typeface="Arial Unicode MS" pitchFamily="34" charset="-122"/>
              <a:ea typeface="Arial Unicode MS" pitchFamily="34" charset="-122"/>
              <a:cs typeface="Arial Unicode MS" pitchFamily="34" charset="-122"/>
            </a:endParaRPr>
          </a:p>
        </p:txBody>
      </p:sp>
    </p:spTree>
    <p:extLst>
      <p:ext uri="{BB962C8B-B14F-4D97-AF65-F5344CB8AC3E}">
        <p14:creationId xmlns:p14="http://schemas.microsoft.com/office/powerpoint/2010/main" val="1884950811"/>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Rectangle 2"/>
          <p:cNvSpPr>
            <a:spLocks noGrp="1" noChangeArrowheads="1"/>
          </p:cNvSpPr>
          <p:nvPr>
            <p:ph type="title"/>
          </p:nvPr>
        </p:nvSpPr>
        <p:spPr>
          <a:xfrm>
            <a:off x="683568" y="620688"/>
            <a:ext cx="7848872" cy="1143000"/>
          </a:xfrm>
        </p:spPr>
        <p:txBody>
          <a:bodyPr>
            <a:normAutofit/>
          </a:bodyPr>
          <a:lstStyle/>
          <a:p>
            <a:r>
              <a:rPr lang="zh-CN" altLang="en-US" sz="4000" dirty="0">
                <a:latin typeface="微软雅黑" pitchFamily="34" charset="-122"/>
                <a:ea typeface="微软雅黑" pitchFamily="34" charset="-122"/>
              </a:rPr>
              <a:t>概述</a:t>
            </a:r>
          </a:p>
        </p:txBody>
      </p:sp>
      <p:sp>
        <p:nvSpPr>
          <p:cNvPr id="225283" name="Rectangle 3"/>
          <p:cNvSpPr>
            <a:spLocks noGrp="1" noChangeArrowheads="1"/>
          </p:cNvSpPr>
          <p:nvPr>
            <p:ph type="body" idx="1"/>
          </p:nvPr>
        </p:nvSpPr>
        <p:spPr>
          <a:xfrm>
            <a:off x="251520" y="1844824"/>
            <a:ext cx="8640763" cy="4057280"/>
          </a:xfrm>
        </p:spPr>
        <p:txBody>
          <a:bodyPr>
            <a:normAutofit/>
          </a:bodyPr>
          <a:lstStyle/>
          <a:p>
            <a:r>
              <a:rPr lang="zh-CN" altLang="en-US" sz="2800" dirty="0">
                <a:latin typeface="微软雅黑" pitchFamily="34" charset="-122"/>
                <a:ea typeface="微软雅黑" pitchFamily="34" charset="-122"/>
              </a:rPr>
              <a:t>从一个 </a:t>
            </a:r>
            <a:r>
              <a:rPr lang="en-US" altLang="zh-CN" sz="2800" dirty="0">
                <a:latin typeface="微软雅黑" pitchFamily="34" charset="-122"/>
                <a:ea typeface="微软雅黑" pitchFamily="34" charset="-122"/>
              </a:rPr>
              <a:t>HTML </a:t>
            </a:r>
            <a:r>
              <a:rPr lang="zh-CN" altLang="en-US" sz="2800" dirty="0">
                <a:latin typeface="微软雅黑" pitchFamily="34" charset="-122"/>
                <a:ea typeface="微软雅黑" pitchFamily="34" charset="-122"/>
              </a:rPr>
              <a:t>表单到一个 </a:t>
            </a:r>
            <a:r>
              <a:rPr lang="en-US" altLang="zh-CN" sz="2800" dirty="0">
                <a:latin typeface="微软雅黑" pitchFamily="34" charset="-122"/>
                <a:ea typeface="微软雅黑" pitchFamily="34" charset="-122"/>
              </a:rPr>
              <a:t>Action </a:t>
            </a:r>
            <a:r>
              <a:rPr lang="zh-CN" altLang="en-US" sz="2800" dirty="0">
                <a:latin typeface="微软雅黑" pitchFamily="34" charset="-122"/>
                <a:ea typeface="微软雅黑" pitchFamily="34" charset="-122"/>
              </a:rPr>
              <a:t>对象</a:t>
            </a:r>
            <a:r>
              <a:rPr lang="en-US" altLang="zh-CN" sz="2800" dirty="0">
                <a:latin typeface="微软雅黑" pitchFamily="34" charset="-122"/>
                <a:ea typeface="微软雅黑" pitchFamily="34" charset="-122"/>
              </a:rPr>
              <a:t>, </a:t>
            </a:r>
            <a:r>
              <a:rPr lang="zh-CN" altLang="en-US" sz="2800" b="1" dirty="0">
                <a:solidFill>
                  <a:srgbClr val="FF3300"/>
                </a:solidFill>
                <a:latin typeface="微软雅黑" pitchFamily="34" charset="-122"/>
                <a:ea typeface="微软雅黑" pitchFamily="34" charset="-122"/>
              </a:rPr>
              <a:t>类型转换是从字符串到非字符串</a:t>
            </a:r>
            <a:r>
              <a:rPr lang="en-US" altLang="zh-CN" sz="2800" dirty="0">
                <a:latin typeface="微软雅黑" pitchFamily="34" charset="-122"/>
                <a:ea typeface="微软雅黑" pitchFamily="34" charset="-122"/>
              </a:rPr>
              <a:t>. </a:t>
            </a:r>
          </a:p>
          <a:p>
            <a:pPr lvl="1"/>
            <a:r>
              <a:rPr lang="en-US" altLang="zh-CN" sz="2400" dirty="0">
                <a:latin typeface="微软雅黑" pitchFamily="34" charset="-122"/>
                <a:ea typeface="微软雅黑" pitchFamily="34" charset="-122"/>
              </a:rPr>
              <a:t>HTTP </a:t>
            </a:r>
            <a:r>
              <a:rPr lang="zh-CN" altLang="en-US" sz="2400" dirty="0">
                <a:latin typeface="微软雅黑" pitchFamily="34" charset="-122"/>
                <a:ea typeface="微软雅黑" pitchFamily="34" charset="-122"/>
              </a:rPr>
              <a:t>没有 “类型” 的概念</a:t>
            </a:r>
            <a:r>
              <a:rPr lang="en-US" altLang="zh-CN" sz="2400" dirty="0">
                <a:latin typeface="微软雅黑" pitchFamily="34" charset="-122"/>
                <a:ea typeface="微软雅黑" pitchFamily="34" charset="-122"/>
              </a:rPr>
              <a:t>. </a:t>
            </a:r>
            <a:r>
              <a:rPr lang="zh-CN" altLang="en-US" sz="2400" dirty="0">
                <a:latin typeface="微软雅黑" pitchFamily="34" charset="-122"/>
                <a:ea typeface="微软雅黑" pitchFamily="34" charset="-122"/>
              </a:rPr>
              <a:t>每一项表单输入只可能是一个字符串或一个字符串数组</a:t>
            </a:r>
            <a:r>
              <a:rPr lang="en-US" altLang="zh-CN" sz="2400" dirty="0">
                <a:latin typeface="微软雅黑" pitchFamily="34" charset="-122"/>
                <a:ea typeface="微软雅黑" pitchFamily="34" charset="-122"/>
              </a:rPr>
              <a:t>. </a:t>
            </a:r>
            <a:r>
              <a:rPr lang="zh-CN" altLang="en-US" sz="2400" dirty="0">
                <a:latin typeface="微软雅黑" pitchFamily="34" charset="-122"/>
                <a:ea typeface="微软雅黑" pitchFamily="34" charset="-122"/>
              </a:rPr>
              <a:t>在服务器端</a:t>
            </a:r>
            <a:r>
              <a:rPr lang="en-US" altLang="zh-CN" sz="2400" dirty="0">
                <a:latin typeface="微软雅黑" pitchFamily="34" charset="-122"/>
                <a:ea typeface="微软雅黑" pitchFamily="34" charset="-122"/>
              </a:rPr>
              <a:t>, </a:t>
            </a:r>
            <a:r>
              <a:rPr lang="zh-CN" altLang="en-US" sz="2400" dirty="0">
                <a:latin typeface="微软雅黑" pitchFamily="34" charset="-122"/>
                <a:ea typeface="微软雅黑" pitchFamily="34" charset="-122"/>
              </a:rPr>
              <a:t>必须把 </a:t>
            </a:r>
            <a:r>
              <a:rPr lang="en-US" altLang="zh-CN" sz="2400" dirty="0">
                <a:latin typeface="微软雅黑" pitchFamily="34" charset="-122"/>
                <a:ea typeface="微软雅黑" pitchFamily="34" charset="-122"/>
              </a:rPr>
              <a:t>String </a:t>
            </a:r>
            <a:r>
              <a:rPr lang="zh-CN" altLang="en-US" sz="2400" dirty="0">
                <a:latin typeface="微软雅黑" pitchFamily="34" charset="-122"/>
                <a:ea typeface="微软雅黑" pitchFamily="34" charset="-122"/>
              </a:rPr>
              <a:t>转换为特定的数据类型</a:t>
            </a:r>
          </a:p>
          <a:p>
            <a:r>
              <a:rPr lang="zh-CN" altLang="en-US" sz="2800" dirty="0">
                <a:latin typeface="微软雅黑" pitchFamily="34" charset="-122"/>
                <a:ea typeface="微软雅黑" pitchFamily="34" charset="-122"/>
              </a:rPr>
              <a:t>在 </a:t>
            </a:r>
            <a:r>
              <a:rPr lang="en-US" altLang="zh-CN" sz="2800" dirty="0">
                <a:latin typeface="微软雅黑" pitchFamily="34" charset="-122"/>
                <a:ea typeface="微软雅黑" pitchFamily="34" charset="-122"/>
              </a:rPr>
              <a:t>struts2 </a:t>
            </a:r>
            <a:r>
              <a:rPr lang="zh-CN" altLang="en-US" sz="2800" dirty="0">
                <a:latin typeface="微软雅黑" pitchFamily="34" charset="-122"/>
                <a:ea typeface="微软雅黑" pitchFamily="34" charset="-122"/>
              </a:rPr>
              <a:t>中</a:t>
            </a:r>
            <a:r>
              <a:rPr lang="en-US" altLang="zh-CN" sz="2800" dirty="0">
                <a:latin typeface="微软雅黑" pitchFamily="34" charset="-122"/>
                <a:ea typeface="微软雅黑" pitchFamily="34" charset="-122"/>
              </a:rPr>
              <a:t>, </a:t>
            </a:r>
            <a:r>
              <a:rPr lang="zh-CN" altLang="en-US" sz="2800" dirty="0">
                <a:latin typeface="微软雅黑" pitchFamily="34" charset="-122"/>
                <a:ea typeface="微软雅黑" pitchFamily="34" charset="-122"/>
              </a:rPr>
              <a:t>把请求参数映射到 </a:t>
            </a:r>
            <a:r>
              <a:rPr lang="en-US" altLang="zh-CN" sz="2800" dirty="0">
                <a:latin typeface="微软雅黑" pitchFamily="34" charset="-122"/>
                <a:ea typeface="微软雅黑" pitchFamily="34" charset="-122"/>
              </a:rPr>
              <a:t>action </a:t>
            </a:r>
            <a:r>
              <a:rPr lang="en-US" altLang="zh-CN" sz="2800" dirty="0" smtClean="0">
                <a:latin typeface="微软雅黑" pitchFamily="34" charset="-122"/>
                <a:ea typeface="微软雅黑" pitchFamily="34" charset="-122"/>
              </a:rPr>
              <a:t> </a:t>
            </a:r>
            <a:r>
              <a:rPr lang="zh-CN" altLang="en-US" sz="2800" dirty="0" smtClean="0">
                <a:latin typeface="微软雅黑" pitchFamily="34" charset="-122"/>
                <a:ea typeface="微软雅黑" pitchFamily="34" charset="-122"/>
              </a:rPr>
              <a:t>属性</a:t>
            </a:r>
            <a:r>
              <a:rPr lang="zh-CN" altLang="en-US" sz="2800" dirty="0">
                <a:latin typeface="微软雅黑" pitchFamily="34" charset="-122"/>
                <a:ea typeface="微软雅黑" pitchFamily="34" charset="-122"/>
              </a:rPr>
              <a:t>的工作由 </a:t>
            </a:r>
            <a:r>
              <a:rPr lang="en-US" altLang="zh-CN" sz="2800" b="1" dirty="0">
                <a:solidFill>
                  <a:srgbClr val="FF0000"/>
                </a:solidFill>
                <a:latin typeface="微软雅黑" pitchFamily="34" charset="-122"/>
                <a:ea typeface="微软雅黑" pitchFamily="34" charset="-122"/>
              </a:rPr>
              <a:t>Parameters </a:t>
            </a:r>
            <a:r>
              <a:rPr lang="zh-CN" altLang="en-US" sz="2800" b="1" dirty="0">
                <a:solidFill>
                  <a:srgbClr val="FF0000"/>
                </a:solidFill>
                <a:latin typeface="微软雅黑" pitchFamily="34" charset="-122"/>
                <a:ea typeface="微软雅黑" pitchFamily="34" charset="-122"/>
              </a:rPr>
              <a:t>拦截器</a:t>
            </a:r>
            <a:r>
              <a:rPr lang="zh-CN" altLang="en-US" sz="2800" dirty="0">
                <a:latin typeface="微软雅黑" pitchFamily="34" charset="-122"/>
                <a:ea typeface="微软雅黑" pitchFamily="34" charset="-122"/>
              </a:rPr>
              <a:t>负责</a:t>
            </a:r>
            <a:r>
              <a:rPr lang="en-US" altLang="zh-CN" sz="2800" dirty="0">
                <a:latin typeface="微软雅黑" pitchFamily="34" charset="-122"/>
                <a:ea typeface="微软雅黑" pitchFamily="34" charset="-122"/>
              </a:rPr>
              <a:t>, </a:t>
            </a:r>
            <a:r>
              <a:rPr lang="zh-CN" altLang="en-US" sz="2800" dirty="0">
                <a:latin typeface="微软雅黑" pitchFamily="34" charset="-122"/>
                <a:ea typeface="微软雅黑" pitchFamily="34" charset="-122"/>
              </a:rPr>
              <a:t>它是默认的 </a:t>
            </a:r>
            <a:r>
              <a:rPr lang="en-US" altLang="zh-CN" sz="2800" dirty="0" err="1">
                <a:latin typeface="微软雅黑" pitchFamily="34" charset="-122"/>
                <a:ea typeface="微软雅黑" pitchFamily="34" charset="-122"/>
              </a:rPr>
              <a:t>defaultStack</a:t>
            </a:r>
            <a:r>
              <a:rPr lang="en-US" altLang="zh-CN" sz="2800" dirty="0">
                <a:latin typeface="微软雅黑" pitchFamily="34" charset="-122"/>
                <a:ea typeface="微软雅黑" pitchFamily="34" charset="-122"/>
              </a:rPr>
              <a:t> </a:t>
            </a:r>
            <a:r>
              <a:rPr lang="zh-CN" altLang="en-US" sz="2800" dirty="0">
                <a:latin typeface="微软雅黑" pitchFamily="34" charset="-122"/>
                <a:ea typeface="微软雅黑" pitchFamily="34" charset="-122"/>
              </a:rPr>
              <a:t>拦截器中的一员</a:t>
            </a:r>
            <a:r>
              <a:rPr lang="en-US" altLang="zh-CN" sz="2800" dirty="0">
                <a:latin typeface="微软雅黑" pitchFamily="34" charset="-122"/>
                <a:ea typeface="微软雅黑" pitchFamily="34" charset="-122"/>
              </a:rPr>
              <a:t>. Parameters </a:t>
            </a:r>
            <a:r>
              <a:rPr lang="zh-CN" altLang="en-US" sz="2800" dirty="0">
                <a:latin typeface="微软雅黑" pitchFamily="34" charset="-122"/>
                <a:ea typeface="微软雅黑" pitchFamily="34" charset="-122"/>
              </a:rPr>
              <a:t>拦截器可以自动完成字符串和基本数据类型之间转换</a:t>
            </a:r>
            <a:r>
              <a:rPr lang="en-US" altLang="zh-CN" sz="2800" dirty="0">
                <a:latin typeface="微软雅黑" pitchFamily="34" charset="-122"/>
                <a:ea typeface="微软雅黑" pitchFamily="34" charset="-122"/>
              </a:rPr>
              <a:t>. </a:t>
            </a:r>
          </a:p>
        </p:txBody>
      </p:sp>
    </p:spTree>
    <p:extLst>
      <p:ext uri="{BB962C8B-B14F-4D97-AF65-F5344CB8AC3E}">
        <p14:creationId xmlns:p14="http://schemas.microsoft.com/office/powerpoint/2010/main" val="2937784397"/>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78904" y="692696"/>
            <a:ext cx="8229600" cy="1008112"/>
          </a:xfrm>
        </p:spPr>
        <p:txBody>
          <a:bodyPr/>
          <a:lstStyle/>
          <a:p>
            <a:r>
              <a:rPr lang="zh-CN" altLang="en-US" dirty="0" smtClean="0">
                <a:latin typeface="微软雅黑" pitchFamily="34" charset="-122"/>
                <a:ea typeface="微软雅黑" pitchFamily="34" charset="-122"/>
              </a:rPr>
              <a:t>类型转换错误</a:t>
            </a:r>
            <a:endParaRPr lang="zh-CN" altLang="en-US" dirty="0">
              <a:latin typeface="微软雅黑" pitchFamily="34" charset="-122"/>
              <a:ea typeface="微软雅黑" pitchFamily="34" charset="-122"/>
            </a:endParaRPr>
          </a:p>
        </p:txBody>
      </p:sp>
      <p:sp>
        <p:nvSpPr>
          <p:cNvPr id="3" name="内容占位符 2"/>
          <p:cNvSpPr>
            <a:spLocks noGrp="1"/>
          </p:cNvSpPr>
          <p:nvPr>
            <p:ph idx="1"/>
          </p:nvPr>
        </p:nvSpPr>
        <p:spPr>
          <a:xfrm>
            <a:off x="230832" y="1903622"/>
            <a:ext cx="8517632" cy="4693730"/>
          </a:xfrm>
        </p:spPr>
        <p:txBody>
          <a:bodyPr>
            <a:noAutofit/>
          </a:bodyPr>
          <a:lstStyle/>
          <a:p>
            <a:pPr>
              <a:lnSpc>
                <a:spcPct val="120000"/>
              </a:lnSpc>
            </a:pPr>
            <a:r>
              <a:rPr lang="zh-CN" altLang="en-US" sz="2400" b="1" dirty="0" smtClean="0">
                <a:solidFill>
                  <a:srgbClr val="FF3300"/>
                </a:solidFill>
                <a:latin typeface="微软雅黑" pitchFamily="34" charset="-122"/>
                <a:ea typeface="微软雅黑" pitchFamily="34" charset="-122"/>
              </a:rPr>
              <a:t>如果类型转换失败</a:t>
            </a:r>
            <a:r>
              <a:rPr lang="en-US" altLang="zh-CN" sz="2400" b="1" dirty="0" smtClean="0">
                <a:solidFill>
                  <a:srgbClr val="FF3300"/>
                </a:solidFill>
                <a:latin typeface="微软雅黑" pitchFamily="34" charset="-122"/>
                <a:ea typeface="微软雅黑" pitchFamily="34" charset="-122"/>
              </a:rPr>
              <a:t>:</a:t>
            </a:r>
          </a:p>
          <a:p>
            <a:pPr lvl="1">
              <a:lnSpc>
                <a:spcPct val="120000"/>
              </a:lnSpc>
            </a:pPr>
            <a:r>
              <a:rPr lang="zh-CN" altLang="en-US" sz="2000" b="1" dirty="0" smtClean="0">
                <a:solidFill>
                  <a:srgbClr val="0000FF"/>
                </a:solidFill>
                <a:latin typeface="微软雅黑" pitchFamily="34" charset="-122"/>
                <a:ea typeface="微软雅黑" pitchFamily="34" charset="-122"/>
              </a:rPr>
              <a:t>若 </a:t>
            </a:r>
            <a:r>
              <a:rPr lang="en-US" altLang="zh-CN" sz="2000" b="1" dirty="0" smtClean="0">
                <a:solidFill>
                  <a:srgbClr val="0000FF"/>
                </a:solidFill>
                <a:latin typeface="微软雅黑" pitchFamily="34" charset="-122"/>
                <a:ea typeface="微软雅黑" pitchFamily="34" charset="-122"/>
              </a:rPr>
              <a:t>Action </a:t>
            </a:r>
            <a:r>
              <a:rPr lang="zh-CN" altLang="en-US" sz="2000" b="1" dirty="0" smtClean="0">
                <a:solidFill>
                  <a:srgbClr val="0000FF"/>
                </a:solidFill>
                <a:latin typeface="微软雅黑" pitchFamily="34" charset="-122"/>
                <a:ea typeface="微软雅黑" pitchFamily="34" charset="-122"/>
              </a:rPr>
              <a:t>类没有实现 </a:t>
            </a:r>
            <a:r>
              <a:rPr lang="en-US" altLang="zh-CN" sz="2000" b="1" dirty="0" err="1" smtClean="0">
                <a:solidFill>
                  <a:srgbClr val="0000FF"/>
                </a:solidFill>
                <a:latin typeface="微软雅黑" pitchFamily="34" charset="-122"/>
                <a:ea typeface="微软雅黑" pitchFamily="34" charset="-122"/>
              </a:rPr>
              <a:t>ValidationAware</a:t>
            </a:r>
            <a:r>
              <a:rPr lang="en-US" altLang="zh-CN" sz="2000" b="1" dirty="0" smtClean="0">
                <a:solidFill>
                  <a:srgbClr val="0000FF"/>
                </a:solidFill>
                <a:latin typeface="微软雅黑" pitchFamily="34" charset="-122"/>
                <a:ea typeface="微软雅黑" pitchFamily="34" charset="-122"/>
              </a:rPr>
              <a:t> </a:t>
            </a:r>
            <a:r>
              <a:rPr lang="zh-CN" altLang="en-US" sz="2000" b="1" dirty="0" smtClean="0">
                <a:solidFill>
                  <a:srgbClr val="0000FF"/>
                </a:solidFill>
                <a:latin typeface="微软雅黑" pitchFamily="34" charset="-122"/>
                <a:ea typeface="微软雅黑" pitchFamily="34" charset="-122"/>
              </a:rPr>
              <a:t>接口：</a:t>
            </a:r>
            <a:r>
              <a:rPr lang="en-US" altLang="zh-CN" sz="2000" dirty="0" smtClean="0">
                <a:latin typeface="微软雅黑" pitchFamily="34" charset="-122"/>
                <a:ea typeface="微软雅黑" pitchFamily="34" charset="-122"/>
              </a:rPr>
              <a:t> Struts </a:t>
            </a:r>
            <a:r>
              <a:rPr lang="zh-CN" altLang="en-US" sz="2000" dirty="0" smtClean="0">
                <a:latin typeface="微软雅黑" pitchFamily="34" charset="-122"/>
                <a:ea typeface="微软雅黑" pitchFamily="34" charset="-122"/>
              </a:rPr>
              <a:t>在遇到类型转换错误时仍会继续调用其 </a:t>
            </a:r>
            <a:r>
              <a:rPr lang="en-US" altLang="zh-CN" sz="2000" dirty="0" smtClean="0">
                <a:latin typeface="微软雅黑" pitchFamily="34" charset="-122"/>
                <a:ea typeface="微软雅黑" pitchFamily="34" charset="-122"/>
              </a:rPr>
              <a:t>Action </a:t>
            </a:r>
            <a:r>
              <a:rPr lang="zh-CN" altLang="en-US" sz="2000" dirty="0" smtClean="0">
                <a:latin typeface="微软雅黑" pitchFamily="34" charset="-122"/>
                <a:ea typeface="微软雅黑" pitchFamily="34" charset="-122"/>
              </a:rPr>
              <a:t>方法</a:t>
            </a:r>
            <a:r>
              <a:rPr lang="en-US" altLang="zh-CN" sz="2000" dirty="0" smtClean="0">
                <a:latin typeface="微软雅黑" pitchFamily="34" charset="-122"/>
                <a:ea typeface="微软雅黑" pitchFamily="34" charset="-122"/>
              </a:rPr>
              <a:t>, </a:t>
            </a:r>
            <a:r>
              <a:rPr lang="zh-CN" altLang="en-US" sz="2000" dirty="0" smtClean="0">
                <a:latin typeface="微软雅黑" pitchFamily="34" charset="-122"/>
                <a:ea typeface="微软雅黑" pitchFamily="34" charset="-122"/>
              </a:rPr>
              <a:t>就好像什么都没发生一样</a:t>
            </a:r>
            <a:r>
              <a:rPr lang="en-US" altLang="zh-CN" sz="2000" dirty="0" smtClean="0">
                <a:latin typeface="微软雅黑" pitchFamily="34" charset="-122"/>
                <a:ea typeface="微软雅黑" pitchFamily="34" charset="-122"/>
              </a:rPr>
              <a:t>.</a:t>
            </a:r>
          </a:p>
          <a:p>
            <a:pPr lvl="1">
              <a:lnSpc>
                <a:spcPct val="120000"/>
              </a:lnSpc>
            </a:pPr>
            <a:r>
              <a:rPr lang="zh-CN" altLang="en-US" sz="2000" b="1" dirty="0" smtClean="0">
                <a:solidFill>
                  <a:srgbClr val="0000FF"/>
                </a:solidFill>
                <a:latin typeface="微软雅黑" pitchFamily="34" charset="-122"/>
                <a:ea typeface="微软雅黑" pitchFamily="34" charset="-122"/>
              </a:rPr>
              <a:t>若 </a:t>
            </a:r>
            <a:r>
              <a:rPr lang="en-US" altLang="zh-CN" sz="2000" b="1" dirty="0" smtClean="0">
                <a:solidFill>
                  <a:srgbClr val="0000FF"/>
                </a:solidFill>
                <a:latin typeface="微软雅黑" pitchFamily="34" charset="-122"/>
                <a:ea typeface="微软雅黑" pitchFamily="34" charset="-122"/>
              </a:rPr>
              <a:t>Action </a:t>
            </a:r>
            <a:r>
              <a:rPr lang="zh-CN" altLang="en-US" sz="2000" b="1" dirty="0" smtClean="0">
                <a:solidFill>
                  <a:srgbClr val="0000FF"/>
                </a:solidFill>
                <a:latin typeface="微软雅黑" pitchFamily="34" charset="-122"/>
                <a:ea typeface="微软雅黑" pitchFamily="34" charset="-122"/>
              </a:rPr>
              <a:t>类实现 </a:t>
            </a:r>
            <a:r>
              <a:rPr lang="en-US" altLang="zh-CN" sz="2000" b="1" dirty="0" err="1" smtClean="0">
                <a:solidFill>
                  <a:srgbClr val="0000FF"/>
                </a:solidFill>
                <a:latin typeface="微软雅黑" pitchFamily="34" charset="-122"/>
                <a:ea typeface="微软雅黑" pitchFamily="34" charset="-122"/>
              </a:rPr>
              <a:t>ValidationAware</a:t>
            </a:r>
            <a:r>
              <a:rPr lang="en-US" altLang="zh-CN" sz="2000" b="1" dirty="0" smtClean="0">
                <a:solidFill>
                  <a:srgbClr val="0000FF"/>
                </a:solidFill>
                <a:latin typeface="微软雅黑" pitchFamily="34" charset="-122"/>
                <a:ea typeface="微软雅黑" pitchFamily="34" charset="-122"/>
              </a:rPr>
              <a:t> </a:t>
            </a:r>
            <a:r>
              <a:rPr lang="zh-CN" altLang="en-US" sz="2000" b="1" dirty="0" smtClean="0">
                <a:solidFill>
                  <a:srgbClr val="0000FF"/>
                </a:solidFill>
                <a:latin typeface="微软雅黑" pitchFamily="34" charset="-122"/>
                <a:ea typeface="微软雅黑" pitchFamily="34" charset="-122"/>
              </a:rPr>
              <a:t>接口：</a:t>
            </a:r>
            <a:r>
              <a:rPr lang="en-US" altLang="zh-CN" sz="2000" dirty="0" smtClean="0">
                <a:latin typeface="微软雅黑" pitchFamily="34" charset="-122"/>
                <a:ea typeface="微软雅黑" pitchFamily="34" charset="-122"/>
              </a:rPr>
              <a:t>Struts </a:t>
            </a:r>
            <a:r>
              <a:rPr lang="zh-CN" altLang="en-US" sz="2000" dirty="0" smtClean="0">
                <a:latin typeface="微软雅黑" pitchFamily="34" charset="-122"/>
                <a:ea typeface="微软雅黑" pitchFamily="34" charset="-122"/>
              </a:rPr>
              <a:t>在遇到类型转换错误时将不会继续调用其 </a:t>
            </a:r>
            <a:r>
              <a:rPr lang="en-US" altLang="zh-CN" sz="2000" dirty="0" smtClean="0">
                <a:latin typeface="微软雅黑" pitchFamily="34" charset="-122"/>
                <a:ea typeface="微软雅黑" pitchFamily="34" charset="-122"/>
              </a:rPr>
              <a:t>Action </a:t>
            </a:r>
            <a:r>
              <a:rPr lang="zh-CN" altLang="en-US" sz="2000" dirty="0" smtClean="0">
                <a:latin typeface="微软雅黑" pitchFamily="34" charset="-122"/>
                <a:ea typeface="微软雅黑" pitchFamily="34" charset="-122"/>
              </a:rPr>
              <a:t>方法</a:t>
            </a:r>
            <a:r>
              <a:rPr lang="en-US" altLang="zh-CN" sz="2000" dirty="0" smtClean="0">
                <a:latin typeface="微软雅黑" pitchFamily="34" charset="-122"/>
                <a:ea typeface="微软雅黑" pitchFamily="34" charset="-122"/>
              </a:rPr>
              <a:t>:  Struts </a:t>
            </a:r>
            <a:r>
              <a:rPr lang="zh-CN" altLang="en-US" sz="2000" dirty="0" smtClean="0">
                <a:latin typeface="微软雅黑" pitchFamily="34" charset="-122"/>
                <a:ea typeface="微软雅黑" pitchFamily="34" charset="-122"/>
              </a:rPr>
              <a:t>将检查相关 </a:t>
            </a:r>
            <a:r>
              <a:rPr lang="en-US" altLang="zh-CN" sz="2000" dirty="0" smtClean="0">
                <a:latin typeface="微软雅黑" pitchFamily="34" charset="-122"/>
                <a:ea typeface="微软雅黑" pitchFamily="34" charset="-122"/>
              </a:rPr>
              <a:t>action </a:t>
            </a:r>
            <a:r>
              <a:rPr lang="zh-CN" altLang="en-US" sz="2000" dirty="0" smtClean="0">
                <a:latin typeface="微软雅黑" pitchFamily="34" charset="-122"/>
                <a:ea typeface="微软雅黑" pitchFamily="34" charset="-122"/>
              </a:rPr>
              <a:t>元素的声明是否包含着一个 </a:t>
            </a:r>
            <a:r>
              <a:rPr lang="en-US" altLang="zh-CN" sz="2000" dirty="0" smtClean="0">
                <a:latin typeface="微软雅黑" pitchFamily="34" charset="-122"/>
                <a:ea typeface="微软雅黑" pitchFamily="34" charset="-122"/>
              </a:rPr>
              <a:t>name=input </a:t>
            </a:r>
            <a:r>
              <a:rPr lang="zh-CN" altLang="en-US" sz="2000" dirty="0" smtClean="0">
                <a:latin typeface="微软雅黑" pitchFamily="34" charset="-122"/>
                <a:ea typeface="微软雅黑" pitchFamily="34" charset="-122"/>
              </a:rPr>
              <a:t>的 </a:t>
            </a:r>
            <a:r>
              <a:rPr lang="en-US" altLang="zh-CN" sz="2000" dirty="0" smtClean="0">
                <a:latin typeface="微软雅黑" pitchFamily="34" charset="-122"/>
                <a:ea typeface="微软雅黑" pitchFamily="34" charset="-122"/>
              </a:rPr>
              <a:t>result.  </a:t>
            </a:r>
            <a:r>
              <a:rPr lang="zh-CN" altLang="en-US" sz="2000" dirty="0" smtClean="0">
                <a:latin typeface="微软雅黑" pitchFamily="34" charset="-122"/>
                <a:ea typeface="微软雅黑" pitchFamily="34" charset="-122"/>
              </a:rPr>
              <a:t>如果有</a:t>
            </a:r>
            <a:r>
              <a:rPr lang="en-US" altLang="zh-CN" sz="2000" dirty="0" smtClean="0">
                <a:latin typeface="微软雅黑" pitchFamily="34" charset="-122"/>
                <a:ea typeface="微软雅黑" pitchFamily="34" charset="-122"/>
              </a:rPr>
              <a:t>, Struts </a:t>
            </a:r>
            <a:r>
              <a:rPr lang="zh-CN" altLang="en-US" sz="2000" dirty="0" smtClean="0">
                <a:latin typeface="微软雅黑" pitchFamily="34" charset="-122"/>
                <a:ea typeface="微软雅黑" pitchFamily="34" charset="-122"/>
              </a:rPr>
              <a:t>将把控制权转交给那个 </a:t>
            </a:r>
            <a:r>
              <a:rPr lang="en-US" altLang="zh-CN" sz="2000" dirty="0" smtClean="0">
                <a:latin typeface="微软雅黑" pitchFamily="34" charset="-122"/>
                <a:ea typeface="微软雅黑" pitchFamily="34" charset="-122"/>
              </a:rPr>
              <a:t>result  </a:t>
            </a:r>
            <a:r>
              <a:rPr lang="zh-CN" altLang="en-US" sz="2000" dirty="0" smtClean="0">
                <a:latin typeface="微软雅黑" pitchFamily="34" charset="-122"/>
                <a:ea typeface="微软雅黑" pitchFamily="34" charset="-122"/>
              </a:rPr>
              <a:t>元素</a:t>
            </a:r>
            <a:r>
              <a:rPr lang="en-US" altLang="zh-CN" sz="2000" dirty="0" smtClean="0">
                <a:latin typeface="微软雅黑" pitchFamily="34" charset="-122"/>
                <a:ea typeface="微软雅黑" pitchFamily="34" charset="-122"/>
              </a:rPr>
              <a:t>; </a:t>
            </a:r>
            <a:r>
              <a:rPr lang="zh-CN" altLang="en-US" sz="2000" dirty="0" smtClean="0">
                <a:latin typeface="微软雅黑" pitchFamily="34" charset="-122"/>
                <a:ea typeface="微软雅黑" pitchFamily="34" charset="-122"/>
              </a:rPr>
              <a:t>若没有 </a:t>
            </a:r>
            <a:r>
              <a:rPr lang="en-US" altLang="zh-CN" sz="2000" dirty="0" smtClean="0">
                <a:latin typeface="微软雅黑" pitchFamily="34" charset="-122"/>
                <a:ea typeface="微软雅黑" pitchFamily="34" charset="-122"/>
              </a:rPr>
              <a:t>input </a:t>
            </a:r>
            <a:r>
              <a:rPr lang="zh-CN" altLang="en-US" sz="2000" dirty="0" smtClean="0">
                <a:latin typeface="微软雅黑" pitchFamily="34" charset="-122"/>
                <a:ea typeface="微软雅黑" pitchFamily="34" charset="-122"/>
              </a:rPr>
              <a:t>结果</a:t>
            </a:r>
            <a:r>
              <a:rPr lang="en-US" altLang="zh-CN" sz="2000" dirty="0" smtClean="0">
                <a:latin typeface="微软雅黑" pitchFamily="34" charset="-122"/>
                <a:ea typeface="微软雅黑" pitchFamily="34" charset="-122"/>
              </a:rPr>
              <a:t>, Struts </a:t>
            </a:r>
            <a:r>
              <a:rPr lang="zh-CN" altLang="en-US" sz="2000" dirty="0" smtClean="0">
                <a:latin typeface="微软雅黑" pitchFamily="34" charset="-122"/>
                <a:ea typeface="微软雅黑" pitchFamily="34" charset="-122"/>
              </a:rPr>
              <a:t>将抛出一个异常</a:t>
            </a:r>
          </a:p>
          <a:p>
            <a:pPr>
              <a:lnSpc>
                <a:spcPct val="120000"/>
              </a:lnSpc>
            </a:pPr>
            <a:endParaRPr lang="zh-CN" altLang="en-US" sz="2800" dirty="0">
              <a:latin typeface="微软雅黑" pitchFamily="34" charset="-122"/>
              <a:ea typeface="微软雅黑" pitchFamily="34" charset="-122"/>
            </a:endParaRPr>
          </a:p>
        </p:txBody>
      </p:sp>
    </p:spTree>
    <p:extLst>
      <p:ext uri="{BB962C8B-B14F-4D97-AF65-F5344CB8AC3E}">
        <p14:creationId xmlns:p14="http://schemas.microsoft.com/office/powerpoint/2010/main" val="23828787"/>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a:xfrm>
            <a:off x="1043608" y="701824"/>
            <a:ext cx="7772400" cy="1143000"/>
          </a:xfrm>
        </p:spPr>
        <p:txBody>
          <a:bodyPr/>
          <a:lstStyle/>
          <a:p>
            <a:r>
              <a:rPr lang="zh-CN" altLang="en-US" dirty="0">
                <a:latin typeface="微软雅黑" pitchFamily="34" charset="-122"/>
                <a:ea typeface="微软雅黑" pitchFamily="34" charset="-122"/>
              </a:rPr>
              <a:t>类型转换错误消息的定制</a:t>
            </a:r>
          </a:p>
        </p:txBody>
      </p:sp>
      <p:sp>
        <p:nvSpPr>
          <p:cNvPr id="224259" name="Rectangle 3"/>
          <p:cNvSpPr>
            <a:spLocks noGrp="1" noChangeArrowheads="1"/>
          </p:cNvSpPr>
          <p:nvPr>
            <p:ph type="body" idx="1"/>
          </p:nvPr>
        </p:nvSpPr>
        <p:spPr>
          <a:xfrm>
            <a:off x="323601" y="1916832"/>
            <a:ext cx="8424863" cy="4622841"/>
          </a:xfrm>
        </p:spPr>
        <p:txBody>
          <a:bodyPr/>
          <a:lstStyle/>
          <a:p>
            <a:r>
              <a:rPr lang="zh-CN" altLang="en-US" sz="1800" dirty="0">
                <a:latin typeface="微软雅黑" pitchFamily="34" charset="-122"/>
                <a:ea typeface="微软雅黑" pitchFamily="34" charset="-122"/>
              </a:rPr>
              <a:t>作为默认的 </a:t>
            </a:r>
            <a:r>
              <a:rPr lang="en-US" altLang="zh-CN" sz="1800" dirty="0">
                <a:latin typeface="微软雅黑" pitchFamily="34" charset="-122"/>
                <a:ea typeface="微软雅黑" pitchFamily="34" charset="-122"/>
              </a:rPr>
              <a:t>default </a:t>
            </a:r>
            <a:r>
              <a:rPr lang="zh-CN" altLang="en-US" sz="1800" dirty="0">
                <a:latin typeface="微软雅黑" pitchFamily="34" charset="-122"/>
                <a:ea typeface="微软雅黑" pitchFamily="34" charset="-122"/>
              </a:rPr>
              <a:t>拦截器的一员</a:t>
            </a:r>
            <a:r>
              <a:rPr lang="en-US" altLang="zh-CN" sz="1800" dirty="0">
                <a:latin typeface="微软雅黑" pitchFamily="34" charset="-122"/>
                <a:ea typeface="微软雅黑" pitchFamily="34" charset="-122"/>
              </a:rPr>
              <a:t>, </a:t>
            </a:r>
            <a:r>
              <a:rPr lang="en-US" altLang="zh-CN" sz="1800" b="1" dirty="0" err="1">
                <a:solidFill>
                  <a:srgbClr val="FF0000"/>
                </a:solidFill>
                <a:latin typeface="微软雅黑" pitchFamily="34" charset="-122"/>
                <a:ea typeface="微软雅黑" pitchFamily="34" charset="-122"/>
              </a:rPr>
              <a:t>ConversionError</a:t>
            </a:r>
            <a:r>
              <a:rPr lang="en-US" altLang="zh-CN" sz="1800" b="1" dirty="0">
                <a:solidFill>
                  <a:srgbClr val="FF0000"/>
                </a:solidFill>
                <a:latin typeface="微软雅黑" pitchFamily="34" charset="-122"/>
                <a:ea typeface="微软雅黑" pitchFamily="34" charset="-122"/>
              </a:rPr>
              <a:t> </a:t>
            </a:r>
            <a:r>
              <a:rPr lang="zh-CN" altLang="en-US" sz="1800" b="1" dirty="0">
                <a:solidFill>
                  <a:srgbClr val="FF0000"/>
                </a:solidFill>
                <a:latin typeface="微软雅黑" pitchFamily="34" charset="-122"/>
                <a:ea typeface="微软雅黑" pitchFamily="34" charset="-122"/>
              </a:rPr>
              <a:t>拦截器</a:t>
            </a:r>
            <a:r>
              <a:rPr lang="zh-CN" altLang="en-US" sz="1800" dirty="0">
                <a:latin typeface="微软雅黑" pitchFamily="34" charset="-122"/>
                <a:ea typeface="微软雅黑" pitchFamily="34" charset="-122"/>
              </a:rPr>
              <a:t>负责添加与类型转换有关的出错消息</a:t>
            </a:r>
            <a:r>
              <a:rPr lang="en-US" altLang="zh-CN" sz="1800" dirty="0">
                <a:latin typeface="微软雅黑" pitchFamily="34" charset="-122"/>
                <a:ea typeface="微软雅黑" pitchFamily="34" charset="-122"/>
              </a:rPr>
              <a:t>(</a:t>
            </a:r>
            <a:r>
              <a:rPr lang="zh-CN" altLang="en-US" sz="1800" dirty="0">
                <a:latin typeface="微软雅黑" pitchFamily="34" charset="-122"/>
                <a:ea typeface="微软雅黑" pitchFamily="34" charset="-122"/>
              </a:rPr>
              <a:t>前提</a:t>
            </a:r>
            <a:r>
              <a:rPr lang="en-US" altLang="zh-CN" sz="1800" dirty="0">
                <a:latin typeface="微软雅黑" pitchFamily="34" charset="-122"/>
                <a:ea typeface="微软雅黑" pitchFamily="34" charset="-122"/>
              </a:rPr>
              <a:t>: </a:t>
            </a:r>
            <a:r>
              <a:rPr lang="en-US" altLang="zh-CN" sz="1800" b="1" dirty="0" smtClean="0">
                <a:solidFill>
                  <a:srgbClr val="FF0000"/>
                </a:solidFill>
                <a:latin typeface="微软雅黑" pitchFamily="34" charset="-122"/>
                <a:ea typeface="微软雅黑" pitchFamily="34" charset="-122"/>
              </a:rPr>
              <a:t>Action </a:t>
            </a:r>
            <a:r>
              <a:rPr lang="zh-CN" altLang="en-US" sz="1800" b="1" dirty="0" smtClean="0">
                <a:solidFill>
                  <a:srgbClr val="FF0000"/>
                </a:solidFill>
                <a:latin typeface="微软雅黑" pitchFamily="34" charset="-122"/>
                <a:ea typeface="微软雅黑" pitchFamily="34" charset="-122"/>
              </a:rPr>
              <a:t>类</a:t>
            </a:r>
            <a:r>
              <a:rPr lang="zh-CN" altLang="en-US" sz="1800" b="1" dirty="0">
                <a:solidFill>
                  <a:srgbClr val="FF0000"/>
                </a:solidFill>
                <a:latin typeface="微软雅黑" pitchFamily="34" charset="-122"/>
                <a:ea typeface="微软雅黑" pitchFamily="34" charset="-122"/>
              </a:rPr>
              <a:t>必须实现了 </a:t>
            </a:r>
            <a:r>
              <a:rPr lang="en-US" altLang="zh-CN" sz="1800" b="1" dirty="0" err="1">
                <a:solidFill>
                  <a:srgbClr val="FF0000"/>
                </a:solidFill>
                <a:latin typeface="微软雅黑" pitchFamily="34" charset="-122"/>
                <a:ea typeface="微软雅黑" pitchFamily="34" charset="-122"/>
              </a:rPr>
              <a:t>ValidationAware</a:t>
            </a:r>
            <a:r>
              <a:rPr lang="en-US" altLang="zh-CN" sz="1800" b="1" dirty="0">
                <a:solidFill>
                  <a:srgbClr val="FF0000"/>
                </a:solidFill>
                <a:latin typeface="微软雅黑" pitchFamily="34" charset="-122"/>
                <a:ea typeface="微软雅黑" pitchFamily="34" charset="-122"/>
              </a:rPr>
              <a:t> </a:t>
            </a:r>
            <a:r>
              <a:rPr lang="zh-CN" altLang="en-US" sz="1800" b="1" dirty="0">
                <a:solidFill>
                  <a:srgbClr val="FF0000"/>
                </a:solidFill>
                <a:latin typeface="微软雅黑" pitchFamily="34" charset="-122"/>
                <a:ea typeface="微软雅黑" pitchFamily="34" charset="-122"/>
              </a:rPr>
              <a:t>接口</a:t>
            </a:r>
            <a:r>
              <a:rPr lang="en-US" altLang="zh-CN" sz="1800" dirty="0">
                <a:latin typeface="微软雅黑" pitchFamily="34" charset="-122"/>
                <a:ea typeface="微软雅黑" pitchFamily="34" charset="-122"/>
              </a:rPr>
              <a:t>)</a:t>
            </a:r>
            <a:r>
              <a:rPr lang="zh-CN" altLang="en-US" sz="1800" dirty="0">
                <a:latin typeface="微软雅黑" pitchFamily="34" charset="-122"/>
                <a:ea typeface="微软雅黑" pitchFamily="34" charset="-122"/>
              </a:rPr>
              <a:t>和保存各请求参数的原始值</a:t>
            </a:r>
            <a:r>
              <a:rPr lang="en-US" altLang="zh-CN" sz="1800" dirty="0">
                <a:latin typeface="微软雅黑" pitchFamily="34" charset="-122"/>
                <a:ea typeface="微软雅黑" pitchFamily="34" charset="-122"/>
              </a:rPr>
              <a:t>. </a:t>
            </a:r>
          </a:p>
          <a:p>
            <a:r>
              <a:rPr lang="zh-CN" altLang="en-US" sz="1800" dirty="0">
                <a:latin typeface="微软雅黑" pitchFamily="34" charset="-122"/>
                <a:ea typeface="微软雅黑" pitchFamily="34" charset="-122"/>
              </a:rPr>
              <a:t>若字段标签使用的不是 </a:t>
            </a:r>
            <a:r>
              <a:rPr lang="en-US" altLang="zh-CN" sz="1800" dirty="0">
                <a:latin typeface="微软雅黑" pitchFamily="34" charset="-122"/>
                <a:ea typeface="微软雅黑" pitchFamily="34" charset="-122"/>
              </a:rPr>
              <a:t>simple </a:t>
            </a:r>
            <a:r>
              <a:rPr lang="zh-CN" altLang="en-US" sz="1800" dirty="0">
                <a:latin typeface="微软雅黑" pitchFamily="34" charset="-122"/>
                <a:ea typeface="微软雅黑" pitchFamily="34" charset="-122"/>
              </a:rPr>
              <a:t>主题</a:t>
            </a:r>
            <a:r>
              <a:rPr lang="en-US" altLang="zh-CN" sz="1800" dirty="0">
                <a:latin typeface="微软雅黑" pitchFamily="34" charset="-122"/>
                <a:ea typeface="微软雅黑" pitchFamily="34" charset="-122"/>
              </a:rPr>
              <a:t>, </a:t>
            </a:r>
            <a:r>
              <a:rPr lang="zh-CN" altLang="en-US" sz="1800" dirty="0" smtClean="0">
                <a:latin typeface="微软雅黑" pitchFamily="34" charset="-122"/>
                <a:ea typeface="微软雅黑" pitchFamily="34" charset="-122"/>
              </a:rPr>
              <a:t>则非法输入</a:t>
            </a:r>
            <a:r>
              <a:rPr lang="zh-CN" altLang="en-US" sz="1800" dirty="0">
                <a:latin typeface="微软雅黑" pitchFamily="34" charset="-122"/>
                <a:ea typeface="微软雅黑" pitchFamily="34" charset="-122"/>
              </a:rPr>
              <a:t>字段将导致一条有着以下格式的出错消息</a:t>
            </a:r>
            <a:r>
              <a:rPr lang="en-US" altLang="zh-CN" sz="1800" dirty="0">
                <a:latin typeface="微软雅黑" pitchFamily="34" charset="-122"/>
                <a:ea typeface="微软雅黑" pitchFamily="34" charset="-122"/>
              </a:rPr>
              <a:t>:</a:t>
            </a:r>
          </a:p>
          <a:p>
            <a:pPr>
              <a:buFontTx/>
              <a:buNone/>
            </a:pPr>
            <a:endParaRPr lang="en-US" altLang="zh-CN" sz="1800" dirty="0">
              <a:latin typeface="微软雅黑" pitchFamily="34" charset="-122"/>
              <a:ea typeface="微软雅黑" pitchFamily="34" charset="-122"/>
            </a:endParaRPr>
          </a:p>
          <a:p>
            <a:r>
              <a:rPr lang="zh-CN" altLang="en-US" sz="1800" dirty="0">
                <a:latin typeface="微软雅黑" pitchFamily="34" charset="-122"/>
                <a:ea typeface="微软雅黑" pitchFamily="34" charset="-122"/>
              </a:rPr>
              <a:t>覆盖默认的出错消息</a:t>
            </a:r>
          </a:p>
          <a:p>
            <a:pPr lvl="1"/>
            <a:r>
              <a:rPr lang="zh-CN" altLang="en-US" sz="1600" b="1" dirty="0">
                <a:solidFill>
                  <a:srgbClr val="FF3300"/>
                </a:solidFill>
                <a:latin typeface="微软雅黑" pitchFamily="34" charset="-122"/>
                <a:ea typeface="微软雅黑" pitchFamily="34" charset="-122"/>
              </a:rPr>
              <a:t>在对应</a:t>
            </a:r>
            <a:r>
              <a:rPr lang="zh-CN" altLang="en-US" sz="1600" b="1" dirty="0" smtClean="0">
                <a:solidFill>
                  <a:srgbClr val="FF3300"/>
                </a:solidFill>
                <a:latin typeface="微软雅黑" pitchFamily="34" charset="-122"/>
                <a:ea typeface="微软雅黑" pitchFamily="34" charset="-122"/>
              </a:rPr>
              <a:t>的 </a:t>
            </a:r>
            <a:r>
              <a:rPr lang="en-US" altLang="zh-CN" sz="1600" b="1" dirty="0" smtClean="0">
                <a:solidFill>
                  <a:srgbClr val="FF3300"/>
                </a:solidFill>
                <a:latin typeface="微软雅黑" pitchFamily="34" charset="-122"/>
                <a:ea typeface="微软雅黑" pitchFamily="34" charset="-122"/>
              </a:rPr>
              <a:t>Action </a:t>
            </a:r>
            <a:r>
              <a:rPr lang="zh-CN" altLang="en-US" sz="1600" b="1" dirty="0" smtClean="0">
                <a:solidFill>
                  <a:srgbClr val="FF3300"/>
                </a:solidFill>
                <a:latin typeface="微软雅黑" pitchFamily="34" charset="-122"/>
                <a:ea typeface="微软雅黑" pitchFamily="34" charset="-122"/>
              </a:rPr>
              <a:t>类</a:t>
            </a:r>
            <a:r>
              <a:rPr lang="zh-CN" altLang="en-US" sz="1600" b="1" dirty="0">
                <a:solidFill>
                  <a:srgbClr val="FF3300"/>
                </a:solidFill>
                <a:latin typeface="微软雅黑" pitchFamily="34" charset="-122"/>
                <a:ea typeface="微软雅黑" pitchFamily="34" charset="-122"/>
              </a:rPr>
              <a:t>所在的包中新建 </a:t>
            </a:r>
            <a:r>
              <a:rPr lang="zh-CN" altLang="en-US" sz="1600" b="1" dirty="0" smtClean="0">
                <a:solidFill>
                  <a:srgbClr val="FF3300"/>
                </a:solidFill>
                <a:latin typeface="微软雅黑" pitchFamily="34" charset="-122"/>
                <a:ea typeface="微软雅黑" pitchFamily="34" charset="-122"/>
              </a:rPr>
              <a:t> </a:t>
            </a:r>
            <a:r>
              <a:rPr lang="en-US" altLang="zh-CN" sz="1600" b="1" dirty="0" err="1" smtClean="0">
                <a:solidFill>
                  <a:srgbClr val="FF3300"/>
                </a:solidFill>
                <a:latin typeface="微软雅黑" pitchFamily="34" charset="-122"/>
                <a:ea typeface="微软雅黑" pitchFamily="34" charset="-122"/>
              </a:rPr>
              <a:t>ActionClassName.properties</a:t>
            </a:r>
            <a:r>
              <a:rPr lang="en-US" altLang="zh-CN" sz="1600" b="1" dirty="0" smtClean="0">
                <a:solidFill>
                  <a:srgbClr val="FF3300"/>
                </a:solidFill>
                <a:latin typeface="微软雅黑" pitchFamily="34" charset="-122"/>
                <a:ea typeface="微软雅黑" pitchFamily="34" charset="-122"/>
              </a:rPr>
              <a:t> </a:t>
            </a:r>
            <a:r>
              <a:rPr lang="zh-CN" altLang="en-US" sz="1600" b="1" dirty="0">
                <a:solidFill>
                  <a:srgbClr val="FF3300"/>
                </a:solidFill>
                <a:latin typeface="微软雅黑" pitchFamily="34" charset="-122"/>
                <a:ea typeface="微软雅黑" pitchFamily="34" charset="-122"/>
              </a:rPr>
              <a:t>文件</a:t>
            </a:r>
            <a:r>
              <a:rPr lang="en-US" altLang="zh-CN" sz="1600" b="1" dirty="0">
                <a:solidFill>
                  <a:srgbClr val="FF3300"/>
                </a:solidFill>
                <a:latin typeface="微软雅黑" pitchFamily="34" charset="-122"/>
                <a:ea typeface="微软雅黑" pitchFamily="34" charset="-122"/>
              </a:rPr>
              <a:t>, </a:t>
            </a:r>
            <a:r>
              <a:rPr lang="en-US" altLang="zh-CN" sz="1600" b="1" dirty="0" err="1">
                <a:solidFill>
                  <a:srgbClr val="FF3300"/>
                </a:solidFill>
                <a:latin typeface="微软雅黑" pitchFamily="34" charset="-122"/>
                <a:ea typeface="微软雅黑" pitchFamily="34" charset="-122"/>
              </a:rPr>
              <a:t>ClassName</a:t>
            </a:r>
            <a:r>
              <a:rPr lang="en-US" altLang="zh-CN" sz="1600" b="1" dirty="0">
                <a:solidFill>
                  <a:srgbClr val="FF3300"/>
                </a:solidFill>
                <a:latin typeface="微软雅黑" pitchFamily="34" charset="-122"/>
                <a:ea typeface="微软雅黑" pitchFamily="34" charset="-122"/>
              </a:rPr>
              <a:t> </a:t>
            </a:r>
            <a:r>
              <a:rPr lang="zh-CN" altLang="en-US" sz="1600" b="1" dirty="0">
                <a:solidFill>
                  <a:srgbClr val="FF3300"/>
                </a:solidFill>
                <a:latin typeface="微软雅黑" pitchFamily="34" charset="-122"/>
                <a:ea typeface="微软雅黑" pitchFamily="34" charset="-122"/>
              </a:rPr>
              <a:t>即为包含着输入字段的 </a:t>
            </a:r>
            <a:r>
              <a:rPr lang="en-US" altLang="zh-CN" sz="1600" b="1" dirty="0">
                <a:solidFill>
                  <a:srgbClr val="FF3300"/>
                </a:solidFill>
                <a:latin typeface="微软雅黑" pitchFamily="34" charset="-122"/>
                <a:ea typeface="微软雅黑" pitchFamily="34" charset="-122"/>
              </a:rPr>
              <a:t>Action </a:t>
            </a:r>
            <a:r>
              <a:rPr lang="zh-CN" altLang="en-US" sz="1600" b="1" dirty="0">
                <a:solidFill>
                  <a:srgbClr val="FF3300"/>
                </a:solidFill>
                <a:latin typeface="微软雅黑" pitchFamily="34" charset="-122"/>
                <a:ea typeface="微软雅黑" pitchFamily="34" charset="-122"/>
              </a:rPr>
              <a:t>类的类名</a:t>
            </a:r>
          </a:p>
          <a:p>
            <a:pPr lvl="1"/>
            <a:r>
              <a:rPr lang="zh-CN" altLang="en-US" sz="1600" b="1" dirty="0">
                <a:solidFill>
                  <a:srgbClr val="FF3300"/>
                </a:solidFill>
                <a:latin typeface="微软雅黑" pitchFamily="34" charset="-122"/>
                <a:ea typeface="微软雅黑" pitchFamily="34" charset="-122"/>
              </a:rPr>
              <a:t>在属性文件中添加如下键值对</a:t>
            </a:r>
            <a:r>
              <a:rPr lang="en-US" altLang="zh-CN" sz="1600" b="1" dirty="0">
                <a:solidFill>
                  <a:srgbClr val="FF3300"/>
                </a:solidFill>
                <a:latin typeface="微软雅黑" pitchFamily="34" charset="-122"/>
                <a:ea typeface="微软雅黑" pitchFamily="34" charset="-122"/>
              </a:rPr>
              <a:t>:</a:t>
            </a:r>
            <a:r>
              <a:rPr lang="en-US" altLang="zh-CN" sz="1600" dirty="0">
                <a:latin typeface="微软雅黑" pitchFamily="34" charset="-122"/>
                <a:ea typeface="微软雅黑" pitchFamily="34" charset="-122"/>
              </a:rPr>
              <a:t> </a:t>
            </a:r>
          </a:p>
          <a:p>
            <a:r>
              <a:rPr lang="zh-CN" altLang="en-US" sz="1800" dirty="0">
                <a:latin typeface="微软雅黑" pitchFamily="34" charset="-122"/>
                <a:ea typeface="微软雅黑" pitchFamily="34" charset="-122"/>
              </a:rPr>
              <a:t>定制出错消息的样式</a:t>
            </a:r>
            <a:r>
              <a:rPr lang="en-US" altLang="zh-CN" sz="1800" dirty="0">
                <a:latin typeface="微软雅黑" pitchFamily="34" charset="-122"/>
                <a:ea typeface="微软雅黑" pitchFamily="34" charset="-122"/>
              </a:rPr>
              <a:t>:</a:t>
            </a:r>
          </a:p>
          <a:p>
            <a:pPr lvl="1"/>
            <a:r>
              <a:rPr lang="zh-CN" altLang="en-US" sz="1600" dirty="0">
                <a:latin typeface="微软雅黑" pitchFamily="34" charset="-122"/>
                <a:ea typeface="微软雅黑" pitchFamily="34" charset="-122"/>
              </a:rPr>
              <a:t>每一条出错消息都被打包在一个 </a:t>
            </a:r>
            <a:r>
              <a:rPr lang="en-US" altLang="zh-CN" sz="1600" dirty="0">
                <a:latin typeface="微软雅黑" pitchFamily="34" charset="-122"/>
                <a:ea typeface="微软雅黑" pitchFamily="34" charset="-122"/>
              </a:rPr>
              <a:t>HTML span </a:t>
            </a:r>
            <a:r>
              <a:rPr lang="zh-CN" altLang="en-US" sz="1600" dirty="0">
                <a:latin typeface="微软雅黑" pitchFamily="34" charset="-122"/>
                <a:ea typeface="微软雅黑" pitchFamily="34" charset="-122"/>
              </a:rPr>
              <a:t>元素里</a:t>
            </a:r>
            <a:r>
              <a:rPr lang="en-US" altLang="zh-CN" sz="1600" dirty="0">
                <a:latin typeface="微软雅黑" pitchFamily="34" charset="-122"/>
                <a:ea typeface="微软雅黑" pitchFamily="34" charset="-122"/>
              </a:rPr>
              <a:t>, </a:t>
            </a:r>
            <a:r>
              <a:rPr lang="zh-CN" altLang="en-US" sz="1600" dirty="0">
                <a:latin typeface="微软雅黑" pitchFamily="34" charset="-122"/>
                <a:ea typeface="微软雅黑" pitchFamily="34" charset="-122"/>
              </a:rPr>
              <a:t>可以通过覆盖其行标为 </a:t>
            </a:r>
            <a:r>
              <a:rPr lang="en-US" altLang="zh-CN" sz="1600" dirty="0" err="1">
                <a:latin typeface="微软雅黑" pitchFamily="34" charset="-122"/>
                <a:ea typeface="微软雅黑" pitchFamily="34" charset="-122"/>
              </a:rPr>
              <a:t>errorMessage</a:t>
            </a:r>
            <a:r>
              <a:rPr lang="en-US" altLang="zh-CN" sz="1600" dirty="0">
                <a:latin typeface="微软雅黑" pitchFamily="34" charset="-122"/>
                <a:ea typeface="微软雅黑" pitchFamily="34" charset="-122"/>
              </a:rPr>
              <a:t> </a:t>
            </a:r>
            <a:r>
              <a:rPr lang="zh-CN" altLang="en-US" sz="1600" dirty="0">
                <a:latin typeface="微软雅黑" pitchFamily="34" charset="-122"/>
                <a:ea typeface="微软雅黑" pitchFamily="34" charset="-122"/>
              </a:rPr>
              <a:t>的那个 </a:t>
            </a:r>
            <a:r>
              <a:rPr lang="en-US" altLang="zh-CN" sz="1600" dirty="0" err="1">
                <a:latin typeface="微软雅黑" pitchFamily="34" charset="-122"/>
                <a:ea typeface="微软雅黑" pitchFamily="34" charset="-122"/>
              </a:rPr>
              <a:t>css</a:t>
            </a:r>
            <a:r>
              <a:rPr lang="en-US" altLang="zh-CN" sz="1600" dirty="0">
                <a:latin typeface="微软雅黑" pitchFamily="34" charset="-122"/>
                <a:ea typeface="微软雅黑" pitchFamily="34" charset="-122"/>
              </a:rPr>
              <a:t> </a:t>
            </a:r>
            <a:r>
              <a:rPr lang="zh-CN" altLang="en-US" sz="1600" dirty="0">
                <a:latin typeface="微软雅黑" pitchFamily="34" charset="-122"/>
                <a:ea typeface="微软雅黑" pitchFamily="34" charset="-122"/>
              </a:rPr>
              <a:t>样式来改变出错消息的格式</a:t>
            </a:r>
            <a:r>
              <a:rPr lang="en-US" altLang="zh-CN" sz="1600" dirty="0">
                <a:latin typeface="微软雅黑" pitchFamily="34" charset="-122"/>
                <a:ea typeface="微软雅黑" pitchFamily="34" charset="-122"/>
              </a:rPr>
              <a:t>.  </a:t>
            </a:r>
          </a:p>
          <a:p>
            <a:r>
              <a:rPr lang="zh-CN" altLang="en-US" sz="1800" dirty="0">
                <a:latin typeface="微软雅黑" pitchFamily="34" charset="-122"/>
                <a:ea typeface="微软雅黑" pitchFamily="34" charset="-122"/>
              </a:rPr>
              <a:t>显示错误消息</a:t>
            </a:r>
            <a:r>
              <a:rPr lang="en-US" altLang="zh-CN" sz="1800" dirty="0">
                <a:latin typeface="微软雅黑" pitchFamily="34" charset="-122"/>
                <a:ea typeface="微软雅黑" pitchFamily="34" charset="-122"/>
              </a:rPr>
              <a:t>: </a:t>
            </a:r>
            <a:r>
              <a:rPr lang="zh-CN" altLang="en-US" sz="1800" dirty="0">
                <a:latin typeface="微软雅黑" pitchFamily="34" charset="-122"/>
                <a:ea typeface="微软雅黑" pitchFamily="34" charset="-122"/>
              </a:rPr>
              <a:t>如果是 </a:t>
            </a:r>
            <a:r>
              <a:rPr lang="en-US" altLang="zh-CN" sz="1800" dirty="0">
                <a:latin typeface="微软雅黑" pitchFamily="34" charset="-122"/>
                <a:ea typeface="微软雅黑" pitchFamily="34" charset="-122"/>
              </a:rPr>
              <a:t>simple </a:t>
            </a:r>
            <a:r>
              <a:rPr lang="zh-CN" altLang="en-US" sz="1800" dirty="0">
                <a:latin typeface="微软雅黑" pitchFamily="34" charset="-122"/>
                <a:ea typeface="微软雅黑" pitchFamily="34" charset="-122"/>
              </a:rPr>
              <a:t>主题</a:t>
            </a:r>
            <a:r>
              <a:rPr lang="en-US" altLang="zh-CN" sz="1800" dirty="0">
                <a:latin typeface="微软雅黑" pitchFamily="34" charset="-122"/>
                <a:ea typeface="微软雅黑" pitchFamily="34" charset="-122"/>
              </a:rPr>
              <a:t>, </a:t>
            </a:r>
            <a:r>
              <a:rPr lang="zh-CN" altLang="en-US" sz="1800" dirty="0">
                <a:latin typeface="微软雅黑" pitchFamily="34" charset="-122"/>
                <a:ea typeface="微软雅黑" pitchFamily="34" charset="-122"/>
              </a:rPr>
              <a:t>可以通过 </a:t>
            </a:r>
            <a:r>
              <a:rPr lang="en-US" altLang="zh-CN" sz="1800" dirty="0">
                <a:latin typeface="微软雅黑" pitchFamily="34" charset="-122"/>
                <a:ea typeface="微软雅黑" pitchFamily="34" charset="-122"/>
              </a:rPr>
              <a:t>&lt;</a:t>
            </a:r>
            <a:r>
              <a:rPr lang="en-US" altLang="zh-CN" sz="1800" dirty="0" err="1" smtClean="0">
                <a:latin typeface="微软雅黑" pitchFamily="34" charset="-122"/>
                <a:ea typeface="微软雅黑" pitchFamily="34" charset="-122"/>
              </a:rPr>
              <a:t>s:fielderror</a:t>
            </a:r>
            <a:r>
              <a:rPr lang="en-US" altLang="zh-CN" sz="1800" dirty="0" smtClean="0">
                <a:latin typeface="微软雅黑" pitchFamily="34" charset="-122"/>
                <a:ea typeface="微软雅黑" pitchFamily="34" charset="-122"/>
              </a:rPr>
              <a:t> </a:t>
            </a:r>
            <a:r>
              <a:rPr lang="en-US" altLang="zh-CN" sz="1800" dirty="0" err="1" smtClean="0">
                <a:latin typeface="微软雅黑" pitchFamily="34" charset="-122"/>
                <a:ea typeface="微软雅黑" pitchFamily="34" charset="-122"/>
              </a:rPr>
              <a:t>fieldName</a:t>
            </a:r>
            <a:r>
              <a:rPr lang="en-US" altLang="zh-CN" sz="1800" dirty="0" smtClean="0">
                <a:latin typeface="微软雅黑" pitchFamily="34" charset="-122"/>
                <a:ea typeface="微软雅黑" pitchFamily="34" charset="-122"/>
              </a:rPr>
              <a:t>=</a:t>
            </a:r>
            <a:r>
              <a:rPr lang="zh-CN" altLang="en-US" sz="1800" dirty="0" smtClean="0">
                <a:latin typeface="微软雅黑" pitchFamily="34" charset="-122"/>
                <a:ea typeface="微软雅黑" pitchFamily="34" charset="-122"/>
              </a:rPr>
              <a:t>“</a:t>
            </a:r>
            <a:r>
              <a:rPr lang="en-US" altLang="zh-CN" sz="1800" dirty="0" err="1" smtClean="0">
                <a:latin typeface="微软雅黑" pitchFamily="34" charset="-122"/>
                <a:ea typeface="微软雅黑" pitchFamily="34" charset="-122"/>
              </a:rPr>
              <a:t>filedname</a:t>
            </a:r>
            <a:r>
              <a:rPr lang="zh-CN" altLang="en-US" sz="1800" dirty="0" smtClean="0">
                <a:latin typeface="微软雅黑" pitchFamily="34" charset="-122"/>
                <a:ea typeface="微软雅黑" pitchFamily="34" charset="-122"/>
              </a:rPr>
              <a:t>”</a:t>
            </a:r>
            <a:r>
              <a:rPr lang="en-US" altLang="zh-CN" sz="1800" dirty="0" smtClean="0">
                <a:latin typeface="微软雅黑" pitchFamily="34" charset="-122"/>
                <a:ea typeface="微软雅黑" pitchFamily="34" charset="-122"/>
              </a:rPr>
              <a:t>&gt;&lt;/</a:t>
            </a:r>
            <a:r>
              <a:rPr lang="en-US" altLang="zh-CN" sz="1800" dirty="0">
                <a:latin typeface="微软雅黑" pitchFamily="34" charset="-122"/>
                <a:ea typeface="微软雅黑" pitchFamily="34" charset="-122"/>
              </a:rPr>
              <a:t>s:fielderror&gt; </a:t>
            </a:r>
            <a:r>
              <a:rPr lang="zh-CN" altLang="en-US" sz="1800" dirty="0">
                <a:latin typeface="微软雅黑" pitchFamily="34" charset="-122"/>
                <a:ea typeface="微软雅黑" pitchFamily="34" charset="-122"/>
              </a:rPr>
              <a:t>标签显示错误消息</a:t>
            </a:r>
          </a:p>
        </p:txBody>
      </p:sp>
      <p:pic>
        <p:nvPicPr>
          <p:cNvPr id="224261" name="Picture 5"/>
          <p:cNvPicPr>
            <a:picLocks noChangeAspect="1" noChangeArrowheads="1"/>
          </p:cNvPicPr>
          <p:nvPr/>
        </p:nvPicPr>
        <p:blipFill>
          <a:blip r:embed="rId2"/>
          <a:srcRect/>
          <a:stretch>
            <a:fillRect/>
          </a:stretch>
        </p:blipFill>
        <p:spPr bwMode="auto">
          <a:xfrm>
            <a:off x="755401" y="3447960"/>
            <a:ext cx="3857625" cy="257175"/>
          </a:xfrm>
          <a:prstGeom prst="rect">
            <a:avLst/>
          </a:prstGeom>
          <a:noFill/>
          <a:ln w="9525">
            <a:noFill/>
            <a:miter lim="800000"/>
            <a:headEnd/>
            <a:tailEnd/>
          </a:ln>
          <a:effectLst/>
        </p:spPr>
      </p:pic>
      <p:pic>
        <p:nvPicPr>
          <p:cNvPr id="224262" name="Picture 6"/>
          <p:cNvPicPr>
            <a:picLocks noChangeAspect="1" noChangeArrowheads="1"/>
          </p:cNvPicPr>
          <p:nvPr/>
        </p:nvPicPr>
        <p:blipFill>
          <a:blip r:embed="rId3"/>
          <a:srcRect/>
          <a:stretch>
            <a:fillRect/>
          </a:stretch>
        </p:blipFill>
        <p:spPr bwMode="auto">
          <a:xfrm>
            <a:off x="3952655" y="4610847"/>
            <a:ext cx="4762500" cy="247650"/>
          </a:xfrm>
          <a:prstGeom prst="rect">
            <a:avLst/>
          </a:prstGeom>
          <a:noFill/>
          <a:ln w="9525">
            <a:noFill/>
            <a:miter lim="800000"/>
            <a:headEnd/>
            <a:tailEnd/>
          </a:ln>
          <a:effectLst/>
        </p:spPr>
      </p:pic>
    </p:spTree>
    <p:extLst>
      <p:ext uri="{BB962C8B-B14F-4D97-AF65-F5344CB8AC3E}">
        <p14:creationId xmlns:p14="http://schemas.microsoft.com/office/powerpoint/2010/main" val="2093495275"/>
      </p:ext>
    </p:ext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Rectangle 2"/>
          <p:cNvSpPr>
            <a:spLocks noGrp="1" noChangeArrowheads="1"/>
          </p:cNvSpPr>
          <p:nvPr>
            <p:ph type="title"/>
          </p:nvPr>
        </p:nvSpPr>
        <p:spPr>
          <a:xfrm>
            <a:off x="760040" y="701824"/>
            <a:ext cx="7772400" cy="1143000"/>
          </a:xfrm>
        </p:spPr>
        <p:txBody>
          <a:bodyPr/>
          <a:lstStyle/>
          <a:p>
            <a:r>
              <a:rPr lang="zh-CN" altLang="en-US" dirty="0">
                <a:latin typeface="微软雅黑" pitchFamily="34" charset="-122"/>
                <a:ea typeface="微软雅黑" pitchFamily="34" charset="-122"/>
              </a:rPr>
              <a:t>定制类型转换器</a:t>
            </a:r>
          </a:p>
        </p:txBody>
      </p:sp>
      <p:sp>
        <p:nvSpPr>
          <p:cNvPr id="223235" name="Rectangle 3"/>
          <p:cNvSpPr>
            <a:spLocks noGrp="1" noChangeArrowheads="1"/>
          </p:cNvSpPr>
          <p:nvPr>
            <p:ph type="body" idx="1"/>
          </p:nvPr>
        </p:nvSpPr>
        <p:spPr>
          <a:xfrm>
            <a:off x="179512" y="1988840"/>
            <a:ext cx="8569325" cy="4114800"/>
          </a:xfrm>
        </p:spPr>
        <p:txBody>
          <a:bodyPr/>
          <a:lstStyle/>
          <a:p>
            <a:r>
              <a:rPr lang="zh-CN" altLang="en-US" sz="2400" dirty="0">
                <a:latin typeface="微软雅黑" pitchFamily="34" charset="-122"/>
                <a:ea typeface="微软雅黑" pitchFamily="34" charset="-122"/>
              </a:rPr>
              <a:t>自定义</a:t>
            </a:r>
            <a:r>
              <a:rPr lang="zh-CN" altLang="en-US" sz="2400" dirty="0" smtClean="0">
                <a:latin typeface="微软雅黑" pitchFamily="34" charset="-122"/>
                <a:ea typeface="微软雅黑" pitchFamily="34" charset="-122"/>
              </a:rPr>
              <a:t>类型</a:t>
            </a:r>
            <a:r>
              <a:rPr lang="zh-CN" altLang="en-US" sz="2400" dirty="0">
                <a:latin typeface="微软雅黑" pitchFamily="34" charset="-122"/>
                <a:ea typeface="微软雅黑" pitchFamily="34" charset="-122"/>
              </a:rPr>
              <a:t>转换</a:t>
            </a:r>
            <a:r>
              <a:rPr lang="zh-CN" altLang="en-US" sz="2400" dirty="0" smtClean="0">
                <a:latin typeface="微软雅黑" pitchFamily="34" charset="-122"/>
                <a:ea typeface="微软雅黑" pitchFamily="34" charset="-122"/>
              </a:rPr>
              <a:t>器</a:t>
            </a:r>
            <a:r>
              <a:rPr lang="zh-CN" altLang="en-US" sz="2400" dirty="0">
                <a:latin typeface="微软雅黑" pitchFamily="34" charset="-122"/>
                <a:ea typeface="微软雅黑" pitchFamily="34" charset="-122"/>
              </a:rPr>
              <a:t>必须实现 </a:t>
            </a:r>
            <a:r>
              <a:rPr lang="en-US" altLang="zh-CN" sz="2400" dirty="0" err="1">
                <a:latin typeface="微软雅黑" pitchFamily="34" charset="-122"/>
                <a:ea typeface="微软雅黑" pitchFamily="34" charset="-122"/>
              </a:rPr>
              <a:t>ongl.TypeConverter</a:t>
            </a:r>
            <a:r>
              <a:rPr lang="en-US" altLang="zh-CN" sz="2400" dirty="0">
                <a:latin typeface="微软雅黑" pitchFamily="34" charset="-122"/>
                <a:ea typeface="微软雅黑" pitchFamily="34" charset="-122"/>
              </a:rPr>
              <a:t> </a:t>
            </a:r>
            <a:r>
              <a:rPr lang="zh-CN" altLang="en-US" sz="2400" dirty="0">
                <a:latin typeface="微软雅黑" pitchFamily="34" charset="-122"/>
                <a:ea typeface="微软雅黑" pitchFamily="34" charset="-122"/>
              </a:rPr>
              <a:t>接口或对这个接口的某种具体实现做扩展</a:t>
            </a:r>
          </a:p>
        </p:txBody>
      </p:sp>
      <p:pic>
        <p:nvPicPr>
          <p:cNvPr id="223236" name="Picture 4"/>
          <p:cNvPicPr>
            <a:picLocks noChangeAspect="1" noChangeArrowheads="1"/>
          </p:cNvPicPr>
          <p:nvPr/>
        </p:nvPicPr>
        <p:blipFill>
          <a:blip r:embed="rId2"/>
          <a:srcRect/>
          <a:stretch>
            <a:fillRect/>
          </a:stretch>
        </p:blipFill>
        <p:spPr bwMode="auto">
          <a:xfrm>
            <a:off x="684337" y="2996903"/>
            <a:ext cx="3495675" cy="3000375"/>
          </a:xfrm>
          <a:prstGeom prst="rect">
            <a:avLst/>
          </a:prstGeom>
          <a:noFill/>
          <a:ln w="9525">
            <a:noFill/>
            <a:miter lim="800000"/>
            <a:headEnd/>
            <a:tailEnd/>
          </a:ln>
          <a:effectLst/>
        </p:spPr>
      </p:pic>
      <p:sp>
        <p:nvSpPr>
          <p:cNvPr id="223237" name="Oval 5"/>
          <p:cNvSpPr>
            <a:spLocks noChangeArrowheads="1"/>
          </p:cNvSpPr>
          <p:nvPr/>
        </p:nvSpPr>
        <p:spPr bwMode="auto">
          <a:xfrm>
            <a:off x="2451225" y="5417840"/>
            <a:ext cx="1584325" cy="576263"/>
          </a:xfrm>
          <a:prstGeom prst="ellipse">
            <a:avLst/>
          </a:prstGeom>
          <a:noFill/>
          <a:ln w="12700">
            <a:solidFill>
              <a:srgbClr val="FF3300"/>
            </a:solidFill>
            <a:prstDash val="dash"/>
            <a:round/>
            <a:headEnd/>
            <a:tailEnd/>
          </a:ln>
          <a:effectLst/>
        </p:spPr>
        <p:txBody>
          <a:bodyPr wrap="none" anchor="ctr"/>
          <a:lstStyle/>
          <a:p>
            <a:endParaRPr lang="zh-CN" altLang="en-US"/>
          </a:p>
        </p:txBody>
      </p:sp>
    </p:spTree>
    <p:extLst>
      <p:ext uri="{BB962C8B-B14F-4D97-AF65-F5344CB8AC3E}">
        <p14:creationId xmlns:p14="http://schemas.microsoft.com/office/powerpoint/2010/main" val="2265886980"/>
      </p:ext>
    </p:extLst>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Rectangle 2"/>
          <p:cNvSpPr>
            <a:spLocks noGrp="1" noChangeArrowheads="1"/>
          </p:cNvSpPr>
          <p:nvPr>
            <p:ph type="title"/>
          </p:nvPr>
        </p:nvSpPr>
        <p:spPr>
          <a:xfrm>
            <a:off x="832048" y="692696"/>
            <a:ext cx="7772400" cy="1143000"/>
          </a:xfrm>
        </p:spPr>
        <p:txBody>
          <a:bodyPr/>
          <a:lstStyle/>
          <a:p>
            <a:r>
              <a:rPr lang="zh-CN" altLang="en-US" dirty="0">
                <a:latin typeface="微软雅黑" pitchFamily="34" charset="-122"/>
                <a:ea typeface="微软雅黑" pitchFamily="34" charset="-122"/>
              </a:rPr>
              <a:t>扩展 </a:t>
            </a:r>
            <a:r>
              <a:rPr lang="en-US" altLang="zh-CN" dirty="0" err="1">
                <a:latin typeface="微软雅黑" pitchFamily="34" charset="-122"/>
                <a:ea typeface="微软雅黑" pitchFamily="34" charset="-122"/>
              </a:rPr>
              <a:t>StrutsTypeConverter</a:t>
            </a:r>
            <a:r>
              <a:rPr lang="en-US" altLang="zh-CN" dirty="0">
                <a:latin typeface="微软雅黑" pitchFamily="34" charset="-122"/>
                <a:ea typeface="微软雅黑" pitchFamily="34" charset="-122"/>
              </a:rPr>
              <a:t> </a:t>
            </a:r>
            <a:r>
              <a:rPr lang="zh-CN" altLang="en-US" dirty="0">
                <a:latin typeface="微软雅黑" pitchFamily="34" charset="-122"/>
                <a:ea typeface="微软雅黑" pitchFamily="34" charset="-122"/>
              </a:rPr>
              <a:t>类</a:t>
            </a:r>
          </a:p>
        </p:txBody>
      </p:sp>
      <p:sp>
        <p:nvSpPr>
          <p:cNvPr id="222211" name="Rectangle 3"/>
          <p:cNvSpPr>
            <a:spLocks noGrp="1" noChangeArrowheads="1"/>
          </p:cNvSpPr>
          <p:nvPr>
            <p:ph type="body" idx="1"/>
          </p:nvPr>
        </p:nvSpPr>
        <p:spPr>
          <a:xfrm>
            <a:off x="179512" y="1883321"/>
            <a:ext cx="8712968" cy="4114800"/>
          </a:xfrm>
        </p:spPr>
        <p:txBody>
          <a:bodyPr/>
          <a:lstStyle/>
          <a:p>
            <a:r>
              <a:rPr lang="zh-CN" altLang="en-US" sz="2400" dirty="0">
                <a:latin typeface="微软雅黑" pitchFamily="34" charset="-122"/>
                <a:ea typeface="微软雅黑" pitchFamily="34" charset="-122"/>
              </a:rPr>
              <a:t>在大多数类型转换器里</a:t>
            </a:r>
            <a:r>
              <a:rPr lang="en-US" altLang="zh-CN" sz="2400" dirty="0">
                <a:latin typeface="微软雅黑" pitchFamily="34" charset="-122"/>
                <a:ea typeface="微软雅黑" pitchFamily="34" charset="-122"/>
              </a:rPr>
              <a:t>, </a:t>
            </a:r>
            <a:r>
              <a:rPr lang="zh-CN" altLang="en-US" sz="2400" dirty="0">
                <a:latin typeface="微软雅黑" pitchFamily="34" charset="-122"/>
                <a:ea typeface="微软雅黑" pitchFamily="34" charset="-122"/>
              </a:rPr>
              <a:t>需要提供从 </a:t>
            </a:r>
            <a:r>
              <a:rPr lang="en-US" altLang="zh-CN" sz="2400" dirty="0">
                <a:latin typeface="微软雅黑" pitchFamily="34" charset="-122"/>
                <a:ea typeface="微软雅黑" pitchFamily="34" charset="-122"/>
              </a:rPr>
              <a:t>String </a:t>
            </a:r>
            <a:r>
              <a:rPr lang="zh-CN" altLang="en-US" sz="2400" dirty="0">
                <a:latin typeface="微软雅黑" pitchFamily="34" charset="-122"/>
                <a:ea typeface="微软雅黑" pitchFamily="34" charset="-122"/>
              </a:rPr>
              <a:t>类型到非 </a:t>
            </a:r>
            <a:r>
              <a:rPr lang="en-US" altLang="zh-CN" sz="2400" dirty="0">
                <a:latin typeface="微软雅黑" pitchFamily="34" charset="-122"/>
                <a:ea typeface="微软雅黑" pitchFamily="34" charset="-122"/>
              </a:rPr>
              <a:t>String </a:t>
            </a:r>
            <a:r>
              <a:rPr lang="zh-CN" altLang="en-US" sz="2400" dirty="0">
                <a:latin typeface="微软雅黑" pitchFamily="34" charset="-122"/>
                <a:ea typeface="微软雅黑" pitchFamily="34" charset="-122"/>
              </a:rPr>
              <a:t>类型和与此相反的转换功能</a:t>
            </a:r>
          </a:p>
          <a:p>
            <a:r>
              <a:rPr lang="zh-CN" altLang="en-US" sz="2400" dirty="0">
                <a:latin typeface="微软雅黑" pitchFamily="34" charset="-122"/>
                <a:ea typeface="微软雅黑" pitchFamily="34" charset="-122"/>
              </a:rPr>
              <a:t>在 </a:t>
            </a:r>
            <a:r>
              <a:rPr lang="en-US" altLang="zh-CN" sz="2400" dirty="0" err="1">
                <a:latin typeface="微软雅黑" pitchFamily="34" charset="-122"/>
                <a:ea typeface="微软雅黑" pitchFamily="34" charset="-122"/>
              </a:rPr>
              <a:t>StrutsTypeConverter</a:t>
            </a:r>
            <a:r>
              <a:rPr lang="en-US" altLang="zh-CN" sz="2400" dirty="0">
                <a:latin typeface="微软雅黑" pitchFamily="34" charset="-122"/>
                <a:ea typeface="微软雅黑" pitchFamily="34" charset="-122"/>
              </a:rPr>
              <a:t> </a:t>
            </a:r>
            <a:r>
              <a:rPr lang="zh-CN" altLang="en-US" sz="2400" dirty="0">
                <a:latin typeface="微软雅黑" pitchFamily="34" charset="-122"/>
                <a:ea typeface="微软雅黑" pitchFamily="34" charset="-122"/>
              </a:rPr>
              <a:t>中有两个抽象方法</a:t>
            </a:r>
            <a:r>
              <a:rPr lang="en-US" altLang="zh-CN" sz="2400" dirty="0">
                <a:latin typeface="微软雅黑" pitchFamily="34" charset="-122"/>
                <a:ea typeface="微软雅黑" pitchFamily="34" charset="-122"/>
              </a:rPr>
              <a:t>:</a:t>
            </a:r>
          </a:p>
          <a:p>
            <a:pPr lvl="1"/>
            <a:endParaRPr lang="en-US" altLang="zh-CN" sz="2000" dirty="0">
              <a:latin typeface="微软雅黑" pitchFamily="34" charset="-122"/>
              <a:ea typeface="微软雅黑" pitchFamily="34" charset="-122"/>
            </a:endParaRPr>
          </a:p>
          <a:p>
            <a:pPr lvl="1"/>
            <a:endParaRPr lang="en-US" altLang="zh-CN" sz="2000" dirty="0">
              <a:latin typeface="微软雅黑" pitchFamily="34" charset="-122"/>
              <a:ea typeface="微软雅黑" pitchFamily="34" charset="-122"/>
            </a:endParaRPr>
          </a:p>
          <a:p>
            <a:pPr lvl="1"/>
            <a:endParaRPr lang="en-US" altLang="zh-CN" sz="2000" dirty="0">
              <a:latin typeface="微软雅黑" pitchFamily="34" charset="-122"/>
              <a:ea typeface="微软雅黑" pitchFamily="34" charset="-122"/>
            </a:endParaRPr>
          </a:p>
          <a:p>
            <a:endParaRPr lang="en-US" altLang="zh-CN" sz="2400" dirty="0">
              <a:latin typeface="微软雅黑" pitchFamily="34" charset="-122"/>
              <a:ea typeface="微软雅黑" pitchFamily="34" charset="-122"/>
            </a:endParaRPr>
          </a:p>
          <a:p>
            <a:pPr lvl="1"/>
            <a:endParaRPr lang="en-US" altLang="zh-CN" sz="2000" dirty="0">
              <a:latin typeface="微软雅黑" pitchFamily="34" charset="-122"/>
              <a:ea typeface="微软雅黑" pitchFamily="34" charset="-122"/>
            </a:endParaRPr>
          </a:p>
        </p:txBody>
      </p:sp>
      <p:pic>
        <p:nvPicPr>
          <p:cNvPr id="222212" name="Picture 4"/>
          <p:cNvPicPr>
            <a:picLocks noChangeAspect="1" noChangeArrowheads="1"/>
          </p:cNvPicPr>
          <p:nvPr/>
        </p:nvPicPr>
        <p:blipFill>
          <a:blip r:embed="rId2"/>
          <a:srcRect/>
          <a:stretch>
            <a:fillRect/>
          </a:stretch>
        </p:blipFill>
        <p:spPr bwMode="auto">
          <a:xfrm>
            <a:off x="611560" y="3512096"/>
            <a:ext cx="6480175" cy="857250"/>
          </a:xfrm>
          <a:prstGeom prst="rect">
            <a:avLst/>
          </a:prstGeom>
          <a:noFill/>
          <a:ln w="9525">
            <a:noFill/>
            <a:miter lim="800000"/>
            <a:headEnd/>
            <a:tailEnd/>
          </a:ln>
          <a:effectLst/>
        </p:spPr>
      </p:pic>
    </p:spTree>
    <p:extLst>
      <p:ext uri="{BB962C8B-B14F-4D97-AF65-F5344CB8AC3E}">
        <p14:creationId xmlns:p14="http://schemas.microsoft.com/office/powerpoint/2010/main" val="1406782970"/>
      </p:ext>
    </p:extLst>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2" name="Rectangle 2"/>
          <p:cNvSpPr>
            <a:spLocks noGrp="1" noChangeArrowheads="1"/>
          </p:cNvSpPr>
          <p:nvPr>
            <p:ph type="title"/>
          </p:nvPr>
        </p:nvSpPr>
        <p:spPr>
          <a:xfrm>
            <a:off x="904056" y="557808"/>
            <a:ext cx="7772400" cy="1143000"/>
          </a:xfrm>
        </p:spPr>
        <p:txBody>
          <a:bodyPr/>
          <a:lstStyle/>
          <a:p>
            <a:r>
              <a:rPr lang="zh-CN" altLang="en-US" dirty="0">
                <a:latin typeface="微软雅黑" pitchFamily="34" charset="-122"/>
                <a:ea typeface="微软雅黑" pitchFamily="34" charset="-122"/>
              </a:rPr>
              <a:t>配置自定义的类型转换器</a:t>
            </a:r>
          </a:p>
        </p:txBody>
      </p:sp>
      <p:sp>
        <p:nvSpPr>
          <p:cNvPr id="230403" name="Rectangle 3"/>
          <p:cNvSpPr>
            <a:spLocks noGrp="1" noChangeArrowheads="1"/>
          </p:cNvSpPr>
          <p:nvPr>
            <p:ph type="body" idx="1"/>
          </p:nvPr>
        </p:nvSpPr>
        <p:spPr>
          <a:xfrm>
            <a:off x="323850" y="1628800"/>
            <a:ext cx="8353425" cy="5661025"/>
          </a:xfrm>
        </p:spPr>
        <p:txBody>
          <a:bodyPr>
            <a:normAutofit/>
          </a:bodyPr>
          <a:lstStyle/>
          <a:p>
            <a:r>
              <a:rPr lang="zh-CN" altLang="en-US" sz="2000" dirty="0">
                <a:latin typeface="微软雅黑" pitchFamily="34" charset="-122"/>
                <a:ea typeface="微软雅黑" pitchFamily="34" charset="-122"/>
              </a:rPr>
              <a:t>在应用程序里使用一个自定义的类型转换器之前</a:t>
            </a:r>
            <a:r>
              <a:rPr lang="en-US" altLang="zh-CN" sz="2000" dirty="0">
                <a:latin typeface="微软雅黑" pitchFamily="34" charset="-122"/>
                <a:ea typeface="微软雅黑" pitchFamily="34" charset="-122"/>
              </a:rPr>
              <a:t>, </a:t>
            </a:r>
            <a:r>
              <a:rPr lang="zh-CN" altLang="en-US" sz="2000" dirty="0">
                <a:latin typeface="微软雅黑" pitchFamily="34" charset="-122"/>
                <a:ea typeface="微软雅黑" pitchFamily="34" charset="-122"/>
              </a:rPr>
              <a:t>必须先对它进行配置</a:t>
            </a:r>
            <a:r>
              <a:rPr lang="en-US" altLang="zh-CN" sz="2000" dirty="0">
                <a:latin typeface="微软雅黑" pitchFamily="34" charset="-122"/>
                <a:ea typeface="微软雅黑" pitchFamily="34" charset="-122"/>
              </a:rPr>
              <a:t>. </a:t>
            </a:r>
            <a:r>
              <a:rPr lang="zh-CN" altLang="en-US" sz="2000" dirty="0">
                <a:latin typeface="微软雅黑" pitchFamily="34" charset="-122"/>
                <a:ea typeface="微软雅黑" pitchFamily="34" charset="-122"/>
              </a:rPr>
              <a:t>这种配置</a:t>
            </a:r>
            <a:r>
              <a:rPr lang="zh-CN" altLang="en-US" sz="2000" b="1" dirty="0">
                <a:solidFill>
                  <a:srgbClr val="FF3300"/>
                </a:solidFill>
                <a:latin typeface="微软雅黑" pitchFamily="34" charset="-122"/>
                <a:ea typeface="微软雅黑" pitchFamily="34" charset="-122"/>
              </a:rPr>
              <a:t>既可以基于字段</a:t>
            </a:r>
            <a:r>
              <a:rPr lang="en-US" altLang="zh-CN" sz="2000" b="1" dirty="0">
                <a:solidFill>
                  <a:srgbClr val="FF3300"/>
                </a:solidFill>
                <a:latin typeface="微软雅黑" pitchFamily="34" charset="-122"/>
                <a:ea typeface="微软雅黑" pitchFamily="34" charset="-122"/>
              </a:rPr>
              <a:t>, </a:t>
            </a:r>
            <a:r>
              <a:rPr lang="zh-CN" altLang="en-US" sz="2000" b="1" dirty="0">
                <a:solidFill>
                  <a:srgbClr val="FF3300"/>
                </a:solidFill>
                <a:latin typeface="微软雅黑" pitchFamily="34" charset="-122"/>
                <a:ea typeface="微软雅黑" pitchFamily="34" charset="-122"/>
              </a:rPr>
              <a:t>也可以</a:t>
            </a:r>
            <a:r>
              <a:rPr lang="zh-CN" altLang="en-US" sz="2000" b="1" dirty="0" smtClean="0">
                <a:solidFill>
                  <a:srgbClr val="FF3300"/>
                </a:solidFill>
                <a:latin typeface="微软雅黑" pitchFamily="34" charset="-122"/>
                <a:ea typeface="微软雅黑" pitchFamily="34" charset="-122"/>
              </a:rPr>
              <a:t>基于类型</a:t>
            </a:r>
            <a:endParaRPr lang="zh-CN" altLang="en-US" sz="2000" b="1" dirty="0">
              <a:solidFill>
                <a:srgbClr val="FF3300"/>
              </a:solidFill>
              <a:latin typeface="微软雅黑" pitchFamily="34" charset="-122"/>
              <a:ea typeface="微软雅黑" pitchFamily="34" charset="-122"/>
            </a:endParaRPr>
          </a:p>
          <a:p>
            <a:r>
              <a:rPr lang="zh-CN" altLang="en-US" sz="2000" dirty="0">
                <a:latin typeface="微软雅黑" pitchFamily="34" charset="-122"/>
                <a:ea typeface="微软雅黑" pitchFamily="34" charset="-122"/>
              </a:rPr>
              <a:t>基于字段配置</a:t>
            </a:r>
            <a:r>
              <a:rPr lang="en-US" altLang="zh-CN" sz="2000" dirty="0">
                <a:latin typeface="微软雅黑" pitchFamily="34" charset="-122"/>
                <a:ea typeface="微软雅黑" pitchFamily="34" charset="-122"/>
              </a:rPr>
              <a:t>: </a:t>
            </a:r>
            <a:r>
              <a:rPr lang="zh-CN" altLang="en-US" sz="2000" dirty="0">
                <a:latin typeface="微软雅黑" pitchFamily="34" charset="-122"/>
                <a:ea typeface="微软雅黑" pitchFamily="34" charset="-122"/>
              </a:rPr>
              <a:t>可以</a:t>
            </a:r>
            <a:r>
              <a:rPr lang="zh-CN" altLang="en-US" sz="2000" b="1" dirty="0">
                <a:solidFill>
                  <a:srgbClr val="FF3300"/>
                </a:solidFill>
                <a:latin typeface="微软雅黑" pitchFamily="34" charset="-122"/>
                <a:ea typeface="微软雅黑" pitchFamily="34" charset="-122"/>
              </a:rPr>
              <a:t>为</a:t>
            </a:r>
            <a:r>
              <a:rPr lang="zh-CN" altLang="en-US" sz="2000" b="1" dirty="0" smtClean="0">
                <a:solidFill>
                  <a:srgbClr val="FF3300"/>
                </a:solidFill>
                <a:latin typeface="微软雅黑" pitchFamily="34" charset="-122"/>
                <a:ea typeface="微软雅黑" pitchFamily="34" charset="-122"/>
              </a:rPr>
              <a:t>某个 </a:t>
            </a:r>
            <a:r>
              <a:rPr lang="en-US" altLang="zh-CN" sz="2000" b="1" dirty="0" smtClean="0">
                <a:solidFill>
                  <a:srgbClr val="FF3300"/>
                </a:solidFill>
                <a:latin typeface="微软雅黑" pitchFamily="34" charset="-122"/>
                <a:ea typeface="微软雅黑" pitchFamily="34" charset="-122"/>
              </a:rPr>
              <a:t>Model</a:t>
            </a:r>
            <a:r>
              <a:rPr lang="zh-CN" altLang="en-US" sz="2000" b="1" dirty="0" smtClean="0">
                <a:solidFill>
                  <a:srgbClr val="FF3300"/>
                </a:solidFill>
                <a:latin typeface="微软雅黑" pitchFamily="34" charset="-122"/>
                <a:ea typeface="微软雅黑" pitchFamily="34" charset="-122"/>
              </a:rPr>
              <a:t>（该 </a:t>
            </a:r>
            <a:r>
              <a:rPr lang="en-US" altLang="zh-CN" sz="2000" b="1" dirty="0" smtClean="0">
                <a:solidFill>
                  <a:srgbClr val="FF3300"/>
                </a:solidFill>
                <a:latin typeface="微软雅黑" pitchFamily="34" charset="-122"/>
                <a:ea typeface="微软雅黑" pitchFamily="34" charset="-122"/>
              </a:rPr>
              <a:t>Model </a:t>
            </a:r>
            <a:r>
              <a:rPr lang="zh-CN" altLang="en-US" sz="2000" b="1" dirty="0" smtClean="0">
                <a:solidFill>
                  <a:srgbClr val="FF3300"/>
                </a:solidFill>
                <a:latin typeface="微软雅黑" pitchFamily="34" charset="-122"/>
                <a:ea typeface="微软雅黑" pitchFamily="34" charset="-122"/>
              </a:rPr>
              <a:t>类也可能是 </a:t>
            </a:r>
            <a:r>
              <a:rPr lang="en-US" altLang="zh-CN" sz="2000" b="1" dirty="0" smtClean="0">
                <a:solidFill>
                  <a:srgbClr val="FF3300"/>
                </a:solidFill>
                <a:latin typeface="微软雅黑" pitchFamily="34" charset="-122"/>
                <a:ea typeface="微软雅黑" pitchFamily="34" charset="-122"/>
              </a:rPr>
              <a:t>Action</a:t>
            </a:r>
            <a:r>
              <a:rPr lang="zh-CN" altLang="en-US" sz="2000" b="1" dirty="0" smtClean="0">
                <a:solidFill>
                  <a:srgbClr val="FF3300"/>
                </a:solidFill>
                <a:latin typeface="微软雅黑" pitchFamily="34" charset="-122"/>
                <a:ea typeface="微软雅黑" pitchFamily="34" charset="-122"/>
              </a:rPr>
              <a:t>）</a:t>
            </a:r>
            <a:r>
              <a:rPr lang="en-US" altLang="zh-CN" sz="2000" b="1" dirty="0" smtClean="0">
                <a:solidFill>
                  <a:srgbClr val="FF3300"/>
                </a:solidFill>
                <a:latin typeface="微软雅黑" pitchFamily="34" charset="-122"/>
                <a:ea typeface="微软雅黑" pitchFamily="34" charset="-122"/>
              </a:rPr>
              <a:t> </a:t>
            </a:r>
            <a:r>
              <a:rPr lang="zh-CN" altLang="en-US" sz="2000" b="1" dirty="0" smtClean="0">
                <a:solidFill>
                  <a:srgbClr val="FF3300"/>
                </a:solidFill>
                <a:latin typeface="微软雅黑" pitchFamily="34" charset="-122"/>
                <a:ea typeface="微软雅黑" pitchFamily="34" charset="-122"/>
              </a:rPr>
              <a:t>的</a:t>
            </a:r>
            <a:r>
              <a:rPr lang="zh-CN" altLang="en-US" sz="2000" b="1" dirty="0">
                <a:solidFill>
                  <a:srgbClr val="FF3300"/>
                </a:solidFill>
                <a:latin typeface="微软雅黑" pitchFamily="34" charset="-122"/>
                <a:ea typeface="微软雅黑" pitchFamily="34" charset="-122"/>
              </a:rPr>
              <a:t>各个属性</a:t>
            </a:r>
            <a:r>
              <a:rPr lang="zh-CN" altLang="en-US" sz="2000" b="1" dirty="0" smtClean="0">
                <a:solidFill>
                  <a:srgbClr val="FF3300"/>
                </a:solidFill>
                <a:latin typeface="微软雅黑" pitchFamily="34" charset="-122"/>
                <a:ea typeface="微软雅黑" pitchFamily="34" charset="-122"/>
              </a:rPr>
              <a:t>分别配置一</a:t>
            </a:r>
            <a:r>
              <a:rPr lang="zh-CN" altLang="en-US" sz="2000" b="1" dirty="0">
                <a:solidFill>
                  <a:srgbClr val="FF3300"/>
                </a:solidFill>
                <a:latin typeface="微软雅黑" pitchFamily="34" charset="-122"/>
                <a:ea typeface="微软雅黑" pitchFamily="34" charset="-122"/>
              </a:rPr>
              <a:t>个自定义的转换器</a:t>
            </a:r>
            <a:r>
              <a:rPr lang="en-US" altLang="zh-CN" sz="2000" dirty="0">
                <a:latin typeface="微软雅黑" pitchFamily="34" charset="-122"/>
                <a:ea typeface="微软雅黑" pitchFamily="34" charset="-122"/>
              </a:rPr>
              <a:t>. </a:t>
            </a:r>
          </a:p>
          <a:p>
            <a:pPr lvl="1"/>
            <a:r>
              <a:rPr lang="en-US" altLang="zh-CN" sz="1800" dirty="0">
                <a:latin typeface="微软雅黑" pitchFamily="34" charset="-122"/>
                <a:ea typeface="微软雅黑" pitchFamily="34" charset="-122"/>
              </a:rPr>
              <a:t>1. </a:t>
            </a:r>
            <a:r>
              <a:rPr lang="zh-CN" altLang="en-US" sz="1800" dirty="0">
                <a:latin typeface="微软雅黑" pitchFamily="34" charset="-122"/>
                <a:ea typeface="微软雅黑" pitchFamily="34" charset="-122"/>
              </a:rPr>
              <a:t>创建一个属性文件</a:t>
            </a:r>
            <a:r>
              <a:rPr lang="en-US" altLang="zh-CN" sz="1800" dirty="0">
                <a:latin typeface="微软雅黑" pitchFamily="34" charset="-122"/>
                <a:ea typeface="微软雅黑" pitchFamily="34" charset="-122"/>
              </a:rPr>
              <a:t>: </a:t>
            </a:r>
            <a:r>
              <a:rPr lang="en-US" altLang="zh-CN" sz="1800" dirty="0" err="1" smtClean="0">
                <a:latin typeface="微软雅黑" pitchFamily="34" charset="-122"/>
                <a:ea typeface="微软雅黑" pitchFamily="34" charset="-122"/>
              </a:rPr>
              <a:t>ModelClassName-conversion.properties</a:t>
            </a:r>
            <a:r>
              <a:rPr lang="en-US" altLang="zh-CN" sz="1800" dirty="0">
                <a:latin typeface="微软雅黑" pitchFamily="34" charset="-122"/>
                <a:ea typeface="微软雅黑" pitchFamily="34" charset="-122"/>
              </a:rPr>
              <a:t>, </a:t>
            </a:r>
            <a:r>
              <a:rPr lang="zh-CN" altLang="en-US" sz="1800" dirty="0">
                <a:latin typeface="微软雅黑" pitchFamily="34" charset="-122"/>
                <a:ea typeface="微软雅黑" pitchFamily="34" charset="-122"/>
              </a:rPr>
              <a:t>该文件需和相对应</a:t>
            </a:r>
            <a:r>
              <a:rPr lang="zh-CN" altLang="en-US" sz="1800" dirty="0" smtClean="0">
                <a:latin typeface="微软雅黑" pitchFamily="34" charset="-122"/>
                <a:ea typeface="微软雅黑" pitchFamily="34" charset="-122"/>
              </a:rPr>
              <a:t>的 </a:t>
            </a:r>
            <a:r>
              <a:rPr lang="en-US" altLang="zh-CN" sz="1800" dirty="0" smtClean="0">
                <a:latin typeface="微软雅黑" pitchFamily="34" charset="-122"/>
                <a:ea typeface="微软雅黑" pitchFamily="34" charset="-122"/>
              </a:rPr>
              <a:t>Model </a:t>
            </a:r>
            <a:r>
              <a:rPr lang="zh-CN" altLang="en-US" sz="1800" dirty="0" smtClean="0">
                <a:latin typeface="微软雅黑" pitchFamily="34" charset="-122"/>
                <a:ea typeface="微软雅黑" pitchFamily="34" charset="-122"/>
              </a:rPr>
              <a:t>类</a:t>
            </a:r>
            <a:r>
              <a:rPr lang="zh-CN" altLang="en-US" sz="1800" dirty="0">
                <a:latin typeface="微软雅黑" pitchFamily="34" charset="-122"/>
                <a:ea typeface="微软雅黑" pitchFamily="34" charset="-122"/>
              </a:rPr>
              <a:t>放在同一个目录下</a:t>
            </a:r>
          </a:p>
          <a:p>
            <a:pPr lvl="1"/>
            <a:r>
              <a:rPr lang="en-US" altLang="zh-CN" sz="1800" dirty="0">
                <a:latin typeface="微软雅黑" pitchFamily="34" charset="-122"/>
                <a:ea typeface="微软雅黑" pitchFamily="34" charset="-122"/>
              </a:rPr>
              <a:t>2. </a:t>
            </a:r>
            <a:r>
              <a:rPr lang="zh-CN" altLang="en-US" sz="1800" dirty="0">
                <a:latin typeface="微软雅黑" pitchFamily="34" charset="-122"/>
                <a:ea typeface="微软雅黑" pitchFamily="34" charset="-122"/>
              </a:rPr>
              <a:t>编辑属性文件</a:t>
            </a:r>
            <a:r>
              <a:rPr lang="en-US" altLang="zh-CN" sz="1800" dirty="0">
                <a:latin typeface="微软雅黑" pitchFamily="34" charset="-122"/>
                <a:ea typeface="微软雅黑" pitchFamily="34" charset="-122"/>
              </a:rPr>
              <a:t>: </a:t>
            </a:r>
          </a:p>
          <a:p>
            <a:pPr lvl="1"/>
            <a:endParaRPr lang="en-US" altLang="zh-CN" sz="1800" dirty="0">
              <a:latin typeface="微软雅黑" pitchFamily="34" charset="-122"/>
              <a:ea typeface="微软雅黑" pitchFamily="34" charset="-122"/>
            </a:endParaRPr>
          </a:p>
          <a:p>
            <a:pPr lvl="1"/>
            <a:endParaRPr lang="en-US" altLang="zh-CN" sz="1800" dirty="0">
              <a:latin typeface="微软雅黑" pitchFamily="34" charset="-122"/>
              <a:ea typeface="微软雅黑" pitchFamily="34" charset="-122"/>
            </a:endParaRPr>
          </a:p>
          <a:p>
            <a:endParaRPr lang="en-US" altLang="zh-CN" sz="2000" dirty="0" smtClean="0">
              <a:latin typeface="微软雅黑" pitchFamily="34" charset="-122"/>
              <a:ea typeface="微软雅黑" pitchFamily="34" charset="-122"/>
            </a:endParaRPr>
          </a:p>
          <a:p>
            <a:r>
              <a:rPr lang="zh-CN" altLang="en-US" sz="2000" dirty="0" smtClean="0">
                <a:latin typeface="微软雅黑" pitchFamily="34" charset="-122"/>
                <a:ea typeface="微软雅黑" pitchFamily="34" charset="-122"/>
              </a:rPr>
              <a:t>基于类型配置</a:t>
            </a:r>
            <a:r>
              <a:rPr lang="en-US" altLang="zh-CN" sz="2000" dirty="0">
                <a:latin typeface="微软雅黑" pitchFamily="34" charset="-122"/>
                <a:ea typeface="微软雅黑" pitchFamily="34" charset="-122"/>
              </a:rPr>
              <a:t>: </a:t>
            </a:r>
          </a:p>
          <a:p>
            <a:pPr lvl="1"/>
            <a:r>
              <a:rPr lang="zh-CN" altLang="en-US" sz="1800" dirty="0">
                <a:latin typeface="微软雅黑" pitchFamily="34" charset="-122"/>
                <a:ea typeface="微软雅黑" pitchFamily="34" charset="-122"/>
              </a:rPr>
              <a:t>在 </a:t>
            </a:r>
            <a:r>
              <a:rPr lang="en-US" altLang="zh-CN" sz="1800" dirty="0">
                <a:latin typeface="微软雅黑" pitchFamily="34" charset="-122"/>
                <a:ea typeface="微软雅黑" pitchFamily="34" charset="-122"/>
              </a:rPr>
              <a:t>WEB-INF/classes/ </a:t>
            </a:r>
            <a:r>
              <a:rPr lang="zh-CN" altLang="en-US" sz="1800" dirty="0">
                <a:latin typeface="微软雅黑" pitchFamily="34" charset="-122"/>
                <a:ea typeface="微软雅黑" pitchFamily="34" charset="-122"/>
              </a:rPr>
              <a:t>目录下创建 </a:t>
            </a:r>
            <a:r>
              <a:rPr lang="en-US" altLang="zh-CN" sz="1800" dirty="0" err="1">
                <a:latin typeface="微软雅黑" pitchFamily="34" charset="-122"/>
                <a:ea typeface="微软雅黑" pitchFamily="34" charset="-122"/>
              </a:rPr>
              <a:t>xwork-conversion.properties</a:t>
            </a:r>
            <a:r>
              <a:rPr lang="en-US" altLang="zh-CN" sz="1800" dirty="0">
                <a:latin typeface="微软雅黑" pitchFamily="34" charset="-122"/>
                <a:ea typeface="微软雅黑" pitchFamily="34" charset="-122"/>
              </a:rPr>
              <a:t> </a:t>
            </a:r>
            <a:r>
              <a:rPr lang="zh-CN" altLang="en-US" sz="1800" dirty="0">
                <a:latin typeface="微软雅黑" pitchFamily="34" charset="-122"/>
                <a:ea typeface="微软雅黑" pitchFamily="34" charset="-122"/>
              </a:rPr>
              <a:t>文件</a:t>
            </a:r>
            <a:r>
              <a:rPr lang="en-US" altLang="zh-CN" sz="1800" dirty="0">
                <a:latin typeface="微软雅黑" pitchFamily="34" charset="-122"/>
                <a:ea typeface="微软雅黑" pitchFamily="34" charset="-122"/>
              </a:rPr>
              <a:t>. </a:t>
            </a:r>
          </a:p>
          <a:p>
            <a:pPr lvl="1"/>
            <a:r>
              <a:rPr lang="zh-CN" altLang="en-US" sz="1800" dirty="0" smtClean="0">
                <a:latin typeface="微软雅黑" pitchFamily="34" charset="-122"/>
                <a:ea typeface="微软雅黑" pitchFamily="34" charset="-122"/>
              </a:rPr>
              <a:t>在 </a:t>
            </a:r>
            <a:r>
              <a:rPr lang="en-US" altLang="zh-CN" sz="1800" dirty="0" err="1" smtClean="0">
                <a:latin typeface="微软雅黑" pitchFamily="34" charset="-122"/>
                <a:ea typeface="微软雅黑" pitchFamily="34" charset="-122"/>
              </a:rPr>
              <a:t>xwork-conversion.properties</a:t>
            </a:r>
            <a:r>
              <a:rPr lang="en-US" altLang="zh-CN" sz="1800" dirty="0" smtClean="0">
                <a:latin typeface="微软雅黑" pitchFamily="34" charset="-122"/>
                <a:ea typeface="微软雅黑" pitchFamily="34" charset="-122"/>
              </a:rPr>
              <a:t> </a:t>
            </a:r>
            <a:r>
              <a:rPr lang="zh-CN" altLang="en-US" sz="1800" dirty="0" smtClean="0">
                <a:latin typeface="微软雅黑" pitchFamily="34" charset="-122"/>
                <a:ea typeface="微软雅黑" pitchFamily="34" charset="-122"/>
              </a:rPr>
              <a:t>文件</a:t>
            </a:r>
            <a:r>
              <a:rPr lang="zh-CN" altLang="en-US" sz="1800" dirty="0">
                <a:latin typeface="微软雅黑" pitchFamily="34" charset="-122"/>
                <a:ea typeface="微软雅黑" pitchFamily="34" charset="-122"/>
              </a:rPr>
              <a:t>里把每一个</a:t>
            </a:r>
            <a:r>
              <a:rPr lang="zh-CN" altLang="en-US" sz="1800" b="1" dirty="0">
                <a:solidFill>
                  <a:srgbClr val="FF3300"/>
                </a:solidFill>
                <a:latin typeface="微软雅黑" pitchFamily="34" charset="-122"/>
                <a:ea typeface="微软雅黑" pitchFamily="34" charset="-122"/>
              </a:rPr>
              <a:t>需要进行类型转换的类</a:t>
            </a:r>
            <a:r>
              <a:rPr lang="zh-CN" altLang="en-US" sz="1800" dirty="0">
                <a:latin typeface="微软雅黑" pitchFamily="34" charset="-122"/>
                <a:ea typeface="微软雅黑" pitchFamily="34" charset="-122"/>
              </a:rPr>
              <a:t>与一个类型转换器关联起来</a:t>
            </a:r>
          </a:p>
        </p:txBody>
      </p:sp>
      <p:pic>
        <p:nvPicPr>
          <p:cNvPr id="230404" name="Picture 4"/>
          <p:cNvPicPr>
            <a:picLocks noChangeAspect="1" noChangeArrowheads="1"/>
          </p:cNvPicPr>
          <p:nvPr/>
        </p:nvPicPr>
        <p:blipFill>
          <a:blip r:embed="rId2"/>
          <a:srcRect/>
          <a:stretch>
            <a:fillRect/>
          </a:stretch>
        </p:blipFill>
        <p:spPr bwMode="auto">
          <a:xfrm>
            <a:off x="1000100" y="4045469"/>
            <a:ext cx="2808287" cy="731837"/>
          </a:xfrm>
          <a:prstGeom prst="rect">
            <a:avLst/>
          </a:prstGeom>
          <a:noFill/>
          <a:ln w="9525">
            <a:noFill/>
            <a:miter lim="800000"/>
            <a:headEnd/>
            <a:tailEnd/>
          </a:ln>
          <a:effectLst/>
        </p:spPr>
      </p:pic>
      <p:pic>
        <p:nvPicPr>
          <p:cNvPr id="230405" name="Picture 5"/>
          <p:cNvPicPr>
            <a:picLocks noChangeAspect="1" noChangeArrowheads="1"/>
          </p:cNvPicPr>
          <p:nvPr/>
        </p:nvPicPr>
        <p:blipFill>
          <a:blip r:embed="rId3"/>
          <a:srcRect/>
          <a:stretch>
            <a:fillRect/>
          </a:stretch>
        </p:blipFill>
        <p:spPr bwMode="auto">
          <a:xfrm>
            <a:off x="827584" y="6424671"/>
            <a:ext cx="3886200" cy="409575"/>
          </a:xfrm>
          <a:prstGeom prst="rect">
            <a:avLst/>
          </a:prstGeom>
          <a:noFill/>
          <a:ln w="9525">
            <a:noFill/>
            <a:miter lim="800000"/>
            <a:headEnd/>
            <a:tailEnd/>
          </a:ln>
          <a:effectLst/>
        </p:spPr>
      </p:pic>
    </p:spTree>
    <p:extLst>
      <p:ext uri="{BB962C8B-B14F-4D97-AF65-F5344CB8AC3E}">
        <p14:creationId xmlns:p14="http://schemas.microsoft.com/office/powerpoint/2010/main" val="3480089063"/>
      </p:ext>
    </p:extLst>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02" name="Rectangle 2"/>
          <p:cNvSpPr>
            <a:spLocks noGrp="1" noChangeArrowheads="1"/>
          </p:cNvSpPr>
          <p:nvPr>
            <p:ph type="title"/>
          </p:nvPr>
        </p:nvSpPr>
        <p:spPr>
          <a:xfrm>
            <a:off x="685800" y="692696"/>
            <a:ext cx="7772400" cy="1143000"/>
          </a:xfrm>
        </p:spPr>
        <p:txBody>
          <a:bodyPr/>
          <a:lstStyle/>
          <a:p>
            <a:r>
              <a:rPr lang="zh-CN" altLang="en-US" dirty="0" smtClean="0">
                <a:latin typeface="微软雅黑" pitchFamily="34" charset="-122"/>
                <a:ea typeface="微软雅黑" pitchFamily="34" charset="-122"/>
              </a:rPr>
              <a:t>示例代码</a:t>
            </a:r>
            <a:endParaRPr lang="zh-CN" altLang="en-US" dirty="0">
              <a:latin typeface="微软雅黑" pitchFamily="34" charset="-122"/>
              <a:ea typeface="微软雅黑" pitchFamily="34" charset="-122"/>
            </a:endParaRPr>
          </a:p>
        </p:txBody>
      </p:sp>
      <p:sp>
        <p:nvSpPr>
          <p:cNvPr id="307203" name="Rectangle 3"/>
          <p:cNvSpPr>
            <a:spLocks noGrp="1" noChangeArrowheads="1"/>
          </p:cNvSpPr>
          <p:nvPr>
            <p:ph type="body" idx="1"/>
          </p:nvPr>
        </p:nvSpPr>
        <p:spPr>
          <a:xfrm>
            <a:off x="395288" y="1845221"/>
            <a:ext cx="8280400" cy="4114800"/>
          </a:xfrm>
        </p:spPr>
        <p:txBody>
          <a:bodyPr/>
          <a:lstStyle/>
          <a:p>
            <a:r>
              <a:rPr lang="zh-CN" altLang="en-US" sz="2400" dirty="0">
                <a:latin typeface="微软雅黑" pitchFamily="34" charset="-122"/>
                <a:ea typeface="微软雅黑" pitchFamily="34" charset="-122"/>
              </a:rPr>
              <a:t>实现自定义的时间类型转换器</a:t>
            </a:r>
            <a:r>
              <a:rPr lang="en-US" altLang="zh-CN" sz="2400" dirty="0">
                <a:latin typeface="微软雅黑" pitchFamily="34" charset="-122"/>
                <a:ea typeface="微软雅黑" pitchFamily="34" charset="-122"/>
              </a:rPr>
              <a:t>: </a:t>
            </a:r>
            <a:r>
              <a:rPr lang="zh-CN" altLang="en-US" sz="2400" dirty="0" smtClean="0">
                <a:latin typeface="微软雅黑" pitchFamily="34" charset="-122"/>
                <a:ea typeface="微软雅黑" pitchFamily="34" charset="-122"/>
              </a:rPr>
              <a:t>时间 </a:t>
            </a:r>
            <a:r>
              <a:rPr lang="en-US" altLang="zh-CN" sz="2400" dirty="0" smtClean="0">
                <a:latin typeface="微软雅黑" pitchFamily="34" charset="-122"/>
                <a:ea typeface="微软雅黑" pitchFamily="34" charset="-122"/>
              </a:rPr>
              <a:t>pattern </a:t>
            </a:r>
            <a:r>
              <a:rPr lang="zh-CN" altLang="en-US" sz="2400" dirty="0" smtClean="0">
                <a:latin typeface="微软雅黑" pitchFamily="34" charset="-122"/>
                <a:ea typeface="微软雅黑" pitchFamily="34" charset="-122"/>
              </a:rPr>
              <a:t>需要</a:t>
            </a:r>
            <a:r>
              <a:rPr lang="zh-CN" altLang="en-US" sz="2400" dirty="0">
                <a:latin typeface="微软雅黑" pitchFamily="34" charset="-122"/>
                <a:ea typeface="微软雅黑" pitchFamily="34" charset="-122"/>
              </a:rPr>
              <a:t>以 </a:t>
            </a:r>
            <a:r>
              <a:rPr lang="en-US" altLang="zh-CN" sz="2400" dirty="0">
                <a:latin typeface="微软雅黑" pitchFamily="34" charset="-122"/>
                <a:ea typeface="微软雅黑" pitchFamily="34" charset="-122"/>
              </a:rPr>
              <a:t>web </a:t>
            </a:r>
            <a:r>
              <a:rPr lang="zh-CN" altLang="en-US" sz="2400" dirty="0">
                <a:latin typeface="微软雅黑" pitchFamily="34" charset="-122"/>
                <a:ea typeface="微软雅黑" pitchFamily="34" charset="-122"/>
              </a:rPr>
              <a:t>应用的初始化参数配置在 </a:t>
            </a:r>
            <a:r>
              <a:rPr lang="en-US" altLang="zh-CN" sz="2400" dirty="0">
                <a:latin typeface="微软雅黑" pitchFamily="34" charset="-122"/>
                <a:ea typeface="微软雅黑" pitchFamily="34" charset="-122"/>
              </a:rPr>
              <a:t>web.xml </a:t>
            </a:r>
            <a:r>
              <a:rPr lang="zh-CN" altLang="en-US" sz="2400" dirty="0">
                <a:latin typeface="微软雅黑" pitchFamily="34" charset="-122"/>
                <a:ea typeface="微软雅黑" pitchFamily="34" charset="-122"/>
              </a:rPr>
              <a:t>中 </a:t>
            </a:r>
            <a:endParaRPr lang="en-US" altLang="zh-CN" sz="2400" dirty="0" smtClean="0">
              <a:latin typeface="微软雅黑" pitchFamily="34" charset="-122"/>
              <a:ea typeface="微软雅黑" pitchFamily="34" charset="-122"/>
            </a:endParaRPr>
          </a:p>
          <a:p>
            <a:endParaRPr lang="en-US" altLang="zh-CN" sz="2400" dirty="0" smtClean="0">
              <a:latin typeface="微软雅黑" pitchFamily="34" charset="-122"/>
              <a:ea typeface="微软雅黑" pitchFamily="34" charset="-122"/>
            </a:endParaRPr>
          </a:p>
          <a:p>
            <a:endParaRPr lang="en-US" altLang="zh-CN" sz="2400" dirty="0" smtClean="0">
              <a:latin typeface="微软雅黑" pitchFamily="34" charset="-122"/>
              <a:ea typeface="微软雅黑" pitchFamily="34" charset="-122"/>
            </a:endParaRPr>
          </a:p>
          <a:p>
            <a:endParaRPr lang="en-US" altLang="zh-CN" sz="2400" dirty="0" smtClean="0">
              <a:latin typeface="微软雅黑" pitchFamily="34" charset="-122"/>
              <a:ea typeface="微软雅黑" pitchFamily="34" charset="-122"/>
            </a:endParaRPr>
          </a:p>
          <a:p>
            <a:r>
              <a:rPr lang="zh-CN" altLang="en-US" sz="2400" dirty="0" smtClean="0">
                <a:latin typeface="微软雅黑" pitchFamily="34" charset="-122"/>
                <a:ea typeface="微软雅黑" pitchFamily="34" charset="-122"/>
              </a:rPr>
              <a:t>若类型转换失败，给出自定义的信息。</a:t>
            </a:r>
            <a:endParaRPr lang="zh-CN" altLang="en-US" sz="2400" dirty="0">
              <a:latin typeface="微软雅黑" pitchFamily="34" charset="-122"/>
              <a:ea typeface="微软雅黑" pitchFamily="34" charset="-122"/>
            </a:endParaRPr>
          </a:p>
        </p:txBody>
      </p:sp>
      <p:pic>
        <p:nvPicPr>
          <p:cNvPr id="1026" name="Picture 2"/>
          <p:cNvPicPr>
            <a:picLocks noChangeAspect="1" noChangeArrowheads="1"/>
          </p:cNvPicPr>
          <p:nvPr/>
        </p:nvPicPr>
        <p:blipFill>
          <a:blip r:embed="rId2"/>
          <a:srcRect/>
          <a:stretch>
            <a:fillRect/>
          </a:stretch>
        </p:blipFill>
        <p:spPr bwMode="auto">
          <a:xfrm>
            <a:off x="857224" y="2745311"/>
            <a:ext cx="5133975" cy="942975"/>
          </a:xfrm>
          <a:prstGeom prst="rect">
            <a:avLst/>
          </a:prstGeom>
          <a:noFill/>
          <a:ln w="9525">
            <a:noFill/>
            <a:miter lim="800000"/>
            <a:headEnd/>
            <a:tailEnd/>
          </a:ln>
          <a:effectLst/>
        </p:spPr>
      </p:pic>
    </p:spTree>
    <p:extLst>
      <p:ext uri="{BB962C8B-B14F-4D97-AF65-F5344CB8AC3E}">
        <p14:creationId xmlns:p14="http://schemas.microsoft.com/office/powerpoint/2010/main" val="2987614008"/>
      </p:ext>
    </p:extLst>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755576" y="1615353"/>
            <a:ext cx="2580298" cy="1428760"/>
          </a:xfrm>
          <a:prstGeom prst="rect">
            <a:avLst/>
          </a:prstGeom>
          <a:noFill/>
          <a:ln w="9525">
            <a:noFill/>
            <a:miter lim="800000"/>
            <a:headEnd/>
            <a:tailEnd/>
          </a:ln>
          <a:effectLst/>
        </p:spPr>
      </p:pic>
      <p:sp>
        <p:nvSpPr>
          <p:cNvPr id="2" name="TextBox 1"/>
          <p:cNvSpPr txBox="1"/>
          <p:nvPr/>
        </p:nvSpPr>
        <p:spPr>
          <a:xfrm>
            <a:off x="3300217" y="2159160"/>
            <a:ext cx="2893767" cy="369332"/>
          </a:xfrm>
          <a:prstGeom prst="rect">
            <a:avLst/>
          </a:prstGeom>
          <a:noFill/>
        </p:spPr>
        <p:txBody>
          <a:bodyPr wrap="square" rtlCol="0">
            <a:spAutoFit/>
          </a:bodyPr>
          <a:lstStyle/>
          <a:p>
            <a:r>
              <a:rPr lang="en-US" altLang="zh-CN" dirty="0" err="1" smtClean="0"/>
              <a:t>LiaoNing</a:t>
            </a:r>
            <a:r>
              <a:rPr lang="en-US" altLang="zh-CN" dirty="0" smtClean="0"/>
              <a:t>, </a:t>
            </a:r>
            <a:r>
              <a:rPr lang="en-US" altLang="zh-CN" dirty="0" err="1" smtClean="0"/>
              <a:t>DaLian</a:t>
            </a:r>
            <a:r>
              <a:rPr lang="en-US" altLang="zh-CN" dirty="0" smtClean="0"/>
              <a:t>, </a:t>
            </a:r>
            <a:r>
              <a:rPr lang="en-US" altLang="zh-CN" dirty="0" err="1" smtClean="0"/>
              <a:t>ShaHeKou</a:t>
            </a:r>
            <a:endParaRPr lang="zh-CN" altLang="en-US" dirty="0"/>
          </a:p>
        </p:txBody>
      </p:sp>
      <p:sp>
        <p:nvSpPr>
          <p:cNvPr id="3" name="TextBox 2"/>
          <p:cNvSpPr txBox="1"/>
          <p:nvPr/>
        </p:nvSpPr>
        <p:spPr>
          <a:xfrm>
            <a:off x="1043608" y="3789040"/>
            <a:ext cx="4896544" cy="2308324"/>
          </a:xfrm>
          <a:prstGeom prst="rect">
            <a:avLst/>
          </a:prstGeom>
          <a:noFill/>
        </p:spPr>
        <p:txBody>
          <a:bodyPr wrap="square" rtlCol="0">
            <a:spAutoFit/>
          </a:bodyPr>
          <a:lstStyle/>
          <a:p>
            <a:r>
              <a:rPr lang="en-US" altLang="zh-CN" dirty="0"/>
              <a:t>c</a:t>
            </a:r>
            <a:r>
              <a:rPr lang="en-US" altLang="zh-CN" dirty="0" smtClean="0"/>
              <a:t>lass Address{</a:t>
            </a:r>
          </a:p>
          <a:p>
            <a:r>
              <a:rPr lang="en-US" altLang="zh-CN" dirty="0" smtClean="0"/>
              <a:t>	</a:t>
            </a:r>
          </a:p>
          <a:p>
            <a:r>
              <a:rPr lang="en-US" altLang="zh-CN" dirty="0" smtClean="0"/>
              <a:t>	private String province;</a:t>
            </a:r>
          </a:p>
          <a:p>
            <a:r>
              <a:rPr lang="en-US" altLang="zh-CN" dirty="0"/>
              <a:t>	</a:t>
            </a:r>
            <a:r>
              <a:rPr lang="en-US" altLang="zh-CN" dirty="0" smtClean="0"/>
              <a:t>private String city;</a:t>
            </a:r>
          </a:p>
          <a:p>
            <a:r>
              <a:rPr lang="en-US" altLang="zh-CN" dirty="0"/>
              <a:t>	</a:t>
            </a:r>
            <a:r>
              <a:rPr lang="en-US" altLang="zh-CN" dirty="0" smtClean="0"/>
              <a:t>private String </a:t>
            </a:r>
            <a:r>
              <a:rPr lang="en-US" altLang="zh-CN" dirty="0" err="1" smtClean="0"/>
              <a:t>qu</a:t>
            </a:r>
            <a:r>
              <a:rPr lang="en-US" altLang="zh-CN" dirty="0" smtClean="0"/>
              <a:t>;</a:t>
            </a:r>
            <a:endParaRPr lang="en-US" altLang="zh-CN" dirty="0"/>
          </a:p>
          <a:p>
            <a:endParaRPr lang="en-US" altLang="zh-CN" dirty="0" smtClean="0"/>
          </a:p>
          <a:p>
            <a:r>
              <a:rPr lang="en-US" altLang="zh-CN" dirty="0"/>
              <a:t>	</a:t>
            </a:r>
            <a:r>
              <a:rPr lang="en-US" altLang="zh-CN" dirty="0" smtClean="0"/>
              <a:t>//…</a:t>
            </a:r>
            <a:endParaRPr lang="en-US" altLang="zh-CN" dirty="0"/>
          </a:p>
          <a:p>
            <a:r>
              <a:rPr lang="en-US" altLang="zh-CN" dirty="0" smtClean="0"/>
              <a:t>}</a:t>
            </a:r>
            <a:endParaRPr lang="zh-CN" altLang="en-US" dirty="0"/>
          </a:p>
        </p:txBody>
      </p:sp>
    </p:spTree>
    <p:extLst>
      <p:ext uri="{BB962C8B-B14F-4D97-AF65-F5344CB8AC3E}">
        <p14:creationId xmlns:p14="http://schemas.microsoft.com/office/powerpoint/2010/main" val="222498181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62880" y="701824"/>
            <a:ext cx="8229600" cy="1143000"/>
          </a:xfrm>
        </p:spPr>
        <p:txBody>
          <a:bodyPr/>
          <a:lstStyle/>
          <a:p>
            <a:r>
              <a:rPr lang="en-US" altLang="zh-CN" dirty="0" smtClean="0">
                <a:latin typeface="微软雅黑" pitchFamily="34" charset="-122"/>
                <a:ea typeface="微软雅黑" pitchFamily="34" charset="-122"/>
              </a:rPr>
              <a:t>Struts2 </a:t>
            </a:r>
            <a:r>
              <a:rPr lang="zh-CN" altLang="en-US" dirty="0" smtClean="0">
                <a:latin typeface="微软雅黑" pitchFamily="34" charset="-122"/>
                <a:ea typeface="微软雅黑" pitchFamily="34" charset="-122"/>
              </a:rPr>
              <a:t>的 </a:t>
            </a:r>
            <a:r>
              <a:rPr lang="en-US" altLang="zh-CN" dirty="0" smtClean="0">
                <a:latin typeface="微软雅黑" pitchFamily="34" charset="-122"/>
                <a:ea typeface="微软雅黑" pitchFamily="34" charset="-122"/>
              </a:rPr>
              <a:t>Hello World</a:t>
            </a:r>
            <a:endParaRPr lang="zh-CN" altLang="en-US" dirty="0">
              <a:latin typeface="微软雅黑" pitchFamily="34" charset="-122"/>
              <a:ea typeface="微软雅黑" pitchFamily="34" charset="-122"/>
            </a:endParaRPr>
          </a:p>
        </p:txBody>
      </p:sp>
      <p:sp>
        <p:nvSpPr>
          <p:cNvPr id="3" name="内容占位符 2"/>
          <p:cNvSpPr>
            <a:spLocks noGrp="1"/>
          </p:cNvSpPr>
          <p:nvPr>
            <p:ph idx="1"/>
          </p:nvPr>
        </p:nvSpPr>
        <p:spPr>
          <a:xfrm>
            <a:off x="323528" y="1927373"/>
            <a:ext cx="8568952" cy="4525963"/>
          </a:xfrm>
        </p:spPr>
        <p:txBody>
          <a:bodyPr>
            <a:normAutofit/>
          </a:bodyPr>
          <a:lstStyle/>
          <a:p>
            <a:pPr>
              <a:lnSpc>
                <a:spcPct val="120000"/>
              </a:lnSpc>
            </a:pPr>
            <a:r>
              <a:rPr lang="zh-CN" altLang="en-US" sz="2400" dirty="0" smtClean="0">
                <a:latin typeface="微软雅黑" pitchFamily="34" charset="-122"/>
                <a:ea typeface="微软雅黑" pitchFamily="34" charset="-122"/>
              </a:rPr>
              <a:t>搭建 </a:t>
            </a:r>
            <a:r>
              <a:rPr lang="en-US" altLang="zh-CN" sz="2400" dirty="0" smtClean="0">
                <a:latin typeface="微软雅黑" pitchFamily="34" charset="-122"/>
                <a:ea typeface="微软雅黑" pitchFamily="34" charset="-122"/>
              </a:rPr>
              <a:t>Struts2 </a:t>
            </a:r>
            <a:r>
              <a:rPr lang="zh-CN" altLang="en-US" sz="2400" dirty="0" smtClean="0">
                <a:latin typeface="微软雅黑" pitchFamily="34" charset="-122"/>
                <a:ea typeface="微软雅黑" pitchFamily="34" charset="-122"/>
              </a:rPr>
              <a:t>的环境</a:t>
            </a:r>
            <a:r>
              <a:rPr lang="en-US" altLang="zh-CN" sz="2400" dirty="0" smtClean="0">
                <a:latin typeface="微软雅黑" pitchFamily="34" charset="-122"/>
                <a:ea typeface="微软雅黑" pitchFamily="34" charset="-122"/>
              </a:rPr>
              <a:t>:</a:t>
            </a:r>
          </a:p>
          <a:p>
            <a:pPr lvl="1">
              <a:lnSpc>
                <a:spcPct val="120000"/>
              </a:lnSpc>
            </a:pPr>
            <a:r>
              <a:rPr lang="zh-CN" altLang="en-US" sz="2000" b="1" dirty="0" smtClean="0">
                <a:solidFill>
                  <a:srgbClr val="FF3300"/>
                </a:solidFill>
                <a:latin typeface="微软雅黑" pitchFamily="34" charset="-122"/>
                <a:ea typeface="微软雅黑" pitchFamily="34" charset="-122"/>
              </a:rPr>
              <a:t>加入 </a:t>
            </a:r>
            <a:r>
              <a:rPr lang="en-US" altLang="zh-CN" sz="2000" b="1" dirty="0" smtClean="0">
                <a:solidFill>
                  <a:srgbClr val="FF3300"/>
                </a:solidFill>
                <a:latin typeface="微软雅黑" pitchFamily="34" charset="-122"/>
                <a:ea typeface="微软雅黑" pitchFamily="34" charset="-122"/>
              </a:rPr>
              <a:t>jar </a:t>
            </a:r>
            <a:r>
              <a:rPr lang="zh-CN" altLang="en-US" sz="2000" b="1" dirty="0" smtClean="0">
                <a:solidFill>
                  <a:srgbClr val="FF3300"/>
                </a:solidFill>
                <a:latin typeface="微软雅黑" pitchFamily="34" charset="-122"/>
                <a:ea typeface="微软雅黑" pitchFamily="34" charset="-122"/>
              </a:rPr>
              <a:t>包</a:t>
            </a:r>
            <a:r>
              <a:rPr lang="en-US" altLang="zh-CN" sz="2000" dirty="0" smtClean="0">
                <a:latin typeface="微软雅黑" pitchFamily="34" charset="-122"/>
                <a:ea typeface="微软雅黑" pitchFamily="34" charset="-122"/>
              </a:rPr>
              <a:t>: </a:t>
            </a:r>
            <a:r>
              <a:rPr lang="zh-CN" altLang="en-US" sz="2000" dirty="0" smtClean="0">
                <a:latin typeface="微软雅黑" pitchFamily="34" charset="-122"/>
                <a:ea typeface="微软雅黑" pitchFamily="34" charset="-122"/>
              </a:rPr>
              <a:t>复制 </a:t>
            </a:r>
            <a:r>
              <a:rPr lang="en-US" altLang="zh-CN" sz="2000" dirty="0" smtClean="0">
                <a:latin typeface="微软雅黑" pitchFamily="34" charset="-122"/>
                <a:ea typeface="微软雅黑" pitchFamily="34" charset="-122"/>
              </a:rPr>
              <a:t>struts\apps\struts2-blank\WEB-INF\lib </a:t>
            </a:r>
            <a:r>
              <a:rPr lang="zh-CN" altLang="en-US" sz="2000" dirty="0" smtClean="0">
                <a:latin typeface="微软雅黑" pitchFamily="34" charset="-122"/>
                <a:ea typeface="微软雅黑" pitchFamily="34" charset="-122"/>
              </a:rPr>
              <a:t>下的所有 </a:t>
            </a:r>
            <a:r>
              <a:rPr lang="en-US" altLang="zh-CN" sz="2000" dirty="0" smtClean="0">
                <a:latin typeface="微软雅黑" pitchFamily="34" charset="-122"/>
                <a:ea typeface="微软雅黑" pitchFamily="34" charset="-122"/>
              </a:rPr>
              <a:t>jar </a:t>
            </a:r>
            <a:r>
              <a:rPr lang="zh-CN" altLang="en-US" sz="2000" dirty="0" smtClean="0">
                <a:latin typeface="微软雅黑" pitchFamily="34" charset="-122"/>
                <a:ea typeface="微软雅黑" pitchFamily="34" charset="-122"/>
              </a:rPr>
              <a:t>包到当前 </a:t>
            </a:r>
            <a:r>
              <a:rPr lang="en-US" altLang="zh-CN" sz="2000" dirty="0" smtClean="0">
                <a:latin typeface="微软雅黑" pitchFamily="34" charset="-122"/>
                <a:ea typeface="微软雅黑" pitchFamily="34" charset="-122"/>
              </a:rPr>
              <a:t>web </a:t>
            </a:r>
            <a:r>
              <a:rPr lang="zh-CN" altLang="en-US" sz="2000" dirty="0" smtClean="0">
                <a:latin typeface="微软雅黑" pitchFamily="34" charset="-122"/>
                <a:ea typeface="微软雅黑" pitchFamily="34" charset="-122"/>
              </a:rPr>
              <a:t>应用的 </a:t>
            </a:r>
            <a:r>
              <a:rPr lang="en-US" altLang="zh-CN" sz="2000" dirty="0" smtClean="0">
                <a:latin typeface="微软雅黑" pitchFamily="34" charset="-122"/>
                <a:ea typeface="微软雅黑" pitchFamily="34" charset="-122"/>
              </a:rPr>
              <a:t>lib </a:t>
            </a:r>
            <a:r>
              <a:rPr lang="zh-CN" altLang="en-US" sz="2000" dirty="0" smtClean="0">
                <a:latin typeface="微软雅黑" pitchFamily="34" charset="-122"/>
                <a:ea typeface="微软雅黑" pitchFamily="34" charset="-122"/>
              </a:rPr>
              <a:t>目录下</a:t>
            </a:r>
            <a:r>
              <a:rPr lang="en-US" altLang="zh-CN" sz="2000" dirty="0" smtClean="0">
                <a:latin typeface="微软雅黑" pitchFamily="34" charset="-122"/>
                <a:ea typeface="微软雅黑" pitchFamily="34" charset="-122"/>
              </a:rPr>
              <a:t>.</a:t>
            </a:r>
          </a:p>
          <a:p>
            <a:pPr lvl="1">
              <a:lnSpc>
                <a:spcPct val="120000"/>
              </a:lnSpc>
            </a:pPr>
            <a:r>
              <a:rPr lang="zh-CN" altLang="en-US" sz="2000" b="1" dirty="0" smtClean="0">
                <a:solidFill>
                  <a:srgbClr val="FF3300"/>
                </a:solidFill>
                <a:latin typeface="微软雅黑" pitchFamily="34" charset="-122"/>
                <a:ea typeface="微软雅黑" pitchFamily="34" charset="-122"/>
              </a:rPr>
              <a:t>在 </a:t>
            </a:r>
            <a:r>
              <a:rPr lang="en-US" altLang="zh-CN" sz="2000" b="1" dirty="0" smtClean="0">
                <a:solidFill>
                  <a:srgbClr val="FF3300"/>
                </a:solidFill>
                <a:latin typeface="微软雅黑" pitchFamily="34" charset="-122"/>
                <a:ea typeface="微软雅黑" pitchFamily="34" charset="-122"/>
              </a:rPr>
              <a:t>web.xml </a:t>
            </a:r>
            <a:r>
              <a:rPr lang="zh-CN" altLang="en-US" sz="2000" b="1" dirty="0" smtClean="0">
                <a:solidFill>
                  <a:srgbClr val="FF3300"/>
                </a:solidFill>
                <a:latin typeface="微软雅黑" pitchFamily="34" charset="-122"/>
                <a:ea typeface="微软雅黑" pitchFamily="34" charset="-122"/>
              </a:rPr>
              <a:t>文件中配置 </a:t>
            </a:r>
            <a:r>
              <a:rPr lang="en-US" altLang="zh-CN" sz="2000" b="1" dirty="0" smtClean="0">
                <a:solidFill>
                  <a:srgbClr val="FF3300"/>
                </a:solidFill>
                <a:latin typeface="微软雅黑" pitchFamily="34" charset="-122"/>
                <a:ea typeface="微软雅黑" pitchFamily="34" charset="-122"/>
              </a:rPr>
              <a:t>struts2</a:t>
            </a:r>
            <a:r>
              <a:rPr lang="en-US" altLang="zh-CN" sz="2000" dirty="0" smtClean="0">
                <a:latin typeface="微软雅黑" pitchFamily="34" charset="-122"/>
                <a:ea typeface="微软雅黑" pitchFamily="34" charset="-122"/>
              </a:rPr>
              <a:t>: </a:t>
            </a:r>
            <a:r>
              <a:rPr lang="zh-CN" altLang="en-US" sz="2000" dirty="0" smtClean="0">
                <a:latin typeface="微软雅黑" pitchFamily="34" charset="-122"/>
                <a:ea typeface="微软雅黑" pitchFamily="34" charset="-122"/>
              </a:rPr>
              <a:t>复制 </a:t>
            </a:r>
            <a:r>
              <a:rPr lang="en-US" altLang="zh-CN" sz="2000" dirty="0" smtClean="0">
                <a:latin typeface="微软雅黑" pitchFamily="34" charset="-122"/>
                <a:ea typeface="微软雅黑" pitchFamily="34" charset="-122"/>
              </a:rPr>
              <a:t>struts\apps\struts2-blank1\WEB-INF\web.xml </a:t>
            </a:r>
            <a:r>
              <a:rPr lang="zh-CN" altLang="en-US" sz="2000" dirty="0" smtClean="0">
                <a:latin typeface="微软雅黑" pitchFamily="34" charset="-122"/>
                <a:ea typeface="微软雅黑" pitchFamily="34" charset="-122"/>
              </a:rPr>
              <a:t>文件中的过滤器的配置到当前 </a:t>
            </a:r>
            <a:r>
              <a:rPr lang="en-US" altLang="zh-CN" sz="2000" dirty="0" smtClean="0">
                <a:latin typeface="微软雅黑" pitchFamily="34" charset="-122"/>
                <a:ea typeface="微软雅黑" pitchFamily="34" charset="-122"/>
              </a:rPr>
              <a:t>web </a:t>
            </a:r>
            <a:r>
              <a:rPr lang="zh-CN" altLang="en-US" sz="2000" dirty="0" smtClean="0">
                <a:latin typeface="微软雅黑" pitchFamily="34" charset="-122"/>
                <a:ea typeface="微软雅黑" pitchFamily="34" charset="-122"/>
              </a:rPr>
              <a:t>应用的 </a:t>
            </a:r>
            <a:r>
              <a:rPr lang="en-US" altLang="zh-CN" sz="2000" dirty="0" smtClean="0">
                <a:latin typeface="微软雅黑" pitchFamily="34" charset="-122"/>
                <a:ea typeface="微软雅黑" pitchFamily="34" charset="-122"/>
              </a:rPr>
              <a:t>web.xml </a:t>
            </a:r>
            <a:r>
              <a:rPr lang="zh-CN" altLang="en-US" sz="2000" dirty="0" smtClean="0">
                <a:latin typeface="微软雅黑" pitchFamily="34" charset="-122"/>
                <a:ea typeface="微软雅黑" pitchFamily="34" charset="-122"/>
              </a:rPr>
              <a:t>文件中</a:t>
            </a:r>
          </a:p>
          <a:p>
            <a:pPr lvl="1">
              <a:lnSpc>
                <a:spcPct val="120000"/>
              </a:lnSpc>
            </a:pPr>
            <a:r>
              <a:rPr lang="zh-CN" altLang="en-US" sz="2000" b="1" dirty="0" smtClean="0">
                <a:solidFill>
                  <a:srgbClr val="FF3300"/>
                </a:solidFill>
                <a:latin typeface="微软雅黑" pitchFamily="34" charset="-122"/>
                <a:ea typeface="微软雅黑" pitchFamily="34" charset="-122"/>
              </a:rPr>
              <a:t>在当前 </a:t>
            </a:r>
            <a:r>
              <a:rPr lang="en-US" altLang="zh-CN" sz="2000" b="1" dirty="0" smtClean="0">
                <a:solidFill>
                  <a:srgbClr val="FF3300"/>
                </a:solidFill>
                <a:latin typeface="微软雅黑" pitchFamily="34" charset="-122"/>
                <a:ea typeface="微软雅黑" pitchFamily="34" charset="-122"/>
              </a:rPr>
              <a:t>web </a:t>
            </a:r>
            <a:r>
              <a:rPr lang="zh-CN" altLang="en-US" sz="2000" b="1" dirty="0" smtClean="0">
                <a:solidFill>
                  <a:srgbClr val="FF3300"/>
                </a:solidFill>
                <a:latin typeface="微软雅黑" pitchFamily="34" charset="-122"/>
                <a:ea typeface="微软雅黑" pitchFamily="34" charset="-122"/>
              </a:rPr>
              <a:t>应用的 </a:t>
            </a:r>
            <a:r>
              <a:rPr lang="en-US" altLang="zh-CN" sz="2000" b="1" dirty="0" err="1" smtClean="0">
                <a:solidFill>
                  <a:srgbClr val="FF3300"/>
                </a:solidFill>
                <a:latin typeface="微软雅黑" pitchFamily="34" charset="-122"/>
                <a:ea typeface="微软雅黑" pitchFamily="34" charset="-122"/>
              </a:rPr>
              <a:t>classpath</a:t>
            </a:r>
            <a:r>
              <a:rPr lang="en-US" altLang="zh-CN" sz="2000" b="1" dirty="0" smtClean="0">
                <a:solidFill>
                  <a:srgbClr val="FF3300"/>
                </a:solidFill>
                <a:latin typeface="微软雅黑" pitchFamily="34" charset="-122"/>
                <a:ea typeface="微软雅黑" pitchFamily="34" charset="-122"/>
              </a:rPr>
              <a:t> </a:t>
            </a:r>
            <a:r>
              <a:rPr lang="zh-CN" altLang="en-US" sz="2000" b="1" dirty="0" smtClean="0">
                <a:solidFill>
                  <a:srgbClr val="FF3300"/>
                </a:solidFill>
                <a:latin typeface="微软雅黑" pitchFamily="34" charset="-122"/>
                <a:ea typeface="微软雅黑" pitchFamily="34" charset="-122"/>
              </a:rPr>
              <a:t>下添加 </a:t>
            </a:r>
            <a:r>
              <a:rPr lang="en-US" altLang="zh-CN" sz="2000" b="1" dirty="0" smtClean="0">
                <a:solidFill>
                  <a:srgbClr val="FF3300"/>
                </a:solidFill>
                <a:latin typeface="微软雅黑" pitchFamily="34" charset="-122"/>
                <a:ea typeface="微软雅黑" pitchFamily="34" charset="-122"/>
              </a:rPr>
              <a:t>struts2 </a:t>
            </a:r>
            <a:r>
              <a:rPr lang="zh-CN" altLang="en-US" sz="2000" b="1" dirty="0" smtClean="0">
                <a:solidFill>
                  <a:srgbClr val="FF3300"/>
                </a:solidFill>
                <a:latin typeface="微软雅黑" pitchFamily="34" charset="-122"/>
                <a:ea typeface="微软雅黑" pitchFamily="34" charset="-122"/>
              </a:rPr>
              <a:t>的配置文件 </a:t>
            </a:r>
            <a:r>
              <a:rPr lang="en-US" altLang="zh-CN" sz="2000" b="1" dirty="0" smtClean="0">
                <a:solidFill>
                  <a:srgbClr val="FF3300"/>
                </a:solidFill>
                <a:latin typeface="微软雅黑" pitchFamily="34" charset="-122"/>
                <a:ea typeface="微软雅黑" pitchFamily="34" charset="-122"/>
              </a:rPr>
              <a:t>struts.xml</a:t>
            </a:r>
            <a:r>
              <a:rPr lang="en-US" altLang="zh-CN" sz="2000" dirty="0" smtClean="0">
                <a:latin typeface="微软雅黑" pitchFamily="34" charset="-122"/>
                <a:ea typeface="微软雅黑" pitchFamily="34" charset="-122"/>
              </a:rPr>
              <a:t>: </a:t>
            </a:r>
            <a:r>
              <a:rPr lang="zh-CN" altLang="en-US" sz="2000" dirty="0" smtClean="0">
                <a:latin typeface="微软雅黑" pitchFamily="34" charset="-122"/>
                <a:ea typeface="微软雅黑" pitchFamily="34" charset="-122"/>
              </a:rPr>
              <a:t>复制 </a:t>
            </a:r>
            <a:r>
              <a:rPr lang="en-US" altLang="zh-CN" sz="2000" dirty="0" smtClean="0">
                <a:latin typeface="微软雅黑" pitchFamily="34" charset="-122"/>
                <a:ea typeface="微软雅黑" pitchFamily="34" charset="-122"/>
              </a:rPr>
              <a:t>struts1\apps\struts2-blank\WEB-INF\classes </a:t>
            </a:r>
            <a:r>
              <a:rPr lang="zh-CN" altLang="en-US" sz="2000" dirty="0" smtClean="0">
                <a:latin typeface="微软雅黑" pitchFamily="34" charset="-122"/>
                <a:ea typeface="微软雅黑" pitchFamily="34" charset="-122"/>
              </a:rPr>
              <a:t>下的 </a:t>
            </a:r>
            <a:r>
              <a:rPr lang="en-US" altLang="zh-CN" sz="2000" dirty="0" smtClean="0">
                <a:latin typeface="微软雅黑" pitchFamily="34" charset="-122"/>
                <a:ea typeface="微软雅黑" pitchFamily="34" charset="-122"/>
              </a:rPr>
              <a:t>struts.xml </a:t>
            </a:r>
            <a:r>
              <a:rPr lang="zh-CN" altLang="en-US" sz="2000" dirty="0" smtClean="0">
                <a:latin typeface="微软雅黑" pitchFamily="34" charset="-122"/>
                <a:ea typeface="微软雅黑" pitchFamily="34" charset="-122"/>
              </a:rPr>
              <a:t>文件到当前 </a:t>
            </a:r>
            <a:r>
              <a:rPr lang="en-US" altLang="zh-CN" sz="2000" dirty="0" smtClean="0">
                <a:latin typeface="微软雅黑" pitchFamily="34" charset="-122"/>
                <a:ea typeface="微软雅黑" pitchFamily="34" charset="-122"/>
              </a:rPr>
              <a:t>web </a:t>
            </a:r>
            <a:r>
              <a:rPr lang="zh-CN" altLang="en-US" sz="2000" dirty="0" smtClean="0">
                <a:latin typeface="微软雅黑" pitchFamily="34" charset="-122"/>
                <a:ea typeface="微软雅黑" pitchFamily="34" charset="-122"/>
              </a:rPr>
              <a:t>应用的 </a:t>
            </a:r>
            <a:r>
              <a:rPr lang="en-US" altLang="zh-CN" sz="2000" dirty="0" err="1" smtClean="0">
                <a:latin typeface="微软雅黑" pitchFamily="34" charset="-122"/>
                <a:ea typeface="微软雅黑" pitchFamily="34" charset="-122"/>
              </a:rPr>
              <a:t>src</a:t>
            </a:r>
            <a:r>
              <a:rPr lang="en-US" altLang="zh-CN" sz="2000" dirty="0" smtClean="0">
                <a:latin typeface="微软雅黑" pitchFamily="34" charset="-122"/>
                <a:ea typeface="微软雅黑" pitchFamily="34" charset="-122"/>
              </a:rPr>
              <a:t> </a:t>
            </a:r>
            <a:r>
              <a:rPr lang="zh-CN" altLang="en-US" sz="2000" dirty="0" smtClean="0">
                <a:latin typeface="微软雅黑" pitchFamily="34" charset="-122"/>
                <a:ea typeface="微软雅黑" pitchFamily="34" charset="-122"/>
              </a:rPr>
              <a:t>目录下</a:t>
            </a:r>
            <a:r>
              <a:rPr lang="en-US" altLang="zh-CN" sz="2000" dirty="0" smtClean="0">
                <a:latin typeface="微软雅黑" pitchFamily="34" charset="-122"/>
                <a:ea typeface="微软雅黑" pitchFamily="34" charset="-122"/>
              </a:rPr>
              <a:t>. </a:t>
            </a:r>
          </a:p>
          <a:p>
            <a:pPr>
              <a:lnSpc>
                <a:spcPct val="120000"/>
              </a:lnSpc>
            </a:pPr>
            <a:endParaRPr lang="zh-CN" altLang="en-US" sz="2400" dirty="0">
              <a:latin typeface="微软雅黑" pitchFamily="34" charset="-122"/>
              <a:ea typeface="微软雅黑" pitchFamily="34" charset="-122"/>
            </a:endParaRPr>
          </a:p>
        </p:txBody>
      </p:sp>
    </p:spTree>
    <p:extLst>
      <p:ext uri="{BB962C8B-B14F-4D97-AF65-F5344CB8AC3E}">
        <p14:creationId xmlns:p14="http://schemas.microsoft.com/office/powerpoint/2010/main" val="2669681936"/>
      </p:ext>
    </p:extLst>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Rectangle 2"/>
          <p:cNvSpPr>
            <a:spLocks noGrp="1" noChangeArrowheads="1"/>
          </p:cNvSpPr>
          <p:nvPr>
            <p:ph type="title"/>
          </p:nvPr>
        </p:nvSpPr>
        <p:spPr>
          <a:xfrm>
            <a:off x="755576" y="701824"/>
            <a:ext cx="7772400" cy="1143000"/>
          </a:xfrm>
        </p:spPr>
        <p:txBody>
          <a:bodyPr>
            <a:normAutofit/>
          </a:bodyPr>
          <a:lstStyle/>
          <a:p>
            <a:r>
              <a:rPr lang="zh-CN" altLang="en-US" sz="4000" dirty="0">
                <a:latin typeface="微软雅黑" pitchFamily="34" charset="-122"/>
                <a:ea typeface="微软雅黑" pitchFamily="34" charset="-122"/>
              </a:rPr>
              <a:t>类型转换与复杂对象配合使用</a:t>
            </a:r>
          </a:p>
        </p:txBody>
      </p:sp>
      <p:sp>
        <p:nvSpPr>
          <p:cNvPr id="229379" name="Rectangle 3"/>
          <p:cNvSpPr>
            <a:spLocks noGrp="1" noChangeArrowheads="1"/>
          </p:cNvSpPr>
          <p:nvPr>
            <p:ph type="body" idx="1"/>
          </p:nvPr>
        </p:nvSpPr>
        <p:spPr>
          <a:xfrm>
            <a:off x="251520" y="1864324"/>
            <a:ext cx="8280400" cy="4114800"/>
          </a:xfrm>
        </p:spPr>
        <p:txBody>
          <a:bodyPr/>
          <a:lstStyle/>
          <a:p>
            <a:r>
              <a:rPr lang="en-US" altLang="zh-CN" sz="2400" dirty="0" smtClean="0">
                <a:latin typeface="微软雅黑" pitchFamily="34" charset="-122"/>
                <a:ea typeface="微软雅黑" pitchFamily="34" charset="-122"/>
              </a:rPr>
              <a:t>form </a:t>
            </a:r>
            <a:r>
              <a:rPr lang="zh-CN" altLang="en-US" sz="2400" dirty="0" smtClean="0">
                <a:latin typeface="微软雅黑" pitchFamily="34" charset="-122"/>
                <a:ea typeface="微软雅黑" pitchFamily="34" charset="-122"/>
              </a:rPr>
              <a:t>标签的 </a:t>
            </a:r>
            <a:r>
              <a:rPr lang="en-US" altLang="zh-CN" sz="2400" dirty="0" smtClean="0">
                <a:latin typeface="微软雅黑" pitchFamily="34" charset="-122"/>
                <a:ea typeface="微软雅黑" pitchFamily="34" charset="-122"/>
              </a:rPr>
              <a:t>name </a:t>
            </a:r>
            <a:r>
              <a:rPr lang="zh-CN" altLang="en-US" sz="2400" dirty="0" smtClean="0">
                <a:latin typeface="微软雅黑" pitchFamily="34" charset="-122"/>
                <a:ea typeface="微软雅黑" pitchFamily="34" charset="-122"/>
              </a:rPr>
              <a:t>属性可以</a:t>
            </a:r>
            <a:r>
              <a:rPr lang="zh-CN" altLang="en-US" sz="2400" b="1" dirty="0">
                <a:solidFill>
                  <a:srgbClr val="FF3300"/>
                </a:solidFill>
                <a:latin typeface="微软雅黑" pitchFamily="34" charset="-122"/>
                <a:ea typeface="微软雅黑" pitchFamily="34" charset="-122"/>
              </a:rPr>
              <a:t>被映射到一个属性的属性</a:t>
            </a:r>
            <a:r>
              <a:rPr lang="en-US" altLang="zh-CN" sz="2400" dirty="0">
                <a:latin typeface="微软雅黑" pitchFamily="34" charset="-122"/>
                <a:ea typeface="微软雅黑" pitchFamily="34" charset="-122"/>
              </a:rPr>
              <a:t>. </a:t>
            </a:r>
          </a:p>
        </p:txBody>
      </p:sp>
      <p:pic>
        <p:nvPicPr>
          <p:cNvPr id="229380" name="Picture 4"/>
          <p:cNvPicPr>
            <a:picLocks noChangeAspect="1" noChangeArrowheads="1"/>
          </p:cNvPicPr>
          <p:nvPr/>
        </p:nvPicPr>
        <p:blipFill>
          <a:blip r:embed="rId2"/>
          <a:srcRect/>
          <a:stretch>
            <a:fillRect/>
          </a:stretch>
        </p:blipFill>
        <p:spPr bwMode="auto">
          <a:xfrm>
            <a:off x="251520" y="2445345"/>
            <a:ext cx="8064500" cy="1358900"/>
          </a:xfrm>
          <a:prstGeom prst="rect">
            <a:avLst/>
          </a:prstGeom>
          <a:noFill/>
          <a:ln w="9525">
            <a:noFill/>
            <a:miter lim="800000"/>
            <a:headEnd/>
            <a:tailEnd/>
          </a:ln>
          <a:effectLst/>
        </p:spPr>
      </p:pic>
      <p:sp>
        <p:nvSpPr>
          <p:cNvPr id="229381" name="Oval 5"/>
          <p:cNvSpPr>
            <a:spLocks noChangeArrowheads="1"/>
          </p:cNvSpPr>
          <p:nvPr/>
        </p:nvSpPr>
        <p:spPr bwMode="auto">
          <a:xfrm>
            <a:off x="2234308" y="2781895"/>
            <a:ext cx="1368425" cy="488950"/>
          </a:xfrm>
          <a:prstGeom prst="ellipse">
            <a:avLst/>
          </a:prstGeom>
          <a:noFill/>
          <a:ln w="9525">
            <a:solidFill>
              <a:srgbClr val="FF3300"/>
            </a:solidFill>
            <a:prstDash val="dash"/>
            <a:round/>
            <a:headEnd/>
            <a:tailEnd/>
          </a:ln>
          <a:effectLst/>
        </p:spPr>
        <p:txBody>
          <a:bodyPr wrap="none" anchor="ctr"/>
          <a:lstStyle/>
          <a:p>
            <a:endParaRPr lang="zh-CN" altLang="en-US"/>
          </a:p>
        </p:txBody>
      </p:sp>
      <p:pic>
        <p:nvPicPr>
          <p:cNvPr id="229382" name="Picture 6"/>
          <p:cNvPicPr>
            <a:picLocks noChangeAspect="1" noChangeArrowheads="1"/>
          </p:cNvPicPr>
          <p:nvPr/>
        </p:nvPicPr>
        <p:blipFill>
          <a:blip r:embed="rId3"/>
          <a:srcRect/>
          <a:stretch>
            <a:fillRect/>
          </a:stretch>
        </p:blipFill>
        <p:spPr bwMode="auto">
          <a:xfrm>
            <a:off x="251520" y="4388445"/>
            <a:ext cx="3743325" cy="1174750"/>
          </a:xfrm>
          <a:prstGeom prst="rect">
            <a:avLst/>
          </a:prstGeom>
          <a:noFill/>
          <a:ln w="9525">
            <a:noFill/>
            <a:miter lim="800000"/>
            <a:headEnd/>
            <a:tailEnd/>
          </a:ln>
          <a:effectLst/>
        </p:spPr>
      </p:pic>
      <p:pic>
        <p:nvPicPr>
          <p:cNvPr id="229383" name="Picture 7"/>
          <p:cNvPicPr>
            <a:picLocks noChangeAspect="1" noChangeArrowheads="1"/>
          </p:cNvPicPr>
          <p:nvPr/>
        </p:nvPicPr>
        <p:blipFill>
          <a:blip r:embed="rId4"/>
          <a:srcRect/>
          <a:stretch>
            <a:fillRect/>
          </a:stretch>
        </p:blipFill>
        <p:spPr bwMode="auto">
          <a:xfrm>
            <a:off x="5507733" y="4677370"/>
            <a:ext cx="1944687" cy="647700"/>
          </a:xfrm>
          <a:prstGeom prst="rect">
            <a:avLst/>
          </a:prstGeom>
          <a:noFill/>
          <a:ln w="9525">
            <a:noFill/>
            <a:miter lim="800000"/>
            <a:headEnd/>
            <a:tailEnd/>
          </a:ln>
          <a:effectLst/>
        </p:spPr>
      </p:pic>
      <p:sp>
        <p:nvSpPr>
          <p:cNvPr id="229384" name="Oval 8"/>
          <p:cNvSpPr>
            <a:spLocks noChangeArrowheads="1"/>
          </p:cNvSpPr>
          <p:nvPr/>
        </p:nvSpPr>
        <p:spPr bwMode="auto">
          <a:xfrm>
            <a:off x="1740595" y="5356820"/>
            <a:ext cx="792163" cy="266700"/>
          </a:xfrm>
          <a:prstGeom prst="ellipse">
            <a:avLst/>
          </a:prstGeom>
          <a:noFill/>
          <a:ln w="9525">
            <a:solidFill>
              <a:srgbClr val="FF3300"/>
            </a:solidFill>
            <a:prstDash val="dash"/>
            <a:round/>
            <a:headEnd/>
            <a:tailEnd/>
          </a:ln>
          <a:effectLst/>
        </p:spPr>
        <p:txBody>
          <a:bodyPr wrap="none" anchor="ctr"/>
          <a:lstStyle/>
          <a:p>
            <a:endParaRPr lang="zh-CN" altLang="en-US"/>
          </a:p>
        </p:txBody>
      </p:sp>
      <p:sp>
        <p:nvSpPr>
          <p:cNvPr id="229385" name="Oval 9"/>
          <p:cNvSpPr>
            <a:spLocks noChangeArrowheads="1"/>
          </p:cNvSpPr>
          <p:nvPr/>
        </p:nvSpPr>
        <p:spPr bwMode="auto">
          <a:xfrm>
            <a:off x="6771383" y="4975820"/>
            <a:ext cx="647700" cy="358775"/>
          </a:xfrm>
          <a:prstGeom prst="ellipse">
            <a:avLst/>
          </a:prstGeom>
          <a:noFill/>
          <a:ln w="9525">
            <a:solidFill>
              <a:srgbClr val="FF3300"/>
            </a:solidFill>
            <a:prstDash val="dash"/>
            <a:round/>
            <a:headEnd/>
            <a:tailEnd/>
          </a:ln>
          <a:effectLst/>
        </p:spPr>
        <p:txBody>
          <a:bodyPr wrap="none" anchor="ctr"/>
          <a:lstStyle/>
          <a:p>
            <a:endParaRPr lang="zh-CN" altLang="en-US"/>
          </a:p>
        </p:txBody>
      </p:sp>
      <p:sp>
        <p:nvSpPr>
          <p:cNvPr id="229387" name="Line 11"/>
          <p:cNvSpPr>
            <a:spLocks noChangeShapeType="1"/>
          </p:cNvSpPr>
          <p:nvPr/>
        </p:nvSpPr>
        <p:spPr bwMode="auto">
          <a:xfrm flipH="1">
            <a:off x="2339083" y="3237508"/>
            <a:ext cx="647700" cy="2087562"/>
          </a:xfrm>
          <a:prstGeom prst="line">
            <a:avLst/>
          </a:prstGeom>
          <a:noFill/>
          <a:ln w="9525">
            <a:solidFill>
              <a:srgbClr val="FF3300"/>
            </a:solidFill>
            <a:prstDash val="dash"/>
            <a:round/>
            <a:headEnd/>
            <a:tailEnd type="triangle" w="med" len="med"/>
          </a:ln>
          <a:effectLst/>
        </p:spPr>
        <p:txBody>
          <a:bodyPr/>
          <a:lstStyle/>
          <a:p>
            <a:endParaRPr lang="zh-CN" altLang="en-US"/>
          </a:p>
        </p:txBody>
      </p:sp>
      <p:sp>
        <p:nvSpPr>
          <p:cNvPr id="229388" name="Freeform 12"/>
          <p:cNvSpPr>
            <a:spLocks/>
          </p:cNvSpPr>
          <p:nvPr/>
        </p:nvSpPr>
        <p:spPr bwMode="auto">
          <a:xfrm>
            <a:off x="2412108" y="5325070"/>
            <a:ext cx="4751387" cy="984250"/>
          </a:xfrm>
          <a:custGeom>
            <a:avLst/>
            <a:gdLst/>
            <a:ahLst/>
            <a:cxnLst>
              <a:cxn ang="0">
                <a:pos x="0" y="181"/>
              </a:cxn>
              <a:cxn ang="0">
                <a:pos x="1814" y="590"/>
              </a:cxn>
              <a:cxn ang="0">
                <a:pos x="2993" y="0"/>
              </a:cxn>
            </a:cxnLst>
            <a:rect l="0" t="0" r="r" b="b"/>
            <a:pathLst>
              <a:path w="2993" h="620">
                <a:moveTo>
                  <a:pt x="0" y="181"/>
                </a:moveTo>
                <a:cubicBezTo>
                  <a:pt x="657" y="400"/>
                  <a:pt x="1315" y="620"/>
                  <a:pt x="1814" y="590"/>
                </a:cubicBezTo>
                <a:cubicBezTo>
                  <a:pt x="2313" y="560"/>
                  <a:pt x="2653" y="280"/>
                  <a:pt x="2993" y="0"/>
                </a:cubicBezTo>
              </a:path>
            </a:pathLst>
          </a:custGeom>
          <a:noFill/>
          <a:ln w="9525" cap="flat">
            <a:solidFill>
              <a:srgbClr val="FF3300"/>
            </a:solidFill>
            <a:prstDash val="dash"/>
            <a:round/>
            <a:headEnd/>
            <a:tailEnd/>
          </a:ln>
          <a:effectLst/>
        </p:spPr>
        <p:txBody>
          <a:bodyPr/>
          <a:lstStyle/>
          <a:p>
            <a:endParaRPr lang="zh-CN" altLang="en-US"/>
          </a:p>
        </p:txBody>
      </p:sp>
    </p:spTree>
    <p:extLst>
      <p:ext uri="{BB962C8B-B14F-4D97-AF65-F5344CB8AC3E}">
        <p14:creationId xmlns:p14="http://schemas.microsoft.com/office/powerpoint/2010/main" val="3527790572"/>
      </p:ext>
    </p:extLst>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Rectangle 2"/>
          <p:cNvSpPr>
            <a:spLocks noGrp="1" noChangeArrowheads="1"/>
          </p:cNvSpPr>
          <p:nvPr>
            <p:ph type="title"/>
          </p:nvPr>
        </p:nvSpPr>
        <p:spPr>
          <a:xfrm>
            <a:off x="1840160" y="-171400"/>
            <a:ext cx="7772400" cy="1143000"/>
          </a:xfrm>
        </p:spPr>
        <p:txBody>
          <a:bodyPr>
            <a:normAutofit/>
          </a:bodyPr>
          <a:lstStyle/>
          <a:p>
            <a:r>
              <a:rPr lang="zh-CN" altLang="en-US" sz="3600" dirty="0">
                <a:solidFill>
                  <a:schemeClr val="bg1"/>
                </a:solidFill>
                <a:latin typeface="微软雅黑" pitchFamily="34" charset="-122"/>
                <a:ea typeface="微软雅黑" pitchFamily="34" charset="-122"/>
              </a:rPr>
              <a:t>类型转换与 </a:t>
            </a:r>
            <a:r>
              <a:rPr lang="en-US" altLang="zh-CN" sz="3600" dirty="0">
                <a:solidFill>
                  <a:schemeClr val="bg1"/>
                </a:solidFill>
                <a:latin typeface="微软雅黑" pitchFamily="34" charset="-122"/>
                <a:ea typeface="微软雅黑" pitchFamily="34" charset="-122"/>
              </a:rPr>
              <a:t>Collection </a:t>
            </a:r>
            <a:r>
              <a:rPr lang="zh-CN" altLang="en-US" sz="3600" dirty="0">
                <a:solidFill>
                  <a:schemeClr val="bg1"/>
                </a:solidFill>
                <a:latin typeface="微软雅黑" pitchFamily="34" charset="-122"/>
                <a:ea typeface="微软雅黑" pitchFamily="34" charset="-122"/>
              </a:rPr>
              <a:t>配合使用</a:t>
            </a:r>
          </a:p>
        </p:txBody>
      </p:sp>
      <p:sp>
        <p:nvSpPr>
          <p:cNvPr id="228355" name="Rectangle 3"/>
          <p:cNvSpPr>
            <a:spLocks noGrp="1" noChangeArrowheads="1"/>
          </p:cNvSpPr>
          <p:nvPr>
            <p:ph type="body" idx="1"/>
          </p:nvPr>
        </p:nvSpPr>
        <p:spPr>
          <a:xfrm>
            <a:off x="430307" y="980728"/>
            <a:ext cx="8351837" cy="4114800"/>
          </a:xfrm>
        </p:spPr>
        <p:txBody>
          <a:bodyPr/>
          <a:lstStyle/>
          <a:p>
            <a:r>
              <a:rPr lang="en-US" altLang="zh-CN" sz="2400" dirty="0">
                <a:latin typeface="微软雅黑" pitchFamily="34" charset="-122"/>
                <a:ea typeface="微软雅黑" pitchFamily="34" charset="-122"/>
              </a:rPr>
              <a:t>Struts </a:t>
            </a:r>
            <a:r>
              <a:rPr lang="zh-CN" altLang="en-US" sz="2400" dirty="0">
                <a:latin typeface="微软雅黑" pitchFamily="34" charset="-122"/>
                <a:ea typeface="微软雅黑" pitchFamily="34" charset="-122"/>
              </a:rPr>
              <a:t>还允许填充 </a:t>
            </a:r>
            <a:r>
              <a:rPr lang="en-US" altLang="zh-CN" sz="2400" dirty="0">
                <a:latin typeface="微软雅黑" pitchFamily="34" charset="-122"/>
                <a:ea typeface="微软雅黑" pitchFamily="34" charset="-122"/>
              </a:rPr>
              <a:t>Collection </a:t>
            </a:r>
            <a:r>
              <a:rPr lang="zh-CN" altLang="en-US" sz="2400" dirty="0">
                <a:latin typeface="微软雅黑" pitchFamily="34" charset="-122"/>
                <a:ea typeface="微软雅黑" pitchFamily="34" charset="-122"/>
              </a:rPr>
              <a:t>里的对象</a:t>
            </a:r>
            <a:r>
              <a:rPr lang="en-US" altLang="zh-CN" sz="2400" dirty="0">
                <a:latin typeface="微软雅黑" pitchFamily="34" charset="-122"/>
                <a:ea typeface="微软雅黑" pitchFamily="34" charset="-122"/>
              </a:rPr>
              <a:t>, </a:t>
            </a:r>
            <a:r>
              <a:rPr lang="zh-CN" altLang="en-US" sz="2400" dirty="0">
                <a:latin typeface="微软雅黑" pitchFamily="34" charset="-122"/>
                <a:ea typeface="微软雅黑" pitchFamily="34" charset="-122"/>
              </a:rPr>
              <a:t>这常见于需要快速录入批量数据的场合</a:t>
            </a:r>
          </a:p>
        </p:txBody>
      </p:sp>
      <p:pic>
        <p:nvPicPr>
          <p:cNvPr id="228356" name="Picture 4"/>
          <p:cNvPicPr>
            <a:picLocks noChangeAspect="1" noChangeArrowheads="1"/>
          </p:cNvPicPr>
          <p:nvPr/>
        </p:nvPicPr>
        <p:blipFill>
          <a:blip r:embed="rId2"/>
          <a:srcRect/>
          <a:stretch>
            <a:fillRect/>
          </a:stretch>
        </p:blipFill>
        <p:spPr bwMode="auto">
          <a:xfrm>
            <a:off x="179512" y="5111390"/>
            <a:ext cx="2647950" cy="1428750"/>
          </a:xfrm>
          <a:prstGeom prst="rect">
            <a:avLst/>
          </a:prstGeom>
          <a:noFill/>
          <a:ln w="9525">
            <a:noFill/>
            <a:miter lim="800000"/>
            <a:headEnd/>
            <a:tailEnd/>
          </a:ln>
          <a:effectLst/>
        </p:spPr>
      </p:pic>
      <p:pic>
        <p:nvPicPr>
          <p:cNvPr id="228357" name="Picture 5"/>
          <p:cNvPicPr>
            <a:picLocks noChangeAspect="1" noChangeArrowheads="1"/>
          </p:cNvPicPr>
          <p:nvPr/>
        </p:nvPicPr>
        <p:blipFill>
          <a:blip r:embed="rId3"/>
          <a:srcRect/>
          <a:stretch>
            <a:fillRect/>
          </a:stretch>
        </p:blipFill>
        <p:spPr bwMode="auto">
          <a:xfrm>
            <a:off x="3708525" y="5254265"/>
            <a:ext cx="3609975" cy="847725"/>
          </a:xfrm>
          <a:prstGeom prst="rect">
            <a:avLst/>
          </a:prstGeom>
          <a:noFill/>
          <a:ln w="9525">
            <a:noFill/>
            <a:miter lim="800000"/>
            <a:headEnd/>
            <a:tailEnd/>
          </a:ln>
          <a:effectLst/>
        </p:spPr>
      </p:pic>
      <p:sp>
        <p:nvSpPr>
          <p:cNvPr id="228359" name="Line 7"/>
          <p:cNvSpPr>
            <a:spLocks noChangeShapeType="1"/>
          </p:cNvSpPr>
          <p:nvPr/>
        </p:nvSpPr>
        <p:spPr bwMode="auto">
          <a:xfrm>
            <a:off x="971675" y="4679590"/>
            <a:ext cx="0" cy="360362"/>
          </a:xfrm>
          <a:prstGeom prst="line">
            <a:avLst/>
          </a:prstGeom>
          <a:noFill/>
          <a:ln w="9525">
            <a:solidFill>
              <a:schemeClr val="tx1"/>
            </a:solidFill>
            <a:prstDash val="dash"/>
            <a:round/>
            <a:headEnd/>
            <a:tailEnd type="triangle" w="med" len="med"/>
          </a:ln>
          <a:effectLst/>
        </p:spPr>
        <p:txBody>
          <a:bodyPr/>
          <a:lstStyle/>
          <a:p>
            <a:endParaRPr lang="zh-CN" altLang="en-US"/>
          </a:p>
        </p:txBody>
      </p:sp>
      <p:pic>
        <p:nvPicPr>
          <p:cNvPr id="228360" name="Picture 8"/>
          <p:cNvPicPr>
            <a:picLocks noChangeAspect="1" noChangeArrowheads="1"/>
          </p:cNvPicPr>
          <p:nvPr/>
        </p:nvPicPr>
        <p:blipFill>
          <a:blip r:embed="rId4"/>
          <a:srcRect/>
          <a:stretch>
            <a:fillRect/>
          </a:stretch>
        </p:blipFill>
        <p:spPr bwMode="auto">
          <a:xfrm>
            <a:off x="395412" y="1798277"/>
            <a:ext cx="8191500" cy="2914650"/>
          </a:xfrm>
          <a:prstGeom prst="rect">
            <a:avLst/>
          </a:prstGeom>
          <a:noFill/>
          <a:ln w="9525">
            <a:noFill/>
            <a:miter lim="800000"/>
            <a:headEnd/>
            <a:tailEnd/>
          </a:ln>
          <a:effectLst/>
        </p:spPr>
      </p:pic>
      <p:sp>
        <p:nvSpPr>
          <p:cNvPr id="228362" name="Rectangle 10"/>
          <p:cNvSpPr>
            <a:spLocks noChangeArrowheads="1"/>
          </p:cNvSpPr>
          <p:nvPr/>
        </p:nvSpPr>
        <p:spPr bwMode="auto">
          <a:xfrm>
            <a:off x="2789362" y="2087202"/>
            <a:ext cx="547688" cy="2447925"/>
          </a:xfrm>
          <a:prstGeom prst="rect">
            <a:avLst/>
          </a:prstGeom>
          <a:noFill/>
          <a:ln w="9525">
            <a:solidFill>
              <a:schemeClr val="accent2"/>
            </a:solidFill>
            <a:prstDash val="dash"/>
            <a:miter lim="800000"/>
            <a:headEnd/>
            <a:tailEnd/>
          </a:ln>
          <a:effectLst/>
        </p:spPr>
        <p:txBody>
          <a:bodyPr wrap="none" anchor="ctr"/>
          <a:lstStyle/>
          <a:p>
            <a:endParaRPr lang="zh-CN" altLang="en-US"/>
          </a:p>
        </p:txBody>
      </p:sp>
      <p:sp>
        <p:nvSpPr>
          <p:cNvPr id="228363" name="Oval 11"/>
          <p:cNvSpPr>
            <a:spLocks noChangeArrowheads="1"/>
          </p:cNvSpPr>
          <p:nvPr/>
        </p:nvSpPr>
        <p:spPr bwMode="auto">
          <a:xfrm>
            <a:off x="6207250" y="5819415"/>
            <a:ext cx="358775" cy="288925"/>
          </a:xfrm>
          <a:prstGeom prst="ellipse">
            <a:avLst/>
          </a:prstGeom>
          <a:noFill/>
          <a:ln w="9525">
            <a:solidFill>
              <a:schemeClr val="tx1"/>
            </a:solidFill>
            <a:prstDash val="dash"/>
            <a:round/>
            <a:headEnd/>
            <a:tailEnd/>
          </a:ln>
          <a:effectLst/>
        </p:spPr>
        <p:txBody>
          <a:bodyPr wrap="none" anchor="ctr"/>
          <a:lstStyle/>
          <a:p>
            <a:endParaRPr lang="zh-CN" altLang="en-US"/>
          </a:p>
        </p:txBody>
      </p:sp>
      <p:sp>
        <p:nvSpPr>
          <p:cNvPr id="228365" name="Line 13"/>
          <p:cNvSpPr>
            <a:spLocks noChangeShapeType="1"/>
          </p:cNvSpPr>
          <p:nvPr/>
        </p:nvSpPr>
        <p:spPr bwMode="auto">
          <a:xfrm>
            <a:off x="3348162" y="4030302"/>
            <a:ext cx="2952750" cy="1800225"/>
          </a:xfrm>
          <a:prstGeom prst="line">
            <a:avLst/>
          </a:prstGeom>
          <a:noFill/>
          <a:ln w="9525">
            <a:solidFill>
              <a:schemeClr val="tx1"/>
            </a:solidFill>
            <a:prstDash val="dash"/>
            <a:round/>
            <a:headEnd/>
            <a:tailEnd/>
          </a:ln>
          <a:effectLst/>
        </p:spPr>
        <p:txBody>
          <a:bodyPr/>
          <a:lstStyle/>
          <a:p>
            <a:endParaRPr lang="zh-CN" altLang="en-US"/>
          </a:p>
        </p:txBody>
      </p:sp>
    </p:spTree>
    <p:extLst>
      <p:ext uri="{BB962C8B-B14F-4D97-AF65-F5344CB8AC3E}">
        <p14:creationId xmlns:p14="http://schemas.microsoft.com/office/powerpoint/2010/main" val="1403354134"/>
      </p:ext>
    </p:extLst>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6" name="Rectangle 2"/>
          <p:cNvSpPr>
            <a:spLocks noGrp="1" noChangeArrowheads="1"/>
          </p:cNvSpPr>
          <p:nvPr>
            <p:ph type="title"/>
          </p:nvPr>
        </p:nvSpPr>
        <p:spPr>
          <a:xfrm>
            <a:off x="755650" y="2492375"/>
            <a:ext cx="7772400" cy="1143000"/>
          </a:xfrm>
        </p:spPr>
        <p:txBody>
          <a:bodyPr/>
          <a:lstStyle/>
          <a:p>
            <a:r>
              <a:rPr lang="zh-CN" altLang="en-US" dirty="0">
                <a:latin typeface="微软雅黑" pitchFamily="34" charset="-122"/>
                <a:ea typeface="微软雅黑" pitchFamily="34" charset="-122"/>
              </a:rPr>
              <a:t>消息处理与国际化</a:t>
            </a:r>
          </a:p>
        </p:txBody>
      </p:sp>
      <p:sp>
        <p:nvSpPr>
          <p:cNvPr id="3" name="Rectangle 3"/>
          <p:cNvSpPr txBox="1">
            <a:spLocks noChangeArrowheads="1"/>
          </p:cNvSpPr>
          <p:nvPr/>
        </p:nvSpPr>
        <p:spPr>
          <a:xfrm>
            <a:off x="251520" y="5589240"/>
            <a:ext cx="3571868" cy="942996"/>
          </a:xfrm>
          <a:prstGeom prst="rect">
            <a:avLst/>
          </a:prstGeom>
        </p:spPr>
        <p:txBody>
          <a:bodyPr vert="horz" lIns="91440" tIns="45720" rIns="91440" bIns="45720" rtlCol="0">
            <a:normAutofit/>
          </a:bodyPr>
          <a:lstStyle/>
          <a:p>
            <a:pPr marL="0" marR="0" lvl="0" indent="0" algn="l" defTabSz="914400" rtl="0" eaLnBrk="1" fontAlgn="auto" latinLnBrk="0" hangingPunct="1">
              <a:lnSpc>
                <a:spcPct val="100000"/>
              </a:lnSpc>
              <a:spcBef>
                <a:spcPct val="20000"/>
              </a:spcBef>
              <a:spcAft>
                <a:spcPts val="0"/>
              </a:spcAft>
              <a:buClrTx/>
              <a:buSzTx/>
              <a:buFont typeface="Wingdings" pitchFamily="2" charset="2"/>
              <a:buNone/>
              <a:tabLst/>
              <a:defRPr/>
            </a:pPr>
            <a:r>
              <a:rPr kumimoji="0" lang="zh-CN" altLang="en-US" sz="2400" b="1" i="0" u="none" strike="noStrike" kern="1200" cap="none" spc="0" normalizeH="0" baseline="0" noProof="0" dirty="0" smtClean="0">
                <a:ln>
                  <a:noFill/>
                </a:ln>
                <a:solidFill>
                  <a:schemeClr val="tx1"/>
                </a:solidFill>
                <a:effectLst/>
                <a:uLnTx/>
                <a:uFillTx/>
                <a:latin typeface="Arial Unicode MS" pitchFamily="34" charset="-122"/>
                <a:ea typeface="Arial Unicode MS" pitchFamily="34" charset="-122"/>
                <a:cs typeface="Arial Unicode MS" pitchFamily="34" charset="-122"/>
              </a:rPr>
              <a:t>讲师：佟刚</a:t>
            </a:r>
            <a:endParaRPr kumimoji="0" lang="en-US" altLang="zh-CN" sz="2400" b="1" i="0" u="none" strike="noStrike" kern="1200" cap="none" spc="0" normalizeH="0" baseline="0" noProof="0" dirty="0" smtClean="0">
              <a:ln>
                <a:noFill/>
              </a:ln>
              <a:solidFill>
                <a:schemeClr val="tx1"/>
              </a:solidFill>
              <a:effectLst/>
              <a:uLnTx/>
              <a:uFillTx/>
              <a:latin typeface="Arial Unicode MS" pitchFamily="34" charset="-122"/>
              <a:ea typeface="Arial Unicode MS" pitchFamily="34" charset="-122"/>
              <a:cs typeface="Arial Unicode MS" pitchFamily="34" charset="-122"/>
            </a:endParaRPr>
          </a:p>
          <a:p>
            <a:pPr marL="0" marR="0" lvl="0" indent="0" algn="l" defTabSz="914400" rtl="0" eaLnBrk="1" fontAlgn="auto" latinLnBrk="0" hangingPunct="1">
              <a:lnSpc>
                <a:spcPct val="100000"/>
              </a:lnSpc>
              <a:spcBef>
                <a:spcPct val="20000"/>
              </a:spcBef>
              <a:spcAft>
                <a:spcPts val="0"/>
              </a:spcAft>
              <a:buClrTx/>
              <a:buSzTx/>
              <a:buFont typeface="Wingdings" pitchFamily="2" charset="2"/>
              <a:buNone/>
              <a:tabLst/>
              <a:defRPr/>
            </a:pPr>
            <a:r>
              <a:rPr kumimoji="0" lang="zh-CN" altLang="en-US" sz="2400" b="1" i="0" u="none" strike="noStrike" kern="1200" cap="none" spc="0" normalizeH="0" baseline="0" noProof="0" dirty="0" smtClean="0">
                <a:ln>
                  <a:noFill/>
                </a:ln>
                <a:solidFill>
                  <a:schemeClr val="tx1"/>
                </a:solidFill>
                <a:effectLst/>
                <a:uLnTx/>
                <a:uFillTx/>
                <a:latin typeface="Arial Unicode MS" pitchFamily="34" charset="-122"/>
                <a:ea typeface="Arial Unicode MS" pitchFamily="34" charset="-122"/>
                <a:cs typeface="Arial Unicode MS" pitchFamily="34" charset="-122"/>
              </a:rPr>
              <a:t>新浪微博</a:t>
            </a:r>
            <a:r>
              <a:rPr kumimoji="0" lang="en-US" altLang="zh-CN" sz="2400" b="1" i="0" u="none" strike="noStrike" kern="1200" cap="none" spc="0" normalizeH="0" baseline="0" noProof="0" dirty="0" smtClean="0">
                <a:ln>
                  <a:noFill/>
                </a:ln>
                <a:solidFill>
                  <a:schemeClr val="tx1"/>
                </a:solidFill>
                <a:effectLst/>
                <a:uLnTx/>
                <a:uFillTx/>
                <a:latin typeface="Arial Unicode MS" pitchFamily="34" charset="-122"/>
                <a:ea typeface="Arial Unicode MS" pitchFamily="34" charset="-122"/>
                <a:cs typeface="Arial Unicode MS" pitchFamily="34" charset="-122"/>
              </a:rPr>
              <a:t>:@</a:t>
            </a:r>
            <a:r>
              <a:rPr kumimoji="0" lang="zh-CN" altLang="en-US" sz="2400" b="1" i="0" u="none" strike="noStrike" kern="1200" cap="none" spc="0" normalizeH="0" baseline="0" noProof="0" dirty="0" smtClean="0">
                <a:ln>
                  <a:noFill/>
                </a:ln>
                <a:solidFill>
                  <a:schemeClr val="tx1"/>
                </a:solidFill>
                <a:effectLst/>
                <a:uLnTx/>
                <a:uFillTx/>
                <a:latin typeface="Arial Unicode MS" pitchFamily="34" charset="-122"/>
                <a:ea typeface="Arial Unicode MS" pitchFamily="34" charset="-122"/>
                <a:cs typeface="Arial Unicode MS" pitchFamily="34" charset="-122"/>
              </a:rPr>
              <a:t>尚硅谷</a:t>
            </a:r>
            <a:r>
              <a:rPr kumimoji="0" lang="en-US" altLang="zh-CN" sz="2400" b="1" i="0" u="none" strike="noStrike" kern="1200" cap="none" spc="0" normalizeH="0" baseline="0" noProof="0" dirty="0" smtClean="0">
                <a:ln>
                  <a:noFill/>
                </a:ln>
                <a:solidFill>
                  <a:schemeClr val="tx1"/>
                </a:solidFill>
                <a:effectLst/>
                <a:uLnTx/>
                <a:uFillTx/>
                <a:latin typeface="Arial Unicode MS" pitchFamily="34" charset="-122"/>
                <a:ea typeface="Arial Unicode MS" pitchFamily="34" charset="-122"/>
                <a:cs typeface="Arial Unicode MS" pitchFamily="34" charset="-122"/>
              </a:rPr>
              <a:t>-</a:t>
            </a:r>
            <a:r>
              <a:rPr kumimoji="0" lang="zh-CN" altLang="en-US" sz="2400" b="1" i="0" u="none" strike="noStrike" kern="1200" cap="none" spc="0" normalizeH="0" baseline="0" noProof="0" dirty="0" smtClean="0">
                <a:ln>
                  <a:noFill/>
                </a:ln>
                <a:solidFill>
                  <a:schemeClr val="tx1"/>
                </a:solidFill>
                <a:effectLst/>
                <a:uLnTx/>
                <a:uFillTx/>
                <a:latin typeface="Arial Unicode MS" pitchFamily="34" charset="-122"/>
                <a:ea typeface="Arial Unicode MS" pitchFamily="34" charset="-122"/>
                <a:cs typeface="Arial Unicode MS" pitchFamily="34" charset="-122"/>
              </a:rPr>
              <a:t>佟刚</a:t>
            </a:r>
            <a:endParaRPr kumimoji="0" lang="en-US" altLang="zh-CN" sz="2400" b="1" i="0" u="none" strike="noStrike" kern="1200" cap="none" spc="0" normalizeH="0" baseline="0" noProof="0" dirty="0" smtClean="0">
              <a:ln>
                <a:noFill/>
              </a:ln>
              <a:solidFill>
                <a:schemeClr val="tx1"/>
              </a:solidFill>
              <a:effectLst/>
              <a:uLnTx/>
              <a:uFillTx/>
              <a:latin typeface="Arial Unicode MS" pitchFamily="34" charset="-122"/>
              <a:ea typeface="Arial Unicode MS" pitchFamily="34" charset="-122"/>
              <a:cs typeface="Arial Unicode MS" pitchFamily="34" charset="-122"/>
            </a:endParaRPr>
          </a:p>
        </p:txBody>
      </p:sp>
    </p:spTree>
    <p:extLst>
      <p:ext uri="{BB962C8B-B14F-4D97-AF65-F5344CB8AC3E}">
        <p14:creationId xmlns:p14="http://schemas.microsoft.com/office/powerpoint/2010/main" val="2559393692"/>
      </p:ext>
    </p:extLst>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2" name="Rectangle 2"/>
          <p:cNvSpPr>
            <a:spLocks noGrp="1" noChangeArrowheads="1"/>
          </p:cNvSpPr>
          <p:nvPr>
            <p:ph type="title"/>
          </p:nvPr>
        </p:nvSpPr>
        <p:spPr>
          <a:xfrm>
            <a:off x="683568" y="548680"/>
            <a:ext cx="7772400" cy="1143000"/>
          </a:xfrm>
        </p:spPr>
        <p:txBody>
          <a:bodyPr/>
          <a:lstStyle/>
          <a:p>
            <a:r>
              <a:rPr lang="zh-CN" altLang="en-US" dirty="0">
                <a:latin typeface="微软雅黑" pitchFamily="34" charset="-122"/>
                <a:ea typeface="微软雅黑" pitchFamily="34" charset="-122"/>
              </a:rPr>
              <a:t>概述</a:t>
            </a:r>
          </a:p>
        </p:txBody>
      </p:sp>
      <p:sp>
        <p:nvSpPr>
          <p:cNvPr id="245763" name="Rectangle 3"/>
          <p:cNvSpPr>
            <a:spLocks noGrp="1" noChangeArrowheads="1"/>
          </p:cNvSpPr>
          <p:nvPr>
            <p:ph type="body" idx="1"/>
          </p:nvPr>
        </p:nvSpPr>
        <p:spPr>
          <a:xfrm>
            <a:off x="179512" y="1733590"/>
            <a:ext cx="8424863" cy="3900486"/>
          </a:xfrm>
        </p:spPr>
        <p:txBody>
          <a:bodyPr>
            <a:normAutofit/>
          </a:bodyPr>
          <a:lstStyle/>
          <a:p>
            <a:r>
              <a:rPr lang="zh-CN" altLang="en-US" sz="2400" dirty="0" smtClean="0">
                <a:latin typeface="微软雅黑" pitchFamily="34" charset="-122"/>
                <a:ea typeface="微软雅黑" pitchFamily="34" charset="-122"/>
              </a:rPr>
              <a:t>在程序设计领域</a:t>
            </a:r>
            <a:r>
              <a:rPr lang="en-US" altLang="zh-CN" sz="2400" dirty="0" smtClean="0">
                <a:latin typeface="微软雅黑" pitchFamily="34" charset="-122"/>
                <a:ea typeface="微软雅黑" pitchFamily="34" charset="-122"/>
              </a:rPr>
              <a:t>, </a:t>
            </a:r>
            <a:r>
              <a:rPr lang="zh-CN" altLang="en-US" sz="2400" dirty="0" smtClean="0">
                <a:latin typeface="微软雅黑" pitchFamily="34" charset="-122"/>
                <a:ea typeface="微软雅黑" pitchFamily="34" charset="-122"/>
              </a:rPr>
              <a:t>把在无需改写源代码即可让开发出来的应用程序能够支持多种语言和数据格式的技术称为国际化</a:t>
            </a:r>
            <a:r>
              <a:rPr lang="en-US" altLang="zh-CN" sz="2400" dirty="0" smtClean="0">
                <a:latin typeface="微软雅黑" pitchFamily="34" charset="-122"/>
                <a:ea typeface="微软雅黑" pitchFamily="34" charset="-122"/>
              </a:rPr>
              <a:t>.</a:t>
            </a:r>
          </a:p>
          <a:p>
            <a:r>
              <a:rPr lang="zh-CN" altLang="en-US" sz="2400" dirty="0" smtClean="0">
                <a:latin typeface="微软雅黑" pitchFamily="34" charset="-122"/>
                <a:ea typeface="微软雅黑" pitchFamily="34" charset="-122"/>
              </a:rPr>
              <a:t>与国际化对应的是本地化</a:t>
            </a:r>
            <a:r>
              <a:rPr lang="en-US" altLang="zh-CN" sz="2400" dirty="0" smtClean="0">
                <a:latin typeface="微软雅黑" pitchFamily="34" charset="-122"/>
                <a:ea typeface="微软雅黑" pitchFamily="34" charset="-122"/>
              </a:rPr>
              <a:t>, </a:t>
            </a:r>
            <a:r>
              <a:rPr lang="zh-CN" altLang="en-US" sz="2400" dirty="0" smtClean="0">
                <a:latin typeface="微软雅黑" pitchFamily="34" charset="-122"/>
                <a:ea typeface="微软雅黑" pitchFamily="34" charset="-122"/>
              </a:rPr>
              <a:t>指让一个具备国际化支持的应用程序支持某个特定的地区</a:t>
            </a:r>
            <a:endParaRPr lang="en-US" altLang="zh-CN" sz="2400" dirty="0" smtClean="0">
              <a:latin typeface="微软雅黑" pitchFamily="34" charset="-122"/>
              <a:ea typeface="微软雅黑" pitchFamily="34" charset="-122"/>
            </a:endParaRPr>
          </a:p>
          <a:p>
            <a:r>
              <a:rPr lang="en-US" sz="2400" dirty="0" smtClean="0">
                <a:latin typeface="微软雅黑" pitchFamily="34" charset="-122"/>
                <a:ea typeface="微软雅黑" pitchFamily="34" charset="-122"/>
              </a:rPr>
              <a:t>Struts2 </a:t>
            </a:r>
            <a:r>
              <a:rPr lang="zh-CN" altLang="en-US" sz="2400" dirty="0" smtClean="0">
                <a:latin typeface="微软雅黑" pitchFamily="34" charset="-122"/>
                <a:ea typeface="微软雅黑" pitchFamily="34" charset="-122"/>
              </a:rPr>
              <a:t>国际化是建立在 </a:t>
            </a:r>
            <a:r>
              <a:rPr lang="en-US" sz="2400" dirty="0" smtClean="0">
                <a:latin typeface="微软雅黑" pitchFamily="34" charset="-122"/>
                <a:ea typeface="微软雅黑" pitchFamily="34" charset="-122"/>
              </a:rPr>
              <a:t>Java </a:t>
            </a:r>
            <a:r>
              <a:rPr lang="zh-CN" altLang="en-US" sz="2400" dirty="0" smtClean="0">
                <a:latin typeface="微软雅黑" pitchFamily="34" charset="-122"/>
                <a:ea typeface="微软雅黑" pitchFamily="34" charset="-122"/>
              </a:rPr>
              <a:t>国际化基础上的：</a:t>
            </a:r>
            <a:endParaRPr lang="en-US" altLang="zh-CN" sz="2400" dirty="0" smtClean="0">
              <a:latin typeface="微软雅黑" pitchFamily="34" charset="-122"/>
              <a:ea typeface="微软雅黑" pitchFamily="34" charset="-122"/>
            </a:endParaRPr>
          </a:p>
          <a:p>
            <a:pPr lvl="1"/>
            <a:r>
              <a:rPr lang="zh-CN" altLang="en-US" sz="2000" dirty="0" smtClean="0">
                <a:latin typeface="微软雅黑" pitchFamily="34" charset="-122"/>
                <a:ea typeface="微软雅黑" pitchFamily="34" charset="-122"/>
              </a:rPr>
              <a:t>为不同国家</a:t>
            </a:r>
            <a:r>
              <a:rPr lang="en-US" altLang="zh-CN" sz="2000" dirty="0" smtClean="0">
                <a:latin typeface="微软雅黑" pitchFamily="34" charset="-122"/>
                <a:ea typeface="微软雅黑" pitchFamily="34" charset="-122"/>
              </a:rPr>
              <a:t>/</a:t>
            </a:r>
            <a:r>
              <a:rPr lang="zh-CN" altLang="en-US" sz="2000" dirty="0" smtClean="0">
                <a:latin typeface="微软雅黑" pitchFamily="34" charset="-122"/>
                <a:ea typeface="微软雅黑" pitchFamily="34" charset="-122"/>
              </a:rPr>
              <a:t>语言提供对应的消息资源文件</a:t>
            </a:r>
            <a:endParaRPr lang="en-US" altLang="zh-CN" sz="2000" dirty="0" smtClean="0">
              <a:latin typeface="微软雅黑" pitchFamily="34" charset="-122"/>
              <a:ea typeface="微软雅黑" pitchFamily="34" charset="-122"/>
            </a:endParaRPr>
          </a:p>
          <a:p>
            <a:pPr lvl="1"/>
            <a:r>
              <a:rPr lang="en-US" altLang="zh-CN" sz="2000" dirty="0" smtClean="0">
                <a:latin typeface="微软雅黑" pitchFamily="34" charset="-122"/>
                <a:ea typeface="微软雅黑" pitchFamily="34" charset="-122"/>
              </a:rPr>
              <a:t>Struts2 </a:t>
            </a:r>
            <a:r>
              <a:rPr lang="zh-CN" altLang="en-US" sz="2000" dirty="0" smtClean="0">
                <a:latin typeface="微软雅黑" pitchFamily="34" charset="-122"/>
                <a:ea typeface="微软雅黑" pitchFamily="34" charset="-122"/>
              </a:rPr>
              <a:t>框架会根据请求中包含的 </a:t>
            </a:r>
            <a:endParaRPr lang="en-US" altLang="zh-CN" sz="2000" dirty="0" smtClean="0">
              <a:latin typeface="微软雅黑" pitchFamily="34" charset="-122"/>
              <a:ea typeface="微软雅黑" pitchFamily="34" charset="-122"/>
            </a:endParaRPr>
          </a:p>
          <a:p>
            <a:pPr lvl="1">
              <a:buNone/>
            </a:pPr>
            <a:r>
              <a:rPr lang="en-US" altLang="zh-CN" sz="2000" dirty="0" smtClean="0">
                <a:latin typeface="微软雅黑" pitchFamily="34" charset="-122"/>
                <a:ea typeface="微软雅黑" pitchFamily="34" charset="-122"/>
              </a:rPr>
              <a:t>     Locale </a:t>
            </a:r>
            <a:r>
              <a:rPr lang="zh-CN" altLang="en-US" sz="2000" dirty="0" smtClean="0">
                <a:latin typeface="微软雅黑" pitchFamily="34" charset="-122"/>
                <a:ea typeface="微软雅黑" pitchFamily="34" charset="-122"/>
              </a:rPr>
              <a:t>加载对应的资源文件</a:t>
            </a:r>
            <a:endParaRPr lang="en-US" altLang="zh-CN" sz="2000" dirty="0" smtClean="0">
              <a:latin typeface="微软雅黑" pitchFamily="34" charset="-122"/>
              <a:ea typeface="微软雅黑" pitchFamily="34" charset="-122"/>
            </a:endParaRPr>
          </a:p>
          <a:p>
            <a:pPr lvl="1"/>
            <a:r>
              <a:rPr lang="zh-CN" altLang="en-US" sz="2000" dirty="0" smtClean="0">
                <a:latin typeface="微软雅黑" pitchFamily="34" charset="-122"/>
                <a:ea typeface="微软雅黑" pitchFamily="34" charset="-122"/>
              </a:rPr>
              <a:t>通过程序代码取得该资源文件中</a:t>
            </a:r>
            <a:endParaRPr lang="en-US" altLang="zh-CN" sz="2000" dirty="0" smtClean="0">
              <a:latin typeface="微软雅黑" pitchFamily="34" charset="-122"/>
              <a:ea typeface="微软雅黑" pitchFamily="34" charset="-122"/>
            </a:endParaRPr>
          </a:p>
          <a:p>
            <a:pPr lvl="1">
              <a:buNone/>
            </a:pPr>
            <a:r>
              <a:rPr lang="en-US" altLang="zh-CN" sz="2000" dirty="0" smtClean="0">
                <a:latin typeface="微软雅黑" pitchFamily="34" charset="-122"/>
                <a:ea typeface="微软雅黑" pitchFamily="34" charset="-122"/>
              </a:rPr>
              <a:t>    </a:t>
            </a:r>
            <a:r>
              <a:rPr lang="zh-CN" altLang="en-US" sz="2000" dirty="0" smtClean="0">
                <a:latin typeface="微软雅黑" pitchFamily="34" charset="-122"/>
                <a:ea typeface="微软雅黑" pitchFamily="34" charset="-122"/>
              </a:rPr>
              <a:t>指定 </a:t>
            </a:r>
            <a:r>
              <a:rPr lang="en-US" sz="2000" dirty="0" smtClean="0">
                <a:latin typeface="微软雅黑" pitchFamily="34" charset="-122"/>
                <a:ea typeface="微软雅黑" pitchFamily="34" charset="-122"/>
              </a:rPr>
              <a:t>key </a:t>
            </a:r>
            <a:r>
              <a:rPr lang="zh-CN" altLang="en-US" sz="2000" dirty="0" smtClean="0">
                <a:latin typeface="微软雅黑" pitchFamily="34" charset="-122"/>
                <a:ea typeface="微软雅黑" pitchFamily="34" charset="-122"/>
              </a:rPr>
              <a:t>对应的消息</a:t>
            </a:r>
            <a:endParaRPr lang="en-US" altLang="zh-CN" sz="2000" dirty="0" smtClean="0">
              <a:latin typeface="微软雅黑" pitchFamily="34" charset="-122"/>
              <a:ea typeface="微软雅黑" pitchFamily="34" charset="-122"/>
            </a:endParaRPr>
          </a:p>
        </p:txBody>
      </p:sp>
      <p:pic>
        <p:nvPicPr>
          <p:cNvPr id="1027" name="Picture 3"/>
          <p:cNvPicPr>
            <a:picLocks noChangeAspect="1" noChangeArrowheads="1"/>
          </p:cNvPicPr>
          <p:nvPr/>
        </p:nvPicPr>
        <p:blipFill>
          <a:blip r:embed="rId2"/>
          <a:srcRect/>
          <a:stretch>
            <a:fillRect/>
          </a:stretch>
        </p:blipFill>
        <p:spPr bwMode="auto">
          <a:xfrm>
            <a:off x="5265924" y="5162614"/>
            <a:ext cx="2562225" cy="552450"/>
          </a:xfrm>
          <a:prstGeom prst="rect">
            <a:avLst/>
          </a:prstGeom>
          <a:noFill/>
          <a:ln w="9525">
            <a:noFill/>
            <a:miter lim="800000"/>
            <a:headEnd/>
            <a:tailEnd/>
          </a:ln>
          <a:effectLst/>
        </p:spPr>
      </p:pic>
      <p:pic>
        <p:nvPicPr>
          <p:cNvPr id="1028" name="Picture 4"/>
          <p:cNvPicPr>
            <a:picLocks noChangeAspect="1" noChangeArrowheads="1"/>
          </p:cNvPicPr>
          <p:nvPr/>
        </p:nvPicPr>
        <p:blipFill>
          <a:blip r:embed="rId3"/>
          <a:srcRect/>
          <a:stretch>
            <a:fillRect/>
          </a:stretch>
        </p:blipFill>
        <p:spPr bwMode="auto">
          <a:xfrm>
            <a:off x="5194486" y="6072238"/>
            <a:ext cx="3771900" cy="590550"/>
          </a:xfrm>
          <a:prstGeom prst="rect">
            <a:avLst/>
          </a:prstGeom>
          <a:noFill/>
          <a:ln w="9525">
            <a:noFill/>
            <a:miter lim="800000"/>
            <a:headEnd/>
            <a:tailEnd/>
          </a:ln>
          <a:effectLst/>
        </p:spPr>
      </p:pic>
      <p:pic>
        <p:nvPicPr>
          <p:cNvPr id="1029" name="Picture 5"/>
          <p:cNvPicPr>
            <a:picLocks noChangeAspect="1" noChangeArrowheads="1"/>
          </p:cNvPicPr>
          <p:nvPr/>
        </p:nvPicPr>
        <p:blipFill>
          <a:blip r:embed="rId4"/>
          <a:srcRect/>
          <a:stretch>
            <a:fillRect/>
          </a:stretch>
        </p:blipFill>
        <p:spPr bwMode="auto">
          <a:xfrm>
            <a:off x="4855021" y="4162482"/>
            <a:ext cx="4181475" cy="400050"/>
          </a:xfrm>
          <a:prstGeom prst="rect">
            <a:avLst/>
          </a:prstGeom>
          <a:noFill/>
          <a:ln w="9525">
            <a:noFill/>
            <a:miter lim="800000"/>
            <a:headEnd/>
            <a:tailEnd/>
          </a:ln>
          <a:effectLst/>
        </p:spPr>
      </p:pic>
      <p:sp>
        <p:nvSpPr>
          <p:cNvPr id="8" name="圆角矩形 7"/>
          <p:cNvSpPr/>
          <p:nvPr/>
        </p:nvSpPr>
        <p:spPr>
          <a:xfrm>
            <a:off x="6607636" y="4233920"/>
            <a:ext cx="1071570" cy="285752"/>
          </a:xfrm>
          <a:prstGeom prst="round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圆角矩形 8"/>
          <p:cNvSpPr/>
          <p:nvPr/>
        </p:nvSpPr>
        <p:spPr>
          <a:xfrm>
            <a:off x="5660692" y="5423314"/>
            <a:ext cx="1000132" cy="214314"/>
          </a:xfrm>
          <a:prstGeom prst="round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圆角矩形 9"/>
          <p:cNvSpPr/>
          <p:nvPr/>
        </p:nvSpPr>
        <p:spPr>
          <a:xfrm>
            <a:off x="5598062" y="6330674"/>
            <a:ext cx="1000132" cy="214314"/>
          </a:xfrm>
          <a:prstGeom prst="round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4" name="直接箭头连接符 13"/>
          <p:cNvCxnSpPr>
            <a:stCxn id="8" idx="2"/>
            <a:endCxn id="9" idx="0"/>
          </p:cNvCxnSpPr>
          <p:nvPr/>
        </p:nvCxnSpPr>
        <p:spPr>
          <a:xfrm flipH="1">
            <a:off x="6160758" y="4519672"/>
            <a:ext cx="982663" cy="903642"/>
          </a:xfrm>
          <a:prstGeom prst="straightConnector1">
            <a:avLst/>
          </a:prstGeom>
          <a:ln>
            <a:prstDash val="dash"/>
            <a:tailEnd type="arrow"/>
          </a:ln>
        </p:spPr>
        <p:style>
          <a:lnRef idx="1">
            <a:schemeClr val="accent1"/>
          </a:lnRef>
          <a:fillRef idx="0">
            <a:schemeClr val="accent1"/>
          </a:fillRef>
          <a:effectRef idx="0">
            <a:schemeClr val="accent1"/>
          </a:effectRef>
          <a:fontRef idx="minor">
            <a:schemeClr val="tx1"/>
          </a:fontRef>
        </p:style>
      </p:cxnSp>
      <p:cxnSp>
        <p:nvCxnSpPr>
          <p:cNvPr id="16" name="曲线连接符 15"/>
          <p:cNvCxnSpPr>
            <a:stCxn id="8" idx="2"/>
            <a:endCxn id="10" idx="0"/>
          </p:cNvCxnSpPr>
          <p:nvPr/>
        </p:nvCxnSpPr>
        <p:spPr>
          <a:xfrm rot="5400000">
            <a:off x="5715274" y="4902527"/>
            <a:ext cx="1811002" cy="1045293"/>
          </a:xfrm>
          <a:prstGeom prst="curvedConnector3">
            <a:avLst>
              <a:gd name="adj1" fmla="val 50000"/>
            </a:avLst>
          </a:prstGeom>
          <a:ln>
            <a:prstDash val="dash"/>
            <a:tailEnd type="arrow"/>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5989746" y="4662548"/>
            <a:ext cx="857256" cy="338554"/>
          </a:xfrm>
          <a:prstGeom prst="rect">
            <a:avLst/>
          </a:prstGeom>
          <a:noFill/>
        </p:spPr>
        <p:txBody>
          <a:bodyPr wrap="square" rtlCol="0">
            <a:spAutoFit/>
          </a:bodyPr>
          <a:lstStyle/>
          <a:p>
            <a:r>
              <a:rPr lang="en-US" altLang="zh-CN" sz="1600" b="1" dirty="0" err="1" smtClean="0"/>
              <a:t>en_US</a:t>
            </a:r>
            <a:endParaRPr lang="zh-CN" altLang="en-US" sz="1600" b="1" dirty="0"/>
          </a:p>
        </p:txBody>
      </p:sp>
      <p:sp>
        <p:nvSpPr>
          <p:cNvPr id="23" name="TextBox 22"/>
          <p:cNvSpPr txBox="1"/>
          <p:nvPr/>
        </p:nvSpPr>
        <p:spPr>
          <a:xfrm>
            <a:off x="7037560" y="4805424"/>
            <a:ext cx="857256" cy="338554"/>
          </a:xfrm>
          <a:prstGeom prst="rect">
            <a:avLst/>
          </a:prstGeom>
          <a:noFill/>
        </p:spPr>
        <p:txBody>
          <a:bodyPr wrap="square" rtlCol="0">
            <a:spAutoFit/>
          </a:bodyPr>
          <a:lstStyle/>
          <a:p>
            <a:r>
              <a:rPr lang="en-US" altLang="zh-CN" sz="1600" b="1" dirty="0" err="1" smtClean="0"/>
              <a:t>zh_CN</a:t>
            </a:r>
            <a:endParaRPr lang="zh-CN" altLang="en-US" sz="1600" b="1" dirty="0"/>
          </a:p>
        </p:txBody>
      </p:sp>
      <p:sp>
        <p:nvSpPr>
          <p:cNvPr id="15" name="TextBox 14"/>
          <p:cNvSpPr txBox="1"/>
          <p:nvPr/>
        </p:nvSpPr>
        <p:spPr>
          <a:xfrm>
            <a:off x="3179908" y="5591242"/>
            <a:ext cx="2214578" cy="338554"/>
          </a:xfrm>
          <a:prstGeom prst="rect">
            <a:avLst/>
          </a:prstGeom>
          <a:solidFill>
            <a:schemeClr val="bg1"/>
          </a:solidFill>
        </p:spPr>
        <p:txBody>
          <a:bodyPr wrap="square" rtlCol="0">
            <a:spAutoFit/>
          </a:bodyPr>
          <a:lstStyle/>
          <a:p>
            <a:r>
              <a:rPr lang="en-US" altLang="zh-CN" sz="1600" b="1" dirty="0" smtClean="0"/>
              <a:t>i18n_en_US.properties</a:t>
            </a:r>
            <a:endParaRPr lang="zh-CN" altLang="en-US" sz="1600" b="1" dirty="0"/>
          </a:p>
        </p:txBody>
      </p:sp>
      <p:sp>
        <p:nvSpPr>
          <p:cNvPr id="17" name="TextBox 16"/>
          <p:cNvSpPr txBox="1"/>
          <p:nvPr/>
        </p:nvSpPr>
        <p:spPr>
          <a:xfrm>
            <a:off x="3179908" y="6519936"/>
            <a:ext cx="2214578" cy="338554"/>
          </a:xfrm>
          <a:prstGeom prst="rect">
            <a:avLst/>
          </a:prstGeom>
          <a:solidFill>
            <a:schemeClr val="bg1"/>
          </a:solidFill>
        </p:spPr>
        <p:txBody>
          <a:bodyPr wrap="square" rtlCol="0">
            <a:spAutoFit/>
          </a:bodyPr>
          <a:lstStyle/>
          <a:p>
            <a:r>
              <a:rPr lang="en-US" altLang="zh-CN" sz="1600" b="1" dirty="0" smtClean="0"/>
              <a:t>i18n_zh_CN.properties</a:t>
            </a:r>
            <a:endParaRPr lang="zh-CN" altLang="en-US" sz="1600" b="1" dirty="0"/>
          </a:p>
        </p:txBody>
      </p:sp>
    </p:spTree>
    <p:extLst>
      <p:ext uri="{BB962C8B-B14F-4D97-AF65-F5344CB8AC3E}">
        <p14:creationId xmlns:p14="http://schemas.microsoft.com/office/powerpoint/2010/main" val="3522030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bg/>
                                          </p:spTgt>
                                        </p:tgtEl>
                                        <p:attrNameLst>
                                          <p:attrName>style.visibility</p:attrName>
                                        </p:attrNameLst>
                                      </p:cBhvr>
                                      <p:to>
                                        <p:strVal val="visible"/>
                                      </p:to>
                                    </p:set>
                                    <p:animEffect transition="in" filter="fade">
                                      <p:cBhvr>
                                        <p:cTn id="7" dur="2000"/>
                                        <p:tgtEl>
                                          <p:spTgt spid="15">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xEl>
                                              <p:pRg st="0" end="0"/>
                                            </p:txEl>
                                          </p:spTgt>
                                        </p:tgtEl>
                                        <p:attrNameLst>
                                          <p:attrName>style.visibility</p:attrName>
                                        </p:attrNameLst>
                                      </p:cBhvr>
                                      <p:to>
                                        <p:strVal val="visible"/>
                                      </p:to>
                                    </p:set>
                                    <p:animEffect transition="in" filter="fade">
                                      <p:cBhvr>
                                        <p:cTn id="10" dur="2000"/>
                                        <p:tgtEl>
                                          <p:spTgt spid="15">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7">
                                            <p:bg/>
                                          </p:spTgt>
                                        </p:tgtEl>
                                        <p:attrNameLst>
                                          <p:attrName>style.visibility</p:attrName>
                                        </p:attrNameLst>
                                      </p:cBhvr>
                                      <p:to>
                                        <p:strVal val="visible"/>
                                      </p:to>
                                    </p:set>
                                    <p:animEffect transition="in" filter="fade">
                                      <p:cBhvr>
                                        <p:cTn id="15" dur="2000"/>
                                        <p:tgtEl>
                                          <p:spTgt spid="17">
                                            <p:bg/>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7">
                                            <p:txEl>
                                              <p:pRg st="0" end="0"/>
                                            </p:txEl>
                                          </p:spTgt>
                                        </p:tgtEl>
                                        <p:attrNameLst>
                                          <p:attrName>style.visibility</p:attrName>
                                        </p:attrNameLst>
                                      </p:cBhvr>
                                      <p:to>
                                        <p:strVal val="visible"/>
                                      </p:to>
                                    </p:set>
                                    <p:animEffect transition="in" filter="fade">
                                      <p:cBhvr>
                                        <p:cTn id="18" dur="2000"/>
                                        <p:tgtEl>
                                          <p:spTgt spid="17">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027"/>
                                        </p:tgtEl>
                                        <p:attrNameLst>
                                          <p:attrName>style.visibility</p:attrName>
                                        </p:attrNameLst>
                                      </p:cBhvr>
                                      <p:to>
                                        <p:strVal val="visible"/>
                                      </p:to>
                                    </p:set>
                                    <p:animEffect transition="in" filter="fade">
                                      <p:cBhvr>
                                        <p:cTn id="23" dur="2000"/>
                                        <p:tgtEl>
                                          <p:spTgt spid="1027"/>
                                        </p:tgtEl>
                                      </p:cBhvr>
                                    </p:animEffect>
                                  </p:childTnLst>
                                </p:cTn>
                              </p:par>
                              <p:par>
                                <p:cTn id="24" presetID="10" presetClass="entr" presetSubtype="0" fill="hold" nodeType="withEffect">
                                  <p:stCondLst>
                                    <p:cond delay="0"/>
                                  </p:stCondLst>
                                  <p:childTnLst>
                                    <p:set>
                                      <p:cBhvr>
                                        <p:cTn id="25" dur="1" fill="hold">
                                          <p:stCondLst>
                                            <p:cond delay="0"/>
                                          </p:stCondLst>
                                        </p:cTn>
                                        <p:tgtEl>
                                          <p:spTgt spid="1028"/>
                                        </p:tgtEl>
                                        <p:attrNameLst>
                                          <p:attrName>style.visibility</p:attrName>
                                        </p:attrNameLst>
                                      </p:cBhvr>
                                      <p:to>
                                        <p:strVal val="visible"/>
                                      </p:to>
                                    </p:set>
                                    <p:animEffect transition="in" filter="fade">
                                      <p:cBhvr>
                                        <p:cTn id="26" dur="2000"/>
                                        <p:tgtEl>
                                          <p:spTgt spid="1028"/>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029"/>
                                        </p:tgtEl>
                                        <p:attrNameLst>
                                          <p:attrName>style.visibility</p:attrName>
                                        </p:attrNameLst>
                                      </p:cBhvr>
                                      <p:to>
                                        <p:strVal val="visible"/>
                                      </p:to>
                                    </p:set>
                                    <p:animEffect transition="in" filter="fade">
                                      <p:cBhvr>
                                        <p:cTn id="31" dur="2000"/>
                                        <p:tgtEl>
                                          <p:spTgt spid="1029"/>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fade">
                                      <p:cBhvr>
                                        <p:cTn id="36" dur="2000"/>
                                        <p:tgtEl>
                                          <p:spTgt spid="8"/>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fade">
                                      <p:cBhvr>
                                        <p:cTn id="41" dur="2000"/>
                                        <p:tgtEl>
                                          <p:spTgt spid="14"/>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fade">
                                      <p:cBhvr>
                                        <p:cTn id="44" dur="2000"/>
                                        <p:tgtEl>
                                          <p:spTgt spid="22"/>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2000"/>
                                        <p:tgtEl>
                                          <p:spTgt spid="9"/>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fade">
                                      <p:cBhvr>
                                        <p:cTn id="52" dur="2000"/>
                                        <p:tgtEl>
                                          <p:spTgt spid="23"/>
                                        </p:tgtEl>
                                      </p:cBhvr>
                                    </p:animEffect>
                                  </p:childTnLst>
                                </p:cTn>
                              </p:par>
                              <p:par>
                                <p:cTn id="53" presetID="10" presetClass="entr" presetSubtype="0" fill="hold" nodeType="with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2000"/>
                                        <p:tgtEl>
                                          <p:spTgt spid="16"/>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10"/>
                                        </p:tgtEl>
                                        <p:attrNameLst>
                                          <p:attrName>style.visibility</p:attrName>
                                        </p:attrNameLst>
                                      </p:cBhvr>
                                      <p:to>
                                        <p:strVal val="visible"/>
                                      </p:to>
                                    </p:set>
                                    <p:animEffect transition="in" filter="fade">
                                      <p:cBhvr>
                                        <p:cTn id="58"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22" grpId="0"/>
      <p:bldP spid="23" grpId="0"/>
      <p:bldP spid="15" grpId="0" build="allAtOnce" animBg="1"/>
      <p:bldP spid="17" grpId="0" build="allAtOnce" animBg="1"/>
    </p:bld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39552" y="692696"/>
            <a:ext cx="8229600" cy="1008112"/>
          </a:xfrm>
        </p:spPr>
        <p:txBody>
          <a:bodyPr/>
          <a:lstStyle/>
          <a:p>
            <a:r>
              <a:rPr lang="zh-CN" altLang="en-US" dirty="0" smtClean="0">
                <a:latin typeface="微软雅黑" pitchFamily="34" charset="-122"/>
                <a:ea typeface="微软雅黑" pitchFamily="34" charset="-122"/>
              </a:rPr>
              <a:t>配置国际化资源文件</a:t>
            </a:r>
            <a:endParaRPr lang="zh-CN" altLang="en-US" dirty="0">
              <a:latin typeface="微软雅黑" pitchFamily="34" charset="-122"/>
              <a:ea typeface="微软雅黑" pitchFamily="34" charset="-122"/>
            </a:endParaRPr>
          </a:p>
        </p:txBody>
      </p:sp>
      <p:sp>
        <p:nvSpPr>
          <p:cNvPr id="3" name="内容占位符 2"/>
          <p:cNvSpPr>
            <a:spLocks noGrp="1"/>
          </p:cNvSpPr>
          <p:nvPr>
            <p:ph idx="1"/>
          </p:nvPr>
        </p:nvSpPr>
        <p:spPr>
          <a:xfrm>
            <a:off x="251520" y="1844824"/>
            <a:ext cx="8568952" cy="4464496"/>
          </a:xfrm>
        </p:spPr>
        <p:txBody>
          <a:bodyPr>
            <a:noAutofit/>
          </a:bodyPr>
          <a:lstStyle/>
          <a:p>
            <a:r>
              <a:rPr lang="en-US" sz="2000" dirty="0" smtClean="0">
                <a:latin typeface="微软雅黑" pitchFamily="34" charset="-122"/>
                <a:ea typeface="微软雅黑" pitchFamily="34" charset="-122"/>
              </a:rPr>
              <a:t>Action </a:t>
            </a:r>
            <a:r>
              <a:rPr lang="zh-CN" altLang="en-US" sz="2000" dirty="0" smtClean="0">
                <a:latin typeface="微软雅黑" pitchFamily="34" charset="-122"/>
                <a:ea typeface="微软雅黑" pitchFamily="34" charset="-122"/>
              </a:rPr>
              <a:t>范围资源文件：在</a:t>
            </a:r>
            <a:r>
              <a:rPr lang="en-US" sz="2000" dirty="0" smtClean="0">
                <a:latin typeface="微软雅黑" pitchFamily="34" charset="-122"/>
                <a:ea typeface="微软雅黑" pitchFamily="34" charset="-122"/>
              </a:rPr>
              <a:t>Action</a:t>
            </a:r>
            <a:r>
              <a:rPr lang="zh-CN" altLang="en-US" sz="2000" dirty="0" smtClean="0">
                <a:latin typeface="微软雅黑" pitchFamily="34" charset="-122"/>
                <a:ea typeface="微软雅黑" pitchFamily="34" charset="-122"/>
              </a:rPr>
              <a:t>类文件所在的路径建立名为</a:t>
            </a:r>
            <a:r>
              <a:rPr lang="en-US" sz="2000" b="1" dirty="0" err="1" smtClean="0">
                <a:solidFill>
                  <a:srgbClr val="FF0000"/>
                </a:solidFill>
                <a:latin typeface="微软雅黑" pitchFamily="34" charset="-122"/>
                <a:ea typeface="微软雅黑" pitchFamily="34" charset="-122"/>
              </a:rPr>
              <a:t>ActionName_language_country.properties</a:t>
            </a:r>
            <a:r>
              <a:rPr lang="en-US" sz="2000" b="1" dirty="0" smtClean="0">
                <a:solidFill>
                  <a:srgbClr val="FF0000"/>
                </a:solidFill>
                <a:latin typeface="微软雅黑" pitchFamily="34" charset="-122"/>
                <a:ea typeface="微软雅黑" pitchFamily="34" charset="-122"/>
              </a:rPr>
              <a:t> </a:t>
            </a:r>
            <a:r>
              <a:rPr lang="zh-CN" altLang="en-US" sz="2000" dirty="0" smtClean="0">
                <a:latin typeface="微软雅黑" pitchFamily="34" charset="-122"/>
                <a:ea typeface="微软雅黑" pitchFamily="34" charset="-122"/>
              </a:rPr>
              <a:t>的文件</a:t>
            </a:r>
            <a:endParaRPr lang="en-US" altLang="zh-CN" sz="2000" dirty="0" smtClean="0">
              <a:latin typeface="微软雅黑" pitchFamily="34" charset="-122"/>
              <a:ea typeface="微软雅黑" pitchFamily="34" charset="-122"/>
            </a:endParaRPr>
          </a:p>
          <a:p>
            <a:r>
              <a:rPr lang="zh-CN" altLang="en-US" sz="2000" dirty="0" smtClean="0">
                <a:latin typeface="微软雅黑" pitchFamily="34" charset="-122"/>
                <a:ea typeface="微软雅黑" pitchFamily="34" charset="-122"/>
              </a:rPr>
              <a:t>包范围资源文件：在包的根路径下建立文件名为</a:t>
            </a:r>
            <a:r>
              <a:rPr lang="en-US" sz="2000" b="1" dirty="0" err="1" smtClean="0">
                <a:solidFill>
                  <a:srgbClr val="FF0000"/>
                </a:solidFill>
                <a:latin typeface="微软雅黑" pitchFamily="34" charset="-122"/>
                <a:ea typeface="微软雅黑" pitchFamily="34" charset="-122"/>
              </a:rPr>
              <a:t>package_language_country.properties</a:t>
            </a:r>
            <a:r>
              <a:rPr lang="en-US" sz="2000" b="1" dirty="0" smtClean="0">
                <a:solidFill>
                  <a:srgbClr val="FF0000"/>
                </a:solidFill>
                <a:latin typeface="微软雅黑" pitchFamily="34" charset="-122"/>
                <a:ea typeface="微软雅黑" pitchFamily="34" charset="-122"/>
              </a:rPr>
              <a:t> </a:t>
            </a:r>
            <a:r>
              <a:rPr lang="zh-CN" altLang="en-US" sz="2000" dirty="0" smtClean="0">
                <a:latin typeface="微软雅黑" pitchFamily="34" charset="-122"/>
                <a:ea typeface="微软雅黑" pitchFamily="34" charset="-122"/>
              </a:rPr>
              <a:t>的属性文件，一旦建立，处于该包下的所有 </a:t>
            </a:r>
            <a:r>
              <a:rPr lang="en-US" sz="2000" dirty="0" smtClean="0">
                <a:latin typeface="微软雅黑" pitchFamily="34" charset="-122"/>
                <a:ea typeface="微软雅黑" pitchFamily="34" charset="-122"/>
              </a:rPr>
              <a:t>Action </a:t>
            </a:r>
            <a:r>
              <a:rPr lang="zh-CN" altLang="en-US" sz="2000" dirty="0" smtClean="0">
                <a:latin typeface="微软雅黑" pitchFamily="34" charset="-122"/>
                <a:ea typeface="微软雅黑" pitchFamily="34" charset="-122"/>
              </a:rPr>
              <a:t>都可以访问该资源文件。注意：</a:t>
            </a:r>
            <a:r>
              <a:rPr lang="zh-CN" altLang="en-US" sz="2000" dirty="0" smtClean="0">
                <a:solidFill>
                  <a:srgbClr val="0000FF"/>
                </a:solidFill>
                <a:latin typeface="微软雅黑" pitchFamily="34" charset="-122"/>
                <a:ea typeface="微软雅黑" pitchFamily="34" charset="-122"/>
              </a:rPr>
              <a:t>包范围资源文件的 </a:t>
            </a:r>
            <a:r>
              <a:rPr lang="en-US" sz="2000" dirty="0" err="1" smtClean="0">
                <a:solidFill>
                  <a:srgbClr val="0000FF"/>
                </a:solidFill>
                <a:latin typeface="微软雅黑" pitchFamily="34" charset="-122"/>
                <a:ea typeface="微软雅黑" pitchFamily="34" charset="-122"/>
              </a:rPr>
              <a:t>baseName</a:t>
            </a:r>
            <a:r>
              <a:rPr lang="en-US" sz="2000" dirty="0" smtClean="0">
                <a:solidFill>
                  <a:srgbClr val="0000FF"/>
                </a:solidFill>
                <a:latin typeface="微软雅黑" pitchFamily="34" charset="-122"/>
                <a:ea typeface="微软雅黑" pitchFamily="34" charset="-122"/>
              </a:rPr>
              <a:t> </a:t>
            </a:r>
            <a:r>
              <a:rPr lang="zh-CN" altLang="en-US" sz="2000" dirty="0" smtClean="0">
                <a:solidFill>
                  <a:srgbClr val="0000FF"/>
                </a:solidFill>
                <a:latin typeface="微软雅黑" pitchFamily="34" charset="-122"/>
                <a:ea typeface="微软雅黑" pitchFamily="34" charset="-122"/>
              </a:rPr>
              <a:t>就是</a:t>
            </a:r>
            <a:r>
              <a:rPr lang="en-US" sz="2000" dirty="0" smtClean="0">
                <a:solidFill>
                  <a:srgbClr val="0000FF"/>
                </a:solidFill>
                <a:latin typeface="微软雅黑" pitchFamily="34" charset="-122"/>
                <a:ea typeface="微软雅黑" pitchFamily="34" charset="-122"/>
              </a:rPr>
              <a:t>package</a:t>
            </a:r>
            <a:r>
              <a:rPr lang="en-US" sz="2000" dirty="0" smtClean="0">
                <a:latin typeface="微软雅黑" pitchFamily="34" charset="-122"/>
                <a:ea typeface="微软雅黑" pitchFamily="34" charset="-122"/>
              </a:rPr>
              <a:t>，</a:t>
            </a:r>
            <a:r>
              <a:rPr lang="zh-CN" altLang="en-US" sz="2000" dirty="0" smtClean="0">
                <a:latin typeface="微软雅黑" pitchFamily="34" charset="-122"/>
                <a:ea typeface="微软雅黑" pitchFamily="34" charset="-122"/>
              </a:rPr>
              <a:t>不是</a:t>
            </a:r>
            <a:r>
              <a:rPr lang="en-US" sz="2000" dirty="0" smtClean="0">
                <a:latin typeface="微软雅黑" pitchFamily="34" charset="-122"/>
                <a:ea typeface="微软雅黑" pitchFamily="34" charset="-122"/>
              </a:rPr>
              <a:t>Action</a:t>
            </a:r>
            <a:r>
              <a:rPr lang="zh-CN" altLang="en-US" sz="2000" dirty="0" smtClean="0">
                <a:latin typeface="微软雅黑" pitchFamily="34" charset="-122"/>
                <a:ea typeface="微软雅黑" pitchFamily="34" charset="-122"/>
              </a:rPr>
              <a:t>所在的包名。</a:t>
            </a:r>
            <a:endParaRPr lang="en-US" altLang="zh-CN" sz="2000" dirty="0" smtClean="0">
              <a:latin typeface="微软雅黑" pitchFamily="34" charset="-122"/>
              <a:ea typeface="微软雅黑" pitchFamily="34" charset="-122"/>
            </a:endParaRPr>
          </a:p>
          <a:p>
            <a:r>
              <a:rPr lang="zh-CN" altLang="en-US" sz="2000" b="1" dirty="0" smtClean="0">
                <a:solidFill>
                  <a:srgbClr val="FF0000"/>
                </a:solidFill>
                <a:latin typeface="微软雅黑" pitchFamily="34" charset="-122"/>
                <a:ea typeface="微软雅黑" pitchFamily="34" charset="-122"/>
              </a:rPr>
              <a:t>全局资源文件</a:t>
            </a:r>
            <a:endParaRPr lang="en-US" altLang="zh-CN" sz="2000" b="1" dirty="0" smtClean="0">
              <a:solidFill>
                <a:srgbClr val="FF0000"/>
              </a:solidFill>
              <a:latin typeface="微软雅黑" pitchFamily="34" charset="-122"/>
              <a:ea typeface="微软雅黑" pitchFamily="34" charset="-122"/>
            </a:endParaRPr>
          </a:p>
          <a:p>
            <a:pPr lvl="1"/>
            <a:r>
              <a:rPr lang="zh-CN" altLang="en-US" sz="1600" dirty="0" smtClean="0">
                <a:latin typeface="微软雅黑" pitchFamily="34" charset="-122"/>
                <a:ea typeface="微软雅黑" pitchFamily="34" charset="-122"/>
              </a:rPr>
              <a:t>命名方式</a:t>
            </a:r>
            <a:r>
              <a:rPr lang="en-US" altLang="zh-CN" sz="1600" dirty="0" smtClean="0">
                <a:latin typeface="微软雅黑" pitchFamily="34" charset="-122"/>
                <a:ea typeface="微软雅黑" pitchFamily="34" charset="-122"/>
              </a:rPr>
              <a:t>: </a:t>
            </a:r>
            <a:r>
              <a:rPr lang="en-US" altLang="zh-CN" sz="1600" b="1" dirty="0" err="1" smtClean="0">
                <a:solidFill>
                  <a:srgbClr val="FF0000"/>
                </a:solidFill>
                <a:latin typeface="微软雅黑" pitchFamily="34" charset="-122"/>
                <a:ea typeface="微软雅黑" pitchFamily="34" charset="-122"/>
              </a:rPr>
              <a:t>basename_language_country.properties</a:t>
            </a:r>
            <a:endParaRPr lang="en-US" sz="1600" b="1" dirty="0" smtClean="0">
              <a:solidFill>
                <a:srgbClr val="FF0000"/>
              </a:solidFill>
              <a:latin typeface="微软雅黑" pitchFamily="34" charset="-122"/>
              <a:ea typeface="微软雅黑" pitchFamily="34" charset="-122"/>
            </a:endParaRPr>
          </a:p>
          <a:p>
            <a:pPr lvl="1"/>
            <a:r>
              <a:rPr lang="en-US" sz="1600" dirty="0" smtClean="0">
                <a:latin typeface="微软雅黑" pitchFamily="34" charset="-122"/>
                <a:ea typeface="微软雅黑" pitchFamily="34" charset="-122"/>
              </a:rPr>
              <a:t>struts.xml</a:t>
            </a:r>
            <a:br>
              <a:rPr lang="en-US" sz="1600" dirty="0" smtClean="0">
                <a:latin typeface="微软雅黑" pitchFamily="34" charset="-122"/>
                <a:ea typeface="微软雅黑" pitchFamily="34" charset="-122"/>
              </a:rPr>
            </a:br>
            <a:r>
              <a:rPr lang="en-US" sz="1600" b="1" dirty="0" smtClean="0">
                <a:latin typeface="微软雅黑" pitchFamily="34" charset="-122"/>
                <a:ea typeface="微软雅黑" pitchFamily="34" charset="-122"/>
              </a:rPr>
              <a:t>&lt;constant name="struts.custom.i18n.resources" value="</a:t>
            </a:r>
            <a:r>
              <a:rPr lang="en-US" sz="1600" b="1" dirty="0" err="1" smtClean="0">
                <a:latin typeface="微软雅黑" pitchFamily="34" charset="-122"/>
                <a:ea typeface="微软雅黑" pitchFamily="34" charset="-122"/>
              </a:rPr>
              <a:t>baseName</a:t>
            </a:r>
            <a:r>
              <a:rPr lang="en-US" sz="1600" b="1" dirty="0" smtClean="0">
                <a:latin typeface="微软雅黑" pitchFamily="34" charset="-122"/>
                <a:ea typeface="微软雅黑" pitchFamily="34" charset="-122"/>
              </a:rPr>
              <a:t>"/&gt;</a:t>
            </a:r>
            <a:endParaRPr lang="en-US" altLang="zh-CN" sz="1600" b="1" dirty="0" smtClean="0">
              <a:latin typeface="微软雅黑" pitchFamily="34" charset="-122"/>
              <a:ea typeface="微软雅黑" pitchFamily="34" charset="-122"/>
            </a:endParaRPr>
          </a:p>
          <a:p>
            <a:pPr lvl="1"/>
            <a:r>
              <a:rPr lang="en-US" sz="1600" dirty="0" err="1" smtClean="0">
                <a:latin typeface="微软雅黑" pitchFamily="34" charset="-122"/>
                <a:ea typeface="微软雅黑" pitchFamily="34" charset="-122"/>
              </a:rPr>
              <a:t>struts.properties</a:t>
            </a:r>
            <a:r>
              <a:rPr lang="en-US" sz="1600" dirty="0" smtClean="0">
                <a:latin typeface="微软雅黑" pitchFamily="34" charset="-122"/>
                <a:ea typeface="微软雅黑" pitchFamily="34" charset="-122"/>
              </a:rPr>
              <a:t/>
            </a:r>
            <a:br>
              <a:rPr lang="en-US" sz="1600" dirty="0" smtClean="0">
                <a:latin typeface="微软雅黑" pitchFamily="34" charset="-122"/>
                <a:ea typeface="微软雅黑" pitchFamily="34" charset="-122"/>
              </a:rPr>
            </a:br>
            <a:r>
              <a:rPr lang="en-US" sz="1600" dirty="0" smtClean="0">
                <a:latin typeface="微软雅黑" pitchFamily="34" charset="-122"/>
                <a:ea typeface="微软雅黑" pitchFamily="34" charset="-122"/>
              </a:rPr>
              <a:t>struts.custom.i18n.resources=</a:t>
            </a:r>
            <a:r>
              <a:rPr lang="en-US" sz="1600" dirty="0" err="1" smtClean="0">
                <a:latin typeface="微软雅黑" pitchFamily="34" charset="-122"/>
                <a:ea typeface="微软雅黑" pitchFamily="34" charset="-122"/>
              </a:rPr>
              <a:t>baseName</a:t>
            </a:r>
            <a:endParaRPr lang="en-US" sz="1600" dirty="0" smtClean="0">
              <a:latin typeface="微软雅黑" pitchFamily="34" charset="-122"/>
              <a:ea typeface="微软雅黑" pitchFamily="34" charset="-122"/>
            </a:endParaRPr>
          </a:p>
          <a:p>
            <a:r>
              <a:rPr lang="zh-CN" altLang="en-US" sz="2000" dirty="0" smtClean="0">
                <a:latin typeface="微软雅黑" pitchFamily="34" charset="-122"/>
                <a:ea typeface="微软雅黑" pitchFamily="34" charset="-122"/>
              </a:rPr>
              <a:t>临时指定资源文件：</a:t>
            </a:r>
            <a:r>
              <a:rPr lang="en-US" altLang="zh-CN" sz="2000" b="1" dirty="0" smtClean="0">
                <a:solidFill>
                  <a:srgbClr val="FF0000"/>
                </a:solidFill>
                <a:latin typeface="微软雅黑" pitchFamily="34" charset="-122"/>
                <a:ea typeface="微软雅黑" pitchFamily="34" charset="-122"/>
              </a:rPr>
              <a:t>&lt;</a:t>
            </a:r>
            <a:r>
              <a:rPr lang="en-US" sz="2000" b="1" dirty="0" smtClean="0">
                <a:solidFill>
                  <a:srgbClr val="FF0000"/>
                </a:solidFill>
                <a:latin typeface="微软雅黑" pitchFamily="34" charset="-122"/>
                <a:ea typeface="微软雅黑" pitchFamily="34" charset="-122"/>
              </a:rPr>
              <a:t>s:i18n.../&gt; </a:t>
            </a:r>
            <a:r>
              <a:rPr lang="zh-CN" altLang="en-US" sz="2000" dirty="0" smtClean="0">
                <a:latin typeface="微软雅黑" pitchFamily="34" charset="-122"/>
                <a:ea typeface="微软雅黑" pitchFamily="34" charset="-122"/>
              </a:rPr>
              <a:t>标签的 </a:t>
            </a:r>
            <a:r>
              <a:rPr lang="en-US" sz="2000" dirty="0" smtClean="0">
                <a:latin typeface="微软雅黑" pitchFamily="34" charset="-122"/>
                <a:ea typeface="微软雅黑" pitchFamily="34" charset="-122"/>
              </a:rPr>
              <a:t>name </a:t>
            </a:r>
            <a:r>
              <a:rPr lang="zh-CN" altLang="en-US" sz="2000" dirty="0" smtClean="0">
                <a:latin typeface="微软雅黑" pitchFamily="34" charset="-122"/>
                <a:ea typeface="微软雅黑" pitchFamily="34" charset="-122"/>
              </a:rPr>
              <a:t>属性指定临时的国际化资源文件</a:t>
            </a:r>
            <a:r>
              <a:rPr lang="en-US" sz="1800" dirty="0" smtClean="0">
                <a:latin typeface="微软雅黑" pitchFamily="34" charset="-122"/>
                <a:ea typeface="微软雅黑" pitchFamily="34" charset="-122"/>
              </a:rPr>
              <a:t/>
            </a:r>
            <a:br>
              <a:rPr lang="en-US" sz="1800" dirty="0" smtClean="0">
                <a:latin typeface="微软雅黑" pitchFamily="34" charset="-122"/>
                <a:ea typeface="微软雅黑" pitchFamily="34" charset="-122"/>
              </a:rPr>
            </a:br>
            <a:endParaRPr lang="zh-CN" altLang="en-US" sz="1800" dirty="0">
              <a:latin typeface="微软雅黑" pitchFamily="34" charset="-122"/>
              <a:ea typeface="微软雅黑" pitchFamily="34" charset="-122"/>
            </a:endParaRPr>
          </a:p>
        </p:txBody>
      </p:sp>
    </p:spTree>
    <p:extLst>
      <p:ext uri="{BB962C8B-B14F-4D97-AF65-F5344CB8AC3E}">
        <p14:creationId xmlns:p14="http://schemas.microsoft.com/office/powerpoint/2010/main" val="4266910836"/>
      </p:ext>
    </p:extLst>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11560" y="692696"/>
            <a:ext cx="8229600" cy="1008112"/>
          </a:xfrm>
        </p:spPr>
        <p:txBody>
          <a:bodyPr/>
          <a:lstStyle/>
          <a:p>
            <a:r>
              <a:rPr lang="zh-CN" altLang="en-US" dirty="0" smtClean="0">
                <a:latin typeface="微软雅黑" pitchFamily="34" charset="-122"/>
                <a:ea typeface="微软雅黑" pitchFamily="34" charset="-122"/>
              </a:rPr>
              <a:t>加载资源文件的顺序</a:t>
            </a:r>
            <a:endParaRPr lang="zh-CN" altLang="en-US" dirty="0">
              <a:latin typeface="微软雅黑" pitchFamily="34" charset="-122"/>
              <a:ea typeface="微软雅黑" pitchFamily="34" charset="-122"/>
            </a:endParaRPr>
          </a:p>
        </p:txBody>
      </p:sp>
      <p:sp>
        <p:nvSpPr>
          <p:cNvPr id="3" name="内容占位符 2"/>
          <p:cNvSpPr>
            <a:spLocks noGrp="1"/>
          </p:cNvSpPr>
          <p:nvPr>
            <p:ph idx="1"/>
          </p:nvPr>
        </p:nvSpPr>
        <p:spPr>
          <a:xfrm>
            <a:off x="285720" y="1768750"/>
            <a:ext cx="8501122" cy="4900610"/>
          </a:xfrm>
        </p:spPr>
        <p:txBody>
          <a:bodyPr>
            <a:normAutofit/>
          </a:bodyPr>
          <a:lstStyle/>
          <a:p>
            <a:r>
              <a:rPr lang="zh-CN" altLang="en-US" sz="2200" dirty="0" smtClean="0">
                <a:latin typeface="微软雅黑" pitchFamily="34" charset="-122"/>
                <a:ea typeface="微软雅黑" pitchFamily="34" charset="-122"/>
              </a:rPr>
              <a:t>假设我们在某个 </a:t>
            </a:r>
            <a:r>
              <a:rPr lang="en-US" sz="2200" dirty="0" err="1" smtClean="0">
                <a:latin typeface="微软雅黑" pitchFamily="34" charset="-122"/>
                <a:ea typeface="微软雅黑" pitchFamily="34" charset="-122"/>
              </a:rPr>
              <a:t>ChildAction</a:t>
            </a:r>
            <a:r>
              <a:rPr lang="en-US" sz="2200" dirty="0" smtClean="0">
                <a:latin typeface="微软雅黑" pitchFamily="34" charset="-122"/>
                <a:ea typeface="微软雅黑" pitchFamily="34" charset="-122"/>
              </a:rPr>
              <a:t> </a:t>
            </a:r>
            <a:r>
              <a:rPr lang="zh-CN" altLang="en-US" sz="2200" dirty="0" smtClean="0">
                <a:latin typeface="微软雅黑" pitchFamily="34" charset="-122"/>
                <a:ea typeface="微软雅黑" pitchFamily="34" charset="-122"/>
              </a:rPr>
              <a:t>中调用了</a:t>
            </a:r>
            <a:r>
              <a:rPr lang="en-US" sz="2200" dirty="0" err="1" smtClean="0">
                <a:latin typeface="微软雅黑" pitchFamily="34" charset="-122"/>
                <a:ea typeface="微软雅黑" pitchFamily="34" charset="-122"/>
              </a:rPr>
              <a:t>getText</a:t>
            </a:r>
            <a:r>
              <a:rPr lang="en-US" sz="2200" dirty="0" smtClean="0">
                <a:latin typeface="微软雅黑" pitchFamily="34" charset="-122"/>
                <a:ea typeface="微软雅黑" pitchFamily="34" charset="-122"/>
              </a:rPr>
              <a:t>("user</a:t>
            </a:r>
            <a:r>
              <a:rPr lang="en-US" altLang="zh-CN" sz="2200" dirty="0" smtClean="0">
                <a:latin typeface="微软雅黑" pitchFamily="34" charset="-122"/>
                <a:ea typeface="微软雅黑" pitchFamily="34" charset="-122"/>
              </a:rPr>
              <a:t>name</a:t>
            </a:r>
            <a:r>
              <a:rPr lang="en-US" sz="2200" dirty="0" smtClean="0">
                <a:latin typeface="微软雅黑" pitchFamily="34" charset="-122"/>
                <a:ea typeface="微软雅黑" pitchFamily="34" charset="-122"/>
              </a:rPr>
              <a:t>")</a:t>
            </a:r>
            <a:r>
              <a:rPr lang="zh-CN" altLang="en-US" sz="2200" dirty="0" smtClean="0">
                <a:latin typeface="微软雅黑" pitchFamily="34" charset="-122"/>
                <a:ea typeface="微软雅黑" pitchFamily="34" charset="-122"/>
              </a:rPr>
              <a:t>：</a:t>
            </a:r>
            <a:endParaRPr lang="en-US" altLang="zh-CN" sz="2200" dirty="0" smtClean="0">
              <a:latin typeface="微软雅黑" pitchFamily="34" charset="-122"/>
              <a:ea typeface="微软雅黑" pitchFamily="34" charset="-122"/>
            </a:endParaRPr>
          </a:p>
          <a:p>
            <a:pPr lvl="1"/>
            <a:r>
              <a:rPr lang="en-US" altLang="zh-CN" sz="1800" dirty="0" smtClean="0">
                <a:latin typeface="微软雅黑" pitchFamily="34" charset="-122"/>
                <a:ea typeface="微软雅黑" pitchFamily="34" charset="-122"/>
              </a:rPr>
              <a:t>(1)</a:t>
            </a:r>
            <a:r>
              <a:rPr lang="zh-CN" altLang="en-US" sz="1800" dirty="0" smtClean="0">
                <a:latin typeface="微软雅黑" pitchFamily="34" charset="-122"/>
                <a:ea typeface="微软雅黑" pitchFamily="34" charset="-122"/>
              </a:rPr>
              <a:t>加载和 </a:t>
            </a:r>
            <a:r>
              <a:rPr lang="en-US" sz="1800" dirty="0" err="1" smtClean="0">
                <a:latin typeface="微软雅黑" pitchFamily="34" charset="-122"/>
                <a:ea typeface="微软雅黑" pitchFamily="34" charset="-122"/>
              </a:rPr>
              <a:t>ChildAction</a:t>
            </a:r>
            <a:r>
              <a:rPr lang="en-US" sz="1800" dirty="0" smtClean="0">
                <a:latin typeface="微软雅黑" pitchFamily="34" charset="-122"/>
                <a:ea typeface="微软雅黑" pitchFamily="34" charset="-122"/>
              </a:rPr>
              <a:t> </a:t>
            </a:r>
            <a:r>
              <a:rPr lang="zh-CN" altLang="en-US" sz="1800" dirty="0" smtClean="0">
                <a:latin typeface="微软雅黑" pitchFamily="34" charset="-122"/>
                <a:ea typeface="微软雅黑" pitchFamily="34" charset="-122"/>
              </a:rPr>
              <a:t>的类文件在同一个包下的系列资源文件 </a:t>
            </a:r>
            <a:r>
              <a:rPr lang="en-US" altLang="zh-CN" sz="1800" b="1" dirty="0" err="1" smtClean="0">
                <a:solidFill>
                  <a:srgbClr val="FF0000"/>
                </a:solidFill>
                <a:latin typeface="微软雅黑" pitchFamily="34" charset="-122"/>
                <a:ea typeface="微软雅黑" pitchFamily="34" charset="-122"/>
              </a:rPr>
              <a:t>ChildAction.properties</a:t>
            </a:r>
            <a:endParaRPr lang="en-US" altLang="zh-CN" sz="1800" dirty="0" smtClean="0">
              <a:latin typeface="微软雅黑" pitchFamily="34" charset="-122"/>
              <a:ea typeface="微软雅黑" pitchFamily="34" charset="-122"/>
            </a:endParaRPr>
          </a:p>
          <a:p>
            <a:pPr lvl="1"/>
            <a:r>
              <a:rPr lang="en-US" altLang="zh-CN" sz="1800" dirty="0" smtClean="0">
                <a:latin typeface="微软雅黑" pitchFamily="34" charset="-122"/>
                <a:ea typeface="微软雅黑" pitchFamily="34" charset="-122"/>
              </a:rPr>
              <a:t>(2)</a:t>
            </a:r>
            <a:r>
              <a:rPr lang="zh-CN" altLang="en-US" sz="1800" dirty="0" smtClean="0">
                <a:latin typeface="微软雅黑" pitchFamily="34" charset="-122"/>
                <a:ea typeface="微软雅黑" pitchFamily="34" charset="-122"/>
              </a:rPr>
              <a:t>加载  </a:t>
            </a:r>
            <a:r>
              <a:rPr lang="en-US" sz="1800" dirty="0" err="1" smtClean="0">
                <a:latin typeface="微软雅黑" pitchFamily="34" charset="-122"/>
                <a:ea typeface="微软雅黑" pitchFamily="34" charset="-122"/>
              </a:rPr>
              <a:t>ChildAction</a:t>
            </a:r>
            <a:r>
              <a:rPr lang="zh-CN" altLang="en-US" sz="1800" dirty="0" smtClean="0">
                <a:latin typeface="微软雅黑" pitchFamily="34" charset="-122"/>
                <a:ea typeface="微软雅黑" pitchFamily="34" charset="-122"/>
              </a:rPr>
              <a:t> 实现的接口 </a:t>
            </a:r>
            <a:r>
              <a:rPr lang="en-US" sz="1800" dirty="0" err="1" smtClean="0">
                <a:latin typeface="微软雅黑" pitchFamily="34" charset="-122"/>
                <a:ea typeface="微软雅黑" pitchFamily="34" charset="-122"/>
              </a:rPr>
              <a:t>IChild</a:t>
            </a:r>
            <a:r>
              <a:rPr lang="en-US" sz="1800" dirty="0" smtClean="0">
                <a:latin typeface="微软雅黑" pitchFamily="34" charset="-122"/>
                <a:ea typeface="微软雅黑" pitchFamily="34" charset="-122"/>
              </a:rPr>
              <a:t>，</a:t>
            </a:r>
            <a:r>
              <a:rPr lang="zh-CN" altLang="en-US" sz="1800" dirty="0" smtClean="0">
                <a:latin typeface="微软雅黑" pitchFamily="34" charset="-122"/>
                <a:ea typeface="微软雅黑" pitchFamily="34" charset="-122"/>
              </a:rPr>
              <a:t>且和 </a:t>
            </a:r>
            <a:r>
              <a:rPr lang="en-US" sz="1800" dirty="0" err="1" smtClean="0">
                <a:latin typeface="微软雅黑" pitchFamily="34" charset="-122"/>
                <a:ea typeface="微软雅黑" pitchFamily="34" charset="-122"/>
              </a:rPr>
              <a:t>IChildn</a:t>
            </a:r>
            <a:r>
              <a:rPr lang="en-US" sz="1800" dirty="0" smtClean="0">
                <a:latin typeface="微软雅黑" pitchFamily="34" charset="-122"/>
                <a:ea typeface="微软雅黑" pitchFamily="34" charset="-122"/>
              </a:rPr>
              <a:t> </a:t>
            </a:r>
            <a:r>
              <a:rPr lang="zh-CN" altLang="en-US" sz="1800" dirty="0" smtClean="0">
                <a:latin typeface="微软雅黑" pitchFamily="34" charset="-122"/>
                <a:ea typeface="微软雅黑" pitchFamily="34" charset="-122"/>
              </a:rPr>
              <a:t>在同一个包下 </a:t>
            </a:r>
            <a:r>
              <a:rPr lang="en-US" sz="1800" b="1" dirty="0" err="1" smtClean="0">
                <a:solidFill>
                  <a:srgbClr val="FF0000"/>
                </a:solidFill>
                <a:latin typeface="微软雅黑" pitchFamily="34" charset="-122"/>
                <a:ea typeface="微软雅黑" pitchFamily="34" charset="-122"/>
              </a:rPr>
              <a:t>IChild</a:t>
            </a:r>
            <a:r>
              <a:rPr lang="en-US" altLang="zh-CN" sz="1800" b="1" dirty="0" err="1" smtClean="0">
                <a:solidFill>
                  <a:srgbClr val="FF0000"/>
                </a:solidFill>
                <a:latin typeface="微软雅黑" pitchFamily="34" charset="-122"/>
                <a:ea typeface="微软雅黑" pitchFamily="34" charset="-122"/>
              </a:rPr>
              <a:t>.properties</a:t>
            </a:r>
            <a:r>
              <a:rPr lang="en-US" altLang="zh-CN" sz="1800" dirty="0" smtClean="0">
                <a:latin typeface="微软雅黑" pitchFamily="34" charset="-122"/>
                <a:ea typeface="微软雅黑" pitchFamily="34" charset="-122"/>
              </a:rPr>
              <a:t> </a:t>
            </a:r>
            <a:r>
              <a:rPr lang="zh-CN" altLang="en-US" sz="1800" dirty="0" smtClean="0">
                <a:latin typeface="微软雅黑" pitchFamily="34" charset="-122"/>
                <a:ea typeface="微软雅黑" pitchFamily="34" charset="-122"/>
              </a:rPr>
              <a:t>系列资源文件。</a:t>
            </a:r>
            <a:endParaRPr lang="en-US" altLang="zh-CN" sz="1800" dirty="0" smtClean="0">
              <a:latin typeface="微软雅黑" pitchFamily="34" charset="-122"/>
              <a:ea typeface="微软雅黑" pitchFamily="34" charset="-122"/>
            </a:endParaRPr>
          </a:p>
          <a:p>
            <a:pPr lvl="1"/>
            <a:r>
              <a:rPr lang="en-US" altLang="zh-CN" sz="1800" dirty="0" smtClean="0">
                <a:latin typeface="微软雅黑" pitchFamily="34" charset="-122"/>
                <a:ea typeface="微软雅黑" pitchFamily="34" charset="-122"/>
              </a:rPr>
              <a:t>(3)</a:t>
            </a:r>
            <a:r>
              <a:rPr lang="zh-CN" altLang="en-US" sz="1800" dirty="0" smtClean="0">
                <a:latin typeface="微软雅黑" pitchFamily="34" charset="-122"/>
                <a:ea typeface="微软雅黑" pitchFamily="34" charset="-122"/>
              </a:rPr>
              <a:t>加载 </a:t>
            </a:r>
            <a:r>
              <a:rPr lang="en-US" sz="1800" dirty="0" err="1" smtClean="0">
                <a:latin typeface="微软雅黑" pitchFamily="34" charset="-122"/>
                <a:ea typeface="微软雅黑" pitchFamily="34" charset="-122"/>
              </a:rPr>
              <a:t>ChildAction</a:t>
            </a:r>
            <a:r>
              <a:rPr lang="en-US" sz="1800" dirty="0" smtClean="0">
                <a:latin typeface="微软雅黑" pitchFamily="34" charset="-122"/>
                <a:ea typeface="微软雅黑" pitchFamily="34" charset="-122"/>
              </a:rPr>
              <a:t> </a:t>
            </a:r>
            <a:r>
              <a:rPr lang="zh-CN" altLang="en-US" sz="1800" dirty="0" smtClean="0">
                <a:latin typeface="微软雅黑" pitchFamily="34" charset="-122"/>
                <a:ea typeface="微软雅黑" pitchFamily="34" charset="-122"/>
              </a:rPr>
              <a:t>父类 </a:t>
            </a:r>
            <a:r>
              <a:rPr lang="en-US" sz="1800" dirty="0" smtClean="0">
                <a:latin typeface="微软雅黑" pitchFamily="34" charset="-122"/>
                <a:ea typeface="微软雅黑" pitchFamily="34" charset="-122"/>
              </a:rPr>
              <a:t>Parent，</a:t>
            </a:r>
            <a:r>
              <a:rPr lang="zh-CN" altLang="en-US" sz="1800" dirty="0" smtClean="0">
                <a:latin typeface="微软雅黑" pitchFamily="34" charset="-122"/>
                <a:ea typeface="微软雅黑" pitchFamily="34" charset="-122"/>
              </a:rPr>
              <a:t>且和 </a:t>
            </a:r>
            <a:r>
              <a:rPr lang="en-US" sz="1800" dirty="0" smtClean="0">
                <a:latin typeface="微软雅黑" pitchFamily="34" charset="-122"/>
                <a:ea typeface="微软雅黑" pitchFamily="34" charset="-122"/>
              </a:rPr>
              <a:t>Parent </a:t>
            </a:r>
            <a:r>
              <a:rPr lang="zh-CN" altLang="en-US" sz="1800" dirty="0" smtClean="0">
                <a:latin typeface="微软雅黑" pitchFamily="34" charset="-122"/>
                <a:ea typeface="微软雅黑" pitchFamily="34" charset="-122"/>
              </a:rPr>
              <a:t>在同一个包下的 </a:t>
            </a:r>
            <a:r>
              <a:rPr lang="en-US" sz="1800" dirty="0" err="1" smtClean="0">
                <a:latin typeface="微软雅黑" pitchFamily="34" charset="-122"/>
                <a:ea typeface="微软雅黑" pitchFamily="34" charset="-122"/>
              </a:rPr>
              <a:t>baseName</a:t>
            </a:r>
            <a:r>
              <a:rPr lang="en-US" sz="1800" dirty="0" smtClean="0">
                <a:latin typeface="微软雅黑" pitchFamily="34" charset="-122"/>
                <a:ea typeface="微软雅黑" pitchFamily="34" charset="-122"/>
              </a:rPr>
              <a:t> </a:t>
            </a:r>
            <a:r>
              <a:rPr lang="zh-CN" altLang="en-US" sz="1800" dirty="0" smtClean="0">
                <a:latin typeface="微软雅黑" pitchFamily="34" charset="-122"/>
                <a:ea typeface="微软雅黑" pitchFamily="34" charset="-122"/>
              </a:rPr>
              <a:t>为 </a:t>
            </a:r>
            <a:r>
              <a:rPr lang="en-US" sz="1800" b="1" dirty="0" err="1" smtClean="0">
                <a:solidFill>
                  <a:srgbClr val="FF0000"/>
                </a:solidFill>
                <a:latin typeface="微软雅黑" pitchFamily="34" charset="-122"/>
                <a:ea typeface="微软雅黑" pitchFamily="34" charset="-122"/>
              </a:rPr>
              <a:t>Parent</a:t>
            </a:r>
            <a:r>
              <a:rPr lang="en-US" altLang="zh-CN" sz="1800" b="1" dirty="0" err="1" smtClean="0">
                <a:solidFill>
                  <a:srgbClr val="FF0000"/>
                </a:solidFill>
                <a:latin typeface="微软雅黑" pitchFamily="34" charset="-122"/>
                <a:ea typeface="微软雅黑" pitchFamily="34" charset="-122"/>
              </a:rPr>
              <a:t>.properties</a:t>
            </a:r>
            <a:r>
              <a:rPr lang="en-US" sz="1800" dirty="0" smtClean="0">
                <a:latin typeface="微软雅黑" pitchFamily="34" charset="-122"/>
                <a:ea typeface="微软雅黑" pitchFamily="34" charset="-122"/>
              </a:rPr>
              <a:t> </a:t>
            </a:r>
            <a:r>
              <a:rPr lang="zh-CN" altLang="en-US" sz="1800" dirty="0" smtClean="0">
                <a:latin typeface="微软雅黑" pitchFamily="34" charset="-122"/>
                <a:ea typeface="微软雅黑" pitchFamily="34" charset="-122"/>
              </a:rPr>
              <a:t>系列资源文件。</a:t>
            </a:r>
            <a:endParaRPr lang="en-US" altLang="zh-CN" sz="1800" dirty="0" smtClean="0">
              <a:latin typeface="微软雅黑" pitchFamily="34" charset="-122"/>
              <a:ea typeface="微软雅黑" pitchFamily="34" charset="-122"/>
            </a:endParaRPr>
          </a:p>
          <a:p>
            <a:pPr lvl="1"/>
            <a:r>
              <a:rPr lang="en-US" altLang="zh-CN" sz="1800" dirty="0" smtClean="0">
                <a:latin typeface="微软雅黑" pitchFamily="34" charset="-122"/>
                <a:ea typeface="微软雅黑" pitchFamily="34" charset="-122"/>
              </a:rPr>
              <a:t>(4)</a:t>
            </a:r>
            <a:r>
              <a:rPr lang="zh-CN" altLang="en-US" sz="1800" dirty="0" smtClean="0">
                <a:latin typeface="微软雅黑" pitchFamily="34" charset="-122"/>
                <a:ea typeface="微软雅黑" pitchFamily="34" charset="-122"/>
              </a:rPr>
              <a:t> 若 </a:t>
            </a:r>
            <a:r>
              <a:rPr lang="en-US" sz="1800" dirty="0" err="1" smtClean="0">
                <a:latin typeface="微软雅黑" pitchFamily="34" charset="-122"/>
                <a:ea typeface="微软雅黑" pitchFamily="34" charset="-122"/>
              </a:rPr>
              <a:t>ChildAction</a:t>
            </a:r>
            <a:r>
              <a:rPr lang="en-US" sz="1800" dirty="0" smtClean="0">
                <a:latin typeface="微软雅黑" pitchFamily="34" charset="-122"/>
                <a:ea typeface="微软雅黑" pitchFamily="34" charset="-122"/>
              </a:rPr>
              <a:t> </a:t>
            </a:r>
            <a:r>
              <a:rPr lang="zh-CN" altLang="en-US" sz="1800" dirty="0" smtClean="0">
                <a:latin typeface="微软雅黑" pitchFamily="34" charset="-122"/>
                <a:ea typeface="微软雅黑" pitchFamily="34" charset="-122"/>
              </a:rPr>
              <a:t>实现 </a:t>
            </a:r>
            <a:r>
              <a:rPr lang="en-US" sz="1800" dirty="0" err="1" smtClean="0">
                <a:latin typeface="微软雅黑" pitchFamily="34" charset="-122"/>
                <a:ea typeface="微软雅黑" pitchFamily="34" charset="-122"/>
              </a:rPr>
              <a:t>ModelDriven</a:t>
            </a:r>
            <a:r>
              <a:rPr lang="en-US" sz="1800" dirty="0" smtClean="0">
                <a:latin typeface="微软雅黑" pitchFamily="34" charset="-122"/>
                <a:ea typeface="微软雅黑" pitchFamily="34" charset="-122"/>
              </a:rPr>
              <a:t> </a:t>
            </a:r>
            <a:r>
              <a:rPr lang="zh-CN" altLang="en-US" sz="1800" dirty="0" smtClean="0">
                <a:latin typeface="微软雅黑" pitchFamily="34" charset="-122"/>
                <a:ea typeface="微软雅黑" pitchFamily="34" charset="-122"/>
              </a:rPr>
              <a:t>接口，则对于</a:t>
            </a:r>
            <a:r>
              <a:rPr lang="en-US" sz="1800" dirty="0" err="1" smtClean="0">
                <a:latin typeface="微软雅黑" pitchFamily="34" charset="-122"/>
                <a:ea typeface="微软雅黑" pitchFamily="34" charset="-122"/>
              </a:rPr>
              <a:t>getModel</a:t>
            </a:r>
            <a:r>
              <a:rPr lang="en-US" sz="1800" dirty="0" smtClean="0">
                <a:latin typeface="微软雅黑" pitchFamily="34" charset="-122"/>
                <a:ea typeface="微软雅黑" pitchFamily="34" charset="-122"/>
              </a:rPr>
              <a:t>()</a:t>
            </a:r>
            <a:r>
              <a:rPr lang="zh-CN" altLang="en-US" sz="1800" dirty="0" smtClean="0">
                <a:latin typeface="微软雅黑" pitchFamily="34" charset="-122"/>
                <a:ea typeface="微软雅黑" pitchFamily="34" charset="-122"/>
              </a:rPr>
              <a:t>方法返回的</a:t>
            </a:r>
            <a:r>
              <a:rPr lang="en-US" sz="1800" dirty="0" smtClean="0">
                <a:latin typeface="微软雅黑" pitchFamily="34" charset="-122"/>
                <a:ea typeface="微软雅黑" pitchFamily="34" charset="-122"/>
              </a:rPr>
              <a:t>model </a:t>
            </a:r>
            <a:r>
              <a:rPr lang="zh-CN" altLang="en-US" sz="1800" dirty="0" smtClean="0">
                <a:latin typeface="微软雅黑" pitchFamily="34" charset="-122"/>
                <a:ea typeface="微软雅黑" pitchFamily="34" charset="-122"/>
              </a:rPr>
              <a:t>对象，重新执行第</a:t>
            </a:r>
            <a:r>
              <a:rPr lang="en-US" altLang="zh-CN" sz="1800" dirty="0" smtClean="0">
                <a:latin typeface="微软雅黑" pitchFamily="34" charset="-122"/>
                <a:ea typeface="微软雅黑" pitchFamily="34" charset="-122"/>
              </a:rPr>
              <a:t>(1)</a:t>
            </a:r>
            <a:r>
              <a:rPr lang="zh-CN" altLang="en-US" sz="1800" dirty="0" smtClean="0">
                <a:latin typeface="微软雅黑" pitchFamily="34" charset="-122"/>
                <a:ea typeface="微软雅黑" pitchFamily="34" charset="-122"/>
              </a:rPr>
              <a:t>步操作。</a:t>
            </a:r>
            <a:endParaRPr lang="en-US" altLang="zh-CN" sz="1800" dirty="0" smtClean="0">
              <a:latin typeface="微软雅黑" pitchFamily="34" charset="-122"/>
              <a:ea typeface="微软雅黑" pitchFamily="34" charset="-122"/>
            </a:endParaRPr>
          </a:p>
          <a:p>
            <a:pPr lvl="1"/>
            <a:r>
              <a:rPr lang="en-US" altLang="zh-CN" sz="1800" dirty="0" smtClean="0">
                <a:latin typeface="微软雅黑" pitchFamily="34" charset="-122"/>
                <a:ea typeface="微软雅黑" pitchFamily="34" charset="-122"/>
              </a:rPr>
              <a:t>(5)</a:t>
            </a:r>
            <a:r>
              <a:rPr lang="zh-CN" altLang="en-US" sz="1800" dirty="0" smtClean="0">
                <a:latin typeface="微软雅黑" pitchFamily="34" charset="-122"/>
                <a:ea typeface="微软雅黑" pitchFamily="34" charset="-122"/>
              </a:rPr>
              <a:t> 查找当前包下 </a:t>
            </a:r>
            <a:r>
              <a:rPr lang="en-US" sz="1800" b="1" dirty="0" err="1" smtClean="0">
                <a:solidFill>
                  <a:srgbClr val="FF0000"/>
                </a:solidFill>
                <a:latin typeface="微软雅黑" pitchFamily="34" charset="-122"/>
                <a:ea typeface="微软雅黑" pitchFamily="34" charset="-122"/>
              </a:rPr>
              <a:t>package</a:t>
            </a:r>
            <a:r>
              <a:rPr lang="en-US" altLang="zh-CN" sz="1800" b="1" dirty="0" err="1" smtClean="0">
                <a:solidFill>
                  <a:srgbClr val="FF0000"/>
                </a:solidFill>
                <a:latin typeface="微软雅黑" pitchFamily="34" charset="-122"/>
                <a:ea typeface="微软雅黑" pitchFamily="34" charset="-122"/>
              </a:rPr>
              <a:t>.properties</a:t>
            </a:r>
            <a:r>
              <a:rPr lang="en-US" altLang="zh-CN" sz="1800" dirty="0" smtClean="0">
                <a:latin typeface="微软雅黑" pitchFamily="34" charset="-122"/>
                <a:ea typeface="微软雅黑" pitchFamily="34" charset="-122"/>
              </a:rPr>
              <a:t> </a:t>
            </a:r>
            <a:r>
              <a:rPr lang="zh-CN" altLang="en-US" sz="1800" dirty="0" smtClean="0">
                <a:latin typeface="微软雅黑" pitchFamily="34" charset="-122"/>
                <a:ea typeface="微软雅黑" pitchFamily="34" charset="-122"/>
              </a:rPr>
              <a:t>系列资源文件。</a:t>
            </a:r>
            <a:endParaRPr lang="en-US" altLang="zh-CN" sz="1800" dirty="0" smtClean="0">
              <a:latin typeface="微软雅黑" pitchFamily="34" charset="-122"/>
              <a:ea typeface="微软雅黑" pitchFamily="34" charset="-122"/>
            </a:endParaRPr>
          </a:p>
          <a:p>
            <a:pPr lvl="1"/>
            <a:r>
              <a:rPr lang="en-US" altLang="zh-CN" sz="1800" dirty="0" smtClean="0">
                <a:latin typeface="微软雅黑" pitchFamily="34" charset="-122"/>
                <a:ea typeface="微软雅黑" pitchFamily="34" charset="-122"/>
              </a:rPr>
              <a:t>(6)</a:t>
            </a:r>
            <a:r>
              <a:rPr lang="zh-CN" altLang="en-US" sz="1800" dirty="0" smtClean="0">
                <a:latin typeface="微软雅黑" pitchFamily="34" charset="-122"/>
                <a:ea typeface="微软雅黑" pitchFamily="34" charset="-122"/>
              </a:rPr>
              <a:t> 沿着当前包上溯，直到最顶层包来查找 </a:t>
            </a:r>
            <a:r>
              <a:rPr lang="en-US" sz="1800" b="1" dirty="0" err="1" smtClean="0">
                <a:solidFill>
                  <a:srgbClr val="FF0000"/>
                </a:solidFill>
                <a:latin typeface="微软雅黑" pitchFamily="34" charset="-122"/>
                <a:ea typeface="微软雅黑" pitchFamily="34" charset="-122"/>
              </a:rPr>
              <a:t>package</a:t>
            </a:r>
            <a:r>
              <a:rPr lang="en-US" altLang="zh-CN" sz="1800" b="1" dirty="0" err="1" smtClean="0">
                <a:solidFill>
                  <a:srgbClr val="FF0000"/>
                </a:solidFill>
                <a:latin typeface="微软雅黑" pitchFamily="34" charset="-122"/>
                <a:ea typeface="微软雅黑" pitchFamily="34" charset="-122"/>
              </a:rPr>
              <a:t>.properties</a:t>
            </a:r>
            <a:r>
              <a:rPr lang="en-US" altLang="zh-CN" sz="1800" dirty="0" smtClean="0">
                <a:latin typeface="微软雅黑" pitchFamily="34" charset="-122"/>
                <a:ea typeface="微软雅黑" pitchFamily="34" charset="-122"/>
              </a:rPr>
              <a:t> </a:t>
            </a:r>
            <a:r>
              <a:rPr lang="zh-CN" altLang="en-US" sz="1800" dirty="0" smtClean="0">
                <a:latin typeface="微软雅黑" pitchFamily="34" charset="-122"/>
                <a:ea typeface="微软雅黑" pitchFamily="34" charset="-122"/>
              </a:rPr>
              <a:t>的系列资源文件。</a:t>
            </a:r>
            <a:endParaRPr lang="en-US" altLang="zh-CN" sz="1800" dirty="0" smtClean="0">
              <a:latin typeface="微软雅黑" pitchFamily="34" charset="-122"/>
              <a:ea typeface="微软雅黑" pitchFamily="34" charset="-122"/>
            </a:endParaRPr>
          </a:p>
          <a:p>
            <a:pPr lvl="1"/>
            <a:r>
              <a:rPr lang="en-US" altLang="zh-CN" sz="1800" dirty="0" smtClean="0">
                <a:latin typeface="微软雅黑" pitchFamily="34" charset="-122"/>
                <a:ea typeface="微软雅黑" pitchFamily="34" charset="-122"/>
              </a:rPr>
              <a:t>(7)</a:t>
            </a:r>
            <a:r>
              <a:rPr lang="zh-CN" altLang="en-US" sz="1800" dirty="0" smtClean="0">
                <a:latin typeface="微软雅黑" pitchFamily="34" charset="-122"/>
                <a:ea typeface="微软雅黑" pitchFamily="34" charset="-122"/>
              </a:rPr>
              <a:t> 查找 </a:t>
            </a:r>
            <a:r>
              <a:rPr lang="en-US" sz="1800" b="1" dirty="0" smtClean="0">
                <a:solidFill>
                  <a:srgbClr val="FF0000"/>
                </a:solidFill>
                <a:latin typeface="微软雅黑" pitchFamily="34" charset="-122"/>
                <a:ea typeface="微软雅黑" pitchFamily="34" charset="-122"/>
              </a:rPr>
              <a:t>struts.custom.i18n.resources </a:t>
            </a:r>
            <a:r>
              <a:rPr lang="zh-CN" altLang="en-US" sz="1800" dirty="0" smtClean="0">
                <a:latin typeface="微软雅黑" pitchFamily="34" charset="-122"/>
                <a:ea typeface="微软雅黑" pitchFamily="34" charset="-122"/>
              </a:rPr>
              <a:t>常量指定 </a:t>
            </a:r>
            <a:r>
              <a:rPr lang="en-US" sz="1800" dirty="0" err="1" smtClean="0">
                <a:latin typeface="微软雅黑" pitchFamily="34" charset="-122"/>
                <a:ea typeface="微软雅黑" pitchFamily="34" charset="-122"/>
              </a:rPr>
              <a:t>baseName</a:t>
            </a:r>
            <a:r>
              <a:rPr lang="en-US" sz="1800" dirty="0" smtClean="0">
                <a:latin typeface="微软雅黑" pitchFamily="34" charset="-122"/>
                <a:ea typeface="微软雅黑" pitchFamily="34" charset="-122"/>
              </a:rPr>
              <a:t> </a:t>
            </a:r>
            <a:r>
              <a:rPr lang="zh-CN" altLang="en-US" sz="1800" dirty="0" smtClean="0">
                <a:latin typeface="微软雅黑" pitchFamily="34" charset="-122"/>
                <a:ea typeface="微软雅黑" pitchFamily="34" charset="-122"/>
              </a:rPr>
              <a:t>的系列资源文件。</a:t>
            </a:r>
            <a:endParaRPr lang="en-US" altLang="zh-CN" sz="1800" dirty="0" smtClean="0">
              <a:latin typeface="微软雅黑" pitchFamily="34" charset="-122"/>
              <a:ea typeface="微软雅黑" pitchFamily="34" charset="-122"/>
            </a:endParaRPr>
          </a:p>
          <a:p>
            <a:pPr lvl="1"/>
            <a:r>
              <a:rPr lang="en-US" altLang="zh-CN" sz="1800" dirty="0" smtClean="0">
                <a:latin typeface="微软雅黑" pitchFamily="34" charset="-122"/>
                <a:ea typeface="微软雅黑" pitchFamily="34" charset="-122"/>
              </a:rPr>
              <a:t>(8)</a:t>
            </a:r>
            <a:r>
              <a:rPr lang="zh-CN" altLang="en-US" sz="1800" dirty="0" smtClean="0">
                <a:latin typeface="微软雅黑" pitchFamily="34" charset="-122"/>
                <a:ea typeface="微软雅黑" pitchFamily="34" charset="-122"/>
              </a:rPr>
              <a:t> 直接输出该</a:t>
            </a:r>
            <a:r>
              <a:rPr lang="en-US" sz="1800" dirty="0" smtClean="0">
                <a:latin typeface="微软雅黑" pitchFamily="34" charset="-122"/>
                <a:ea typeface="微软雅黑" pitchFamily="34" charset="-122"/>
              </a:rPr>
              <a:t>key</a:t>
            </a:r>
            <a:r>
              <a:rPr lang="zh-CN" altLang="en-US" sz="1800" dirty="0" smtClean="0">
                <a:latin typeface="微软雅黑" pitchFamily="34" charset="-122"/>
                <a:ea typeface="微软雅黑" pitchFamily="34" charset="-122"/>
              </a:rPr>
              <a:t>的字符串值。</a:t>
            </a:r>
            <a:endParaRPr lang="zh-CN" altLang="en-US" sz="1800" dirty="0">
              <a:latin typeface="微软雅黑" pitchFamily="34" charset="-122"/>
              <a:ea typeface="微软雅黑" pitchFamily="34" charset="-122"/>
            </a:endParaRPr>
          </a:p>
        </p:txBody>
      </p:sp>
    </p:spTree>
    <p:extLst>
      <p:ext uri="{BB962C8B-B14F-4D97-AF65-F5344CB8AC3E}">
        <p14:creationId xmlns:p14="http://schemas.microsoft.com/office/powerpoint/2010/main" val="3383198353"/>
      </p:ext>
    </p:extLst>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90872" y="692696"/>
            <a:ext cx="8229600" cy="1080120"/>
          </a:xfrm>
        </p:spPr>
        <p:txBody>
          <a:bodyPr/>
          <a:lstStyle/>
          <a:p>
            <a:r>
              <a:rPr lang="zh-CN" altLang="en-US" dirty="0" smtClean="0">
                <a:latin typeface="微软雅黑" pitchFamily="34" charset="-122"/>
                <a:ea typeface="微软雅黑" pitchFamily="34" charset="-122"/>
              </a:rPr>
              <a:t>访问国际化消息</a:t>
            </a:r>
            <a:endParaRPr lang="zh-CN" altLang="en-US" dirty="0">
              <a:latin typeface="微软雅黑" pitchFamily="34" charset="-122"/>
              <a:ea typeface="微软雅黑" pitchFamily="34" charset="-122"/>
            </a:endParaRPr>
          </a:p>
        </p:txBody>
      </p:sp>
      <p:sp>
        <p:nvSpPr>
          <p:cNvPr id="3" name="内容占位符 2"/>
          <p:cNvSpPr>
            <a:spLocks noGrp="1"/>
          </p:cNvSpPr>
          <p:nvPr>
            <p:ph idx="1"/>
          </p:nvPr>
        </p:nvSpPr>
        <p:spPr>
          <a:xfrm>
            <a:off x="395536" y="1913312"/>
            <a:ext cx="8229600" cy="3891952"/>
          </a:xfrm>
        </p:spPr>
        <p:txBody>
          <a:bodyPr>
            <a:normAutofit/>
          </a:bodyPr>
          <a:lstStyle/>
          <a:p>
            <a:r>
              <a:rPr lang="en-US" sz="2800" dirty="0" smtClean="0">
                <a:latin typeface="微软雅黑" pitchFamily="34" charset="-122"/>
                <a:ea typeface="微软雅黑" pitchFamily="34" charset="-122"/>
              </a:rPr>
              <a:t>JSP </a:t>
            </a:r>
            <a:r>
              <a:rPr lang="zh-CN" altLang="en-US" sz="2800" dirty="0" smtClean="0">
                <a:latin typeface="微软雅黑" pitchFamily="34" charset="-122"/>
                <a:ea typeface="微软雅黑" pitchFamily="34" charset="-122"/>
              </a:rPr>
              <a:t>页面访问国际化消息：</a:t>
            </a:r>
            <a:endParaRPr lang="en-US" altLang="zh-CN" sz="2800" dirty="0" smtClean="0">
              <a:latin typeface="微软雅黑" pitchFamily="34" charset="-122"/>
              <a:ea typeface="微软雅黑" pitchFamily="34" charset="-122"/>
            </a:endParaRPr>
          </a:p>
          <a:p>
            <a:pPr lvl="1"/>
            <a:r>
              <a:rPr lang="zh-CN" altLang="en-US" sz="2400" dirty="0" smtClean="0">
                <a:latin typeface="微软雅黑" pitchFamily="34" charset="-122"/>
                <a:ea typeface="微软雅黑" pitchFamily="34" charset="-122"/>
              </a:rPr>
              <a:t>不带占位符：</a:t>
            </a:r>
            <a:endParaRPr lang="en-US" altLang="zh-CN" sz="2400" dirty="0" smtClean="0">
              <a:latin typeface="微软雅黑" pitchFamily="34" charset="-122"/>
              <a:ea typeface="微软雅黑" pitchFamily="34" charset="-122"/>
            </a:endParaRPr>
          </a:p>
          <a:p>
            <a:pPr lvl="2"/>
            <a:r>
              <a:rPr lang="en-US" altLang="zh-CN" sz="2000" dirty="0" smtClean="0">
                <a:latin typeface="微软雅黑" pitchFamily="34" charset="-122"/>
                <a:ea typeface="微软雅黑" pitchFamily="34" charset="-122"/>
              </a:rPr>
              <a:t>&lt;</a:t>
            </a:r>
            <a:r>
              <a:rPr lang="en-US" sz="2000" dirty="0" smtClean="0">
                <a:latin typeface="微软雅黑" pitchFamily="34" charset="-122"/>
                <a:ea typeface="微软雅黑" pitchFamily="34" charset="-122"/>
              </a:rPr>
              <a:t>s:text name="key"/&gt;</a:t>
            </a:r>
          </a:p>
          <a:p>
            <a:pPr lvl="2"/>
            <a:r>
              <a:rPr lang="zh-CN" altLang="en-US" sz="2000" dirty="0" smtClean="0">
                <a:latin typeface="微软雅黑" pitchFamily="34" charset="-122"/>
                <a:ea typeface="微软雅黑" pitchFamily="34" charset="-122"/>
              </a:rPr>
              <a:t>表单元素的 </a:t>
            </a:r>
            <a:r>
              <a:rPr lang="en-US" altLang="zh-CN" sz="2000" dirty="0" smtClean="0">
                <a:latin typeface="微软雅黑" pitchFamily="34" charset="-122"/>
                <a:ea typeface="微软雅黑" pitchFamily="34" charset="-122"/>
              </a:rPr>
              <a:t>l</a:t>
            </a:r>
            <a:r>
              <a:rPr lang="en-US" sz="2000" dirty="0" smtClean="0">
                <a:latin typeface="微软雅黑" pitchFamily="34" charset="-122"/>
                <a:ea typeface="微软雅黑" pitchFamily="34" charset="-122"/>
              </a:rPr>
              <a:t>abel </a:t>
            </a:r>
            <a:r>
              <a:rPr lang="zh-CN" altLang="en-US" sz="2000" dirty="0" smtClean="0">
                <a:latin typeface="微软雅黑" pitchFamily="34" charset="-122"/>
                <a:ea typeface="微软雅黑" pitchFamily="34" charset="-122"/>
              </a:rPr>
              <a:t>属性：</a:t>
            </a:r>
            <a:r>
              <a:rPr lang="zh-CN" altLang="en-US" sz="2000" b="1" dirty="0" smtClean="0">
                <a:solidFill>
                  <a:srgbClr val="FF0000"/>
                </a:solidFill>
                <a:latin typeface="微软雅黑" pitchFamily="34" charset="-122"/>
                <a:ea typeface="微软雅黑" pitchFamily="34" charset="-122"/>
              </a:rPr>
              <a:t>可替换为 </a:t>
            </a:r>
            <a:r>
              <a:rPr lang="en-US" altLang="zh-CN" sz="2000" b="1" dirty="0" smtClean="0">
                <a:solidFill>
                  <a:srgbClr val="FF0000"/>
                </a:solidFill>
                <a:latin typeface="微软雅黑" pitchFamily="34" charset="-122"/>
                <a:ea typeface="微软雅黑" pitchFamily="34" charset="-122"/>
              </a:rPr>
              <a:t>key </a:t>
            </a:r>
            <a:r>
              <a:rPr lang="zh-CN" altLang="en-US" sz="2000" b="1" dirty="0" smtClean="0">
                <a:solidFill>
                  <a:srgbClr val="FF0000"/>
                </a:solidFill>
                <a:latin typeface="微软雅黑" pitchFamily="34" charset="-122"/>
                <a:ea typeface="微软雅黑" pitchFamily="34" charset="-122"/>
              </a:rPr>
              <a:t>或使用 </a:t>
            </a:r>
            <a:r>
              <a:rPr lang="en-US" altLang="zh-CN" sz="2000" b="1" dirty="0" err="1" smtClean="0">
                <a:solidFill>
                  <a:srgbClr val="FF0000"/>
                </a:solidFill>
                <a:latin typeface="微软雅黑" pitchFamily="34" charset="-122"/>
                <a:ea typeface="微软雅黑" pitchFamily="34" charset="-122"/>
              </a:rPr>
              <a:t>getText</a:t>
            </a:r>
            <a:r>
              <a:rPr lang="en-US" altLang="zh-CN" sz="2000" b="1" dirty="0" smtClean="0">
                <a:solidFill>
                  <a:srgbClr val="FF0000"/>
                </a:solidFill>
                <a:latin typeface="微软雅黑" pitchFamily="34" charset="-122"/>
                <a:ea typeface="微软雅黑" pitchFamily="34" charset="-122"/>
              </a:rPr>
              <a:t>() </a:t>
            </a:r>
            <a:r>
              <a:rPr lang="zh-CN" altLang="en-US" sz="2000" b="1" dirty="0" smtClean="0">
                <a:solidFill>
                  <a:srgbClr val="FF0000"/>
                </a:solidFill>
                <a:latin typeface="微软雅黑" pitchFamily="34" charset="-122"/>
                <a:ea typeface="微软雅黑" pitchFamily="34" charset="-122"/>
              </a:rPr>
              <a:t>方法，并对其进行强制 </a:t>
            </a:r>
            <a:r>
              <a:rPr lang="en-US" altLang="zh-CN" sz="2000" b="1" dirty="0" smtClean="0">
                <a:solidFill>
                  <a:srgbClr val="FF0000"/>
                </a:solidFill>
                <a:latin typeface="微软雅黑" pitchFamily="34" charset="-122"/>
                <a:ea typeface="微软雅黑" pitchFamily="34" charset="-122"/>
              </a:rPr>
              <a:t>OGNL </a:t>
            </a:r>
            <a:r>
              <a:rPr lang="zh-CN" altLang="en-US" sz="2000" b="1" dirty="0" smtClean="0">
                <a:solidFill>
                  <a:srgbClr val="FF0000"/>
                </a:solidFill>
                <a:latin typeface="微软雅黑" pitchFamily="34" charset="-122"/>
                <a:ea typeface="微软雅黑" pitchFamily="34" charset="-122"/>
              </a:rPr>
              <a:t>解析</a:t>
            </a:r>
            <a:endParaRPr lang="en-US" altLang="zh-CN" sz="2000" b="1" dirty="0" smtClean="0">
              <a:solidFill>
                <a:srgbClr val="FF0000"/>
              </a:solidFill>
              <a:latin typeface="微软雅黑" pitchFamily="34" charset="-122"/>
              <a:ea typeface="微软雅黑" pitchFamily="34" charset="-122"/>
            </a:endParaRPr>
          </a:p>
          <a:p>
            <a:pPr lvl="1"/>
            <a:r>
              <a:rPr lang="zh-CN" altLang="en-US" sz="2400" dirty="0" smtClean="0">
                <a:latin typeface="微软雅黑" pitchFamily="34" charset="-122"/>
                <a:ea typeface="微软雅黑" pitchFamily="34" charset="-122"/>
              </a:rPr>
              <a:t>带占位符：</a:t>
            </a:r>
            <a:endParaRPr lang="en-US" altLang="zh-CN" sz="2400" dirty="0" smtClean="0">
              <a:latin typeface="微软雅黑" pitchFamily="34" charset="-122"/>
              <a:ea typeface="微软雅黑" pitchFamily="34" charset="-122"/>
            </a:endParaRPr>
          </a:p>
          <a:p>
            <a:pPr lvl="2"/>
            <a:r>
              <a:rPr lang="zh-CN" altLang="en-US" sz="2000" dirty="0" smtClean="0">
                <a:latin typeface="微软雅黑" pitchFamily="34" charset="-122"/>
                <a:ea typeface="微软雅黑" pitchFamily="34" charset="-122"/>
              </a:rPr>
              <a:t>在 </a:t>
            </a:r>
            <a:r>
              <a:rPr lang="en-US" altLang="zh-CN" sz="2000" dirty="0" smtClean="0">
                <a:latin typeface="微软雅黑" pitchFamily="34" charset="-122"/>
                <a:ea typeface="微软雅黑" pitchFamily="34" charset="-122"/>
              </a:rPr>
              <a:t>&lt;</a:t>
            </a:r>
            <a:r>
              <a:rPr lang="en-US" sz="2000" dirty="0" smtClean="0">
                <a:latin typeface="微软雅黑" pitchFamily="34" charset="-122"/>
                <a:ea typeface="微软雅黑" pitchFamily="34" charset="-122"/>
              </a:rPr>
              <a:t>s:text.../&gt; </a:t>
            </a:r>
            <a:r>
              <a:rPr lang="zh-CN" altLang="en-US" sz="2000" dirty="0" smtClean="0">
                <a:latin typeface="微软雅黑" pitchFamily="34" charset="-122"/>
                <a:ea typeface="微软雅黑" pitchFamily="34" charset="-122"/>
              </a:rPr>
              <a:t>标签中</a:t>
            </a:r>
            <a:r>
              <a:rPr lang="zh-CN" altLang="en-US" sz="2000" b="1" dirty="0" smtClean="0">
                <a:solidFill>
                  <a:srgbClr val="FF0000"/>
                </a:solidFill>
                <a:latin typeface="微软雅黑" pitchFamily="34" charset="-122"/>
                <a:ea typeface="微软雅黑" pitchFamily="34" charset="-122"/>
              </a:rPr>
              <a:t>使用多个 </a:t>
            </a:r>
            <a:r>
              <a:rPr lang="en-US" altLang="zh-CN" sz="2000" b="1" dirty="0" smtClean="0">
                <a:solidFill>
                  <a:srgbClr val="FF0000"/>
                </a:solidFill>
                <a:latin typeface="微软雅黑" pitchFamily="34" charset="-122"/>
                <a:ea typeface="微软雅黑" pitchFamily="34" charset="-122"/>
              </a:rPr>
              <a:t>&lt;</a:t>
            </a:r>
            <a:r>
              <a:rPr lang="en-US" sz="2000" b="1" dirty="0" smtClean="0">
                <a:solidFill>
                  <a:srgbClr val="FF0000"/>
                </a:solidFill>
                <a:latin typeface="微软雅黑" pitchFamily="34" charset="-122"/>
                <a:ea typeface="微软雅黑" pitchFamily="34" charset="-122"/>
              </a:rPr>
              <a:t>s:param.../&gt; </a:t>
            </a:r>
            <a:r>
              <a:rPr lang="zh-CN" altLang="en-US" sz="2000" b="1" dirty="0" smtClean="0">
                <a:solidFill>
                  <a:srgbClr val="FF0000"/>
                </a:solidFill>
                <a:latin typeface="微软雅黑" pitchFamily="34" charset="-122"/>
                <a:ea typeface="微软雅黑" pitchFamily="34" charset="-122"/>
              </a:rPr>
              <a:t>标签来填充消息中的占位符</a:t>
            </a:r>
            <a:r>
              <a:rPr lang="zh-CN" altLang="en-US" sz="2000" dirty="0" smtClean="0">
                <a:latin typeface="微软雅黑" pitchFamily="34" charset="-122"/>
                <a:ea typeface="微软雅黑" pitchFamily="34" charset="-122"/>
              </a:rPr>
              <a:t>。</a:t>
            </a:r>
            <a:endParaRPr lang="en-US" altLang="zh-CN" sz="2000" dirty="0" smtClean="0">
              <a:latin typeface="微软雅黑" pitchFamily="34" charset="-122"/>
              <a:ea typeface="微软雅黑" pitchFamily="34" charset="-122"/>
            </a:endParaRPr>
          </a:p>
          <a:p>
            <a:pPr lvl="2"/>
            <a:r>
              <a:rPr lang="en-US" altLang="zh-CN" sz="2000" dirty="0" smtClean="0">
                <a:latin typeface="微软雅黑" pitchFamily="34" charset="-122"/>
                <a:ea typeface="微软雅黑" pitchFamily="34" charset="-122"/>
              </a:rPr>
              <a:t>Struts2 </a:t>
            </a:r>
            <a:r>
              <a:rPr lang="zh-CN" altLang="en-US" sz="2000" dirty="0" smtClean="0">
                <a:latin typeface="微软雅黑" pitchFamily="34" charset="-122"/>
                <a:ea typeface="微软雅黑" pitchFamily="34" charset="-122"/>
              </a:rPr>
              <a:t>直接在国际化消息资源文件中通过 “</a:t>
            </a:r>
            <a:r>
              <a:rPr lang="en-US" altLang="zh-CN" sz="2000" b="1" dirty="0" smtClean="0">
                <a:solidFill>
                  <a:srgbClr val="FF0000"/>
                </a:solidFill>
                <a:latin typeface="微软雅黑" pitchFamily="34" charset="-122"/>
                <a:ea typeface="微软雅黑" pitchFamily="34" charset="-122"/>
              </a:rPr>
              <a:t>${}</a:t>
            </a:r>
            <a:r>
              <a:rPr lang="en-US" altLang="zh-CN" sz="2000" dirty="0" smtClean="0">
                <a:latin typeface="微软雅黑" pitchFamily="34" charset="-122"/>
                <a:ea typeface="微软雅黑" pitchFamily="34" charset="-122"/>
              </a:rPr>
              <a:t>” </a:t>
            </a:r>
            <a:r>
              <a:rPr lang="zh-CN" altLang="en-US" sz="2000" dirty="0" smtClean="0">
                <a:latin typeface="微软雅黑" pitchFamily="34" charset="-122"/>
                <a:ea typeface="微软雅黑" pitchFamily="34" charset="-122"/>
              </a:rPr>
              <a:t>使用表达式，该表达式将从</a:t>
            </a:r>
            <a:r>
              <a:rPr lang="zh-CN" altLang="en-US" sz="2000" b="1" dirty="0" smtClean="0">
                <a:solidFill>
                  <a:srgbClr val="FF0000"/>
                </a:solidFill>
                <a:latin typeface="微软雅黑" pitchFamily="34" charset="-122"/>
                <a:ea typeface="微软雅黑" pitchFamily="34" charset="-122"/>
              </a:rPr>
              <a:t>值栈中获取对应的属性值</a:t>
            </a:r>
          </a:p>
          <a:p>
            <a:pPr lvl="2"/>
            <a:endParaRPr lang="en-US" altLang="zh-CN" sz="2000" dirty="0" smtClean="0">
              <a:latin typeface="微软雅黑" pitchFamily="34" charset="-122"/>
              <a:ea typeface="微软雅黑" pitchFamily="34" charset="-122"/>
            </a:endParaRPr>
          </a:p>
          <a:p>
            <a:pPr lvl="2"/>
            <a:endParaRPr lang="en-US" sz="2000" dirty="0" smtClean="0">
              <a:latin typeface="微软雅黑" pitchFamily="34" charset="-122"/>
              <a:ea typeface="微软雅黑" pitchFamily="34" charset="-122"/>
            </a:endParaRPr>
          </a:p>
        </p:txBody>
      </p:sp>
    </p:spTree>
    <p:extLst>
      <p:ext uri="{BB962C8B-B14F-4D97-AF65-F5344CB8AC3E}">
        <p14:creationId xmlns:p14="http://schemas.microsoft.com/office/powerpoint/2010/main" val="2802560502"/>
      </p:ext>
    </p:extLst>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90872" y="699536"/>
            <a:ext cx="8229600" cy="1001272"/>
          </a:xfrm>
        </p:spPr>
        <p:txBody>
          <a:bodyPr/>
          <a:lstStyle/>
          <a:p>
            <a:r>
              <a:rPr lang="zh-CN" altLang="en-US" dirty="0" smtClean="0">
                <a:latin typeface="微软雅黑" pitchFamily="34" charset="-122"/>
                <a:ea typeface="微软雅黑" pitchFamily="34" charset="-122"/>
              </a:rPr>
              <a:t>访问国际化消息</a:t>
            </a:r>
            <a:endParaRPr lang="zh-CN" altLang="en-US" dirty="0">
              <a:latin typeface="微软雅黑" pitchFamily="34" charset="-122"/>
              <a:ea typeface="微软雅黑" pitchFamily="34" charset="-122"/>
            </a:endParaRPr>
          </a:p>
        </p:txBody>
      </p:sp>
      <p:sp>
        <p:nvSpPr>
          <p:cNvPr id="3" name="内容占位符 2"/>
          <p:cNvSpPr>
            <a:spLocks noGrp="1"/>
          </p:cNvSpPr>
          <p:nvPr>
            <p:ph idx="1"/>
          </p:nvPr>
        </p:nvSpPr>
        <p:spPr>
          <a:xfrm>
            <a:off x="179512" y="1844824"/>
            <a:ext cx="8712968" cy="1714512"/>
          </a:xfrm>
        </p:spPr>
        <p:txBody>
          <a:bodyPr>
            <a:noAutofit/>
          </a:bodyPr>
          <a:lstStyle/>
          <a:p>
            <a:r>
              <a:rPr lang="en-US" sz="2800" dirty="0" smtClean="0">
                <a:latin typeface="微软雅黑" pitchFamily="34" charset="-122"/>
                <a:ea typeface="微软雅黑" pitchFamily="34" charset="-122"/>
              </a:rPr>
              <a:t>A</a:t>
            </a:r>
            <a:r>
              <a:rPr lang="en-US" altLang="zh-CN" sz="2800" dirty="0" smtClean="0">
                <a:latin typeface="微软雅黑" pitchFamily="34" charset="-122"/>
                <a:ea typeface="微软雅黑" pitchFamily="34" charset="-122"/>
              </a:rPr>
              <a:t>ction </a:t>
            </a:r>
            <a:r>
              <a:rPr lang="zh-CN" altLang="en-US" sz="2800" dirty="0" smtClean="0">
                <a:latin typeface="微软雅黑" pitchFamily="34" charset="-122"/>
                <a:ea typeface="微软雅黑" pitchFamily="34" charset="-122"/>
              </a:rPr>
              <a:t>访问国际化消息：</a:t>
            </a:r>
            <a:endParaRPr lang="en-US" altLang="zh-CN" sz="2800" dirty="0" smtClean="0">
              <a:latin typeface="微软雅黑" pitchFamily="34" charset="-122"/>
              <a:ea typeface="微软雅黑" pitchFamily="34" charset="-122"/>
            </a:endParaRPr>
          </a:p>
          <a:p>
            <a:pPr lvl="1"/>
            <a:r>
              <a:rPr lang="zh-CN" altLang="en-US" sz="2400" dirty="0" smtClean="0">
                <a:latin typeface="微软雅黑" pitchFamily="34" charset="-122"/>
                <a:ea typeface="微软雅黑" pitchFamily="34" charset="-122"/>
              </a:rPr>
              <a:t>若 </a:t>
            </a:r>
            <a:r>
              <a:rPr lang="en-US" altLang="zh-CN" sz="2400" dirty="0" smtClean="0">
                <a:latin typeface="微软雅黑" pitchFamily="34" charset="-122"/>
                <a:ea typeface="微软雅黑" pitchFamily="34" charset="-122"/>
              </a:rPr>
              <a:t>Action </a:t>
            </a:r>
            <a:r>
              <a:rPr lang="zh-CN" altLang="en-US" sz="2400" dirty="0" smtClean="0">
                <a:latin typeface="微软雅黑" pitchFamily="34" charset="-122"/>
                <a:ea typeface="微软雅黑" pitchFamily="34" charset="-122"/>
              </a:rPr>
              <a:t>类继承了 </a:t>
            </a:r>
            <a:r>
              <a:rPr lang="en-US" sz="2400" dirty="0" err="1" smtClean="0">
                <a:latin typeface="微软雅黑" pitchFamily="34" charset="-122"/>
                <a:ea typeface="微软雅黑" pitchFamily="34" charset="-122"/>
              </a:rPr>
              <a:t>ActionSupport</a:t>
            </a:r>
            <a:r>
              <a:rPr lang="en-US" sz="2400" dirty="0" smtClean="0">
                <a:latin typeface="微软雅黑" pitchFamily="34" charset="-122"/>
                <a:ea typeface="微软雅黑" pitchFamily="34" charset="-122"/>
              </a:rPr>
              <a:t> </a:t>
            </a:r>
            <a:r>
              <a:rPr lang="zh-CN" altLang="en-US" sz="2400" dirty="0" smtClean="0">
                <a:latin typeface="微软雅黑" pitchFamily="34" charset="-122"/>
                <a:ea typeface="微软雅黑" pitchFamily="34" charset="-122"/>
              </a:rPr>
              <a:t>，则可调用 </a:t>
            </a:r>
            <a:r>
              <a:rPr lang="en-US" altLang="zh-CN" sz="2400" dirty="0" err="1" smtClean="0">
                <a:latin typeface="微软雅黑" pitchFamily="34" charset="-122"/>
                <a:ea typeface="微软雅黑" pitchFamily="34" charset="-122"/>
              </a:rPr>
              <a:t>TextProvider</a:t>
            </a:r>
            <a:r>
              <a:rPr lang="en-US" altLang="zh-CN" sz="2400" dirty="0" smtClean="0">
                <a:latin typeface="微软雅黑" pitchFamily="34" charset="-122"/>
                <a:ea typeface="微软雅黑" pitchFamily="34" charset="-122"/>
              </a:rPr>
              <a:t> </a:t>
            </a:r>
            <a:r>
              <a:rPr lang="zh-CN" altLang="en-US" sz="2400" dirty="0" smtClean="0">
                <a:latin typeface="微软雅黑" pitchFamily="34" charset="-122"/>
                <a:ea typeface="微软雅黑" pitchFamily="34" charset="-122"/>
              </a:rPr>
              <a:t>接口的 </a:t>
            </a:r>
            <a:r>
              <a:rPr lang="en-US" sz="2400" dirty="0" err="1" smtClean="0">
                <a:latin typeface="微软雅黑" pitchFamily="34" charset="-122"/>
                <a:ea typeface="微软雅黑" pitchFamily="34" charset="-122"/>
              </a:rPr>
              <a:t>getText</a:t>
            </a:r>
            <a:r>
              <a:rPr lang="en-US" sz="2400" dirty="0" smtClean="0">
                <a:latin typeface="微软雅黑" pitchFamily="34" charset="-122"/>
                <a:ea typeface="微软雅黑" pitchFamily="34" charset="-122"/>
              </a:rPr>
              <a:t> </a:t>
            </a:r>
            <a:r>
              <a:rPr lang="zh-CN" altLang="en-US" sz="2400" dirty="0" smtClean="0">
                <a:latin typeface="微软雅黑" pitchFamily="34" charset="-122"/>
                <a:ea typeface="微软雅黑" pitchFamily="34" charset="-122"/>
              </a:rPr>
              <a:t>方法。</a:t>
            </a:r>
            <a:endParaRPr lang="en-US" altLang="zh-CN" sz="2400" dirty="0" smtClean="0">
              <a:latin typeface="微软雅黑" pitchFamily="34" charset="-122"/>
              <a:ea typeface="微软雅黑" pitchFamily="34" charset="-122"/>
            </a:endParaRPr>
          </a:p>
        </p:txBody>
      </p:sp>
    </p:spTree>
    <p:extLst>
      <p:ext uri="{BB962C8B-B14F-4D97-AF65-F5344CB8AC3E}">
        <p14:creationId xmlns:p14="http://schemas.microsoft.com/office/powerpoint/2010/main" val="3787420059"/>
      </p:ext>
    </p:extLst>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07504" y="692696"/>
            <a:ext cx="8928992" cy="857256"/>
          </a:xfrm>
        </p:spPr>
        <p:txBody>
          <a:bodyPr>
            <a:normAutofit/>
          </a:bodyPr>
          <a:lstStyle/>
          <a:p>
            <a:r>
              <a:rPr lang="zh-CN" altLang="en-US" sz="3200" dirty="0" smtClean="0">
                <a:latin typeface="微软雅黑" pitchFamily="34" charset="-122"/>
                <a:ea typeface="微软雅黑" pitchFamily="34" charset="-122"/>
              </a:rPr>
              <a:t>利用超链接实现动态加载国际化资源文件</a:t>
            </a:r>
            <a:endParaRPr lang="zh-CN" altLang="en-US" sz="3200" dirty="0">
              <a:latin typeface="微软雅黑" pitchFamily="34" charset="-122"/>
              <a:ea typeface="微软雅黑" pitchFamily="34" charset="-122"/>
            </a:endParaRPr>
          </a:p>
        </p:txBody>
      </p:sp>
      <p:sp>
        <p:nvSpPr>
          <p:cNvPr id="3" name="内容占位符 2"/>
          <p:cNvSpPr>
            <a:spLocks noGrp="1"/>
          </p:cNvSpPr>
          <p:nvPr>
            <p:ph idx="1"/>
          </p:nvPr>
        </p:nvSpPr>
        <p:spPr>
          <a:xfrm>
            <a:off x="251520" y="1772816"/>
            <a:ext cx="8589640" cy="3744416"/>
          </a:xfrm>
        </p:spPr>
        <p:txBody>
          <a:bodyPr>
            <a:noAutofit/>
          </a:bodyPr>
          <a:lstStyle/>
          <a:p>
            <a:r>
              <a:rPr lang="en-US" sz="2000" dirty="0" smtClean="0">
                <a:latin typeface="微软雅黑" pitchFamily="34" charset="-122"/>
                <a:ea typeface="微软雅黑" pitchFamily="34" charset="-122"/>
              </a:rPr>
              <a:t>Struts2 </a:t>
            </a:r>
            <a:r>
              <a:rPr lang="zh-CN" altLang="en-US" sz="2000" dirty="0" smtClean="0">
                <a:latin typeface="微软雅黑" pitchFamily="34" charset="-122"/>
                <a:ea typeface="微软雅黑" pitchFamily="34" charset="-122"/>
              </a:rPr>
              <a:t>使用 </a:t>
            </a:r>
            <a:r>
              <a:rPr lang="en-US" sz="2000" b="1" dirty="0" smtClean="0">
                <a:solidFill>
                  <a:srgbClr val="FF0000"/>
                </a:solidFill>
                <a:latin typeface="微软雅黑" pitchFamily="34" charset="-122"/>
                <a:ea typeface="微软雅黑" pitchFamily="34" charset="-122"/>
              </a:rPr>
              <a:t>i18n </a:t>
            </a:r>
            <a:r>
              <a:rPr lang="zh-CN" altLang="en-US" sz="2000" b="1" dirty="0" smtClean="0">
                <a:solidFill>
                  <a:srgbClr val="FF0000"/>
                </a:solidFill>
                <a:latin typeface="微软雅黑" pitchFamily="34" charset="-122"/>
                <a:ea typeface="微软雅黑" pitchFamily="34" charset="-122"/>
              </a:rPr>
              <a:t>拦截器</a:t>
            </a:r>
            <a:r>
              <a:rPr lang="zh-CN" altLang="en-US" sz="2000" dirty="0" smtClean="0">
                <a:latin typeface="微软雅黑" pitchFamily="34" charset="-122"/>
                <a:ea typeface="微软雅黑" pitchFamily="34" charset="-122"/>
              </a:rPr>
              <a:t>处理国际化，并且将其注册在默认的拦截器中</a:t>
            </a:r>
            <a:endParaRPr lang="en-US" sz="2000" dirty="0" smtClean="0">
              <a:latin typeface="微软雅黑" pitchFamily="34" charset="-122"/>
              <a:ea typeface="微软雅黑" pitchFamily="34" charset="-122"/>
            </a:endParaRPr>
          </a:p>
          <a:p>
            <a:r>
              <a:rPr lang="en-US" sz="2000" dirty="0" smtClean="0">
                <a:latin typeface="微软雅黑" pitchFamily="34" charset="-122"/>
                <a:ea typeface="微软雅黑" pitchFamily="34" charset="-122"/>
              </a:rPr>
              <a:t>i18n</a:t>
            </a:r>
            <a:r>
              <a:rPr lang="zh-CN" altLang="en-US" sz="2000" dirty="0" smtClean="0">
                <a:latin typeface="微软雅黑" pitchFamily="34" charset="-122"/>
                <a:ea typeface="微软雅黑" pitchFamily="34" charset="-122"/>
              </a:rPr>
              <a:t>拦截器在执行</a:t>
            </a:r>
            <a:r>
              <a:rPr lang="en-US" sz="2000" dirty="0" smtClean="0">
                <a:latin typeface="微软雅黑" pitchFamily="34" charset="-122"/>
                <a:ea typeface="微软雅黑" pitchFamily="34" charset="-122"/>
              </a:rPr>
              <a:t>Action</a:t>
            </a:r>
            <a:r>
              <a:rPr lang="zh-CN" altLang="en-US" sz="2000" dirty="0" smtClean="0">
                <a:latin typeface="微软雅黑" pitchFamily="34" charset="-122"/>
                <a:ea typeface="微软雅黑" pitchFamily="34" charset="-122"/>
              </a:rPr>
              <a:t>方法前，自动查找请求中一个名为</a:t>
            </a:r>
            <a:r>
              <a:rPr lang="en-US" sz="2000" dirty="0" err="1" smtClean="0">
                <a:latin typeface="微软雅黑" pitchFamily="34" charset="-122"/>
                <a:ea typeface="微软雅黑" pitchFamily="34" charset="-122"/>
              </a:rPr>
              <a:t>request_locale</a:t>
            </a:r>
            <a:r>
              <a:rPr lang="en-US" sz="2000" dirty="0" smtClean="0">
                <a:latin typeface="微软雅黑" pitchFamily="34" charset="-122"/>
                <a:ea typeface="微软雅黑" pitchFamily="34" charset="-122"/>
              </a:rPr>
              <a:t> </a:t>
            </a:r>
            <a:r>
              <a:rPr lang="zh-CN" altLang="en-US" sz="2000" dirty="0" smtClean="0">
                <a:latin typeface="微软雅黑" pitchFamily="34" charset="-122"/>
                <a:ea typeface="微软雅黑" pitchFamily="34" charset="-122"/>
              </a:rPr>
              <a:t>的参数。如果该参数存在，拦截器就将其作为参数，转换成</a:t>
            </a:r>
            <a:r>
              <a:rPr lang="en-US" sz="2000" dirty="0" smtClean="0">
                <a:latin typeface="微软雅黑" pitchFamily="34" charset="-122"/>
                <a:ea typeface="微软雅黑" pitchFamily="34" charset="-122"/>
              </a:rPr>
              <a:t>Locale</a:t>
            </a:r>
            <a:r>
              <a:rPr lang="zh-CN" altLang="en-US" sz="2000" dirty="0" smtClean="0">
                <a:latin typeface="微软雅黑" pitchFamily="34" charset="-122"/>
                <a:ea typeface="微软雅黑" pitchFamily="34" charset="-122"/>
              </a:rPr>
              <a:t>对象，并将其设为用户默认的</a:t>
            </a:r>
            <a:r>
              <a:rPr lang="en-US" sz="2000" dirty="0" smtClean="0">
                <a:latin typeface="微软雅黑" pitchFamily="34" charset="-122"/>
                <a:ea typeface="微软雅黑" pitchFamily="34" charset="-122"/>
              </a:rPr>
              <a:t>Locale(</a:t>
            </a:r>
            <a:r>
              <a:rPr lang="zh-CN" altLang="en-US" sz="2000" dirty="0" smtClean="0">
                <a:latin typeface="微软雅黑" pitchFamily="34" charset="-122"/>
                <a:ea typeface="微软雅黑" pitchFamily="34" charset="-122"/>
              </a:rPr>
              <a:t>代表国家</a:t>
            </a:r>
            <a:r>
              <a:rPr lang="en-US" altLang="zh-CN" sz="2000" dirty="0" smtClean="0">
                <a:latin typeface="微软雅黑" pitchFamily="34" charset="-122"/>
                <a:ea typeface="微软雅黑" pitchFamily="34" charset="-122"/>
              </a:rPr>
              <a:t>/</a:t>
            </a:r>
            <a:r>
              <a:rPr lang="zh-CN" altLang="en-US" sz="2000" dirty="0" smtClean="0">
                <a:latin typeface="微软雅黑" pitchFamily="34" charset="-122"/>
                <a:ea typeface="微软雅黑" pitchFamily="34" charset="-122"/>
              </a:rPr>
              <a:t>语言环境</a:t>
            </a:r>
            <a:r>
              <a:rPr lang="en-US" altLang="zh-CN" sz="2000" dirty="0" smtClean="0">
                <a:latin typeface="微软雅黑" pitchFamily="34" charset="-122"/>
                <a:ea typeface="微软雅黑" pitchFamily="34" charset="-122"/>
              </a:rPr>
              <a:t>)</a:t>
            </a:r>
            <a:r>
              <a:rPr lang="zh-CN" altLang="en-US" sz="2000" dirty="0" smtClean="0">
                <a:latin typeface="微软雅黑" pitchFamily="34" charset="-122"/>
                <a:ea typeface="微软雅黑" pitchFamily="34" charset="-122"/>
              </a:rPr>
              <a:t>。并把其设置为 </a:t>
            </a:r>
            <a:r>
              <a:rPr lang="en-US" altLang="zh-CN" sz="2000" dirty="0" smtClean="0">
                <a:latin typeface="微软雅黑" pitchFamily="34" charset="-122"/>
                <a:ea typeface="微软雅黑" pitchFamily="34" charset="-122"/>
              </a:rPr>
              <a:t>session </a:t>
            </a:r>
            <a:r>
              <a:rPr lang="zh-CN" altLang="en-US" sz="2000" dirty="0" smtClean="0">
                <a:latin typeface="微软雅黑" pitchFamily="34" charset="-122"/>
                <a:ea typeface="微软雅黑" pitchFamily="34" charset="-122"/>
              </a:rPr>
              <a:t>的 </a:t>
            </a:r>
            <a:r>
              <a:rPr lang="en-US" altLang="zh-CN" sz="2000" dirty="0">
                <a:latin typeface="微软雅黑" pitchFamily="34" charset="-122"/>
                <a:ea typeface="微软雅黑" pitchFamily="34" charset="-122"/>
              </a:rPr>
              <a:t>WW_TRANS_I18N_LOCALE </a:t>
            </a:r>
            <a:r>
              <a:rPr lang="zh-CN" altLang="en-US" sz="2000" dirty="0" smtClean="0">
                <a:latin typeface="微软雅黑" pitchFamily="34" charset="-122"/>
                <a:ea typeface="微软雅黑" pitchFamily="34" charset="-122"/>
              </a:rPr>
              <a:t>属性</a:t>
            </a:r>
            <a:endParaRPr lang="en-US" altLang="zh-CN" sz="2000" dirty="0" smtClean="0">
              <a:latin typeface="微软雅黑" pitchFamily="34" charset="-122"/>
              <a:ea typeface="微软雅黑" pitchFamily="34" charset="-122"/>
            </a:endParaRPr>
          </a:p>
          <a:p>
            <a:r>
              <a:rPr lang="zh-CN" altLang="en-US" sz="2000" dirty="0" smtClean="0">
                <a:latin typeface="微软雅黑" pitchFamily="34" charset="-122"/>
                <a:ea typeface="微软雅黑" pitchFamily="34" charset="-122"/>
              </a:rPr>
              <a:t>若 </a:t>
            </a:r>
            <a:r>
              <a:rPr lang="en-US" altLang="zh-CN" sz="2000" dirty="0" smtClean="0">
                <a:latin typeface="微软雅黑" pitchFamily="34" charset="-122"/>
                <a:ea typeface="微软雅黑" pitchFamily="34" charset="-122"/>
              </a:rPr>
              <a:t>request </a:t>
            </a:r>
            <a:r>
              <a:rPr lang="zh-CN" altLang="en-US" sz="2000" dirty="0">
                <a:latin typeface="微软雅黑" pitchFamily="34" charset="-122"/>
                <a:ea typeface="微软雅黑" pitchFamily="34" charset="-122"/>
              </a:rPr>
              <a:t>没有名为</a:t>
            </a:r>
            <a:r>
              <a:rPr lang="en-US" altLang="zh-CN" sz="2000" dirty="0" err="1">
                <a:latin typeface="微软雅黑" pitchFamily="34" charset="-122"/>
                <a:ea typeface="微软雅黑" pitchFamily="34" charset="-122"/>
              </a:rPr>
              <a:t>request_locale</a:t>
            </a:r>
            <a:r>
              <a:rPr lang="en-US" altLang="zh-CN" sz="2000" dirty="0">
                <a:latin typeface="微软雅黑" pitchFamily="34" charset="-122"/>
                <a:ea typeface="微软雅黑" pitchFamily="34" charset="-122"/>
              </a:rPr>
              <a:t> </a:t>
            </a:r>
            <a:r>
              <a:rPr lang="zh-CN" altLang="en-US" sz="2000" dirty="0">
                <a:latin typeface="微软雅黑" pitchFamily="34" charset="-122"/>
                <a:ea typeface="微软雅黑" pitchFamily="34" charset="-122"/>
              </a:rPr>
              <a:t>的</a:t>
            </a:r>
            <a:r>
              <a:rPr lang="zh-CN" altLang="en-US" sz="2000" dirty="0" smtClean="0">
                <a:latin typeface="微软雅黑" pitchFamily="34" charset="-122"/>
                <a:ea typeface="微软雅黑" pitchFamily="34" charset="-122"/>
              </a:rPr>
              <a:t>参数，则 </a:t>
            </a:r>
            <a:r>
              <a:rPr lang="en-US" sz="2000" dirty="0" smtClean="0">
                <a:latin typeface="微软雅黑" pitchFamily="34" charset="-122"/>
                <a:ea typeface="微软雅黑" pitchFamily="34" charset="-122"/>
              </a:rPr>
              <a:t>i18n </a:t>
            </a:r>
            <a:r>
              <a:rPr lang="zh-CN" altLang="en-US" sz="2000" dirty="0" smtClean="0">
                <a:latin typeface="微软雅黑" pitchFamily="34" charset="-122"/>
                <a:ea typeface="微软雅黑" pitchFamily="34" charset="-122"/>
              </a:rPr>
              <a:t>拦截器会从 </a:t>
            </a:r>
            <a:r>
              <a:rPr lang="en-US" altLang="zh-CN" sz="2000" dirty="0" smtClean="0">
                <a:latin typeface="微软雅黑" pitchFamily="34" charset="-122"/>
                <a:ea typeface="微软雅黑" pitchFamily="34" charset="-122"/>
              </a:rPr>
              <a:t>Session </a:t>
            </a:r>
            <a:r>
              <a:rPr lang="zh-CN" altLang="en-US" sz="2000" dirty="0" smtClean="0">
                <a:latin typeface="微软雅黑" pitchFamily="34" charset="-122"/>
                <a:ea typeface="微软雅黑" pitchFamily="34" charset="-122"/>
              </a:rPr>
              <a:t>中获取 </a:t>
            </a:r>
            <a:r>
              <a:rPr lang="en-US" sz="2000" dirty="0" smtClean="0">
                <a:latin typeface="微软雅黑" pitchFamily="34" charset="-122"/>
                <a:ea typeface="微软雅黑" pitchFamily="34" charset="-122"/>
              </a:rPr>
              <a:t>WW_TRANS_I18N_LOCALE </a:t>
            </a:r>
            <a:r>
              <a:rPr lang="zh-CN" altLang="en-US" sz="2000" dirty="0" smtClean="0">
                <a:latin typeface="微软雅黑" pitchFamily="34" charset="-122"/>
                <a:ea typeface="微软雅黑" pitchFamily="34" charset="-122"/>
              </a:rPr>
              <a:t>的属性值，若该值不为空，则将该属性值设置为浏览者的默认</a:t>
            </a:r>
            <a:r>
              <a:rPr lang="en-US" sz="2000" dirty="0" smtClean="0">
                <a:latin typeface="微软雅黑" pitchFamily="34" charset="-122"/>
                <a:ea typeface="微软雅黑" pitchFamily="34" charset="-122"/>
              </a:rPr>
              <a:t>Locale </a:t>
            </a:r>
          </a:p>
          <a:p>
            <a:r>
              <a:rPr lang="zh-CN" altLang="en-US" sz="2000" dirty="0" smtClean="0">
                <a:latin typeface="微软雅黑" pitchFamily="34" charset="-122"/>
                <a:ea typeface="微软雅黑" pitchFamily="34" charset="-122"/>
              </a:rPr>
              <a:t>若 </a:t>
            </a:r>
            <a:r>
              <a:rPr lang="en-US" altLang="zh-CN" sz="2000" dirty="0" smtClean="0">
                <a:latin typeface="微软雅黑" pitchFamily="34" charset="-122"/>
                <a:ea typeface="微软雅黑" pitchFamily="34" charset="-122"/>
              </a:rPr>
              <a:t>session </a:t>
            </a:r>
            <a:r>
              <a:rPr lang="zh-CN" altLang="en-US" sz="2000" dirty="0" smtClean="0">
                <a:latin typeface="微软雅黑" pitchFamily="34" charset="-122"/>
                <a:ea typeface="微软雅黑" pitchFamily="34" charset="-122"/>
              </a:rPr>
              <a:t>中的 </a:t>
            </a:r>
            <a:r>
              <a:rPr lang="en-US" altLang="zh-CN" sz="2000" dirty="0">
                <a:latin typeface="微软雅黑" pitchFamily="34" charset="-122"/>
                <a:ea typeface="微软雅黑" pitchFamily="34" charset="-122"/>
              </a:rPr>
              <a:t>WW_TRANS_I18N_LOCALE </a:t>
            </a:r>
            <a:r>
              <a:rPr lang="zh-CN" altLang="en-US" sz="2000" dirty="0">
                <a:latin typeface="微软雅黑" pitchFamily="34" charset="-122"/>
                <a:ea typeface="微软雅黑" pitchFamily="34" charset="-122"/>
              </a:rPr>
              <a:t>的属性</a:t>
            </a:r>
            <a:r>
              <a:rPr lang="zh-CN" altLang="en-US" sz="2000" dirty="0" smtClean="0">
                <a:latin typeface="微软雅黑" pitchFamily="34" charset="-122"/>
                <a:ea typeface="微软雅黑" pitchFamily="34" charset="-122"/>
              </a:rPr>
              <a:t>值为空，则从 </a:t>
            </a:r>
            <a:r>
              <a:rPr lang="en-US" altLang="zh-CN" sz="2000" dirty="0" err="1" smtClean="0">
                <a:latin typeface="微软雅黑" pitchFamily="34" charset="-122"/>
                <a:ea typeface="微软雅黑" pitchFamily="34" charset="-122"/>
              </a:rPr>
              <a:t>ActionContext</a:t>
            </a:r>
            <a:r>
              <a:rPr lang="en-US" altLang="zh-CN" sz="2000" dirty="0" smtClean="0">
                <a:latin typeface="微软雅黑" pitchFamily="34" charset="-122"/>
                <a:ea typeface="微软雅黑" pitchFamily="34" charset="-122"/>
              </a:rPr>
              <a:t> </a:t>
            </a:r>
            <a:r>
              <a:rPr lang="zh-CN" altLang="en-US" sz="2000" dirty="0" smtClean="0">
                <a:latin typeface="微软雅黑" pitchFamily="34" charset="-122"/>
                <a:ea typeface="微软雅黑" pitchFamily="34" charset="-122"/>
              </a:rPr>
              <a:t>中获取 </a:t>
            </a:r>
            <a:r>
              <a:rPr lang="en-US" altLang="zh-CN" sz="2000" dirty="0" smtClean="0">
                <a:latin typeface="微软雅黑" pitchFamily="34" charset="-122"/>
                <a:ea typeface="微软雅黑" pitchFamily="34" charset="-122"/>
              </a:rPr>
              <a:t>Locale </a:t>
            </a:r>
            <a:r>
              <a:rPr lang="zh-CN" altLang="en-US" sz="2000" dirty="0" smtClean="0">
                <a:latin typeface="微软雅黑" pitchFamily="34" charset="-122"/>
                <a:ea typeface="微软雅黑" pitchFamily="34" charset="-122"/>
              </a:rPr>
              <a:t>对象。</a:t>
            </a:r>
            <a:endParaRPr lang="zh-CN" altLang="en-US" sz="2000" dirty="0">
              <a:latin typeface="微软雅黑" pitchFamily="34" charset="-122"/>
              <a:ea typeface="微软雅黑" pitchFamily="34" charset="-122"/>
            </a:endParaRPr>
          </a:p>
        </p:txBody>
      </p:sp>
    </p:spTree>
    <p:extLst>
      <p:ext uri="{BB962C8B-B14F-4D97-AF65-F5344CB8AC3E}">
        <p14:creationId xmlns:p14="http://schemas.microsoft.com/office/powerpoint/2010/main" val="937380225"/>
      </p:ext>
    </p:extLst>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563888" y="882312"/>
            <a:ext cx="3888432" cy="738664"/>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zh-CN" altLang="en-US" sz="1400" dirty="0" smtClean="0"/>
              <a:t>从请求参数中获取 </a:t>
            </a:r>
            <a:r>
              <a:rPr lang="en-US" altLang="zh-CN" sz="1400" dirty="0" smtClean="0"/>
              <a:t>“</a:t>
            </a:r>
            <a:r>
              <a:rPr lang="en-US" altLang="zh-CN" sz="1400" b="1" dirty="0" err="1" smtClean="0">
                <a:solidFill>
                  <a:srgbClr val="FF0000"/>
                </a:solidFill>
              </a:rPr>
              <a:t>request_locale</a:t>
            </a:r>
            <a:r>
              <a:rPr lang="en-US" altLang="zh-CN" sz="1400" dirty="0" smtClean="0"/>
              <a:t>” </a:t>
            </a:r>
            <a:r>
              <a:rPr lang="zh-CN" altLang="en-US" sz="1400" dirty="0" smtClean="0"/>
              <a:t>或 </a:t>
            </a:r>
            <a:r>
              <a:rPr lang="en-US" altLang="zh-CN" sz="1400" dirty="0" smtClean="0"/>
              <a:t>“</a:t>
            </a:r>
            <a:r>
              <a:rPr lang="en-US" altLang="zh-CN" sz="1400" dirty="0" err="1"/>
              <a:t>request_only_locale</a:t>
            </a:r>
            <a:r>
              <a:rPr lang="en-US" altLang="zh-CN" sz="1400" dirty="0" smtClean="0"/>
              <a:t>” </a:t>
            </a:r>
            <a:r>
              <a:rPr lang="zh-CN" altLang="en-US" sz="1400" dirty="0" smtClean="0"/>
              <a:t>对应的参数值： </a:t>
            </a:r>
            <a:r>
              <a:rPr lang="en-US" altLang="zh-CN" sz="1400" dirty="0" err="1" smtClean="0"/>
              <a:t>requested_locale</a:t>
            </a:r>
            <a:r>
              <a:rPr lang="en-US" altLang="zh-CN" sz="1400" dirty="0" smtClean="0"/>
              <a:t> </a:t>
            </a:r>
            <a:endParaRPr lang="zh-CN" altLang="en-US" sz="1400" dirty="0"/>
          </a:p>
        </p:txBody>
      </p:sp>
      <p:grpSp>
        <p:nvGrpSpPr>
          <p:cNvPr id="17" name="组合 16"/>
          <p:cNvGrpSpPr/>
          <p:nvPr/>
        </p:nvGrpSpPr>
        <p:grpSpPr>
          <a:xfrm>
            <a:off x="4136872" y="1882444"/>
            <a:ext cx="2714644" cy="928694"/>
            <a:chOff x="1785918" y="2928934"/>
            <a:chExt cx="2714644" cy="928694"/>
          </a:xfrm>
        </p:grpSpPr>
        <p:sp>
          <p:nvSpPr>
            <p:cNvPr id="5" name="菱形 4"/>
            <p:cNvSpPr/>
            <p:nvPr/>
          </p:nvSpPr>
          <p:spPr>
            <a:xfrm>
              <a:off x="1785918" y="2928934"/>
              <a:ext cx="2714644" cy="928694"/>
            </a:xfrm>
            <a:prstGeom prst="diamond">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sz="1600" dirty="0"/>
            </a:p>
          </p:txBody>
        </p:sp>
        <p:sp>
          <p:nvSpPr>
            <p:cNvPr id="6" name="TextBox 5"/>
            <p:cNvSpPr txBox="1"/>
            <p:nvPr/>
          </p:nvSpPr>
          <p:spPr>
            <a:xfrm>
              <a:off x="2037810" y="3195744"/>
              <a:ext cx="2428892" cy="338554"/>
            </a:xfrm>
            <a:prstGeom prst="rect">
              <a:avLst/>
            </a:prstGeom>
            <a:noFill/>
          </p:spPr>
          <p:txBody>
            <a:bodyPr wrap="square" rtlCol="0">
              <a:spAutoFit/>
            </a:bodyPr>
            <a:lstStyle/>
            <a:p>
              <a:r>
                <a:rPr lang="en-US" altLang="zh-CN" sz="1600" dirty="0" err="1" smtClean="0"/>
                <a:t>requested_locale</a:t>
              </a:r>
              <a:r>
                <a:rPr lang="zh-CN" altLang="en-US" sz="1600" dirty="0" smtClean="0"/>
                <a:t> </a:t>
              </a:r>
              <a:r>
                <a:rPr lang="en-US" altLang="zh-CN" sz="1600" dirty="0" smtClean="0"/>
                <a:t>!= null</a:t>
              </a:r>
              <a:endParaRPr lang="zh-CN" altLang="en-US" sz="1600" dirty="0" smtClean="0"/>
            </a:p>
          </p:txBody>
        </p:sp>
      </p:grpSp>
      <p:cxnSp>
        <p:nvCxnSpPr>
          <p:cNvPr id="9" name="直接箭头连接符 8"/>
          <p:cNvCxnSpPr>
            <a:stCxn id="4" idx="2"/>
          </p:cNvCxnSpPr>
          <p:nvPr/>
        </p:nvCxnSpPr>
        <p:spPr>
          <a:xfrm flipH="1">
            <a:off x="5493400" y="1620976"/>
            <a:ext cx="14704" cy="26226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6851516" y="2668262"/>
            <a:ext cx="857256" cy="307777"/>
          </a:xfrm>
          <a:prstGeom prst="rect">
            <a:avLst/>
          </a:prstGeom>
          <a:noFill/>
        </p:spPr>
        <p:txBody>
          <a:bodyPr wrap="square" rtlCol="0">
            <a:spAutoFit/>
          </a:bodyPr>
          <a:lstStyle/>
          <a:p>
            <a:r>
              <a:rPr lang="zh-CN" altLang="en-US" sz="1400" dirty="0" smtClean="0"/>
              <a:t>不为 </a:t>
            </a:r>
            <a:r>
              <a:rPr lang="en-US" altLang="zh-CN" sz="1400" dirty="0" smtClean="0"/>
              <a:t>null</a:t>
            </a:r>
            <a:endParaRPr lang="zh-CN" altLang="en-US" sz="1400" dirty="0"/>
          </a:p>
        </p:txBody>
      </p:sp>
      <p:sp>
        <p:nvSpPr>
          <p:cNvPr id="15" name="TextBox 14"/>
          <p:cNvSpPr txBox="1"/>
          <p:nvPr/>
        </p:nvSpPr>
        <p:spPr>
          <a:xfrm>
            <a:off x="3422492" y="2596824"/>
            <a:ext cx="714380" cy="307777"/>
          </a:xfrm>
          <a:prstGeom prst="rect">
            <a:avLst/>
          </a:prstGeom>
          <a:noFill/>
        </p:spPr>
        <p:txBody>
          <a:bodyPr wrap="square" rtlCol="0">
            <a:spAutoFit/>
          </a:bodyPr>
          <a:lstStyle/>
          <a:p>
            <a:r>
              <a:rPr lang="zh-CN" altLang="en-US" sz="1400" dirty="0" smtClean="0"/>
              <a:t>为 </a:t>
            </a:r>
            <a:r>
              <a:rPr lang="en-US" altLang="zh-CN" sz="1400" dirty="0" smtClean="0"/>
              <a:t>null</a:t>
            </a:r>
            <a:endParaRPr lang="zh-CN" altLang="en-US" sz="1400" dirty="0"/>
          </a:p>
        </p:txBody>
      </p:sp>
      <p:sp>
        <p:nvSpPr>
          <p:cNvPr id="16" name="圆角矩形 15"/>
          <p:cNvSpPr/>
          <p:nvPr/>
        </p:nvSpPr>
        <p:spPr>
          <a:xfrm>
            <a:off x="5674648" y="3311204"/>
            <a:ext cx="2286016" cy="571504"/>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zh-CN" altLang="en-US" sz="1400" dirty="0" smtClean="0"/>
              <a:t>得到 </a:t>
            </a:r>
            <a:r>
              <a:rPr lang="en-US" altLang="zh-CN" sz="1400" dirty="0" err="1" smtClean="0"/>
              <a:t>request_locale</a:t>
            </a:r>
            <a:r>
              <a:rPr lang="en-US" altLang="zh-CN" sz="1400" dirty="0" smtClean="0"/>
              <a:t> </a:t>
            </a:r>
            <a:r>
              <a:rPr lang="zh-CN" altLang="en-US" sz="1400" dirty="0" smtClean="0"/>
              <a:t>对应的 </a:t>
            </a:r>
            <a:r>
              <a:rPr lang="en-US" altLang="zh-CN" sz="1400" dirty="0" smtClean="0"/>
              <a:t>Locale </a:t>
            </a:r>
            <a:r>
              <a:rPr lang="zh-CN" altLang="en-US" sz="1400" dirty="0" smtClean="0"/>
              <a:t>对象：</a:t>
            </a:r>
            <a:r>
              <a:rPr lang="en-US" altLang="zh-CN" sz="1400" dirty="0" smtClean="0"/>
              <a:t>locale</a:t>
            </a:r>
            <a:endParaRPr lang="zh-CN" altLang="en-US" sz="1400" dirty="0"/>
          </a:p>
        </p:txBody>
      </p:sp>
      <p:sp>
        <p:nvSpPr>
          <p:cNvPr id="27" name="圆角矩形 26"/>
          <p:cNvSpPr/>
          <p:nvPr/>
        </p:nvSpPr>
        <p:spPr>
          <a:xfrm>
            <a:off x="5599492" y="4525650"/>
            <a:ext cx="2428892" cy="71438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zh-CN" altLang="en-US" sz="1400" dirty="0" smtClean="0"/>
              <a:t>把 </a:t>
            </a:r>
            <a:r>
              <a:rPr lang="en-US" altLang="zh-CN" sz="1400" dirty="0" smtClean="0"/>
              <a:t>locale </a:t>
            </a:r>
            <a:r>
              <a:rPr lang="zh-CN" altLang="en-US" sz="1400" dirty="0" smtClean="0"/>
              <a:t>对象保存到 </a:t>
            </a:r>
            <a:r>
              <a:rPr lang="en-US" altLang="zh-CN" sz="1400" dirty="0" smtClean="0"/>
              <a:t>session </a:t>
            </a:r>
            <a:r>
              <a:rPr lang="zh-CN" altLang="en-US" sz="1400" dirty="0" smtClean="0"/>
              <a:t>范围内，键为</a:t>
            </a:r>
            <a:r>
              <a:rPr lang="en-US" altLang="zh-CN" sz="1400" dirty="0" smtClean="0"/>
              <a:t>: “WW_TRANS_I18N_LOCALE”</a:t>
            </a:r>
            <a:endParaRPr lang="zh-CN" altLang="en-US" sz="1400" dirty="0"/>
          </a:p>
        </p:txBody>
      </p:sp>
      <p:sp>
        <p:nvSpPr>
          <p:cNvPr id="36" name="圆角矩形 35"/>
          <p:cNvSpPr/>
          <p:nvPr/>
        </p:nvSpPr>
        <p:spPr>
          <a:xfrm>
            <a:off x="1993732" y="5597220"/>
            <a:ext cx="2000264" cy="571504"/>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zh-CN" altLang="en-US" sz="1400" dirty="0" smtClean="0"/>
              <a:t>从 </a:t>
            </a:r>
            <a:r>
              <a:rPr lang="en-US" altLang="zh-CN" sz="1400" dirty="0" err="1" smtClean="0"/>
              <a:t>ActionContext</a:t>
            </a:r>
            <a:r>
              <a:rPr lang="en-US" altLang="zh-CN" sz="1400" dirty="0" smtClean="0"/>
              <a:t> </a:t>
            </a:r>
            <a:r>
              <a:rPr lang="zh-CN" altLang="en-US" sz="1400" dirty="0" smtClean="0"/>
              <a:t>中获取 </a:t>
            </a:r>
            <a:r>
              <a:rPr lang="en-US" altLang="zh-CN" sz="1400" dirty="0" smtClean="0"/>
              <a:t>Locale </a:t>
            </a:r>
            <a:r>
              <a:rPr lang="zh-CN" altLang="en-US" sz="1400" dirty="0" smtClean="0"/>
              <a:t>对象</a:t>
            </a:r>
            <a:r>
              <a:rPr lang="en-US" altLang="zh-CN" sz="1400" dirty="0" smtClean="0"/>
              <a:t>: locale </a:t>
            </a:r>
            <a:endParaRPr lang="zh-CN" altLang="en-US" sz="1400" dirty="0"/>
          </a:p>
        </p:txBody>
      </p:sp>
      <p:cxnSp>
        <p:nvCxnSpPr>
          <p:cNvPr id="38" name="直接箭头连接符 37"/>
          <p:cNvCxnSpPr>
            <a:stCxn id="27" idx="2"/>
            <a:endCxn id="78" idx="0"/>
          </p:cNvCxnSpPr>
          <p:nvPr/>
        </p:nvCxnSpPr>
        <p:spPr>
          <a:xfrm rot="5400000">
            <a:off x="5868314" y="5080224"/>
            <a:ext cx="785818" cy="110543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1" name="圆角矩形 40"/>
          <p:cNvSpPr/>
          <p:nvPr/>
        </p:nvSpPr>
        <p:spPr>
          <a:xfrm>
            <a:off x="2993864" y="3239766"/>
            <a:ext cx="2286016" cy="71438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zh-CN" altLang="en-US" sz="1400" dirty="0" smtClean="0"/>
              <a:t>从 </a:t>
            </a:r>
            <a:r>
              <a:rPr lang="en-US" altLang="zh-CN" sz="1400" dirty="0" smtClean="0"/>
              <a:t>session </a:t>
            </a:r>
            <a:r>
              <a:rPr lang="zh-CN" altLang="en-US" sz="1400" dirty="0" smtClean="0"/>
              <a:t>范围内获取</a:t>
            </a:r>
            <a:r>
              <a:rPr lang="en-US" altLang="zh-CN" sz="1400" dirty="0" smtClean="0"/>
              <a:t>: “WW_TRANS_I18N_LOCALE” </a:t>
            </a:r>
            <a:r>
              <a:rPr lang="zh-CN" altLang="en-US" sz="1400" dirty="0" smtClean="0"/>
              <a:t>属性值 </a:t>
            </a:r>
            <a:r>
              <a:rPr lang="en-US" altLang="zh-CN" sz="1400" dirty="0" smtClean="0"/>
              <a:t>: </a:t>
            </a:r>
            <a:r>
              <a:rPr lang="en-US" altLang="zh-CN" sz="1600" dirty="0" smtClean="0"/>
              <a:t>locale</a:t>
            </a:r>
            <a:endParaRPr lang="zh-CN" altLang="en-US" sz="1400" dirty="0"/>
          </a:p>
        </p:txBody>
      </p:sp>
      <p:grpSp>
        <p:nvGrpSpPr>
          <p:cNvPr id="53" name="组合 52"/>
          <p:cNvGrpSpPr/>
          <p:nvPr/>
        </p:nvGrpSpPr>
        <p:grpSpPr>
          <a:xfrm>
            <a:off x="2993864" y="4382774"/>
            <a:ext cx="2286016" cy="785818"/>
            <a:chOff x="1500166" y="4286256"/>
            <a:chExt cx="2286016" cy="785818"/>
          </a:xfrm>
        </p:grpSpPr>
        <p:sp>
          <p:nvSpPr>
            <p:cNvPr id="43" name="菱形 42"/>
            <p:cNvSpPr/>
            <p:nvPr/>
          </p:nvSpPr>
          <p:spPr>
            <a:xfrm>
              <a:off x="1500166" y="4286256"/>
              <a:ext cx="2286016" cy="785818"/>
            </a:xfrm>
            <a:prstGeom prst="diamond">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sz="1600" dirty="0"/>
            </a:p>
          </p:txBody>
        </p:sp>
        <p:sp>
          <p:nvSpPr>
            <p:cNvPr id="44" name="TextBox 43"/>
            <p:cNvSpPr txBox="1"/>
            <p:nvPr/>
          </p:nvSpPr>
          <p:spPr>
            <a:xfrm>
              <a:off x="1773392" y="4500570"/>
              <a:ext cx="2000264" cy="338554"/>
            </a:xfrm>
            <a:prstGeom prst="rect">
              <a:avLst/>
            </a:prstGeom>
            <a:noFill/>
          </p:spPr>
          <p:txBody>
            <a:bodyPr wrap="square" rtlCol="0">
              <a:spAutoFit/>
            </a:bodyPr>
            <a:lstStyle/>
            <a:p>
              <a:r>
                <a:rPr lang="en-US" altLang="zh-CN" sz="1600" dirty="0" smtClean="0"/>
                <a:t>         locale!= null</a:t>
              </a:r>
              <a:endParaRPr lang="zh-CN" altLang="en-US" sz="1600" dirty="0" smtClean="0"/>
            </a:p>
          </p:txBody>
        </p:sp>
      </p:grpSp>
      <p:cxnSp>
        <p:nvCxnSpPr>
          <p:cNvPr id="52" name="直接箭头连接符 51"/>
          <p:cNvCxnSpPr>
            <a:endCxn id="41" idx="0"/>
          </p:cNvCxnSpPr>
          <p:nvPr/>
        </p:nvCxnSpPr>
        <p:spPr>
          <a:xfrm rot="10800000" flipV="1">
            <a:off x="4136872" y="2346790"/>
            <a:ext cx="1588" cy="89297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5" name="直接箭头连接符 54"/>
          <p:cNvCxnSpPr>
            <a:stCxn id="41" idx="2"/>
          </p:cNvCxnSpPr>
          <p:nvPr/>
        </p:nvCxnSpPr>
        <p:spPr>
          <a:xfrm rot="5400000">
            <a:off x="3922558" y="4168460"/>
            <a:ext cx="428628"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6" name="直接箭头连接符 65"/>
          <p:cNvCxnSpPr>
            <a:endCxn id="16" idx="0"/>
          </p:cNvCxnSpPr>
          <p:nvPr/>
        </p:nvCxnSpPr>
        <p:spPr>
          <a:xfrm>
            <a:off x="6817656" y="2318531"/>
            <a:ext cx="1588" cy="99267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4" name="直接箭头连接符 73"/>
          <p:cNvCxnSpPr>
            <a:endCxn id="36" idx="0"/>
          </p:cNvCxnSpPr>
          <p:nvPr/>
        </p:nvCxnSpPr>
        <p:spPr>
          <a:xfrm rot="10800000" flipV="1">
            <a:off x="2993864" y="4775682"/>
            <a:ext cx="1588" cy="82153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6" name="TextBox 75"/>
          <p:cNvSpPr txBox="1"/>
          <p:nvPr/>
        </p:nvSpPr>
        <p:spPr>
          <a:xfrm>
            <a:off x="2401026" y="5063294"/>
            <a:ext cx="714380" cy="307777"/>
          </a:xfrm>
          <a:prstGeom prst="rect">
            <a:avLst/>
          </a:prstGeom>
          <a:noFill/>
        </p:spPr>
        <p:txBody>
          <a:bodyPr wrap="square" rtlCol="0">
            <a:spAutoFit/>
          </a:bodyPr>
          <a:lstStyle/>
          <a:p>
            <a:r>
              <a:rPr lang="zh-CN" altLang="en-US" sz="1400" dirty="0" smtClean="0"/>
              <a:t>为 </a:t>
            </a:r>
            <a:r>
              <a:rPr lang="en-US" altLang="zh-CN" sz="1400" dirty="0" smtClean="0"/>
              <a:t>null</a:t>
            </a:r>
            <a:endParaRPr lang="zh-CN" altLang="en-US" sz="1400" dirty="0"/>
          </a:p>
        </p:txBody>
      </p:sp>
      <p:sp>
        <p:nvSpPr>
          <p:cNvPr id="78" name="圆角矩形 77"/>
          <p:cNvSpPr/>
          <p:nvPr/>
        </p:nvSpPr>
        <p:spPr>
          <a:xfrm>
            <a:off x="4708376" y="6025848"/>
            <a:ext cx="2000264" cy="571504"/>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zh-CN" altLang="en-US" sz="1400" dirty="0" smtClean="0"/>
              <a:t>把 </a:t>
            </a:r>
            <a:r>
              <a:rPr lang="en-US" altLang="zh-CN" sz="1400" dirty="0" smtClean="0"/>
              <a:t>locale </a:t>
            </a:r>
            <a:r>
              <a:rPr lang="zh-CN" altLang="en-US" sz="1400" dirty="0" smtClean="0"/>
              <a:t>对象保存到 </a:t>
            </a:r>
            <a:r>
              <a:rPr lang="en-US" altLang="zh-CN" sz="1400" dirty="0" err="1" smtClean="0"/>
              <a:t>ActionContext</a:t>
            </a:r>
            <a:r>
              <a:rPr lang="en-US" altLang="zh-CN" sz="1400" dirty="0" smtClean="0"/>
              <a:t> </a:t>
            </a:r>
            <a:r>
              <a:rPr lang="zh-CN" altLang="en-US" sz="1400" dirty="0" smtClean="0"/>
              <a:t>中</a:t>
            </a:r>
            <a:endParaRPr lang="zh-CN" altLang="en-US" sz="1400" dirty="0"/>
          </a:p>
        </p:txBody>
      </p:sp>
      <p:cxnSp>
        <p:nvCxnSpPr>
          <p:cNvPr id="85" name="直接箭头连接符 84"/>
          <p:cNvCxnSpPr>
            <a:stCxn id="16" idx="2"/>
            <a:endCxn id="27" idx="0"/>
          </p:cNvCxnSpPr>
          <p:nvPr/>
        </p:nvCxnSpPr>
        <p:spPr>
          <a:xfrm rot="5400000">
            <a:off x="6494326" y="4202320"/>
            <a:ext cx="642942" cy="371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9" name="直接箭头连接符 88"/>
          <p:cNvCxnSpPr>
            <a:stCxn id="36" idx="3"/>
            <a:endCxn id="78" idx="1"/>
          </p:cNvCxnSpPr>
          <p:nvPr/>
        </p:nvCxnSpPr>
        <p:spPr>
          <a:xfrm>
            <a:off x="3993996" y="5882972"/>
            <a:ext cx="714380" cy="42862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90" name="TextBox 89"/>
          <p:cNvSpPr txBox="1"/>
          <p:nvPr/>
        </p:nvSpPr>
        <p:spPr>
          <a:xfrm>
            <a:off x="4636938" y="5311468"/>
            <a:ext cx="928694" cy="307777"/>
          </a:xfrm>
          <a:prstGeom prst="rect">
            <a:avLst/>
          </a:prstGeom>
          <a:noFill/>
        </p:spPr>
        <p:txBody>
          <a:bodyPr wrap="square" rtlCol="0">
            <a:spAutoFit/>
          </a:bodyPr>
          <a:lstStyle/>
          <a:p>
            <a:r>
              <a:rPr lang="zh-CN" altLang="en-US" sz="1400" dirty="0" smtClean="0"/>
              <a:t>不为 </a:t>
            </a:r>
            <a:r>
              <a:rPr lang="en-US" altLang="zh-CN" sz="1400" dirty="0" smtClean="0"/>
              <a:t>null</a:t>
            </a:r>
            <a:endParaRPr lang="zh-CN" altLang="en-US" sz="1400" dirty="0"/>
          </a:p>
        </p:txBody>
      </p:sp>
      <p:sp>
        <p:nvSpPr>
          <p:cNvPr id="96" name="TextBox 95"/>
          <p:cNvSpPr txBox="1"/>
          <p:nvPr/>
        </p:nvSpPr>
        <p:spPr>
          <a:xfrm>
            <a:off x="971600" y="1052736"/>
            <a:ext cx="553998" cy="5310352"/>
          </a:xfrm>
          <a:prstGeom prst="rect">
            <a:avLst/>
          </a:prstGeom>
          <a:noFill/>
        </p:spPr>
        <p:txBody>
          <a:bodyPr vert="eaVert" wrap="square" rtlCol="0">
            <a:spAutoFit/>
          </a:bodyPr>
          <a:lstStyle/>
          <a:p>
            <a:r>
              <a:rPr lang="en-US" altLang="zh-CN" sz="2400" b="1" dirty="0" smtClean="0"/>
              <a:t>I18N   </a:t>
            </a:r>
            <a:r>
              <a:rPr lang="zh-CN" altLang="en-US" sz="2400" b="1" dirty="0" smtClean="0"/>
              <a:t>拦截器确定 </a:t>
            </a:r>
            <a:r>
              <a:rPr lang="en-US" altLang="zh-CN" sz="2400" b="1" dirty="0" smtClean="0"/>
              <a:t>Locale </a:t>
            </a:r>
            <a:r>
              <a:rPr lang="zh-CN" altLang="en-US" sz="2400" b="1" dirty="0" smtClean="0"/>
              <a:t>对象流程分析</a:t>
            </a:r>
            <a:endParaRPr lang="zh-CN" altLang="en-US" sz="2400" b="1" dirty="0"/>
          </a:p>
        </p:txBody>
      </p:sp>
      <p:cxnSp>
        <p:nvCxnSpPr>
          <p:cNvPr id="108" name="直接箭头连接符 107"/>
          <p:cNvCxnSpPr>
            <a:endCxn id="78" idx="0"/>
          </p:cNvCxnSpPr>
          <p:nvPr/>
        </p:nvCxnSpPr>
        <p:spPr>
          <a:xfrm>
            <a:off x="5267354" y="4766365"/>
            <a:ext cx="441154" cy="125948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99211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fade">
                                      <p:cBhvr>
                                        <p:cTn id="7" dur="2000"/>
                                        <p:tgtEl>
                                          <p:spTgt spid="4">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xEl>
                                              <p:pRg st="0" end="0"/>
                                            </p:txEl>
                                          </p:spTgt>
                                        </p:tgtEl>
                                        <p:attrNameLst>
                                          <p:attrName>style.visibility</p:attrName>
                                        </p:attrNameLst>
                                      </p:cBhvr>
                                      <p:to>
                                        <p:strVal val="visible"/>
                                      </p:to>
                                    </p:set>
                                    <p:animEffect transition="in" filter="fade">
                                      <p:cBhvr>
                                        <p:cTn id="10" dur="2000"/>
                                        <p:tgtEl>
                                          <p:spTgt spid="4">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nodeType="with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wipe(down)">
                                      <p:cBhvr>
                                        <p:cTn id="18" dur="500"/>
                                        <p:tgtEl>
                                          <p:spTgt spid="17"/>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2000"/>
                                        <p:tgtEl>
                                          <p:spTgt spid="14"/>
                                        </p:tgtEl>
                                      </p:cBhvr>
                                    </p:animEffect>
                                  </p:childTnLst>
                                </p:cTn>
                              </p:par>
                              <p:par>
                                <p:cTn id="24" presetID="10" presetClass="entr" presetSubtype="0" fill="hold" nodeType="withEffect">
                                  <p:stCondLst>
                                    <p:cond delay="0"/>
                                  </p:stCondLst>
                                  <p:childTnLst>
                                    <p:set>
                                      <p:cBhvr>
                                        <p:cTn id="25" dur="1" fill="hold">
                                          <p:stCondLst>
                                            <p:cond delay="0"/>
                                          </p:stCondLst>
                                        </p:cTn>
                                        <p:tgtEl>
                                          <p:spTgt spid="66"/>
                                        </p:tgtEl>
                                        <p:attrNameLst>
                                          <p:attrName>style.visibility</p:attrName>
                                        </p:attrNameLst>
                                      </p:cBhvr>
                                      <p:to>
                                        <p:strVal val="visible"/>
                                      </p:to>
                                    </p:set>
                                    <p:animEffect transition="in" filter="fade">
                                      <p:cBhvr>
                                        <p:cTn id="26" dur="2000"/>
                                        <p:tgtEl>
                                          <p:spTgt spid="66"/>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6">
                                            <p:bg/>
                                          </p:spTgt>
                                        </p:tgtEl>
                                        <p:attrNameLst>
                                          <p:attrName>style.visibility</p:attrName>
                                        </p:attrNameLst>
                                      </p:cBhvr>
                                      <p:to>
                                        <p:strVal val="visible"/>
                                      </p:to>
                                    </p:set>
                                    <p:animEffect transition="in" filter="fade">
                                      <p:cBhvr>
                                        <p:cTn id="31" dur="2000"/>
                                        <p:tgtEl>
                                          <p:spTgt spid="16">
                                            <p:bg/>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6">
                                            <p:txEl>
                                              <p:pRg st="0" end="0"/>
                                            </p:txEl>
                                          </p:spTgt>
                                        </p:tgtEl>
                                        <p:attrNameLst>
                                          <p:attrName>style.visibility</p:attrName>
                                        </p:attrNameLst>
                                      </p:cBhvr>
                                      <p:to>
                                        <p:strVal val="visible"/>
                                      </p:to>
                                    </p:set>
                                    <p:animEffect transition="in" filter="fade">
                                      <p:cBhvr>
                                        <p:cTn id="34" dur="2000"/>
                                        <p:tgtEl>
                                          <p:spTgt spid="16">
                                            <p:txEl>
                                              <p:pRg st="0" end="0"/>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nodeType="clickEffect">
                                  <p:stCondLst>
                                    <p:cond delay="0"/>
                                  </p:stCondLst>
                                  <p:childTnLst>
                                    <p:set>
                                      <p:cBhvr>
                                        <p:cTn id="38" dur="1" fill="hold">
                                          <p:stCondLst>
                                            <p:cond delay="0"/>
                                          </p:stCondLst>
                                        </p:cTn>
                                        <p:tgtEl>
                                          <p:spTgt spid="85"/>
                                        </p:tgtEl>
                                        <p:attrNameLst>
                                          <p:attrName>style.visibility</p:attrName>
                                        </p:attrNameLst>
                                      </p:cBhvr>
                                      <p:to>
                                        <p:strVal val="visible"/>
                                      </p:to>
                                    </p:set>
                                    <p:animEffect transition="in" filter="wipe(down)">
                                      <p:cBhvr>
                                        <p:cTn id="39" dur="500"/>
                                        <p:tgtEl>
                                          <p:spTgt spid="85"/>
                                        </p:tgtEl>
                                      </p:cBhvr>
                                    </p:animEffect>
                                  </p:childTnLst>
                                </p:cTn>
                              </p:par>
                              <p:par>
                                <p:cTn id="40" presetID="22" presetClass="entr" presetSubtype="4" fill="hold" grpId="0" nodeType="with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wipe(down)">
                                      <p:cBhvr>
                                        <p:cTn id="42" dur="500"/>
                                        <p:tgtEl>
                                          <p:spTgt spid="27"/>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nodeType="clickEffect">
                                  <p:stCondLst>
                                    <p:cond delay="0"/>
                                  </p:stCondLst>
                                  <p:childTnLst>
                                    <p:set>
                                      <p:cBhvr>
                                        <p:cTn id="46" dur="1" fill="hold">
                                          <p:stCondLst>
                                            <p:cond delay="0"/>
                                          </p:stCondLst>
                                        </p:cTn>
                                        <p:tgtEl>
                                          <p:spTgt spid="38"/>
                                        </p:tgtEl>
                                        <p:attrNameLst>
                                          <p:attrName>style.visibility</p:attrName>
                                        </p:attrNameLst>
                                      </p:cBhvr>
                                      <p:to>
                                        <p:strVal val="visible"/>
                                      </p:to>
                                    </p:set>
                                    <p:animEffect transition="in" filter="wipe(down)">
                                      <p:cBhvr>
                                        <p:cTn id="47" dur="500"/>
                                        <p:tgtEl>
                                          <p:spTgt spid="38"/>
                                        </p:tgtEl>
                                      </p:cBhvr>
                                    </p:animEffect>
                                  </p:childTnLst>
                                </p:cTn>
                              </p:par>
                              <p:par>
                                <p:cTn id="48" presetID="22" presetClass="entr" presetSubtype="4" fill="hold" grpId="0" nodeType="withEffect">
                                  <p:stCondLst>
                                    <p:cond delay="0"/>
                                  </p:stCondLst>
                                  <p:childTnLst>
                                    <p:set>
                                      <p:cBhvr>
                                        <p:cTn id="49" dur="1" fill="hold">
                                          <p:stCondLst>
                                            <p:cond delay="0"/>
                                          </p:stCondLst>
                                        </p:cTn>
                                        <p:tgtEl>
                                          <p:spTgt spid="78"/>
                                        </p:tgtEl>
                                        <p:attrNameLst>
                                          <p:attrName>style.visibility</p:attrName>
                                        </p:attrNameLst>
                                      </p:cBhvr>
                                      <p:to>
                                        <p:strVal val="visible"/>
                                      </p:to>
                                    </p:set>
                                    <p:animEffect transition="in" filter="wipe(down)">
                                      <p:cBhvr>
                                        <p:cTn id="50" dur="500"/>
                                        <p:tgtEl>
                                          <p:spTgt spid="78"/>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fade">
                                      <p:cBhvr>
                                        <p:cTn id="55" dur="2000"/>
                                        <p:tgtEl>
                                          <p:spTgt spid="15"/>
                                        </p:tgtEl>
                                      </p:cBhvr>
                                    </p:animEffect>
                                  </p:childTnLst>
                                </p:cTn>
                              </p:par>
                              <p:par>
                                <p:cTn id="56" presetID="10" presetClass="entr" presetSubtype="0" fill="hold" nodeType="withEffect">
                                  <p:stCondLst>
                                    <p:cond delay="0"/>
                                  </p:stCondLst>
                                  <p:childTnLst>
                                    <p:set>
                                      <p:cBhvr>
                                        <p:cTn id="57" dur="1" fill="hold">
                                          <p:stCondLst>
                                            <p:cond delay="0"/>
                                          </p:stCondLst>
                                        </p:cTn>
                                        <p:tgtEl>
                                          <p:spTgt spid="52"/>
                                        </p:tgtEl>
                                        <p:attrNameLst>
                                          <p:attrName>style.visibility</p:attrName>
                                        </p:attrNameLst>
                                      </p:cBhvr>
                                      <p:to>
                                        <p:strVal val="visible"/>
                                      </p:to>
                                    </p:set>
                                    <p:animEffect transition="in" filter="fade">
                                      <p:cBhvr>
                                        <p:cTn id="58" dur="2000"/>
                                        <p:tgtEl>
                                          <p:spTgt spid="52"/>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41">
                                            <p:bg/>
                                          </p:spTgt>
                                        </p:tgtEl>
                                        <p:attrNameLst>
                                          <p:attrName>style.visibility</p:attrName>
                                        </p:attrNameLst>
                                      </p:cBhvr>
                                      <p:to>
                                        <p:strVal val="visible"/>
                                      </p:to>
                                    </p:set>
                                    <p:animEffect transition="in" filter="fade">
                                      <p:cBhvr>
                                        <p:cTn id="63" dur="2000"/>
                                        <p:tgtEl>
                                          <p:spTgt spid="41">
                                            <p:bg/>
                                          </p:spTgt>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41">
                                            <p:txEl>
                                              <p:pRg st="0" end="0"/>
                                            </p:txEl>
                                          </p:spTgt>
                                        </p:tgtEl>
                                        <p:attrNameLst>
                                          <p:attrName>style.visibility</p:attrName>
                                        </p:attrNameLst>
                                      </p:cBhvr>
                                      <p:to>
                                        <p:strVal val="visible"/>
                                      </p:to>
                                    </p:set>
                                    <p:animEffect transition="in" filter="fade">
                                      <p:cBhvr>
                                        <p:cTn id="66" dur="2000"/>
                                        <p:tgtEl>
                                          <p:spTgt spid="41">
                                            <p:txEl>
                                              <p:pRg st="0" end="0"/>
                                            </p:txEl>
                                          </p:spTgt>
                                        </p:tgtEl>
                                      </p:cBhvr>
                                    </p:animEffect>
                                  </p:childTnLst>
                                </p:cTn>
                              </p:par>
                            </p:childTnLst>
                          </p:cTn>
                        </p:par>
                      </p:childTnLst>
                    </p:cTn>
                  </p:par>
                  <p:par>
                    <p:cTn id="67" fill="hold">
                      <p:stCondLst>
                        <p:cond delay="indefinite"/>
                      </p:stCondLst>
                      <p:childTnLst>
                        <p:par>
                          <p:cTn id="68" fill="hold">
                            <p:stCondLst>
                              <p:cond delay="0"/>
                            </p:stCondLst>
                            <p:childTnLst>
                              <p:par>
                                <p:cTn id="69" presetID="22" presetClass="entr" presetSubtype="4" fill="hold" nodeType="click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wipe(down)">
                                      <p:cBhvr>
                                        <p:cTn id="71" dur="500"/>
                                        <p:tgtEl>
                                          <p:spTgt spid="55"/>
                                        </p:tgtEl>
                                      </p:cBhvr>
                                    </p:animEffect>
                                  </p:childTnLst>
                                </p:cTn>
                              </p:par>
                              <p:par>
                                <p:cTn id="72" presetID="22" presetClass="entr" presetSubtype="4" fill="hold" nodeType="with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wipe(down)">
                                      <p:cBhvr>
                                        <p:cTn id="74" dur="500"/>
                                        <p:tgtEl>
                                          <p:spTgt spid="53"/>
                                        </p:tgtEl>
                                      </p:cBhvr>
                                    </p:animEffect>
                                  </p:childTnLst>
                                </p:cTn>
                              </p:par>
                            </p:childTnLst>
                          </p:cTn>
                        </p:par>
                      </p:childTnLst>
                    </p:cTn>
                  </p:par>
                  <p:par>
                    <p:cTn id="75" fill="hold">
                      <p:stCondLst>
                        <p:cond delay="indefinite"/>
                      </p:stCondLst>
                      <p:childTnLst>
                        <p:par>
                          <p:cTn id="76" fill="hold">
                            <p:stCondLst>
                              <p:cond delay="0"/>
                            </p:stCondLst>
                            <p:childTnLst>
                              <p:par>
                                <p:cTn id="77" presetID="10" presetClass="entr" presetSubtype="0" fill="hold" grpId="0" nodeType="clickEffect">
                                  <p:stCondLst>
                                    <p:cond delay="0"/>
                                  </p:stCondLst>
                                  <p:childTnLst>
                                    <p:set>
                                      <p:cBhvr>
                                        <p:cTn id="78" dur="1" fill="hold">
                                          <p:stCondLst>
                                            <p:cond delay="0"/>
                                          </p:stCondLst>
                                        </p:cTn>
                                        <p:tgtEl>
                                          <p:spTgt spid="90"/>
                                        </p:tgtEl>
                                        <p:attrNameLst>
                                          <p:attrName>style.visibility</p:attrName>
                                        </p:attrNameLst>
                                      </p:cBhvr>
                                      <p:to>
                                        <p:strVal val="visible"/>
                                      </p:to>
                                    </p:set>
                                    <p:animEffect transition="in" filter="fade">
                                      <p:cBhvr>
                                        <p:cTn id="79" dur="2000"/>
                                        <p:tgtEl>
                                          <p:spTgt spid="90"/>
                                        </p:tgtEl>
                                      </p:cBhvr>
                                    </p:animEffect>
                                  </p:childTnLst>
                                </p:cTn>
                              </p:par>
                            </p:childTnLst>
                          </p:cTn>
                        </p:par>
                      </p:childTnLst>
                    </p:cTn>
                  </p:par>
                  <p:par>
                    <p:cTn id="80" fill="hold">
                      <p:stCondLst>
                        <p:cond delay="indefinite"/>
                      </p:stCondLst>
                      <p:childTnLst>
                        <p:par>
                          <p:cTn id="81" fill="hold">
                            <p:stCondLst>
                              <p:cond delay="0"/>
                            </p:stCondLst>
                            <p:childTnLst>
                              <p:par>
                                <p:cTn id="82" presetID="10" presetClass="entr" presetSubtype="0" fill="hold" nodeType="clickEffect">
                                  <p:stCondLst>
                                    <p:cond delay="0"/>
                                  </p:stCondLst>
                                  <p:childTnLst>
                                    <p:set>
                                      <p:cBhvr>
                                        <p:cTn id="83" dur="1" fill="hold">
                                          <p:stCondLst>
                                            <p:cond delay="0"/>
                                          </p:stCondLst>
                                        </p:cTn>
                                        <p:tgtEl>
                                          <p:spTgt spid="108"/>
                                        </p:tgtEl>
                                        <p:attrNameLst>
                                          <p:attrName>style.visibility</p:attrName>
                                        </p:attrNameLst>
                                      </p:cBhvr>
                                      <p:to>
                                        <p:strVal val="visible"/>
                                      </p:to>
                                    </p:set>
                                    <p:animEffect transition="in" filter="fade">
                                      <p:cBhvr>
                                        <p:cTn id="84" dur="2000"/>
                                        <p:tgtEl>
                                          <p:spTgt spid="108"/>
                                        </p:tgtEl>
                                      </p:cBhvr>
                                    </p:animEffect>
                                  </p:childTnLst>
                                </p:cTn>
                              </p:par>
                            </p:childTnLst>
                          </p:cTn>
                        </p:par>
                      </p:childTnLst>
                    </p:cTn>
                  </p:par>
                  <p:par>
                    <p:cTn id="85" fill="hold">
                      <p:stCondLst>
                        <p:cond delay="indefinite"/>
                      </p:stCondLst>
                      <p:childTnLst>
                        <p:par>
                          <p:cTn id="86" fill="hold">
                            <p:stCondLst>
                              <p:cond delay="0"/>
                            </p:stCondLst>
                            <p:childTnLst>
                              <p:par>
                                <p:cTn id="87" presetID="10" presetClass="entr" presetSubtype="0" fill="hold" grpId="0" nodeType="clickEffect">
                                  <p:stCondLst>
                                    <p:cond delay="0"/>
                                  </p:stCondLst>
                                  <p:childTnLst>
                                    <p:set>
                                      <p:cBhvr>
                                        <p:cTn id="88" dur="1" fill="hold">
                                          <p:stCondLst>
                                            <p:cond delay="0"/>
                                          </p:stCondLst>
                                        </p:cTn>
                                        <p:tgtEl>
                                          <p:spTgt spid="76"/>
                                        </p:tgtEl>
                                        <p:attrNameLst>
                                          <p:attrName>style.visibility</p:attrName>
                                        </p:attrNameLst>
                                      </p:cBhvr>
                                      <p:to>
                                        <p:strVal val="visible"/>
                                      </p:to>
                                    </p:set>
                                    <p:animEffect transition="in" filter="fade">
                                      <p:cBhvr>
                                        <p:cTn id="89" dur="2000"/>
                                        <p:tgtEl>
                                          <p:spTgt spid="76"/>
                                        </p:tgtEl>
                                      </p:cBhvr>
                                    </p:animEffect>
                                  </p:childTnLst>
                                </p:cTn>
                              </p:par>
                              <p:par>
                                <p:cTn id="90" presetID="10" presetClass="entr" presetSubtype="0" fill="hold" nodeType="withEffect">
                                  <p:stCondLst>
                                    <p:cond delay="0"/>
                                  </p:stCondLst>
                                  <p:childTnLst>
                                    <p:set>
                                      <p:cBhvr>
                                        <p:cTn id="91" dur="1" fill="hold">
                                          <p:stCondLst>
                                            <p:cond delay="0"/>
                                          </p:stCondLst>
                                        </p:cTn>
                                        <p:tgtEl>
                                          <p:spTgt spid="74"/>
                                        </p:tgtEl>
                                        <p:attrNameLst>
                                          <p:attrName>style.visibility</p:attrName>
                                        </p:attrNameLst>
                                      </p:cBhvr>
                                      <p:to>
                                        <p:strVal val="visible"/>
                                      </p:to>
                                    </p:set>
                                    <p:animEffect transition="in" filter="fade">
                                      <p:cBhvr>
                                        <p:cTn id="92" dur="2000"/>
                                        <p:tgtEl>
                                          <p:spTgt spid="74"/>
                                        </p:tgtEl>
                                      </p:cBhvr>
                                    </p:animEffect>
                                  </p:childTnLst>
                                </p:cTn>
                              </p:par>
                            </p:childTnLst>
                          </p:cTn>
                        </p:par>
                      </p:childTnLst>
                    </p:cTn>
                  </p:par>
                  <p:par>
                    <p:cTn id="93" fill="hold">
                      <p:stCondLst>
                        <p:cond delay="indefinite"/>
                      </p:stCondLst>
                      <p:childTnLst>
                        <p:par>
                          <p:cTn id="94" fill="hold">
                            <p:stCondLst>
                              <p:cond delay="0"/>
                            </p:stCondLst>
                            <p:childTnLst>
                              <p:par>
                                <p:cTn id="95" presetID="22" presetClass="entr" presetSubtype="4" fill="hold" grpId="0" nodeType="clickEffect">
                                  <p:stCondLst>
                                    <p:cond delay="0"/>
                                  </p:stCondLst>
                                  <p:childTnLst>
                                    <p:set>
                                      <p:cBhvr>
                                        <p:cTn id="96" dur="1" fill="hold">
                                          <p:stCondLst>
                                            <p:cond delay="0"/>
                                          </p:stCondLst>
                                        </p:cTn>
                                        <p:tgtEl>
                                          <p:spTgt spid="36">
                                            <p:bg/>
                                          </p:spTgt>
                                        </p:tgtEl>
                                        <p:attrNameLst>
                                          <p:attrName>style.visibility</p:attrName>
                                        </p:attrNameLst>
                                      </p:cBhvr>
                                      <p:to>
                                        <p:strVal val="visible"/>
                                      </p:to>
                                    </p:set>
                                    <p:animEffect transition="in" filter="wipe(down)">
                                      <p:cBhvr>
                                        <p:cTn id="97" dur="500"/>
                                        <p:tgtEl>
                                          <p:spTgt spid="36">
                                            <p:bg/>
                                          </p:spTgt>
                                        </p:tgtEl>
                                      </p:cBhvr>
                                    </p:animEffect>
                                  </p:childTnLst>
                                </p:cTn>
                              </p:par>
                              <p:par>
                                <p:cTn id="98" presetID="22" presetClass="entr" presetSubtype="4" fill="hold" grpId="0" nodeType="withEffect">
                                  <p:stCondLst>
                                    <p:cond delay="0"/>
                                  </p:stCondLst>
                                  <p:childTnLst>
                                    <p:set>
                                      <p:cBhvr>
                                        <p:cTn id="99" dur="1" fill="hold">
                                          <p:stCondLst>
                                            <p:cond delay="0"/>
                                          </p:stCondLst>
                                        </p:cTn>
                                        <p:tgtEl>
                                          <p:spTgt spid="36">
                                            <p:txEl>
                                              <p:pRg st="0" end="0"/>
                                            </p:txEl>
                                          </p:spTgt>
                                        </p:tgtEl>
                                        <p:attrNameLst>
                                          <p:attrName>style.visibility</p:attrName>
                                        </p:attrNameLst>
                                      </p:cBhvr>
                                      <p:to>
                                        <p:strVal val="visible"/>
                                      </p:to>
                                    </p:set>
                                    <p:animEffect transition="in" filter="wipe(down)">
                                      <p:cBhvr>
                                        <p:cTn id="100" dur="500"/>
                                        <p:tgtEl>
                                          <p:spTgt spid="36">
                                            <p:txEl>
                                              <p:pRg st="0" end="0"/>
                                            </p:txEl>
                                          </p:spTgt>
                                        </p:tgtEl>
                                      </p:cBhvr>
                                    </p:animEffect>
                                  </p:childTnLst>
                                </p:cTn>
                              </p:par>
                            </p:childTnLst>
                          </p:cTn>
                        </p:par>
                      </p:childTnLst>
                    </p:cTn>
                  </p:par>
                  <p:par>
                    <p:cTn id="101" fill="hold">
                      <p:stCondLst>
                        <p:cond delay="indefinite"/>
                      </p:stCondLst>
                      <p:childTnLst>
                        <p:par>
                          <p:cTn id="102" fill="hold">
                            <p:stCondLst>
                              <p:cond delay="0"/>
                            </p:stCondLst>
                            <p:childTnLst>
                              <p:par>
                                <p:cTn id="103" presetID="10" presetClass="entr" presetSubtype="0" fill="hold" nodeType="clickEffect">
                                  <p:stCondLst>
                                    <p:cond delay="0"/>
                                  </p:stCondLst>
                                  <p:childTnLst>
                                    <p:set>
                                      <p:cBhvr>
                                        <p:cTn id="104" dur="1" fill="hold">
                                          <p:stCondLst>
                                            <p:cond delay="0"/>
                                          </p:stCondLst>
                                        </p:cTn>
                                        <p:tgtEl>
                                          <p:spTgt spid="89"/>
                                        </p:tgtEl>
                                        <p:attrNameLst>
                                          <p:attrName>style.visibility</p:attrName>
                                        </p:attrNameLst>
                                      </p:cBhvr>
                                      <p:to>
                                        <p:strVal val="visible"/>
                                      </p:to>
                                    </p:set>
                                    <p:animEffect transition="in" filter="fade">
                                      <p:cBhvr>
                                        <p:cTn id="105" dur="20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animBg="1"/>
      <p:bldP spid="14" grpId="0"/>
      <p:bldP spid="15" grpId="0"/>
      <p:bldP spid="16" grpId="0" build="allAtOnce" animBg="1"/>
      <p:bldP spid="27" grpId="0" animBg="1"/>
      <p:bldP spid="36" grpId="0" build="allAtOnce" animBg="1"/>
      <p:bldP spid="41" grpId="0" build="allAtOnce" animBg="1"/>
      <p:bldP spid="76" grpId="0"/>
      <p:bldP spid="78" grpId="0" animBg="1"/>
      <p:bldP spid="9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556792"/>
            <a:ext cx="7953375" cy="771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1560" y="2678124"/>
            <a:ext cx="1661723" cy="1584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89929" y="2678124"/>
            <a:ext cx="5192596" cy="1110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0574" y="4581128"/>
            <a:ext cx="5970462" cy="2232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矩形 3"/>
          <p:cNvSpPr/>
          <p:nvPr/>
        </p:nvSpPr>
        <p:spPr>
          <a:xfrm>
            <a:off x="5044389" y="5472118"/>
            <a:ext cx="1064809" cy="43204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标题 1"/>
          <p:cNvSpPr>
            <a:spLocks noGrp="1"/>
          </p:cNvSpPr>
          <p:nvPr>
            <p:ph type="title"/>
          </p:nvPr>
        </p:nvSpPr>
        <p:spPr>
          <a:xfrm>
            <a:off x="662880" y="548680"/>
            <a:ext cx="8229600" cy="1143000"/>
          </a:xfrm>
        </p:spPr>
        <p:txBody>
          <a:bodyPr>
            <a:normAutofit/>
          </a:bodyPr>
          <a:lstStyle/>
          <a:p>
            <a:r>
              <a:rPr lang="zh-CN" altLang="en-US" sz="4000" dirty="0" smtClean="0">
                <a:latin typeface="微软雅黑" pitchFamily="34" charset="-122"/>
                <a:ea typeface="微软雅黑" pitchFamily="34" charset="-122"/>
              </a:rPr>
              <a:t>添加 </a:t>
            </a:r>
            <a:r>
              <a:rPr lang="en-US" altLang="zh-CN" sz="4000" dirty="0" smtClean="0">
                <a:latin typeface="微软雅黑" pitchFamily="34" charset="-122"/>
                <a:ea typeface="微软雅黑" pitchFamily="34" charset="-122"/>
              </a:rPr>
              <a:t>DTD </a:t>
            </a:r>
            <a:r>
              <a:rPr lang="zh-CN" altLang="en-US" sz="4000" dirty="0" smtClean="0">
                <a:latin typeface="微软雅黑" pitchFamily="34" charset="-122"/>
                <a:ea typeface="微软雅黑" pitchFamily="34" charset="-122"/>
              </a:rPr>
              <a:t>约束</a:t>
            </a:r>
            <a:endParaRPr lang="zh-CN" altLang="en-US" sz="4000" dirty="0">
              <a:latin typeface="微软雅黑" pitchFamily="34" charset="-122"/>
              <a:ea typeface="微软雅黑" pitchFamily="34" charset="-122"/>
            </a:endParaRPr>
          </a:p>
        </p:txBody>
      </p:sp>
      <p:sp>
        <p:nvSpPr>
          <p:cNvPr id="2" name="矩形 1"/>
          <p:cNvSpPr/>
          <p:nvPr/>
        </p:nvSpPr>
        <p:spPr>
          <a:xfrm>
            <a:off x="1691680" y="5904166"/>
            <a:ext cx="4559356" cy="40515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336159232"/>
      </p:ext>
    </p:extLst>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5874" name="Rectangle 2"/>
          <p:cNvSpPr>
            <a:spLocks noGrp="1" noChangeArrowheads="1"/>
          </p:cNvSpPr>
          <p:nvPr>
            <p:ph type="title"/>
          </p:nvPr>
        </p:nvSpPr>
        <p:spPr>
          <a:xfrm>
            <a:off x="684213" y="2349500"/>
            <a:ext cx="7772400" cy="1143000"/>
          </a:xfrm>
        </p:spPr>
        <p:txBody>
          <a:bodyPr/>
          <a:lstStyle/>
          <a:p>
            <a:r>
              <a:rPr lang="en-US" altLang="zh-CN" dirty="0" smtClean="0">
                <a:latin typeface="微软雅黑" pitchFamily="34" charset="-122"/>
                <a:ea typeface="微软雅黑" pitchFamily="34" charset="-122"/>
              </a:rPr>
              <a:t>Struts2 </a:t>
            </a:r>
            <a:r>
              <a:rPr lang="zh-CN" altLang="en-US" dirty="0" smtClean="0">
                <a:latin typeface="微软雅黑" pitchFamily="34" charset="-122"/>
                <a:ea typeface="微软雅黑" pitchFamily="34" charset="-122"/>
              </a:rPr>
              <a:t>运行流程分析</a:t>
            </a:r>
            <a:endParaRPr lang="zh-CN" altLang="en-US" dirty="0">
              <a:latin typeface="微软雅黑" pitchFamily="34" charset="-122"/>
              <a:ea typeface="微软雅黑" pitchFamily="34" charset="-122"/>
            </a:endParaRPr>
          </a:p>
        </p:txBody>
      </p:sp>
      <p:sp>
        <p:nvSpPr>
          <p:cNvPr id="3" name="Rectangle 3"/>
          <p:cNvSpPr txBox="1">
            <a:spLocks noChangeArrowheads="1"/>
          </p:cNvSpPr>
          <p:nvPr/>
        </p:nvSpPr>
        <p:spPr>
          <a:xfrm>
            <a:off x="352060" y="5654356"/>
            <a:ext cx="3571868" cy="942996"/>
          </a:xfrm>
          <a:prstGeom prst="rect">
            <a:avLst/>
          </a:prstGeom>
        </p:spPr>
        <p:txBody>
          <a:bodyPr vert="horz" lIns="91440" tIns="45720" rIns="91440" bIns="45720" rtlCol="0">
            <a:normAutofit/>
          </a:bodyPr>
          <a:lstStyle/>
          <a:p>
            <a:pPr marL="0" marR="0" lvl="0" indent="0" algn="l" defTabSz="914400" rtl="0" eaLnBrk="1" fontAlgn="auto" latinLnBrk="0" hangingPunct="1">
              <a:lnSpc>
                <a:spcPct val="100000"/>
              </a:lnSpc>
              <a:spcBef>
                <a:spcPct val="20000"/>
              </a:spcBef>
              <a:spcAft>
                <a:spcPts val="0"/>
              </a:spcAft>
              <a:buClrTx/>
              <a:buSzTx/>
              <a:buFont typeface="Wingdings" pitchFamily="2" charset="2"/>
              <a:buNone/>
              <a:tabLst/>
              <a:defRPr/>
            </a:pPr>
            <a:r>
              <a:rPr kumimoji="0" lang="zh-CN" altLang="en-US" sz="2400" b="1" i="0" u="none" strike="noStrike" kern="1200" cap="none" spc="0" normalizeH="0" baseline="0" noProof="0" dirty="0" smtClean="0">
                <a:ln>
                  <a:noFill/>
                </a:ln>
                <a:solidFill>
                  <a:schemeClr val="tx1"/>
                </a:solidFill>
                <a:effectLst/>
                <a:uLnTx/>
                <a:uFillTx/>
                <a:latin typeface="Arial Unicode MS" pitchFamily="34" charset="-122"/>
                <a:ea typeface="Arial Unicode MS" pitchFamily="34" charset="-122"/>
                <a:cs typeface="Arial Unicode MS" pitchFamily="34" charset="-122"/>
              </a:rPr>
              <a:t>讲师：佟刚</a:t>
            </a:r>
            <a:endParaRPr kumimoji="0" lang="en-US" altLang="zh-CN" sz="2400" b="1" i="0" u="none" strike="noStrike" kern="1200" cap="none" spc="0" normalizeH="0" baseline="0" noProof="0" dirty="0" smtClean="0">
              <a:ln>
                <a:noFill/>
              </a:ln>
              <a:solidFill>
                <a:schemeClr val="tx1"/>
              </a:solidFill>
              <a:effectLst/>
              <a:uLnTx/>
              <a:uFillTx/>
              <a:latin typeface="Arial Unicode MS" pitchFamily="34" charset="-122"/>
              <a:ea typeface="Arial Unicode MS" pitchFamily="34" charset="-122"/>
              <a:cs typeface="Arial Unicode MS" pitchFamily="34" charset="-122"/>
            </a:endParaRPr>
          </a:p>
          <a:p>
            <a:pPr marL="0" marR="0" lvl="0" indent="0" algn="l" defTabSz="914400" rtl="0" eaLnBrk="1" fontAlgn="auto" latinLnBrk="0" hangingPunct="1">
              <a:lnSpc>
                <a:spcPct val="100000"/>
              </a:lnSpc>
              <a:spcBef>
                <a:spcPct val="20000"/>
              </a:spcBef>
              <a:spcAft>
                <a:spcPts val="0"/>
              </a:spcAft>
              <a:buClrTx/>
              <a:buSzTx/>
              <a:buFont typeface="Wingdings" pitchFamily="2" charset="2"/>
              <a:buNone/>
              <a:tabLst/>
              <a:defRPr/>
            </a:pPr>
            <a:r>
              <a:rPr kumimoji="0" lang="zh-CN" altLang="en-US" sz="2400" b="1" i="0" u="none" strike="noStrike" kern="1200" cap="none" spc="0" normalizeH="0" baseline="0" noProof="0" dirty="0" smtClean="0">
                <a:ln>
                  <a:noFill/>
                </a:ln>
                <a:solidFill>
                  <a:schemeClr val="tx1"/>
                </a:solidFill>
                <a:effectLst/>
                <a:uLnTx/>
                <a:uFillTx/>
                <a:latin typeface="Arial Unicode MS" pitchFamily="34" charset="-122"/>
                <a:ea typeface="Arial Unicode MS" pitchFamily="34" charset="-122"/>
                <a:cs typeface="Arial Unicode MS" pitchFamily="34" charset="-122"/>
              </a:rPr>
              <a:t>新浪微博</a:t>
            </a:r>
            <a:r>
              <a:rPr kumimoji="0" lang="en-US" altLang="zh-CN" sz="2400" b="1" i="0" u="none" strike="noStrike" kern="1200" cap="none" spc="0" normalizeH="0" baseline="0" noProof="0" dirty="0" smtClean="0">
                <a:ln>
                  <a:noFill/>
                </a:ln>
                <a:solidFill>
                  <a:schemeClr val="tx1"/>
                </a:solidFill>
                <a:effectLst/>
                <a:uLnTx/>
                <a:uFillTx/>
                <a:latin typeface="Arial Unicode MS" pitchFamily="34" charset="-122"/>
                <a:ea typeface="Arial Unicode MS" pitchFamily="34" charset="-122"/>
                <a:cs typeface="Arial Unicode MS" pitchFamily="34" charset="-122"/>
              </a:rPr>
              <a:t>:@</a:t>
            </a:r>
            <a:r>
              <a:rPr kumimoji="0" lang="zh-CN" altLang="en-US" sz="2400" b="1" i="0" u="none" strike="noStrike" kern="1200" cap="none" spc="0" normalizeH="0" baseline="0" noProof="0" dirty="0" smtClean="0">
                <a:ln>
                  <a:noFill/>
                </a:ln>
                <a:solidFill>
                  <a:schemeClr val="tx1"/>
                </a:solidFill>
                <a:effectLst/>
                <a:uLnTx/>
                <a:uFillTx/>
                <a:latin typeface="Arial Unicode MS" pitchFamily="34" charset="-122"/>
                <a:ea typeface="Arial Unicode MS" pitchFamily="34" charset="-122"/>
                <a:cs typeface="Arial Unicode MS" pitchFamily="34" charset="-122"/>
              </a:rPr>
              <a:t>尚硅谷</a:t>
            </a:r>
            <a:r>
              <a:rPr kumimoji="0" lang="en-US" altLang="zh-CN" sz="2400" b="1" i="0" u="none" strike="noStrike" kern="1200" cap="none" spc="0" normalizeH="0" baseline="0" noProof="0" dirty="0" smtClean="0">
                <a:ln>
                  <a:noFill/>
                </a:ln>
                <a:solidFill>
                  <a:schemeClr val="tx1"/>
                </a:solidFill>
                <a:effectLst/>
                <a:uLnTx/>
                <a:uFillTx/>
                <a:latin typeface="Arial Unicode MS" pitchFamily="34" charset="-122"/>
                <a:ea typeface="Arial Unicode MS" pitchFamily="34" charset="-122"/>
                <a:cs typeface="Arial Unicode MS" pitchFamily="34" charset="-122"/>
              </a:rPr>
              <a:t>-</a:t>
            </a:r>
            <a:r>
              <a:rPr kumimoji="0" lang="zh-CN" altLang="en-US" sz="2400" b="1" i="0" u="none" strike="noStrike" kern="1200" cap="none" spc="0" normalizeH="0" baseline="0" noProof="0" dirty="0" smtClean="0">
                <a:ln>
                  <a:noFill/>
                </a:ln>
                <a:solidFill>
                  <a:schemeClr val="tx1"/>
                </a:solidFill>
                <a:effectLst/>
                <a:uLnTx/>
                <a:uFillTx/>
                <a:latin typeface="Arial Unicode MS" pitchFamily="34" charset="-122"/>
                <a:ea typeface="Arial Unicode MS" pitchFamily="34" charset="-122"/>
                <a:cs typeface="Arial Unicode MS" pitchFamily="34" charset="-122"/>
              </a:rPr>
              <a:t>佟刚</a:t>
            </a:r>
            <a:endParaRPr kumimoji="0" lang="en-US" altLang="zh-CN" sz="2400" b="1" i="0" u="none" strike="noStrike" kern="1200" cap="none" spc="0" normalizeH="0" baseline="0" noProof="0" dirty="0" smtClean="0">
              <a:ln>
                <a:noFill/>
              </a:ln>
              <a:solidFill>
                <a:schemeClr val="tx1"/>
              </a:solidFill>
              <a:effectLst/>
              <a:uLnTx/>
              <a:uFillTx/>
              <a:latin typeface="Arial Unicode MS" pitchFamily="34" charset="-122"/>
              <a:ea typeface="Arial Unicode MS" pitchFamily="34" charset="-122"/>
              <a:cs typeface="Arial Unicode MS" pitchFamily="34" charset="-122"/>
            </a:endParaRPr>
          </a:p>
        </p:txBody>
      </p:sp>
    </p:spTree>
    <p:extLst>
      <p:ext uri="{BB962C8B-B14F-4D97-AF65-F5344CB8AC3E}">
        <p14:creationId xmlns:p14="http://schemas.microsoft.com/office/powerpoint/2010/main" val="3957401353"/>
      </p:ext>
    </p:extLst>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706143"/>
            <a:ext cx="8229600" cy="1143000"/>
          </a:xfrm>
        </p:spPr>
        <p:txBody>
          <a:bodyPr/>
          <a:lstStyle/>
          <a:p>
            <a:r>
              <a:rPr lang="zh-CN" altLang="en-US" dirty="0" smtClean="0">
                <a:latin typeface="Arial Unicode MS" pitchFamily="34" charset="-122"/>
                <a:ea typeface="Arial Unicode MS" pitchFamily="34" charset="-122"/>
                <a:cs typeface="Arial Unicode MS" pitchFamily="34" charset="-122"/>
              </a:rPr>
              <a:t>相关的几个 </a:t>
            </a:r>
            <a:r>
              <a:rPr lang="en-US" altLang="zh-CN" dirty="0" smtClean="0">
                <a:latin typeface="Arial Unicode MS" pitchFamily="34" charset="-122"/>
                <a:ea typeface="Arial Unicode MS" pitchFamily="34" charset="-122"/>
                <a:cs typeface="Arial Unicode MS" pitchFamily="34" charset="-122"/>
              </a:rPr>
              <a:t>API</a:t>
            </a:r>
            <a:endParaRPr lang="zh-CN" altLang="en-US" dirty="0">
              <a:latin typeface="Arial Unicode MS" pitchFamily="34" charset="-122"/>
              <a:ea typeface="Arial Unicode MS" pitchFamily="34" charset="-122"/>
              <a:cs typeface="Arial Unicode MS" pitchFamily="34" charset="-122"/>
            </a:endParaRPr>
          </a:p>
        </p:txBody>
      </p:sp>
      <p:sp>
        <p:nvSpPr>
          <p:cNvPr id="3" name="内容占位符 2"/>
          <p:cNvSpPr>
            <a:spLocks noGrp="1"/>
          </p:cNvSpPr>
          <p:nvPr>
            <p:ph idx="1"/>
          </p:nvPr>
        </p:nvSpPr>
        <p:spPr>
          <a:xfrm>
            <a:off x="251520" y="1855365"/>
            <a:ext cx="8496944" cy="4525963"/>
          </a:xfrm>
        </p:spPr>
        <p:txBody>
          <a:bodyPr>
            <a:normAutofit/>
          </a:bodyPr>
          <a:lstStyle/>
          <a:p>
            <a:r>
              <a:rPr lang="en-US" altLang="zh-CN" sz="2000" b="1" dirty="0" err="1" smtClean="0"/>
              <a:t>ActionMapping</a:t>
            </a:r>
            <a:r>
              <a:rPr lang="zh-CN" altLang="en-US" sz="2000" b="1" dirty="0" smtClean="0"/>
              <a:t>：</a:t>
            </a:r>
            <a:r>
              <a:rPr lang="en-US" altLang="zh-CN" sz="2000" dirty="0"/>
              <a:t>Simple class that holds the action mapping information used to invoke a Struts action. The name and namespace are </a:t>
            </a:r>
            <a:r>
              <a:rPr lang="en-US" altLang="zh-CN" sz="2000" dirty="0" smtClean="0"/>
              <a:t>required</a:t>
            </a:r>
          </a:p>
          <a:p>
            <a:r>
              <a:rPr lang="en-US" altLang="zh-CN" sz="2000" b="1" dirty="0" err="1" smtClean="0"/>
              <a:t>ActionMapper</a:t>
            </a:r>
            <a:r>
              <a:rPr lang="zh-CN" altLang="en-US" sz="2000" dirty="0" smtClean="0"/>
              <a:t>：</a:t>
            </a:r>
            <a:r>
              <a:rPr lang="en-US" altLang="zh-CN" sz="2000" dirty="0"/>
              <a:t>When given an </a:t>
            </a:r>
            <a:r>
              <a:rPr lang="en-US" altLang="zh-CN" sz="2000" dirty="0" err="1"/>
              <a:t>HttpServletRequest</a:t>
            </a:r>
            <a:r>
              <a:rPr lang="en-US" altLang="zh-CN" sz="2000" dirty="0"/>
              <a:t>, the </a:t>
            </a:r>
            <a:r>
              <a:rPr lang="en-US" altLang="zh-CN" sz="2000" dirty="0" err="1"/>
              <a:t>ActionMapper</a:t>
            </a:r>
            <a:r>
              <a:rPr lang="en-US" altLang="zh-CN" sz="2000" dirty="0"/>
              <a:t> may return null if no action invocation request matches, or it may return an </a:t>
            </a:r>
            <a:r>
              <a:rPr lang="en-US" altLang="zh-CN" sz="2000" dirty="0" err="1"/>
              <a:t>ActionMapping</a:t>
            </a:r>
            <a:r>
              <a:rPr lang="en-US" altLang="zh-CN" sz="2000" dirty="0"/>
              <a:t> that describes an action invocation for the framework to </a:t>
            </a:r>
            <a:r>
              <a:rPr lang="en-US" altLang="zh-CN" sz="2000" dirty="0" smtClean="0"/>
              <a:t>try</a:t>
            </a:r>
          </a:p>
          <a:p>
            <a:r>
              <a:rPr lang="en-US" altLang="zh-CN" sz="2000" b="1" dirty="0" err="1" smtClean="0"/>
              <a:t>ActionProxy</a:t>
            </a:r>
            <a:r>
              <a:rPr lang="zh-CN" altLang="en-US" sz="2000" b="1" dirty="0" smtClean="0"/>
              <a:t>：</a:t>
            </a:r>
            <a:r>
              <a:rPr lang="en-US" altLang="zh-CN" sz="2000" dirty="0" err="1" smtClean="0"/>
              <a:t>ActionProxy</a:t>
            </a:r>
            <a:r>
              <a:rPr lang="en-US" altLang="zh-CN" sz="2000" dirty="0" smtClean="0"/>
              <a:t> is an extra layer between </a:t>
            </a:r>
            <a:r>
              <a:rPr lang="en-US" altLang="zh-CN" sz="2000" dirty="0" err="1" smtClean="0"/>
              <a:t>XWork</a:t>
            </a:r>
            <a:r>
              <a:rPr lang="en-US" altLang="zh-CN" sz="2000" dirty="0" smtClean="0"/>
              <a:t> and the action so that different proxies are possible. </a:t>
            </a:r>
          </a:p>
          <a:p>
            <a:r>
              <a:rPr lang="en-US" altLang="zh-CN" sz="2000" b="1" dirty="0" err="1" smtClean="0"/>
              <a:t>ActionInvocation</a:t>
            </a:r>
            <a:r>
              <a:rPr lang="zh-CN" altLang="en-US" sz="2000" dirty="0" smtClean="0"/>
              <a:t>：</a:t>
            </a:r>
            <a:r>
              <a:rPr lang="en-US" altLang="zh-CN" sz="2000" dirty="0"/>
              <a:t>An </a:t>
            </a:r>
            <a:r>
              <a:rPr lang="en-US" altLang="zh-CN" sz="2000" dirty="0" err="1"/>
              <a:t>ActionInvocation</a:t>
            </a:r>
            <a:r>
              <a:rPr lang="en-US" altLang="zh-CN" sz="2000" dirty="0"/>
              <a:t> represents the execution state of an Action. It holds the Interceptors and the Action instance. By repeated re-entrant execution of the invoke() method, initially by the </a:t>
            </a:r>
            <a:r>
              <a:rPr lang="en-US" altLang="zh-CN" sz="2000" dirty="0" err="1"/>
              <a:t>ActionProxy</a:t>
            </a:r>
            <a:r>
              <a:rPr lang="en-US" altLang="zh-CN" sz="2000" dirty="0"/>
              <a:t>, then by the Interceptors, the Interceptors are all executed, and then the Action and the Result.</a:t>
            </a:r>
            <a:endParaRPr lang="en-US" altLang="zh-CN" sz="2000" dirty="0" smtClean="0"/>
          </a:p>
          <a:p>
            <a:endParaRPr lang="en-US" altLang="zh-CN" sz="2000" dirty="0"/>
          </a:p>
          <a:p>
            <a:endParaRPr lang="en-US" altLang="zh-CN" sz="2000" dirty="0" smtClean="0"/>
          </a:p>
          <a:p>
            <a:endParaRPr lang="zh-CN" altLang="en-US" sz="2000" dirty="0">
              <a:latin typeface="Arial Unicode MS" pitchFamily="34" charset="-122"/>
              <a:ea typeface="Arial Unicode MS" pitchFamily="34" charset="-122"/>
              <a:cs typeface="Arial Unicode MS" pitchFamily="34" charset="-122"/>
            </a:endParaRPr>
          </a:p>
        </p:txBody>
      </p:sp>
    </p:spTree>
    <p:extLst>
      <p:ext uri="{BB962C8B-B14F-4D97-AF65-F5344CB8AC3E}">
        <p14:creationId xmlns:p14="http://schemas.microsoft.com/office/powerpoint/2010/main" val="3902892157"/>
      </p:ext>
    </p:extLst>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圆角矩形 4"/>
          <p:cNvSpPr/>
          <p:nvPr/>
        </p:nvSpPr>
        <p:spPr>
          <a:xfrm>
            <a:off x="179512" y="1043430"/>
            <a:ext cx="8784976" cy="504056"/>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altLang="zh-CN" b="1" dirty="0" err="1"/>
              <a:t>StrutsPrepareAndExecuteFilter</a:t>
            </a:r>
            <a:endParaRPr lang="zh-CN" altLang="en-US" b="1" dirty="0"/>
          </a:p>
        </p:txBody>
      </p:sp>
      <p:sp>
        <p:nvSpPr>
          <p:cNvPr id="6" name="圆角矩形 5"/>
          <p:cNvSpPr/>
          <p:nvPr/>
        </p:nvSpPr>
        <p:spPr>
          <a:xfrm>
            <a:off x="6300192" y="31668"/>
            <a:ext cx="2160240" cy="504056"/>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altLang="zh-CN" b="1" dirty="0" err="1" smtClean="0"/>
              <a:t>HttpServletRequest</a:t>
            </a:r>
            <a:endParaRPr lang="zh-CN" altLang="en-US" b="1" dirty="0"/>
          </a:p>
        </p:txBody>
      </p:sp>
      <p:cxnSp>
        <p:nvCxnSpPr>
          <p:cNvPr id="58" name="直接箭头连接符 57"/>
          <p:cNvCxnSpPr/>
          <p:nvPr/>
        </p:nvCxnSpPr>
        <p:spPr>
          <a:xfrm flipV="1">
            <a:off x="8748464" y="627754"/>
            <a:ext cx="0" cy="5591338"/>
          </a:xfrm>
          <a:prstGeom prst="straightConnector1">
            <a:avLst/>
          </a:prstGeom>
          <a:ln w="76200">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9" name="圆角矩形 8"/>
          <p:cNvSpPr/>
          <p:nvPr/>
        </p:nvSpPr>
        <p:spPr>
          <a:xfrm>
            <a:off x="6529663" y="2206690"/>
            <a:ext cx="1872208" cy="504056"/>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altLang="zh-CN" b="1" dirty="0" err="1" smtClean="0"/>
              <a:t>ActionMapper</a:t>
            </a:r>
            <a:endParaRPr lang="zh-CN" altLang="en-US" b="1" dirty="0"/>
          </a:p>
        </p:txBody>
      </p:sp>
      <p:cxnSp>
        <p:nvCxnSpPr>
          <p:cNvPr id="11" name="直接箭头连接符 10"/>
          <p:cNvCxnSpPr/>
          <p:nvPr/>
        </p:nvCxnSpPr>
        <p:spPr>
          <a:xfrm>
            <a:off x="7681791" y="1553633"/>
            <a:ext cx="0" cy="653057"/>
          </a:xfrm>
          <a:prstGeom prst="straightConnector1">
            <a:avLst/>
          </a:prstGeom>
          <a:ln w="7620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13" name="直接箭头连接符 12"/>
          <p:cNvCxnSpPr/>
          <p:nvPr/>
        </p:nvCxnSpPr>
        <p:spPr>
          <a:xfrm flipV="1">
            <a:off x="7092280" y="1553635"/>
            <a:ext cx="0" cy="653055"/>
          </a:xfrm>
          <a:prstGeom prst="straightConnector1">
            <a:avLst/>
          </a:prstGeom>
          <a:ln w="76200">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14" name="圆角矩形 13"/>
          <p:cNvSpPr/>
          <p:nvPr/>
        </p:nvSpPr>
        <p:spPr>
          <a:xfrm>
            <a:off x="251520" y="2278229"/>
            <a:ext cx="1944216" cy="504056"/>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altLang="zh-CN" b="1" dirty="0" err="1" smtClean="0"/>
              <a:t>ActionProxy</a:t>
            </a:r>
            <a:endParaRPr lang="zh-CN" altLang="en-US" b="1" dirty="0"/>
          </a:p>
        </p:txBody>
      </p:sp>
      <p:cxnSp>
        <p:nvCxnSpPr>
          <p:cNvPr id="19" name="直接箭头连接符 18"/>
          <p:cNvCxnSpPr>
            <a:endCxn id="14" idx="0"/>
          </p:cNvCxnSpPr>
          <p:nvPr/>
        </p:nvCxnSpPr>
        <p:spPr>
          <a:xfrm>
            <a:off x="1223628" y="1553635"/>
            <a:ext cx="0" cy="724594"/>
          </a:xfrm>
          <a:prstGeom prst="straightConnector1">
            <a:avLst/>
          </a:prstGeom>
          <a:ln w="7620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22" name="直接箭头连接符 21"/>
          <p:cNvCxnSpPr>
            <a:stCxn id="6" idx="2"/>
          </p:cNvCxnSpPr>
          <p:nvPr/>
        </p:nvCxnSpPr>
        <p:spPr>
          <a:xfrm>
            <a:off x="7380312" y="535724"/>
            <a:ext cx="0" cy="507706"/>
          </a:xfrm>
          <a:prstGeom prst="straightConnector1">
            <a:avLst/>
          </a:prstGeom>
          <a:ln w="76200">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23" name="圆角矩形 22"/>
          <p:cNvSpPr/>
          <p:nvPr/>
        </p:nvSpPr>
        <p:spPr>
          <a:xfrm>
            <a:off x="2915816" y="1700808"/>
            <a:ext cx="1440160" cy="5157192"/>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altLang="zh-CN" b="1" dirty="0" smtClean="0"/>
              <a:t>Action</a:t>
            </a:r>
          </a:p>
          <a:p>
            <a:pPr algn="ctr"/>
            <a:r>
              <a:rPr lang="en-US" altLang="zh-CN" b="1" dirty="0" smtClean="0"/>
              <a:t>Invocation</a:t>
            </a:r>
            <a:endParaRPr lang="zh-CN" altLang="en-US" b="1" dirty="0"/>
          </a:p>
        </p:txBody>
      </p:sp>
      <p:cxnSp>
        <p:nvCxnSpPr>
          <p:cNvPr id="27" name="直接箭头连接符 26"/>
          <p:cNvCxnSpPr>
            <a:stCxn id="14" idx="3"/>
          </p:cNvCxnSpPr>
          <p:nvPr/>
        </p:nvCxnSpPr>
        <p:spPr>
          <a:xfrm>
            <a:off x="2195736" y="2530257"/>
            <a:ext cx="720080" cy="0"/>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sp>
        <p:nvSpPr>
          <p:cNvPr id="28" name="圆角矩形 27"/>
          <p:cNvSpPr/>
          <p:nvPr/>
        </p:nvSpPr>
        <p:spPr>
          <a:xfrm>
            <a:off x="251520" y="3536645"/>
            <a:ext cx="1944216" cy="73217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altLang="zh-CN" b="1" dirty="0" smtClean="0"/>
              <a:t>Configuration</a:t>
            </a:r>
          </a:p>
          <a:p>
            <a:pPr algn="ctr"/>
            <a:r>
              <a:rPr lang="en-US" altLang="zh-CN" b="1" dirty="0" smtClean="0"/>
              <a:t>Manager</a:t>
            </a:r>
            <a:endParaRPr lang="zh-CN" altLang="en-US" b="1" dirty="0"/>
          </a:p>
        </p:txBody>
      </p:sp>
      <p:cxnSp>
        <p:nvCxnSpPr>
          <p:cNvPr id="46" name="直接箭头连接符 45"/>
          <p:cNvCxnSpPr/>
          <p:nvPr/>
        </p:nvCxnSpPr>
        <p:spPr>
          <a:xfrm>
            <a:off x="5109846" y="2096634"/>
            <a:ext cx="1" cy="2301979"/>
          </a:xfrm>
          <a:prstGeom prst="straightConnector1">
            <a:avLst/>
          </a:prstGeom>
          <a:ln w="76200">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29" name="圆角矩形 28"/>
          <p:cNvSpPr/>
          <p:nvPr/>
        </p:nvSpPr>
        <p:spPr>
          <a:xfrm>
            <a:off x="251520" y="4929078"/>
            <a:ext cx="1944216" cy="73217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altLang="zh-CN" b="1" dirty="0" smtClean="0"/>
              <a:t>struts.xml</a:t>
            </a:r>
            <a:endParaRPr lang="zh-CN" altLang="en-US" b="1" dirty="0"/>
          </a:p>
        </p:txBody>
      </p:sp>
      <p:cxnSp>
        <p:nvCxnSpPr>
          <p:cNvPr id="31" name="直接箭头连接符 30"/>
          <p:cNvCxnSpPr>
            <a:stCxn id="28" idx="0"/>
            <a:endCxn id="14" idx="2"/>
          </p:cNvCxnSpPr>
          <p:nvPr/>
        </p:nvCxnSpPr>
        <p:spPr>
          <a:xfrm flipV="1">
            <a:off x="1223628" y="2782285"/>
            <a:ext cx="0" cy="754360"/>
          </a:xfrm>
          <a:prstGeom prst="straightConnector1">
            <a:avLst/>
          </a:prstGeom>
          <a:ln w="7620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33" name="直接箭头连接符 32"/>
          <p:cNvCxnSpPr>
            <a:stCxn id="28" idx="2"/>
            <a:endCxn id="29" idx="0"/>
          </p:cNvCxnSpPr>
          <p:nvPr/>
        </p:nvCxnSpPr>
        <p:spPr>
          <a:xfrm>
            <a:off x="1223628" y="4268815"/>
            <a:ext cx="0" cy="660263"/>
          </a:xfrm>
          <a:prstGeom prst="straightConnector1">
            <a:avLst/>
          </a:prstGeom>
          <a:ln w="76200">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35" name="圆角矩形 34"/>
          <p:cNvSpPr/>
          <p:nvPr/>
        </p:nvSpPr>
        <p:spPr>
          <a:xfrm>
            <a:off x="4211960" y="1827040"/>
            <a:ext cx="1800200" cy="35093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altLang="zh-CN" b="1" dirty="0" smtClean="0"/>
              <a:t>Interceptor 1</a:t>
            </a:r>
            <a:endParaRPr lang="zh-CN" altLang="en-US" b="1" dirty="0"/>
          </a:p>
        </p:txBody>
      </p:sp>
      <p:sp>
        <p:nvSpPr>
          <p:cNvPr id="38" name="圆角矩形 37"/>
          <p:cNvSpPr/>
          <p:nvPr/>
        </p:nvSpPr>
        <p:spPr>
          <a:xfrm>
            <a:off x="4212414" y="2406586"/>
            <a:ext cx="1800200" cy="35093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altLang="zh-CN" b="1" dirty="0" smtClean="0"/>
              <a:t>Interceptor 2</a:t>
            </a:r>
            <a:endParaRPr lang="zh-CN" altLang="en-US" b="1" dirty="0"/>
          </a:p>
        </p:txBody>
      </p:sp>
      <p:sp>
        <p:nvSpPr>
          <p:cNvPr id="39" name="圆角矩形 38"/>
          <p:cNvSpPr/>
          <p:nvPr/>
        </p:nvSpPr>
        <p:spPr>
          <a:xfrm>
            <a:off x="4211543" y="2992615"/>
            <a:ext cx="1800200" cy="35093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altLang="zh-CN" b="1" dirty="0" smtClean="0"/>
              <a:t>Interceptor 3</a:t>
            </a:r>
            <a:endParaRPr lang="zh-CN" altLang="en-US" b="1" dirty="0"/>
          </a:p>
        </p:txBody>
      </p:sp>
      <p:sp>
        <p:nvSpPr>
          <p:cNvPr id="40" name="圆角矩形 39"/>
          <p:cNvSpPr/>
          <p:nvPr/>
        </p:nvSpPr>
        <p:spPr>
          <a:xfrm>
            <a:off x="4226315" y="3640687"/>
            <a:ext cx="1800200" cy="350930"/>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altLang="zh-CN" b="1" dirty="0" smtClean="0"/>
              <a:t>Action</a:t>
            </a:r>
            <a:endParaRPr lang="zh-CN" altLang="en-US" b="1" dirty="0"/>
          </a:p>
        </p:txBody>
      </p:sp>
      <p:cxnSp>
        <p:nvCxnSpPr>
          <p:cNvPr id="51" name="直接箭头连接符 50"/>
          <p:cNvCxnSpPr/>
          <p:nvPr/>
        </p:nvCxnSpPr>
        <p:spPr>
          <a:xfrm flipH="1">
            <a:off x="5089503" y="5257920"/>
            <a:ext cx="418" cy="1055955"/>
          </a:xfrm>
          <a:prstGeom prst="straightConnector1">
            <a:avLst/>
          </a:prstGeom>
          <a:ln w="76200">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41" name="圆角矩形 40"/>
          <p:cNvSpPr/>
          <p:nvPr/>
        </p:nvSpPr>
        <p:spPr>
          <a:xfrm>
            <a:off x="4211543" y="4358272"/>
            <a:ext cx="1800200" cy="35093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altLang="zh-CN" b="1" dirty="0" smtClean="0"/>
              <a:t>Result</a:t>
            </a:r>
            <a:endParaRPr lang="zh-CN" altLang="en-US" b="1" dirty="0"/>
          </a:p>
        </p:txBody>
      </p:sp>
      <p:sp>
        <p:nvSpPr>
          <p:cNvPr id="42" name="圆角矩形 41"/>
          <p:cNvSpPr/>
          <p:nvPr/>
        </p:nvSpPr>
        <p:spPr>
          <a:xfrm>
            <a:off x="4191617" y="4906990"/>
            <a:ext cx="1800200" cy="35093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altLang="zh-CN" b="1" dirty="0" smtClean="0"/>
              <a:t>Interceptor 3</a:t>
            </a:r>
            <a:endParaRPr lang="zh-CN" altLang="en-US" b="1" dirty="0"/>
          </a:p>
        </p:txBody>
      </p:sp>
      <p:sp>
        <p:nvSpPr>
          <p:cNvPr id="43" name="圆角矩形 42"/>
          <p:cNvSpPr/>
          <p:nvPr/>
        </p:nvSpPr>
        <p:spPr>
          <a:xfrm>
            <a:off x="4192071" y="5486536"/>
            <a:ext cx="1800200" cy="35093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altLang="zh-CN" b="1" dirty="0" smtClean="0"/>
              <a:t>Interceptor 2</a:t>
            </a:r>
            <a:endParaRPr lang="zh-CN" altLang="en-US" b="1" dirty="0"/>
          </a:p>
        </p:txBody>
      </p:sp>
      <p:sp>
        <p:nvSpPr>
          <p:cNvPr id="44" name="圆角矩形 43"/>
          <p:cNvSpPr/>
          <p:nvPr/>
        </p:nvSpPr>
        <p:spPr>
          <a:xfrm>
            <a:off x="4191200" y="6313875"/>
            <a:ext cx="1800200" cy="35093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altLang="zh-CN" b="1" dirty="0" smtClean="0"/>
              <a:t>Interceptor 1</a:t>
            </a:r>
            <a:endParaRPr lang="zh-CN" altLang="en-US" b="1" dirty="0"/>
          </a:p>
        </p:txBody>
      </p:sp>
      <p:sp>
        <p:nvSpPr>
          <p:cNvPr id="52" name="圆角矩形 51"/>
          <p:cNvSpPr/>
          <p:nvPr/>
        </p:nvSpPr>
        <p:spPr>
          <a:xfrm>
            <a:off x="6660232" y="6237312"/>
            <a:ext cx="2376264" cy="504056"/>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altLang="zh-CN" b="1" dirty="0" err="1" smtClean="0"/>
              <a:t>HttpServletResponse</a:t>
            </a:r>
            <a:endParaRPr lang="zh-CN" altLang="en-US" b="1" dirty="0"/>
          </a:p>
        </p:txBody>
      </p:sp>
      <p:cxnSp>
        <p:nvCxnSpPr>
          <p:cNvPr id="54" name="直接箭头连接符 53"/>
          <p:cNvCxnSpPr>
            <a:stCxn id="44" idx="3"/>
            <a:endCxn id="52" idx="1"/>
          </p:cNvCxnSpPr>
          <p:nvPr/>
        </p:nvCxnSpPr>
        <p:spPr>
          <a:xfrm>
            <a:off x="5991400" y="6489340"/>
            <a:ext cx="668832" cy="0"/>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sp>
        <p:nvSpPr>
          <p:cNvPr id="66" name="圆角矩形 65"/>
          <p:cNvSpPr/>
          <p:nvPr/>
        </p:nvSpPr>
        <p:spPr>
          <a:xfrm>
            <a:off x="6529663" y="4214473"/>
            <a:ext cx="2160241" cy="647369"/>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altLang="zh-CN" b="1" dirty="0" smtClean="0"/>
              <a:t>Template</a:t>
            </a:r>
          </a:p>
          <a:p>
            <a:pPr algn="ctr"/>
            <a:r>
              <a:rPr lang="en-US" altLang="zh-CN" b="1" dirty="0" smtClean="0"/>
              <a:t>JSP</a:t>
            </a:r>
            <a:r>
              <a:rPr lang="zh-CN" altLang="en-US" b="1" dirty="0" smtClean="0"/>
              <a:t>、</a:t>
            </a:r>
            <a:r>
              <a:rPr lang="en-US" altLang="zh-CN" b="1" dirty="0" err="1" smtClean="0"/>
              <a:t>FreeMarker</a:t>
            </a:r>
            <a:r>
              <a:rPr lang="en-US" altLang="zh-CN" b="1" dirty="0" smtClean="0"/>
              <a:t>…</a:t>
            </a:r>
            <a:endParaRPr lang="zh-CN" altLang="en-US" b="1" dirty="0"/>
          </a:p>
        </p:txBody>
      </p:sp>
      <p:cxnSp>
        <p:nvCxnSpPr>
          <p:cNvPr id="68" name="直接箭头连接符 67"/>
          <p:cNvCxnSpPr>
            <a:stCxn id="41" idx="3"/>
          </p:cNvCxnSpPr>
          <p:nvPr/>
        </p:nvCxnSpPr>
        <p:spPr>
          <a:xfrm>
            <a:off x="6011743" y="4533737"/>
            <a:ext cx="517920" cy="0"/>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sp>
        <p:nvSpPr>
          <p:cNvPr id="73" name="圆角矩形 72"/>
          <p:cNvSpPr/>
          <p:nvPr/>
        </p:nvSpPr>
        <p:spPr>
          <a:xfrm>
            <a:off x="6529663" y="3215169"/>
            <a:ext cx="1872208" cy="504056"/>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altLang="zh-CN" b="1" dirty="0" err="1" smtClean="0"/>
              <a:t>TagSubsystem</a:t>
            </a:r>
            <a:endParaRPr lang="zh-CN" altLang="en-US" b="1" dirty="0"/>
          </a:p>
        </p:txBody>
      </p:sp>
      <p:cxnSp>
        <p:nvCxnSpPr>
          <p:cNvPr id="75" name="直接箭头连接符 74"/>
          <p:cNvCxnSpPr/>
          <p:nvPr/>
        </p:nvCxnSpPr>
        <p:spPr>
          <a:xfrm>
            <a:off x="7596336" y="3719225"/>
            <a:ext cx="0" cy="495248"/>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05328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1" fill="hold" nodeType="click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wipe(up)">
                                      <p:cBhvr>
                                        <p:cTn id="13" dur="500"/>
                                        <p:tgtEl>
                                          <p:spTgt spid="22"/>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randombar(horizontal)">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up)">
                                      <p:cBhvr>
                                        <p:cTn id="23" dur="500"/>
                                        <p:tgtEl>
                                          <p:spTgt spid="11"/>
                                        </p:tgtEl>
                                      </p:cBhvr>
                                    </p:animEffect>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randombar(horizontal)">
                                      <p:cBhvr>
                                        <p:cTn id="28" dur="500"/>
                                        <p:tgtEl>
                                          <p:spTgt spid="9"/>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nodeType="click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down)">
                                      <p:cBhvr>
                                        <p:cTn id="33" dur="500"/>
                                        <p:tgtEl>
                                          <p:spTgt spid="13"/>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1" fill="hold" nodeType="click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wipe(up)">
                                      <p:cBhvr>
                                        <p:cTn id="38" dur="500"/>
                                        <p:tgtEl>
                                          <p:spTgt spid="19"/>
                                        </p:tgtEl>
                                      </p:cBhvr>
                                    </p:animEffect>
                                  </p:childTnLst>
                                </p:cTn>
                              </p:par>
                            </p:childTnLst>
                          </p:cTn>
                        </p:par>
                      </p:childTnLst>
                    </p:cTn>
                  </p:par>
                  <p:par>
                    <p:cTn id="39" fill="hold">
                      <p:stCondLst>
                        <p:cond delay="indefinite"/>
                      </p:stCondLst>
                      <p:childTnLst>
                        <p:par>
                          <p:cTn id="40" fill="hold">
                            <p:stCondLst>
                              <p:cond delay="0"/>
                            </p:stCondLst>
                            <p:childTnLst>
                              <p:par>
                                <p:cTn id="41" presetID="14" presetClass="entr" presetSubtype="10" fill="hold" grpId="0" nodeType="click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randombar(horizontal)">
                                      <p:cBhvr>
                                        <p:cTn id="43" dur="500"/>
                                        <p:tgtEl>
                                          <p:spTgt spid="14"/>
                                        </p:tgtEl>
                                      </p:cBhvr>
                                    </p:animEffect>
                                  </p:childTnLst>
                                </p:cTn>
                              </p:par>
                            </p:childTnLst>
                          </p:cTn>
                        </p:par>
                      </p:childTnLst>
                    </p:cTn>
                  </p:par>
                  <p:par>
                    <p:cTn id="44" fill="hold">
                      <p:stCondLst>
                        <p:cond delay="indefinite"/>
                      </p:stCondLst>
                      <p:childTnLst>
                        <p:par>
                          <p:cTn id="45" fill="hold">
                            <p:stCondLst>
                              <p:cond delay="0"/>
                            </p:stCondLst>
                            <p:childTnLst>
                              <p:par>
                                <p:cTn id="46" presetID="14" presetClass="entr" presetSubtype="10" fill="hold" grpId="0" nodeType="clickEffect">
                                  <p:stCondLst>
                                    <p:cond delay="0"/>
                                  </p:stCondLst>
                                  <p:childTnLst>
                                    <p:set>
                                      <p:cBhvr>
                                        <p:cTn id="47" dur="1" fill="hold">
                                          <p:stCondLst>
                                            <p:cond delay="0"/>
                                          </p:stCondLst>
                                        </p:cTn>
                                        <p:tgtEl>
                                          <p:spTgt spid="28"/>
                                        </p:tgtEl>
                                        <p:attrNameLst>
                                          <p:attrName>style.visibility</p:attrName>
                                        </p:attrNameLst>
                                      </p:cBhvr>
                                      <p:to>
                                        <p:strVal val="visible"/>
                                      </p:to>
                                    </p:set>
                                    <p:animEffect transition="in" filter="randombar(horizontal)">
                                      <p:cBhvr>
                                        <p:cTn id="48" dur="500"/>
                                        <p:tgtEl>
                                          <p:spTgt spid="28"/>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1" fill="hold" nodeType="clickEffect">
                                  <p:stCondLst>
                                    <p:cond delay="0"/>
                                  </p:stCondLst>
                                  <p:childTnLst>
                                    <p:set>
                                      <p:cBhvr>
                                        <p:cTn id="52" dur="1" fill="hold">
                                          <p:stCondLst>
                                            <p:cond delay="0"/>
                                          </p:stCondLst>
                                        </p:cTn>
                                        <p:tgtEl>
                                          <p:spTgt spid="33"/>
                                        </p:tgtEl>
                                        <p:attrNameLst>
                                          <p:attrName>style.visibility</p:attrName>
                                        </p:attrNameLst>
                                      </p:cBhvr>
                                      <p:to>
                                        <p:strVal val="visible"/>
                                      </p:to>
                                    </p:set>
                                    <p:animEffect transition="in" filter="wipe(up)">
                                      <p:cBhvr>
                                        <p:cTn id="53" dur="500"/>
                                        <p:tgtEl>
                                          <p:spTgt spid="33"/>
                                        </p:tgtEl>
                                      </p:cBhvr>
                                    </p:animEffect>
                                  </p:childTnLst>
                                </p:cTn>
                              </p:par>
                            </p:childTnLst>
                          </p:cTn>
                        </p:par>
                      </p:childTnLst>
                    </p:cTn>
                  </p:par>
                  <p:par>
                    <p:cTn id="54" fill="hold">
                      <p:stCondLst>
                        <p:cond delay="indefinite"/>
                      </p:stCondLst>
                      <p:childTnLst>
                        <p:par>
                          <p:cTn id="55" fill="hold">
                            <p:stCondLst>
                              <p:cond delay="0"/>
                            </p:stCondLst>
                            <p:childTnLst>
                              <p:par>
                                <p:cTn id="56" presetID="14" presetClass="entr" presetSubtype="10" fill="hold" grpId="0" nodeType="clickEffect">
                                  <p:stCondLst>
                                    <p:cond delay="0"/>
                                  </p:stCondLst>
                                  <p:childTnLst>
                                    <p:set>
                                      <p:cBhvr>
                                        <p:cTn id="57" dur="1" fill="hold">
                                          <p:stCondLst>
                                            <p:cond delay="0"/>
                                          </p:stCondLst>
                                        </p:cTn>
                                        <p:tgtEl>
                                          <p:spTgt spid="29"/>
                                        </p:tgtEl>
                                        <p:attrNameLst>
                                          <p:attrName>style.visibility</p:attrName>
                                        </p:attrNameLst>
                                      </p:cBhvr>
                                      <p:to>
                                        <p:strVal val="visible"/>
                                      </p:to>
                                    </p:set>
                                    <p:animEffect transition="in" filter="randombar(horizontal)">
                                      <p:cBhvr>
                                        <p:cTn id="58" dur="500"/>
                                        <p:tgtEl>
                                          <p:spTgt spid="29"/>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4" fill="hold" nodeType="clickEffect">
                                  <p:stCondLst>
                                    <p:cond delay="0"/>
                                  </p:stCondLst>
                                  <p:childTnLst>
                                    <p:set>
                                      <p:cBhvr>
                                        <p:cTn id="62" dur="1" fill="hold">
                                          <p:stCondLst>
                                            <p:cond delay="0"/>
                                          </p:stCondLst>
                                        </p:cTn>
                                        <p:tgtEl>
                                          <p:spTgt spid="31"/>
                                        </p:tgtEl>
                                        <p:attrNameLst>
                                          <p:attrName>style.visibility</p:attrName>
                                        </p:attrNameLst>
                                      </p:cBhvr>
                                      <p:to>
                                        <p:strVal val="visible"/>
                                      </p:to>
                                    </p:set>
                                    <p:animEffect transition="in" filter="wipe(down)">
                                      <p:cBhvr>
                                        <p:cTn id="63" dur="500"/>
                                        <p:tgtEl>
                                          <p:spTgt spid="31"/>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8" fill="hold" nodeType="clickEffect">
                                  <p:stCondLst>
                                    <p:cond delay="0"/>
                                  </p:stCondLst>
                                  <p:childTnLst>
                                    <p:set>
                                      <p:cBhvr>
                                        <p:cTn id="67" dur="1" fill="hold">
                                          <p:stCondLst>
                                            <p:cond delay="0"/>
                                          </p:stCondLst>
                                        </p:cTn>
                                        <p:tgtEl>
                                          <p:spTgt spid="27"/>
                                        </p:tgtEl>
                                        <p:attrNameLst>
                                          <p:attrName>style.visibility</p:attrName>
                                        </p:attrNameLst>
                                      </p:cBhvr>
                                      <p:to>
                                        <p:strVal val="visible"/>
                                      </p:to>
                                    </p:set>
                                    <p:animEffect transition="in" filter="wipe(left)">
                                      <p:cBhvr>
                                        <p:cTn id="68" dur="500"/>
                                        <p:tgtEl>
                                          <p:spTgt spid="27"/>
                                        </p:tgtEl>
                                      </p:cBhvr>
                                    </p:animEffect>
                                  </p:childTnLst>
                                </p:cTn>
                              </p:par>
                            </p:childTnLst>
                          </p:cTn>
                        </p:par>
                      </p:childTnLst>
                    </p:cTn>
                  </p:par>
                  <p:par>
                    <p:cTn id="69" fill="hold">
                      <p:stCondLst>
                        <p:cond delay="indefinite"/>
                      </p:stCondLst>
                      <p:childTnLst>
                        <p:par>
                          <p:cTn id="70" fill="hold">
                            <p:stCondLst>
                              <p:cond delay="0"/>
                            </p:stCondLst>
                            <p:childTnLst>
                              <p:par>
                                <p:cTn id="71" presetID="14" presetClass="entr" presetSubtype="10" fill="hold" grpId="0" nodeType="clickEffect">
                                  <p:stCondLst>
                                    <p:cond delay="0"/>
                                  </p:stCondLst>
                                  <p:childTnLst>
                                    <p:set>
                                      <p:cBhvr>
                                        <p:cTn id="72" dur="1" fill="hold">
                                          <p:stCondLst>
                                            <p:cond delay="0"/>
                                          </p:stCondLst>
                                        </p:cTn>
                                        <p:tgtEl>
                                          <p:spTgt spid="23"/>
                                        </p:tgtEl>
                                        <p:attrNameLst>
                                          <p:attrName>style.visibility</p:attrName>
                                        </p:attrNameLst>
                                      </p:cBhvr>
                                      <p:to>
                                        <p:strVal val="visible"/>
                                      </p:to>
                                    </p:set>
                                    <p:animEffect transition="in" filter="randombar(horizontal)">
                                      <p:cBhvr>
                                        <p:cTn id="73" dur="500"/>
                                        <p:tgtEl>
                                          <p:spTgt spid="23"/>
                                        </p:tgtEl>
                                      </p:cBhvr>
                                    </p:animEffect>
                                  </p:childTnLst>
                                </p:cTn>
                              </p:par>
                            </p:childTnLst>
                          </p:cTn>
                        </p:par>
                      </p:childTnLst>
                    </p:cTn>
                  </p:par>
                  <p:par>
                    <p:cTn id="74" fill="hold">
                      <p:stCondLst>
                        <p:cond delay="indefinite"/>
                      </p:stCondLst>
                      <p:childTnLst>
                        <p:par>
                          <p:cTn id="75" fill="hold">
                            <p:stCondLst>
                              <p:cond delay="0"/>
                            </p:stCondLst>
                            <p:childTnLst>
                              <p:par>
                                <p:cTn id="76" presetID="14" presetClass="entr" presetSubtype="10" fill="hold" grpId="0" nodeType="clickEffect">
                                  <p:stCondLst>
                                    <p:cond delay="0"/>
                                  </p:stCondLst>
                                  <p:childTnLst>
                                    <p:set>
                                      <p:cBhvr>
                                        <p:cTn id="77" dur="1" fill="hold">
                                          <p:stCondLst>
                                            <p:cond delay="0"/>
                                          </p:stCondLst>
                                        </p:cTn>
                                        <p:tgtEl>
                                          <p:spTgt spid="35"/>
                                        </p:tgtEl>
                                        <p:attrNameLst>
                                          <p:attrName>style.visibility</p:attrName>
                                        </p:attrNameLst>
                                      </p:cBhvr>
                                      <p:to>
                                        <p:strVal val="visible"/>
                                      </p:to>
                                    </p:set>
                                    <p:animEffect transition="in" filter="randombar(horizontal)">
                                      <p:cBhvr>
                                        <p:cTn id="78" dur="500"/>
                                        <p:tgtEl>
                                          <p:spTgt spid="35"/>
                                        </p:tgtEl>
                                      </p:cBhvr>
                                    </p:animEffect>
                                  </p:childTnLst>
                                </p:cTn>
                              </p:par>
                              <p:par>
                                <p:cTn id="79" presetID="14" presetClass="entr" presetSubtype="10" fill="hold" grpId="0" nodeType="withEffect">
                                  <p:stCondLst>
                                    <p:cond delay="0"/>
                                  </p:stCondLst>
                                  <p:childTnLst>
                                    <p:set>
                                      <p:cBhvr>
                                        <p:cTn id="80" dur="1" fill="hold">
                                          <p:stCondLst>
                                            <p:cond delay="0"/>
                                          </p:stCondLst>
                                        </p:cTn>
                                        <p:tgtEl>
                                          <p:spTgt spid="38"/>
                                        </p:tgtEl>
                                        <p:attrNameLst>
                                          <p:attrName>style.visibility</p:attrName>
                                        </p:attrNameLst>
                                      </p:cBhvr>
                                      <p:to>
                                        <p:strVal val="visible"/>
                                      </p:to>
                                    </p:set>
                                    <p:animEffect transition="in" filter="randombar(horizontal)">
                                      <p:cBhvr>
                                        <p:cTn id="81" dur="500"/>
                                        <p:tgtEl>
                                          <p:spTgt spid="38"/>
                                        </p:tgtEl>
                                      </p:cBhvr>
                                    </p:animEffect>
                                  </p:childTnLst>
                                </p:cTn>
                              </p:par>
                              <p:par>
                                <p:cTn id="82" presetID="14" presetClass="entr" presetSubtype="10" fill="hold" grpId="0" nodeType="withEffect">
                                  <p:stCondLst>
                                    <p:cond delay="0"/>
                                  </p:stCondLst>
                                  <p:childTnLst>
                                    <p:set>
                                      <p:cBhvr>
                                        <p:cTn id="83" dur="1" fill="hold">
                                          <p:stCondLst>
                                            <p:cond delay="0"/>
                                          </p:stCondLst>
                                        </p:cTn>
                                        <p:tgtEl>
                                          <p:spTgt spid="39"/>
                                        </p:tgtEl>
                                        <p:attrNameLst>
                                          <p:attrName>style.visibility</p:attrName>
                                        </p:attrNameLst>
                                      </p:cBhvr>
                                      <p:to>
                                        <p:strVal val="visible"/>
                                      </p:to>
                                    </p:set>
                                    <p:animEffect transition="in" filter="randombar(horizontal)">
                                      <p:cBhvr>
                                        <p:cTn id="84" dur="500"/>
                                        <p:tgtEl>
                                          <p:spTgt spid="39"/>
                                        </p:tgtEl>
                                      </p:cBhvr>
                                    </p:animEffect>
                                  </p:childTnLst>
                                </p:cTn>
                              </p:par>
                            </p:childTnLst>
                          </p:cTn>
                        </p:par>
                      </p:childTnLst>
                    </p:cTn>
                  </p:par>
                  <p:par>
                    <p:cTn id="85" fill="hold">
                      <p:stCondLst>
                        <p:cond delay="indefinite"/>
                      </p:stCondLst>
                      <p:childTnLst>
                        <p:par>
                          <p:cTn id="86" fill="hold">
                            <p:stCondLst>
                              <p:cond delay="0"/>
                            </p:stCondLst>
                            <p:childTnLst>
                              <p:par>
                                <p:cTn id="87" presetID="14" presetClass="entr" presetSubtype="10" fill="hold" grpId="0" nodeType="click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randombar(horizontal)">
                                      <p:cBhvr>
                                        <p:cTn id="89" dur="500"/>
                                        <p:tgtEl>
                                          <p:spTgt spid="40"/>
                                        </p:tgtEl>
                                      </p:cBhvr>
                                    </p:animEffect>
                                  </p:childTnLst>
                                </p:cTn>
                              </p:par>
                            </p:childTnLst>
                          </p:cTn>
                        </p:par>
                      </p:childTnLst>
                    </p:cTn>
                  </p:par>
                  <p:par>
                    <p:cTn id="90" fill="hold">
                      <p:stCondLst>
                        <p:cond delay="indefinite"/>
                      </p:stCondLst>
                      <p:childTnLst>
                        <p:par>
                          <p:cTn id="91" fill="hold">
                            <p:stCondLst>
                              <p:cond delay="0"/>
                            </p:stCondLst>
                            <p:childTnLst>
                              <p:par>
                                <p:cTn id="92" presetID="14" presetClass="entr" presetSubtype="10" fill="hold" grpId="0" nodeType="clickEffect">
                                  <p:stCondLst>
                                    <p:cond delay="0"/>
                                  </p:stCondLst>
                                  <p:childTnLst>
                                    <p:set>
                                      <p:cBhvr>
                                        <p:cTn id="93" dur="1" fill="hold">
                                          <p:stCondLst>
                                            <p:cond delay="0"/>
                                          </p:stCondLst>
                                        </p:cTn>
                                        <p:tgtEl>
                                          <p:spTgt spid="41"/>
                                        </p:tgtEl>
                                        <p:attrNameLst>
                                          <p:attrName>style.visibility</p:attrName>
                                        </p:attrNameLst>
                                      </p:cBhvr>
                                      <p:to>
                                        <p:strVal val="visible"/>
                                      </p:to>
                                    </p:set>
                                    <p:animEffect transition="in" filter="randombar(horizontal)">
                                      <p:cBhvr>
                                        <p:cTn id="94" dur="500"/>
                                        <p:tgtEl>
                                          <p:spTgt spid="41"/>
                                        </p:tgtEl>
                                      </p:cBhvr>
                                    </p:animEffect>
                                  </p:childTnLst>
                                </p:cTn>
                              </p:par>
                            </p:childTnLst>
                          </p:cTn>
                        </p:par>
                      </p:childTnLst>
                    </p:cTn>
                  </p:par>
                  <p:par>
                    <p:cTn id="95" fill="hold">
                      <p:stCondLst>
                        <p:cond delay="indefinite"/>
                      </p:stCondLst>
                      <p:childTnLst>
                        <p:par>
                          <p:cTn id="96" fill="hold">
                            <p:stCondLst>
                              <p:cond delay="0"/>
                            </p:stCondLst>
                            <p:childTnLst>
                              <p:par>
                                <p:cTn id="97" presetID="22" presetClass="entr" presetSubtype="1" fill="hold" nodeType="clickEffect">
                                  <p:stCondLst>
                                    <p:cond delay="0"/>
                                  </p:stCondLst>
                                  <p:childTnLst>
                                    <p:set>
                                      <p:cBhvr>
                                        <p:cTn id="98" dur="1" fill="hold">
                                          <p:stCondLst>
                                            <p:cond delay="0"/>
                                          </p:stCondLst>
                                        </p:cTn>
                                        <p:tgtEl>
                                          <p:spTgt spid="46"/>
                                        </p:tgtEl>
                                        <p:attrNameLst>
                                          <p:attrName>style.visibility</p:attrName>
                                        </p:attrNameLst>
                                      </p:cBhvr>
                                      <p:to>
                                        <p:strVal val="visible"/>
                                      </p:to>
                                    </p:set>
                                    <p:animEffect transition="in" filter="wipe(up)">
                                      <p:cBhvr>
                                        <p:cTn id="99" dur="500"/>
                                        <p:tgtEl>
                                          <p:spTgt spid="46"/>
                                        </p:tgtEl>
                                      </p:cBhvr>
                                    </p:animEffect>
                                  </p:childTnLst>
                                </p:cTn>
                              </p:par>
                            </p:childTnLst>
                          </p:cTn>
                        </p:par>
                      </p:childTnLst>
                    </p:cTn>
                  </p:par>
                  <p:par>
                    <p:cTn id="100" fill="hold">
                      <p:stCondLst>
                        <p:cond delay="indefinite"/>
                      </p:stCondLst>
                      <p:childTnLst>
                        <p:par>
                          <p:cTn id="101" fill="hold">
                            <p:stCondLst>
                              <p:cond delay="0"/>
                            </p:stCondLst>
                            <p:childTnLst>
                              <p:par>
                                <p:cTn id="102" presetID="22" presetClass="entr" presetSubtype="8" fill="hold" nodeType="clickEffect">
                                  <p:stCondLst>
                                    <p:cond delay="0"/>
                                  </p:stCondLst>
                                  <p:childTnLst>
                                    <p:set>
                                      <p:cBhvr>
                                        <p:cTn id="103" dur="1" fill="hold">
                                          <p:stCondLst>
                                            <p:cond delay="0"/>
                                          </p:stCondLst>
                                        </p:cTn>
                                        <p:tgtEl>
                                          <p:spTgt spid="68"/>
                                        </p:tgtEl>
                                        <p:attrNameLst>
                                          <p:attrName>style.visibility</p:attrName>
                                        </p:attrNameLst>
                                      </p:cBhvr>
                                      <p:to>
                                        <p:strVal val="visible"/>
                                      </p:to>
                                    </p:set>
                                    <p:animEffect transition="in" filter="wipe(left)">
                                      <p:cBhvr>
                                        <p:cTn id="104" dur="500"/>
                                        <p:tgtEl>
                                          <p:spTgt spid="68"/>
                                        </p:tgtEl>
                                      </p:cBhvr>
                                    </p:animEffect>
                                  </p:childTnLst>
                                </p:cTn>
                              </p:par>
                            </p:childTnLst>
                          </p:cTn>
                        </p:par>
                      </p:childTnLst>
                    </p:cTn>
                  </p:par>
                  <p:par>
                    <p:cTn id="105" fill="hold">
                      <p:stCondLst>
                        <p:cond delay="indefinite"/>
                      </p:stCondLst>
                      <p:childTnLst>
                        <p:par>
                          <p:cTn id="106" fill="hold">
                            <p:stCondLst>
                              <p:cond delay="0"/>
                            </p:stCondLst>
                            <p:childTnLst>
                              <p:par>
                                <p:cTn id="107" presetID="14" presetClass="entr" presetSubtype="10" fill="hold" grpId="0" nodeType="clickEffect">
                                  <p:stCondLst>
                                    <p:cond delay="0"/>
                                  </p:stCondLst>
                                  <p:childTnLst>
                                    <p:set>
                                      <p:cBhvr>
                                        <p:cTn id="108" dur="1" fill="hold">
                                          <p:stCondLst>
                                            <p:cond delay="0"/>
                                          </p:stCondLst>
                                        </p:cTn>
                                        <p:tgtEl>
                                          <p:spTgt spid="66"/>
                                        </p:tgtEl>
                                        <p:attrNameLst>
                                          <p:attrName>style.visibility</p:attrName>
                                        </p:attrNameLst>
                                      </p:cBhvr>
                                      <p:to>
                                        <p:strVal val="visible"/>
                                      </p:to>
                                    </p:set>
                                    <p:animEffect transition="in" filter="randombar(horizontal)">
                                      <p:cBhvr>
                                        <p:cTn id="109" dur="500"/>
                                        <p:tgtEl>
                                          <p:spTgt spid="66"/>
                                        </p:tgtEl>
                                      </p:cBhvr>
                                    </p:animEffect>
                                  </p:childTnLst>
                                </p:cTn>
                              </p:par>
                            </p:childTnLst>
                          </p:cTn>
                        </p:par>
                      </p:childTnLst>
                    </p:cTn>
                  </p:par>
                  <p:par>
                    <p:cTn id="110" fill="hold">
                      <p:stCondLst>
                        <p:cond delay="indefinite"/>
                      </p:stCondLst>
                      <p:childTnLst>
                        <p:par>
                          <p:cTn id="111" fill="hold">
                            <p:stCondLst>
                              <p:cond delay="0"/>
                            </p:stCondLst>
                            <p:childTnLst>
                              <p:par>
                                <p:cTn id="112" presetID="14" presetClass="entr" presetSubtype="10" fill="hold" grpId="0" nodeType="clickEffect">
                                  <p:stCondLst>
                                    <p:cond delay="0"/>
                                  </p:stCondLst>
                                  <p:childTnLst>
                                    <p:set>
                                      <p:cBhvr>
                                        <p:cTn id="113" dur="1" fill="hold">
                                          <p:stCondLst>
                                            <p:cond delay="0"/>
                                          </p:stCondLst>
                                        </p:cTn>
                                        <p:tgtEl>
                                          <p:spTgt spid="73"/>
                                        </p:tgtEl>
                                        <p:attrNameLst>
                                          <p:attrName>style.visibility</p:attrName>
                                        </p:attrNameLst>
                                      </p:cBhvr>
                                      <p:to>
                                        <p:strVal val="visible"/>
                                      </p:to>
                                    </p:set>
                                    <p:animEffect transition="in" filter="randombar(horizontal)">
                                      <p:cBhvr>
                                        <p:cTn id="114" dur="500"/>
                                        <p:tgtEl>
                                          <p:spTgt spid="73"/>
                                        </p:tgtEl>
                                      </p:cBhvr>
                                    </p:animEffect>
                                  </p:childTnLst>
                                </p:cTn>
                              </p:par>
                            </p:childTnLst>
                          </p:cTn>
                        </p:par>
                      </p:childTnLst>
                    </p:cTn>
                  </p:par>
                  <p:par>
                    <p:cTn id="115" fill="hold">
                      <p:stCondLst>
                        <p:cond delay="indefinite"/>
                      </p:stCondLst>
                      <p:childTnLst>
                        <p:par>
                          <p:cTn id="116" fill="hold">
                            <p:stCondLst>
                              <p:cond delay="0"/>
                            </p:stCondLst>
                            <p:childTnLst>
                              <p:par>
                                <p:cTn id="117" presetID="22" presetClass="entr" presetSubtype="1" fill="hold" nodeType="clickEffect">
                                  <p:stCondLst>
                                    <p:cond delay="0"/>
                                  </p:stCondLst>
                                  <p:childTnLst>
                                    <p:set>
                                      <p:cBhvr>
                                        <p:cTn id="118" dur="1" fill="hold">
                                          <p:stCondLst>
                                            <p:cond delay="0"/>
                                          </p:stCondLst>
                                        </p:cTn>
                                        <p:tgtEl>
                                          <p:spTgt spid="75"/>
                                        </p:tgtEl>
                                        <p:attrNameLst>
                                          <p:attrName>style.visibility</p:attrName>
                                        </p:attrNameLst>
                                      </p:cBhvr>
                                      <p:to>
                                        <p:strVal val="visible"/>
                                      </p:to>
                                    </p:set>
                                    <p:animEffect transition="in" filter="wipe(up)">
                                      <p:cBhvr>
                                        <p:cTn id="119" dur="500"/>
                                        <p:tgtEl>
                                          <p:spTgt spid="75"/>
                                        </p:tgtEl>
                                      </p:cBhvr>
                                    </p:animEffect>
                                  </p:childTnLst>
                                </p:cTn>
                              </p:par>
                            </p:childTnLst>
                          </p:cTn>
                        </p:par>
                      </p:childTnLst>
                    </p:cTn>
                  </p:par>
                  <p:par>
                    <p:cTn id="120" fill="hold">
                      <p:stCondLst>
                        <p:cond delay="indefinite"/>
                      </p:stCondLst>
                      <p:childTnLst>
                        <p:par>
                          <p:cTn id="121" fill="hold">
                            <p:stCondLst>
                              <p:cond delay="0"/>
                            </p:stCondLst>
                            <p:childTnLst>
                              <p:par>
                                <p:cTn id="122" presetID="14" presetClass="entr" presetSubtype="10" fill="hold" grpId="0" nodeType="clickEffect">
                                  <p:stCondLst>
                                    <p:cond delay="0"/>
                                  </p:stCondLst>
                                  <p:childTnLst>
                                    <p:set>
                                      <p:cBhvr>
                                        <p:cTn id="123" dur="1" fill="hold">
                                          <p:stCondLst>
                                            <p:cond delay="0"/>
                                          </p:stCondLst>
                                        </p:cTn>
                                        <p:tgtEl>
                                          <p:spTgt spid="42"/>
                                        </p:tgtEl>
                                        <p:attrNameLst>
                                          <p:attrName>style.visibility</p:attrName>
                                        </p:attrNameLst>
                                      </p:cBhvr>
                                      <p:to>
                                        <p:strVal val="visible"/>
                                      </p:to>
                                    </p:set>
                                    <p:animEffect transition="in" filter="randombar(horizontal)">
                                      <p:cBhvr>
                                        <p:cTn id="124" dur="500"/>
                                        <p:tgtEl>
                                          <p:spTgt spid="42"/>
                                        </p:tgtEl>
                                      </p:cBhvr>
                                    </p:animEffect>
                                  </p:childTnLst>
                                </p:cTn>
                              </p:par>
                              <p:par>
                                <p:cTn id="125" presetID="14" presetClass="entr" presetSubtype="10" fill="hold" grpId="0" nodeType="withEffect">
                                  <p:stCondLst>
                                    <p:cond delay="0"/>
                                  </p:stCondLst>
                                  <p:childTnLst>
                                    <p:set>
                                      <p:cBhvr>
                                        <p:cTn id="126" dur="1" fill="hold">
                                          <p:stCondLst>
                                            <p:cond delay="0"/>
                                          </p:stCondLst>
                                        </p:cTn>
                                        <p:tgtEl>
                                          <p:spTgt spid="43"/>
                                        </p:tgtEl>
                                        <p:attrNameLst>
                                          <p:attrName>style.visibility</p:attrName>
                                        </p:attrNameLst>
                                      </p:cBhvr>
                                      <p:to>
                                        <p:strVal val="visible"/>
                                      </p:to>
                                    </p:set>
                                    <p:animEffect transition="in" filter="randombar(horizontal)">
                                      <p:cBhvr>
                                        <p:cTn id="127" dur="500"/>
                                        <p:tgtEl>
                                          <p:spTgt spid="43"/>
                                        </p:tgtEl>
                                      </p:cBhvr>
                                    </p:animEffect>
                                  </p:childTnLst>
                                </p:cTn>
                              </p:par>
                              <p:par>
                                <p:cTn id="128" presetID="14" presetClass="entr" presetSubtype="10" fill="hold" grpId="0" nodeType="withEffect">
                                  <p:stCondLst>
                                    <p:cond delay="0"/>
                                  </p:stCondLst>
                                  <p:childTnLst>
                                    <p:set>
                                      <p:cBhvr>
                                        <p:cTn id="129" dur="1" fill="hold">
                                          <p:stCondLst>
                                            <p:cond delay="0"/>
                                          </p:stCondLst>
                                        </p:cTn>
                                        <p:tgtEl>
                                          <p:spTgt spid="44"/>
                                        </p:tgtEl>
                                        <p:attrNameLst>
                                          <p:attrName>style.visibility</p:attrName>
                                        </p:attrNameLst>
                                      </p:cBhvr>
                                      <p:to>
                                        <p:strVal val="visible"/>
                                      </p:to>
                                    </p:set>
                                    <p:animEffect transition="in" filter="randombar(horizontal)">
                                      <p:cBhvr>
                                        <p:cTn id="130" dur="500"/>
                                        <p:tgtEl>
                                          <p:spTgt spid="44"/>
                                        </p:tgtEl>
                                      </p:cBhvr>
                                    </p:animEffect>
                                  </p:childTnLst>
                                </p:cTn>
                              </p:par>
                            </p:childTnLst>
                          </p:cTn>
                        </p:par>
                      </p:childTnLst>
                    </p:cTn>
                  </p:par>
                  <p:par>
                    <p:cTn id="131" fill="hold">
                      <p:stCondLst>
                        <p:cond delay="indefinite"/>
                      </p:stCondLst>
                      <p:childTnLst>
                        <p:par>
                          <p:cTn id="132" fill="hold">
                            <p:stCondLst>
                              <p:cond delay="0"/>
                            </p:stCondLst>
                            <p:childTnLst>
                              <p:par>
                                <p:cTn id="133" presetID="22" presetClass="entr" presetSubtype="1" fill="hold" nodeType="clickEffect">
                                  <p:stCondLst>
                                    <p:cond delay="0"/>
                                  </p:stCondLst>
                                  <p:childTnLst>
                                    <p:set>
                                      <p:cBhvr>
                                        <p:cTn id="134" dur="1" fill="hold">
                                          <p:stCondLst>
                                            <p:cond delay="0"/>
                                          </p:stCondLst>
                                        </p:cTn>
                                        <p:tgtEl>
                                          <p:spTgt spid="51"/>
                                        </p:tgtEl>
                                        <p:attrNameLst>
                                          <p:attrName>style.visibility</p:attrName>
                                        </p:attrNameLst>
                                      </p:cBhvr>
                                      <p:to>
                                        <p:strVal val="visible"/>
                                      </p:to>
                                    </p:set>
                                    <p:animEffect transition="in" filter="wipe(up)">
                                      <p:cBhvr>
                                        <p:cTn id="135" dur="500"/>
                                        <p:tgtEl>
                                          <p:spTgt spid="51"/>
                                        </p:tgtEl>
                                      </p:cBhvr>
                                    </p:animEffect>
                                  </p:childTnLst>
                                </p:cTn>
                              </p:par>
                            </p:childTnLst>
                          </p:cTn>
                        </p:par>
                      </p:childTnLst>
                    </p:cTn>
                  </p:par>
                  <p:par>
                    <p:cTn id="136" fill="hold">
                      <p:stCondLst>
                        <p:cond delay="indefinite"/>
                      </p:stCondLst>
                      <p:childTnLst>
                        <p:par>
                          <p:cTn id="137" fill="hold">
                            <p:stCondLst>
                              <p:cond delay="0"/>
                            </p:stCondLst>
                            <p:childTnLst>
                              <p:par>
                                <p:cTn id="138" presetID="22" presetClass="entr" presetSubtype="8" fill="hold" nodeType="clickEffect">
                                  <p:stCondLst>
                                    <p:cond delay="0"/>
                                  </p:stCondLst>
                                  <p:childTnLst>
                                    <p:set>
                                      <p:cBhvr>
                                        <p:cTn id="139" dur="1" fill="hold">
                                          <p:stCondLst>
                                            <p:cond delay="0"/>
                                          </p:stCondLst>
                                        </p:cTn>
                                        <p:tgtEl>
                                          <p:spTgt spid="54"/>
                                        </p:tgtEl>
                                        <p:attrNameLst>
                                          <p:attrName>style.visibility</p:attrName>
                                        </p:attrNameLst>
                                      </p:cBhvr>
                                      <p:to>
                                        <p:strVal val="visible"/>
                                      </p:to>
                                    </p:set>
                                    <p:animEffect transition="in" filter="wipe(left)">
                                      <p:cBhvr>
                                        <p:cTn id="140" dur="500"/>
                                        <p:tgtEl>
                                          <p:spTgt spid="54"/>
                                        </p:tgtEl>
                                      </p:cBhvr>
                                    </p:animEffect>
                                  </p:childTnLst>
                                </p:cTn>
                              </p:par>
                            </p:childTnLst>
                          </p:cTn>
                        </p:par>
                      </p:childTnLst>
                    </p:cTn>
                  </p:par>
                  <p:par>
                    <p:cTn id="141" fill="hold">
                      <p:stCondLst>
                        <p:cond delay="indefinite"/>
                      </p:stCondLst>
                      <p:childTnLst>
                        <p:par>
                          <p:cTn id="142" fill="hold">
                            <p:stCondLst>
                              <p:cond delay="0"/>
                            </p:stCondLst>
                            <p:childTnLst>
                              <p:par>
                                <p:cTn id="143" presetID="14" presetClass="entr" presetSubtype="10" fill="hold" grpId="0" nodeType="clickEffect">
                                  <p:stCondLst>
                                    <p:cond delay="0"/>
                                  </p:stCondLst>
                                  <p:childTnLst>
                                    <p:set>
                                      <p:cBhvr>
                                        <p:cTn id="144" dur="1" fill="hold">
                                          <p:stCondLst>
                                            <p:cond delay="0"/>
                                          </p:stCondLst>
                                        </p:cTn>
                                        <p:tgtEl>
                                          <p:spTgt spid="52"/>
                                        </p:tgtEl>
                                        <p:attrNameLst>
                                          <p:attrName>style.visibility</p:attrName>
                                        </p:attrNameLst>
                                      </p:cBhvr>
                                      <p:to>
                                        <p:strVal val="visible"/>
                                      </p:to>
                                    </p:set>
                                    <p:animEffect transition="in" filter="randombar(horizontal)">
                                      <p:cBhvr>
                                        <p:cTn id="145" dur="500"/>
                                        <p:tgtEl>
                                          <p:spTgt spid="52"/>
                                        </p:tgtEl>
                                      </p:cBhvr>
                                    </p:animEffect>
                                  </p:childTnLst>
                                </p:cTn>
                              </p:par>
                            </p:childTnLst>
                          </p:cTn>
                        </p:par>
                      </p:childTnLst>
                    </p:cTn>
                  </p:par>
                  <p:par>
                    <p:cTn id="146" fill="hold">
                      <p:stCondLst>
                        <p:cond delay="indefinite"/>
                      </p:stCondLst>
                      <p:childTnLst>
                        <p:par>
                          <p:cTn id="147" fill="hold">
                            <p:stCondLst>
                              <p:cond delay="0"/>
                            </p:stCondLst>
                            <p:childTnLst>
                              <p:par>
                                <p:cTn id="148" presetID="22" presetClass="entr" presetSubtype="4" fill="hold" nodeType="clickEffect">
                                  <p:stCondLst>
                                    <p:cond delay="0"/>
                                  </p:stCondLst>
                                  <p:childTnLst>
                                    <p:set>
                                      <p:cBhvr>
                                        <p:cTn id="149" dur="1" fill="hold">
                                          <p:stCondLst>
                                            <p:cond delay="0"/>
                                          </p:stCondLst>
                                        </p:cTn>
                                        <p:tgtEl>
                                          <p:spTgt spid="58"/>
                                        </p:tgtEl>
                                        <p:attrNameLst>
                                          <p:attrName>style.visibility</p:attrName>
                                        </p:attrNameLst>
                                      </p:cBhvr>
                                      <p:to>
                                        <p:strVal val="visible"/>
                                      </p:to>
                                    </p:set>
                                    <p:animEffect transition="in" filter="wipe(down)">
                                      <p:cBhvr>
                                        <p:cTn id="150"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9" grpId="0" animBg="1"/>
      <p:bldP spid="14" grpId="0" animBg="1"/>
      <p:bldP spid="23" grpId="0" animBg="1"/>
      <p:bldP spid="28" grpId="0" animBg="1"/>
      <p:bldP spid="29" grpId="0" animBg="1"/>
      <p:bldP spid="35" grpId="0" animBg="1"/>
      <p:bldP spid="38" grpId="0" animBg="1"/>
      <p:bldP spid="39" grpId="0" animBg="1"/>
      <p:bldP spid="40" grpId="0" animBg="1"/>
      <p:bldP spid="41" grpId="0" animBg="1"/>
      <p:bldP spid="42" grpId="0" animBg="1"/>
      <p:bldP spid="43" grpId="0" animBg="1"/>
      <p:bldP spid="44" grpId="0" animBg="1"/>
      <p:bldP spid="52" grpId="0" animBg="1"/>
      <p:bldP spid="66" grpId="0" animBg="1"/>
      <p:bldP spid="73" grpId="0" animBg="1"/>
    </p:bld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718933"/>
            <a:ext cx="8229600" cy="1143000"/>
          </a:xfrm>
        </p:spPr>
        <p:txBody>
          <a:bodyPr/>
          <a:lstStyle/>
          <a:p>
            <a:r>
              <a:rPr lang="en-US" altLang="zh-CN" dirty="0" smtClean="0">
                <a:latin typeface="Arial Unicode MS" pitchFamily="34" charset="-122"/>
                <a:ea typeface="Arial Unicode MS" pitchFamily="34" charset="-122"/>
                <a:cs typeface="Arial Unicode MS" pitchFamily="34" charset="-122"/>
              </a:rPr>
              <a:t>Struts2 </a:t>
            </a:r>
            <a:r>
              <a:rPr lang="zh-CN" altLang="en-US" dirty="0" smtClean="0">
                <a:latin typeface="Arial Unicode MS" pitchFamily="34" charset="-122"/>
                <a:ea typeface="Arial Unicode MS" pitchFamily="34" charset="-122"/>
                <a:cs typeface="Arial Unicode MS" pitchFamily="34" charset="-122"/>
              </a:rPr>
              <a:t>运行流程分析</a:t>
            </a:r>
            <a:endParaRPr lang="zh-CN" altLang="en-US" dirty="0">
              <a:latin typeface="Arial Unicode MS" pitchFamily="34" charset="-122"/>
              <a:ea typeface="Arial Unicode MS" pitchFamily="34" charset="-122"/>
              <a:cs typeface="Arial Unicode MS" pitchFamily="34" charset="-122"/>
            </a:endParaRPr>
          </a:p>
        </p:txBody>
      </p:sp>
      <p:sp>
        <p:nvSpPr>
          <p:cNvPr id="3" name="内容占位符 2"/>
          <p:cNvSpPr>
            <a:spLocks noGrp="1"/>
          </p:cNvSpPr>
          <p:nvPr>
            <p:ph idx="1"/>
          </p:nvPr>
        </p:nvSpPr>
        <p:spPr>
          <a:xfrm>
            <a:off x="251520" y="1844824"/>
            <a:ext cx="8640960" cy="4752528"/>
          </a:xfrm>
        </p:spPr>
        <p:txBody>
          <a:bodyPr>
            <a:normAutofit/>
          </a:bodyPr>
          <a:lstStyle/>
          <a:p>
            <a:r>
              <a:rPr lang="en-US" altLang="zh-CN" sz="1800" dirty="0" smtClean="0">
                <a:latin typeface="Arial Unicode MS" pitchFamily="34" charset="-122"/>
                <a:ea typeface="Arial Unicode MS" pitchFamily="34" charset="-122"/>
                <a:cs typeface="Arial Unicode MS" pitchFamily="34" charset="-122"/>
              </a:rPr>
              <a:t>1. </a:t>
            </a:r>
            <a:r>
              <a:rPr lang="zh-CN" altLang="en-US" sz="1800" dirty="0" smtClean="0">
                <a:latin typeface="Arial Unicode MS" pitchFamily="34" charset="-122"/>
                <a:ea typeface="Arial Unicode MS" pitchFamily="34" charset="-122"/>
                <a:cs typeface="Arial Unicode MS" pitchFamily="34" charset="-122"/>
              </a:rPr>
              <a:t>请求发送给 </a:t>
            </a:r>
            <a:r>
              <a:rPr lang="en-US" altLang="zh-CN" sz="1800" dirty="0" err="1" smtClean="0">
                <a:latin typeface="Arial Unicode MS" pitchFamily="34" charset="-122"/>
                <a:ea typeface="Arial Unicode MS" pitchFamily="34" charset="-122"/>
                <a:cs typeface="Arial Unicode MS" pitchFamily="34" charset="-122"/>
              </a:rPr>
              <a:t>StrutsPrepareAndExecuteFilter</a:t>
            </a:r>
            <a:endParaRPr lang="en-US" altLang="zh-CN" sz="1800" dirty="0" smtClean="0">
              <a:latin typeface="Arial Unicode MS" pitchFamily="34" charset="-122"/>
              <a:ea typeface="Arial Unicode MS" pitchFamily="34" charset="-122"/>
              <a:cs typeface="Arial Unicode MS" pitchFamily="34" charset="-122"/>
            </a:endParaRPr>
          </a:p>
          <a:p>
            <a:r>
              <a:rPr lang="en-US" altLang="zh-CN" sz="1800" dirty="0" smtClean="0">
                <a:latin typeface="Arial Unicode MS" pitchFamily="34" charset="-122"/>
                <a:ea typeface="Arial Unicode MS" pitchFamily="34" charset="-122"/>
                <a:cs typeface="Arial Unicode MS" pitchFamily="34" charset="-122"/>
              </a:rPr>
              <a:t>2.</a:t>
            </a:r>
            <a:r>
              <a:rPr lang="en-US" altLang="zh-CN" sz="1800" dirty="0">
                <a:latin typeface="Arial Unicode MS" pitchFamily="34" charset="-122"/>
                <a:ea typeface="Arial Unicode MS" pitchFamily="34" charset="-122"/>
                <a:cs typeface="Arial Unicode MS" pitchFamily="34" charset="-122"/>
              </a:rPr>
              <a:t> </a:t>
            </a:r>
            <a:r>
              <a:rPr lang="en-US" altLang="zh-CN" sz="1800" dirty="0" err="1" smtClean="0">
                <a:latin typeface="Arial Unicode MS" pitchFamily="34" charset="-122"/>
                <a:ea typeface="Arial Unicode MS" pitchFamily="34" charset="-122"/>
                <a:cs typeface="Arial Unicode MS" pitchFamily="34" charset="-122"/>
              </a:rPr>
              <a:t>StrutsPrepareAndExecuteFilter</a:t>
            </a:r>
            <a:r>
              <a:rPr lang="en-US" altLang="zh-CN" sz="1800" dirty="0" smtClean="0">
                <a:latin typeface="Arial Unicode MS" pitchFamily="34" charset="-122"/>
                <a:ea typeface="Arial Unicode MS" pitchFamily="34" charset="-122"/>
                <a:cs typeface="Arial Unicode MS" pitchFamily="34" charset="-122"/>
              </a:rPr>
              <a:t> </a:t>
            </a:r>
            <a:r>
              <a:rPr lang="zh-CN" altLang="en-US" sz="1800" dirty="0" smtClean="0">
                <a:latin typeface="Arial Unicode MS" pitchFamily="34" charset="-122"/>
                <a:ea typeface="Arial Unicode MS" pitchFamily="34" charset="-122"/>
                <a:cs typeface="Arial Unicode MS" pitchFamily="34" charset="-122"/>
              </a:rPr>
              <a:t>询问 </a:t>
            </a:r>
            <a:r>
              <a:rPr lang="en-US" altLang="zh-CN" sz="1800" dirty="0" err="1" smtClean="0">
                <a:latin typeface="Arial Unicode MS" pitchFamily="34" charset="-122"/>
                <a:ea typeface="Arial Unicode MS" pitchFamily="34" charset="-122"/>
                <a:cs typeface="Arial Unicode MS" pitchFamily="34" charset="-122"/>
              </a:rPr>
              <a:t>ActionMapper</a:t>
            </a:r>
            <a:r>
              <a:rPr lang="zh-CN" altLang="en-US" sz="1800" dirty="0" smtClean="0">
                <a:latin typeface="Arial Unicode MS" pitchFamily="34" charset="-122"/>
                <a:ea typeface="Arial Unicode MS" pitchFamily="34" charset="-122"/>
                <a:cs typeface="Arial Unicode MS" pitchFamily="34" charset="-122"/>
              </a:rPr>
              <a:t>：</a:t>
            </a:r>
            <a:r>
              <a:rPr lang="en-US" altLang="zh-CN" sz="1800" dirty="0" smtClean="0">
                <a:latin typeface="Arial Unicode MS" pitchFamily="34" charset="-122"/>
                <a:ea typeface="Arial Unicode MS" pitchFamily="34" charset="-122"/>
                <a:cs typeface="Arial Unicode MS" pitchFamily="34" charset="-122"/>
              </a:rPr>
              <a:t> </a:t>
            </a:r>
            <a:r>
              <a:rPr lang="zh-CN" altLang="en-US" sz="1800" dirty="0">
                <a:latin typeface="Arial Unicode MS" pitchFamily="34" charset="-122"/>
                <a:ea typeface="Arial Unicode MS" pitchFamily="34" charset="-122"/>
                <a:cs typeface="Arial Unicode MS" pitchFamily="34" charset="-122"/>
              </a:rPr>
              <a:t>该</a:t>
            </a:r>
            <a:r>
              <a:rPr lang="zh-CN" altLang="en-US" sz="1800" dirty="0" smtClean="0">
                <a:latin typeface="Arial Unicode MS" pitchFamily="34" charset="-122"/>
                <a:ea typeface="Arial Unicode MS" pitchFamily="34" charset="-122"/>
                <a:cs typeface="Arial Unicode MS" pitchFamily="34" charset="-122"/>
              </a:rPr>
              <a:t>请求是否是一个 </a:t>
            </a:r>
            <a:r>
              <a:rPr lang="en-US" altLang="zh-CN" sz="1800" dirty="0" smtClean="0">
                <a:latin typeface="Arial Unicode MS" pitchFamily="34" charset="-122"/>
                <a:ea typeface="Arial Unicode MS" pitchFamily="34" charset="-122"/>
                <a:cs typeface="Arial Unicode MS" pitchFamily="34" charset="-122"/>
              </a:rPr>
              <a:t>Struts2 </a:t>
            </a:r>
            <a:r>
              <a:rPr lang="zh-CN" altLang="en-US" sz="1800" dirty="0" smtClean="0">
                <a:latin typeface="Arial Unicode MS" pitchFamily="34" charset="-122"/>
                <a:ea typeface="Arial Unicode MS" pitchFamily="34" charset="-122"/>
                <a:cs typeface="Arial Unicode MS" pitchFamily="34" charset="-122"/>
              </a:rPr>
              <a:t>请求（即是否返回一个非空的 </a:t>
            </a:r>
            <a:r>
              <a:rPr lang="en-US" altLang="zh-CN" sz="1800" dirty="0" err="1" smtClean="0">
                <a:latin typeface="Arial Unicode MS" pitchFamily="34" charset="-122"/>
                <a:ea typeface="Arial Unicode MS" pitchFamily="34" charset="-122"/>
                <a:cs typeface="Arial Unicode MS" pitchFamily="34" charset="-122"/>
              </a:rPr>
              <a:t>ActionMapping</a:t>
            </a:r>
            <a:r>
              <a:rPr lang="en-US" altLang="zh-CN" sz="1800" dirty="0" smtClean="0">
                <a:latin typeface="Arial Unicode MS" pitchFamily="34" charset="-122"/>
                <a:ea typeface="Arial Unicode MS" pitchFamily="34" charset="-122"/>
                <a:cs typeface="Arial Unicode MS" pitchFamily="34" charset="-122"/>
              </a:rPr>
              <a:t> </a:t>
            </a:r>
            <a:r>
              <a:rPr lang="zh-CN" altLang="en-US" sz="1800" dirty="0" smtClean="0">
                <a:latin typeface="Arial Unicode MS" pitchFamily="34" charset="-122"/>
                <a:ea typeface="Arial Unicode MS" pitchFamily="34" charset="-122"/>
                <a:cs typeface="Arial Unicode MS" pitchFamily="34" charset="-122"/>
              </a:rPr>
              <a:t>对象）</a:t>
            </a:r>
            <a:endParaRPr lang="en-US" altLang="zh-CN" sz="1800" dirty="0" smtClean="0">
              <a:latin typeface="Arial Unicode MS" pitchFamily="34" charset="-122"/>
              <a:ea typeface="Arial Unicode MS" pitchFamily="34" charset="-122"/>
              <a:cs typeface="Arial Unicode MS" pitchFamily="34" charset="-122"/>
            </a:endParaRPr>
          </a:p>
          <a:p>
            <a:r>
              <a:rPr lang="en-US" altLang="zh-CN" sz="1800" dirty="0" smtClean="0">
                <a:latin typeface="Arial Unicode MS" pitchFamily="34" charset="-122"/>
                <a:ea typeface="Arial Unicode MS" pitchFamily="34" charset="-122"/>
                <a:cs typeface="Arial Unicode MS" pitchFamily="34" charset="-122"/>
              </a:rPr>
              <a:t>3. </a:t>
            </a:r>
            <a:r>
              <a:rPr lang="zh-CN" altLang="en-US" sz="1800" dirty="0">
                <a:latin typeface="Arial Unicode MS" pitchFamily="34" charset="-122"/>
                <a:ea typeface="Arial Unicode MS" pitchFamily="34" charset="-122"/>
                <a:cs typeface="Arial Unicode MS" pitchFamily="34" charset="-122"/>
              </a:rPr>
              <a:t>若</a:t>
            </a:r>
            <a:r>
              <a:rPr lang="zh-CN" altLang="en-US" sz="1800" dirty="0" smtClean="0">
                <a:latin typeface="Arial Unicode MS" pitchFamily="34" charset="-122"/>
                <a:ea typeface="Arial Unicode MS" pitchFamily="34" charset="-122"/>
                <a:cs typeface="Arial Unicode MS" pitchFamily="34" charset="-122"/>
              </a:rPr>
              <a:t> </a:t>
            </a:r>
            <a:r>
              <a:rPr lang="en-US" altLang="zh-CN" sz="1800" dirty="0" err="1" smtClean="0">
                <a:latin typeface="Arial Unicode MS" pitchFamily="34" charset="-122"/>
                <a:ea typeface="Arial Unicode MS" pitchFamily="34" charset="-122"/>
                <a:cs typeface="Arial Unicode MS" pitchFamily="34" charset="-122"/>
              </a:rPr>
              <a:t>ActionMapper</a:t>
            </a:r>
            <a:r>
              <a:rPr lang="en-US" altLang="zh-CN" sz="1800" dirty="0" smtClean="0">
                <a:latin typeface="Arial Unicode MS" pitchFamily="34" charset="-122"/>
                <a:ea typeface="Arial Unicode MS" pitchFamily="34" charset="-122"/>
                <a:cs typeface="Arial Unicode MS" pitchFamily="34" charset="-122"/>
              </a:rPr>
              <a:t> </a:t>
            </a:r>
            <a:r>
              <a:rPr lang="zh-CN" altLang="en-US" sz="1800" dirty="0" smtClean="0">
                <a:latin typeface="Arial Unicode MS" pitchFamily="34" charset="-122"/>
                <a:ea typeface="Arial Unicode MS" pitchFamily="34" charset="-122"/>
                <a:cs typeface="Arial Unicode MS" pitchFamily="34" charset="-122"/>
              </a:rPr>
              <a:t>认为该请求是一个 </a:t>
            </a:r>
            <a:r>
              <a:rPr lang="en-US" altLang="zh-CN" sz="1800" dirty="0" smtClean="0">
                <a:latin typeface="Arial Unicode MS" pitchFamily="34" charset="-122"/>
                <a:ea typeface="Arial Unicode MS" pitchFamily="34" charset="-122"/>
                <a:cs typeface="Arial Unicode MS" pitchFamily="34" charset="-122"/>
              </a:rPr>
              <a:t>Struts2 </a:t>
            </a:r>
            <a:r>
              <a:rPr lang="zh-CN" altLang="en-US" sz="1800" dirty="0" smtClean="0">
                <a:latin typeface="Arial Unicode MS" pitchFamily="34" charset="-122"/>
                <a:ea typeface="Arial Unicode MS" pitchFamily="34" charset="-122"/>
                <a:cs typeface="Arial Unicode MS" pitchFamily="34" charset="-122"/>
              </a:rPr>
              <a:t>请求，则</a:t>
            </a:r>
            <a:r>
              <a:rPr lang="en-US" altLang="zh-CN" sz="1800" dirty="0" smtClean="0">
                <a:latin typeface="Arial Unicode MS" pitchFamily="34" charset="-122"/>
                <a:ea typeface="Arial Unicode MS" pitchFamily="34" charset="-122"/>
                <a:cs typeface="Arial Unicode MS" pitchFamily="34" charset="-122"/>
              </a:rPr>
              <a:t> </a:t>
            </a:r>
            <a:r>
              <a:rPr lang="en-US" altLang="zh-CN" sz="1800" dirty="0" err="1" smtClean="0">
                <a:latin typeface="Arial Unicode MS" pitchFamily="34" charset="-122"/>
                <a:ea typeface="Arial Unicode MS" pitchFamily="34" charset="-122"/>
                <a:cs typeface="Arial Unicode MS" pitchFamily="34" charset="-122"/>
              </a:rPr>
              <a:t>StrutsPrepareAndExecuteFilter</a:t>
            </a:r>
            <a:r>
              <a:rPr lang="en-US" altLang="zh-CN" sz="1800" dirty="0" smtClean="0">
                <a:latin typeface="Arial Unicode MS" pitchFamily="34" charset="-122"/>
                <a:ea typeface="Arial Unicode MS" pitchFamily="34" charset="-122"/>
                <a:cs typeface="Arial Unicode MS" pitchFamily="34" charset="-122"/>
              </a:rPr>
              <a:t> </a:t>
            </a:r>
            <a:r>
              <a:rPr lang="zh-CN" altLang="en-US" sz="1800" dirty="0" smtClean="0">
                <a:latin typeface="Arial Unicode MS" pitchFamily="34" charset="-122"/>
                <a:ea typeface="Arial Unicode MS" pitchFamily="34" charset="-122"/>
                <a:cs typeface="Arial Unicode MS" pitchFamily="34" charset="-122"/>
              </a:rPr>
              <a:t>把</a:t>
            </a:r>
            <a:r>
              <a:rPr lang="zh-CN" altLang="en-US" sz="1800" dirty="0">
                <a:latin typeface="Arial Unicode MS" pitchFamily="34" charset="-122"/>
                <a:ea typeface="Arial Unicode MS" pitchFamily="34" charset="-122"/>
                <a:cs typeface="Arial Unicode MS" pitchFamily="34" charset="-122"/>
              </a:rPr>
              <a:t>请求的处理</a:t>
            </a:r>
            <a:r>
              <a:rPr lang="zh-CN" altLang="en-US" sz="1800" dirty="0" smtClean="0">
                <a:latin typeface="Arial Unicode MS" pitchFamily="34" charset="-122"/>
                <a:ea typeface="Arial Unicode MS" pitchFamily="34" charset="-122"/>
                <a:cs typeface="Arial Unicode MS" pitchFamily="34" charset="-122"/>
              </a:rPr>
              <a:t>交给 </a:t>
            </a:r>
            <a:r>
              <a:rPr lang="en-US" altLang="zh-CN" sz="1800" dirty="0" err="1" smtClean="0">
                <a:latin typeface="Arial Unicode MS" pitchFamily="34" charset="-122"/>
                <a:ea typeface="Arial Unicode MS" pitchFamily="34" charset="-122"/>
                <a:cs typeface="Arial Unicode MS" pitchFamily="34" charset="-122"/>
              </a:rPr>
              <a:t>ActionProxy</a:t>
            </a:r>
            <a:endParaRPr lang="en-US" altLang="zh-CN" sz="1800" dirty="0" smtClean="0">
              <a:latin typeface="Arial Unicode MS" pitchFamily="34" charset="-122"/>
              <a:ea typeface="Arial Unicode MS" pitchFamily="34" charset="-122"/>
              <a:cs typeface="Arial Unicode MS" pitchFamily="34" charset="-122"/>
            </a:endParaRPr>
          </a:p>
          <a:p>
            <a:r>
              <a:rPr lang="en-US" altLang="zh-CN" sz="1800" dirty="0" smtClean="0">
                <a:latin typeface="Arial Unicode MS" pitchFamily="34" charset="-122"/>
                <a:ea typeface="Arial Unicode MS" pitchFamily="34" charset="-122"/>
                <a:cs typeface="Arial Unicode MS" pitchFamily="34" charset="-122"/>
              </a:rPr>
              <a:t>4</a:t>
            </a:r>
            <a:r>
              <a:rPr lang="en-US" altLang="zh-CN" sz="1800" dirty="0">
                <a:latin typeface="Arial Unicode MS" pitchFamily="34" charset="-122"/>
                <a:ea typeface="Arial Unicode MS" pitchFamily="34" charset="-122"/>
                <a:cs typeface="Arial Unicode MS" pitchFamily="34" charset="-122"/>
              </a:rPr>
              <a:t>. </a:t>
            </a:r>
            <a:r>
              <a:rPr lang="en-US" altLang="zh-CN" sz="1800" dirty="0" err="1" smtClean="0">
                <a:latin typeface="Arial Unicode MS" pitchFamily="34" charset="-122"/>
                <a:ea typeface="Arial Unicode MS" pitchFamily="34" charset="-122"/>
                <a:cs typeface="Arial Unicode MS" pitchFamily="34" charset="-122"/>
              </a:rPr>
              <a:t>ActionProxy</a:t>
            </a:r>
            <a:r>
              <a:rPr lang="en-US" altLang="zh-CN" sz="1800" dirty="0" smtClean="0">
                <a:latin typeface="Arial Unicode MS" pitchFamily="34" charset="-122"/>
                <a:ea typeface="Arial Unicode MS" pitchFamily="34" charset="-122"/>
                <a:cs typeface="Arial Unicode MS" pitchFamily="34" charset="-122"/>
              </a:rPr>
              <a:t> </a:t>
            </a:r>
            <a:r>
              <a:rPr lang="zh-CN" altLang="en-US" sz="1800" dirty="0" smtClean="0">
                <a:latin typeface="Arial Unicode MS" pitchFamily="34" charset="-122"/>
                <a:ea typeface="Arial Unicode MS" pitchFamily="34" charset="-122"/>
                <a:cs typeface="Arial Unicode MS" pitchFamily="34" charset="-122"/>
              </a:rPr>
              <a:t>通过 </a:t>
            </a:r>
            <a:r>
              <a:rPr lang="en-US" altLang="zh-CN" sz="1800" dirty="0" smtClean="0">
                <a:latin typeface="Arial Unicode MS" pitchFamily="34" charset="-122"/>
                <a:ea typeface="Arial Unicode MS" pitchFamily="34" charset="-122"/>
                <a:cs typeface="Arial Unicode MS" pitchFamily="34" charset="-122"/>
              </a:rPr>
              <a:t>Configuration Manager </a:t>
            </a:r>
            <a:r>
              <a:rPr lang="zh-CN" altLang="en-US" sz="1800" dirty="0" smtClean="0">
                <a:latin typeface="Arial Unicode MS" pitchFamily="34" charset="-122"/>
                <a:ea typeface="Arial Unicode MS" pitchFamily="34" charset="-122"/>
                <a:cs typeface="Arial Unicode MS" pitchFamily="34" charset="-122"/>
              </a:rPr>
              <a:t>询问</a:t>
            </a:r>
            <a:r>
              <a:rPr lang="zh-CN" altLang="en-US" sz="1800" dirty="0">
                <a:latin typeface="Arial Unicode MS" pitchFamily="34" charset="-122"/>
                <a:ea typeface="Arial Unicode MS" pitchFamily="34" charset="-122"/>
                <a:cs typeface="Arial Unicode MS" pitchFamily="34" charset="-122"/>
              </a:rPr>
              <a:t>框架的配置文件</a:t>
            </a:r>
            <a:r>
              <a:rPr lang="zh-CN" altLang="en-US" sz="1800" dirty="0" smtClean="0">
                <a:latin typeface="Arial Unicode MS" pitchFamily="34" charset="-122"/>
                <a:ea typeface="Arial Unicode MS" pitchFamily="34" charset="-122"/>
                <a:cs typeface="Arial Unicode MS" pitchFamily="34" charset="-122"/>
              </a:rPr>
              <a:t>，确定需要</a:t>
            </a:r>
            <a:r>
              <a:rPr lang="zh-CN" altLang="en-US" sz="1800" dirty="0">
                <a:latin typeface="Arial Unicode MS" pitchFamily="34" charset="-122"/>
                <a:ea typeface="Arial Unicode MS" pitchFamily="34" charset="-122"/>
                <a:cs typeface="Arial Unicode MS" pitchFamily="34" charset="-122"/>
              </a:rPr>
              <a:t>调用</a:t>
            </a:r>
            <a:r>
              <a:rPr lang="zh-CN" altLang="en-US" sz="1800" dirty="0" smtClean="0">
                <a:latin typeface="Arial Unicode MS" pitchFamily="34" charset="-122"/>
                <a:ea typeface="Arial Unicode MS" pitchFamily="34" charset="-122"/>
                <a:cs typeface="Arial Unicode MS" pitchFamily="34" charset="-122"/>
              </a:rPr>
              <a:t>的 </a:t>
            </a:r>
            <a:r>
              <a:rPr lang="en-US" altLang="zh-CN" sz="1800" dirty="0" smtClean="0">
                <a:latin typeface="Arial Unicode MS" pitchFamily="34" charset="-122"/>
                <a:ea typeface="Arial Unicode MS" pitchFamily="34" charset="-122"/>
                <a:cs typeface="Arial Unicode MS" pitchFamily="34" charset="-122"/>
              </a:rPr>
              <a:t>Action </a:t>
            </a:r>
            <a:r>
              <a:rPr lang="zh-CN" altLang="en-US" sz="1800" dirty="0" smtClean="0">
                <a:latin typeface="Arial Unicode MS" pitchFamily="34" charset="-122"/>
                <a:ea typeface="Arial Unicode MS" pitchFamily="34" charset="-122"/>
                <a:cs typeface="Arial Unicode MS" pitchFamily="34" charset="-122"/>
              </a:rPr>
              <a:t>类及 </a:t>
            </a:r>
            <a:r>
              <a:rPr lang="en-US" altLang="zh-CN" sz="1800" dirty="0" smtClean="0">
                <a:latin typeface="Arial Unicode MS" pitchFamily="34" charset="-122"/>
                <a:ea typeface="Arial Unicode MS" pitchFamily="34" charset="-122"/>
                <a:cs typeface="Arial Unicode MS" pitchFamily="34" charset="-122"/>
              </a:rPr>
              <a:t>Action </a:t>
            </a:r>
            <a:r>
              <a:rPr lang="zh-CN" altLang="en-US" sz="1800" dirty="0" smtClean="0">
                <a:latin typeface="Arial Unicode MS" pitchFamily="34" charset="-122"/>
                <a:ea typeface="Arial Unicode MS" pitchFamily="34" charset="-122"/>
                <a:cs typeface="Arial Unicode MS" pitchFamily="34" charset="-122"/>
              </a:rPr>
              <a:t>方法</a:t>
            </a:r>
            <a:endParaRPr lang="en-US" altLang="zh-CN" sz="1800" dirty="0" smtClean="0">
              <a:latin typeface="Arial Unicode MS" pitchFamily="34" charset="-122"/>
              <a:ea typeface="Arial Unicode MS" pitchFamily="34" charset="-122"/>
              <a:cs typeface="Arial Unicode MS" pitchFamily="34" charset="-122"/>
            </a:endParaRPr>
          </a:p>
          <a:p>
            <a:r>
              <a:rPr lang="en-US" altLang="zh-CN" sz="1800" dirty="0" smtClean="0">
                <a:latin typeface="Arial Unicode MS" pitchFamily="34" charset="-122"/>
                <a:ea typeface="Arial Unicode MS" pitchFamily="34" charset="-122"/>
                <a:cs typeface="Arial Unicode MS" pitchFamily="34" charset="-122"/>
              </a:rPr>
              <a:t>5</a:t>
            </a:r>
            <a:r>
              <a:rPr lang="en-US" altLang="zh-CN" sz="1800" dirty="0">
                <a:latin typeface="Arial Unicode MS" pitchFamily="34" charset="-122"/>
                <a:ea typeface="Arial Unicode MS" pitchFamily="34" charset="-122"/>
                <a:cs typeface="Arial Unicode MS" pitchFamily="34" charset="-122"/>
              </a:rPr>
              <a:t>. </a:t>
            </a:r>
            <a:r>
              <a:rPr lang="en-US" altLang="zh-CN" sz="1800" dirty="0" err="1" smtClean="0">
                <a:latin typeface="Arial Unicode MS" pitchFamily="34" charset="-122"/>
                <a:ea typeface="Arial Unicode MS" pitchFamily="34" charset="-122"/>
                <a:cs typeface="Arial Unicode MS" pitchFamily="34" charset="-122"/>
              </a:rPr>
              <a:t>ActionProxy</a:t>
            </a:r>
            <a:r>
              <a:rPr lang="en-US" altLang="zh-CN" sz="1800" dirty="0" smtClean="0">
                <a:latin typeface="Arial Unicode MS" pitchFamily="34" charset="-122"/>
                <a:ea typeface="Arial Unicode MS" pitchFamily="34" charset="-122"/>
                <a:cs typeface="Arial Unicode MS" pitchFamily="34" charset="-122"/>
              </a:rPr>
              <a:t> </a:t>
            </a:r>
            <a:r>
              <a:rPr lang="zh-CN" altLang="en-US" sz="1800" dirty="0" smtClean="0">
                <a:latin typeface="Arial Unicode MS" pitchFamily="34" charset="-122"/>
                <a:ea typeface="Arial Unicode MS" pitchFamily="34" charset="-122"/>
                <a:cs typeface="Arial Unicode MS" pitchFamily="34" charset="-122"/>
              </a:rPr>
              <a:t>创建</a:t>
            </a:r>
            <a:r>
              <a:rPr lang="zh-CN" altLang="en-US" sz="1800" dirty="0">
                <a:latin typeface="Arial Unicode MS" pitchFamily="34" charset="-122"/>
                <a:ea typeface="Arial Unicode MS" pitchFamily="34" charset="-122"/>
                <a:cs typeface="Arial Unicode MS" pitchFamily="34" charset="-122"/>
              </a:rPr>
              <a:t>一</a:t>
            </a:r>
            <a:r>
              <a:rPr lang="zh-CN" altLang="en-US" sz="1800" dirty="0" smtClean="0">
                <a:latin typeface="Arial Unicode MS" pitchFamily="34" charset="-122"/>
                <a:ea typeface="Arial Unicode MS" pitchFamily="34" charset="-122"/>
                <a:cs typeface="Arial Unicode MS" pitchFamily="34" charset="-122"/>
              </a:rPr>
              <a:t>个 </a:t>
            </a:r>
            <a:r>
              <a:rPr lang="en-US" altLang="zh-CN" sz="1800" dirty="0" err="1" smtClean="0">
                <a:latin typeface="Arial Unicode MS" pitchFamily="34" charset="-122"/>
                <a:ea typeface="Arial Unicode MS" pitchFamily="34" charset="-122"/>
                <a:cs typeface="Arial Unicode MS" pitchFamily="34" charset="-122"/>
              </a:rPr>
              <a:t>ActionInvocation</a:t>
            </a:r>
            <a:r>
              <a:rPr lang="en-US" altLang="zh-CN" sz="1800" dirty="0" smtClean="0">
                <a:latin typeface="Arial Unicode MS" pitchFamily="34" charset="-122"/>
                <a:ea typeface="Arial Unicode MS" pitchFamily="34" charset="-122"/>
                <a:cs typeface="Arial Unicode MS" pitchFamily="34" charset="-122"/>
              </a:rPr>
              <a:t> </a:t>
            </a:r>
            <a:r>
              <a:rPr lang="zh-CN" altLang="en-US" sz="1800" dirty="0" smtClean="0">
                <a:latin typeface="Arial Unicode MS" pitchFamily="34" charset="-122"/>
                <a:ea typeface="Arial Unicode MS" pitchFamily="34" charset="-122"/>
                <a:cs typeface="Arial Unicode MS" pitchFamily="34" charset="-122"/>
              </a:rPr>
              <a:t>的实例，并进行初始化</a:t>
            </a:r>
            <a:endParaRPr lang="en-US" altLang="zh-CN" sz="1800" dirty="0" smtClean="0">
              <a:latin typeface="Arial Unicode MS" pitchFamily="34" charset="-122"/>
              <a:ea typeface="Arial Unicode MS" pitchFamily="34" charset="-122"/>
              <a:cs typeface="Arial Unicode MS" pitchFamily="34" charset="-122"/>
            </a:endParaRPr>
          </a:p>
          <a:p>
            <a:r>
              <a:rPr lang="en-US" altLang="zh-CN" sz="1800" dirty="0" smtClean="0">
                <a:latin typeface="Arial Unicode MS" pitchFamily="34" charset="-122"/>
                <a:ea typeface="Arial Unicode MS" pitchFamily="34" charset="-122"/>
                <a:cs typeface="Arial Unicode MS" pitchFamily="34" charset="-122"/>
              </a:rPr>
              <a:t>6. </a:t>
            </a:r>
            <a:r>
              <a:rPr lang="en-US" altLang="zh-CN" sz="1800" dirty="0" err="1" smtClean="0">
                <a:latin typeface="Arial Unicode MS" pitchFamily="34" charset="-122"/>
                <a:ea typeface="Arial Unicode MS" pitchFamily="34" charset="-122"/>
                <a:cs typeface="Arial Unicode MS" pitchFamily="34" charset="-122"/>
              </a:rPr>
              <a:t>ActionInvocation</a:t>
            </a:r>
            <a:r>
              <a:rPr lang="en-US" altLang="zh-CN" sz="1800" dirty="0" smtClean="0">
                <a:latin typeface="Arial Unicode MS" pitchFamily="34" charset="-122"/>
                <a:ea typeface="Arial Unicode MS" pitchFamily="34" charset="-122"/>
                <a:cs typeface="Arial Unicode MS" pitchFamily="34" charset="-122"/>
              </a:rPr>
              <a:t> </a:t>
            </a:r>
            <a:r>
              <a:rPr lang="zh-CN" altLang="en-US" sz="1800" dirty="0" smtClean="0">
                <a:latin typeface="Arial Unicode MS" pitchFamily="34" charset="-122"/>
                <a:ea typeface="Arial Unicode MS" pitchFamily="34" charset="-122"/>
                <a:cs typeface="Arial Unicode MS" pitchFamily="34" charset="-122"/>
              </a:rPr>
              <a:t>实例在</a:t>
            </a:r>
            <a:r>
              <a:rPr lang="zh-CN" altLang="en-US" sz="1800" dirty="0">
                <a:latin typeface="Arial Unicode MS" pitchFamily="34" charset="-122"/>
                <a:ea typeface="Arial Unicode MS" pitchFamily="34" charset="-122"/>
                <a:cs typeface="Arial Unicode MS" pitchFamily="34" charset="-122"/>
              </a:rPr>
              <a:t>调用</a:t>
            </a:r>
            <a:r>
              <a:rPr lang="en-US" altLang="zh-CN" sz="1800" dirty="0">
                <a:latin typeface="Arial Unicode MS" pitchFamily="34" charset="-122"/>
                <a:ea typeface="Arial Unicode MS" pitchFamily="34" charset="-122"/>
                <a:cs typeface="Arial Unicode MS" pitchFamily="34" charset="-122"/>
              </a:rPr>
              <a:t>Action</a:t>
            </a:r>
            <a:r>
              <a:rPr lang="zh-CN" altLang="en-US" sz="1800" dirty="0">
                <a:latin typeface="Arial Unicode MS" pitchFamily="34" charset="-122"/>
                <a:ea typeface="Arial Unicode MS" pitchFamily="34" charset="-122"/>
                <a:cs typeface="Arial Unicode MS" pitchFamily="34" charset="-122"/>
              </a:rPr>
              <a:t>的过程前后，涉及到相关拦截器（</a:t>
            </a:r>
            <a:r>
              <a:rPr lang="en-US" altLang="zh-CN" sz="1800" dirty="0" err="1">
                <a:latin typeface="Arial Unicode MS" pitchFamily="34" charset="-122"/>
                <a:ea typeface="Arial Unicode MS" pitchFamily="34" charset="-122"/>
                <a:cs typeface="Arial Unicode MS" pitchFamily="34" charset="-122"/>
              </a:rPr>
              <a:t>Intercepter</a:t>
            </a:r>
            <a:r>
              <a:rPr lang="zh-CN" altLang="en-US" sz="1800" dirty="0">
                <a:latin typeface="Arial Unicode MS" pitchFamily="34" charset="-122"/>
                <a:ea typeface="Arial Unicode MS" pitchFamily="34" charset="-122"/>
                <a:cs typeface="Arial Unicode MS" pitchFamily="34" charset="-122"/>
              </a:rPr>
              <a:t>）的调用</a:t>
            </a:r>
            <a:r>
              <a:rPr lang="zh-CN" altLang="en-US" sz="1800" dirty="0" smtClean="0">
                <a:latin typeface="Arial Unicode MS" pitchFamily="34" charset="-122"/>
                <a:ea typeface="Arial Unicode MS" pitchFamily="34" charset="-122"/>
                <a:cs typeface="Arial Unicode MS" pitchFamily="34" charset="-122"/>
              </a:rPr>
              <a:t>。</a:t>
            </a:r>
            <a:endParaRPr lang="en-US" altLang="zh-CN" sz="1800" dirty="0" smtClean="0">
              <a:latin typeface="Arial Unicode MS" pitchFamily="34" charset="-122"/>
              <a:ea typeface="Arial Unicode MS" pitchFamily="34" charset="-122"/>
              <a:cs typeface="Arial Unicode MS" pitchFamily="34" charset="-122"/>
            </a:endParaRPr>
          </a:p>
          <a:p>
            <a:r>
              <a:rPr lang="en-US" altLang="zh-CN" sz="1800" dirty="0" smtClean="0">
                <a:latin typeface="Arial Unicode MS" pitchFamily="34" charset="-122"/>
                <a:ea typeface="Arial Unicode MS" pitchFamily="34" charset="-122"/>
                <a:cs typeface="Arial Unicode MS" pitchFamily="34" charset="-122"/>
              </a:rPr>
              <a:t>7.</a:t>
            </a:r>
            <a:r>
              <a:rPr lang="zh-CN" altLang="en-US" sz="1800" dirty="0">
                <a:latin typeface="Arial Unicode MS" pitchFamily="34" charset="-122"/>
                <a:ea typeface="Arial Unicode MS" pitchFamily="34" charset="-122"/>
                <a:cs typeface="Arial Unicode MS" pitchFamily="34" charset="-122"/>
              </a:rPr>
              <a:t> </a:t>
            </a:r>
            <a:r>
              <a:rPr lang="en-US" altLang="zh-CN" sz="1800" dirty="0" smtClean="0">
                <a:latin typeface="Arial Unicode MS" pitchFamily="34" charset="-122"/>
                <a:ea typeface="Arial Unicode MS" pitchFamily="34" charset="-122"/>
                <a:cs typeface="Arial Unicode MS" pitchFamily="34" charset="-122"/>
              </a:rPr>
              <a:t>Action </a:t>
            </a:r>
            <a:r>
              <a:rPr lang="zh-CN" altLang="en-US" sz="1800" dirty="0" smtClean="0">
                <a:latin typeface="Arial Unicode MS" pitchFamily="34" charset="-122"/>
                <a:ea typeface="Arial Unicode MS" pitchFamily="34" charset="-122"/>
                <a:cs typeface="Arial Unicode MS" pitchFamily="34" charset="-122"/>
              </a:rPr>
              <a:t>执行</a:t>
            </a:r>
            <a:r>
              <a:rPr lang="zh-CN" altLang="en-US" sz="1800" dirty="0">
                <a:latin typeface="Arial Unicode MS" pitchFamily="34" charset="-122"/>
                <a:ea typeface="Arial Unicode MS" pitchFamily="34" charset="-122"/>
                <a:cs typeface="Arial Unicode MS" pitchFamily="34" charset="-122"/>
              </a:rPr>
              <a:t>完毕，</a:t>
            </a:r>
            <a:r>
              <a:rPr lang="en-US" altLang="zh-CN" sz="1800" dirty="0" err="1" smtClean="0">
                <a:latin typeface="Arial Unicode MS" pitchFamily="34" charset="-122"/>
                <a:ea typeface="Arial Unicode MS" pitchFamily="34" charset="-122"/>
                <a:cs typeface="Arial Unicode MS" pitchFamily="34" charset="-122"/>
              </a:rPr>
              <a:t>ActionInvocation</a:t>
            </a:r>
            <a:r>
              <a:rPr lang="en-US" altLang="zh-CN" sz="1800" dirty="0" smtClean="0">
                <a:latin typeface="Arial Unicode MS" pitchFamily="34" charset="-122"/>
                <a:ea typeface="Arial Unicode MS" pitchFamily="34" charset="-122"/>
                <a:cs typeface="Arial Unicode MS" pitchFamily="34" charset="-122"/>
              </a:rPr>
              <a:t> </a:t>
            </a:r>
            <a:r>
              <a:rPr lang="zh-CN" altLang="en-US" sz="1800" dirty="0" smtClean="0">
                <a:latin typeface="Arial Unicode MS" pitchFamily="34" charset="-122"/>
                <a:ea typeface="Arial Unicode MS" pitchFamily="34" charset="-122"/>
                <a:cs typeface="Arial Unicode MS" pitchFamily="34" charset="-122"/>
              </a:rPr>
              <a:t>负责根据 </a:t>
            </a:r>
            <a:r>
              <a:rPr lang="en-US" altLang="zh-CN" sz="1800" dirty="0" smtClean="0">
                <a:latin typeface="Arial Unicode MS" pitchFamily="34" charset="-122"/>
                <a:ea typeface="Arial Unicode MS" pitchFamily="34" charset="-122"/>
                <a:cs typeface="Arial Unicode MS" pitchFamily="34" charset="-122"/>
              </a:rPr>
              <a:t>struts.xml </a:t>
            </a:r>
            <a:r>
              <a:rPr lang="zh-CN" altLang="en-US" sz="1800" dirty="0" smtClean="0">
                <a:latin typeface="Arial Unicode MS" pitchFamily="34" charset="-122"/>
                <a:ea typeface="Arial Unicode MS" pitchFamily="34" charset="-122"/>
                <a:cs typeface="Arial Unicode MS" pitchFamily="34" charset="-122"/>
              </a:rPr>
              <a:t>中</a:t>
            </a:r>
            <a:r>
              <a:rPr lang="zh-CN" altLang="en-US" sz="1800" dirty="0">
                <a:latin typeface="Arial Unicode MS" pitchFamily="34" charset="-122"/>
                <a:ea typeface="Arial Unicode MS" pitchFamily="34" charset="-122"/>
                <a:cs typeface="Arial Unicode MS" pitchFamily="34" charset="-122"/>
              </a:rPr>
              <a:t>的配置找到对应的返回结果</a:t>
            </a:r>
            <a:r>
              <a:rPr lang="zh-CN" altLang="en-US" sz="1800" dirty="0" smtClean="0">
                <a:latin typeface="Arial Unicode MS" pitchFamily="34" charset="-122"/>
                <a:ea typeface="Arial Unicode MS" pitchFamily="34" charset="-122"/>
                <a:cs typeface="Arial Unicode MS" pitchFamily="34" charset="-122"/>
              </a:rPr>
              <a:t>。调用结果的 </a:t>
            </a:r>
            <a:r>
              <a:rPr lang="en-US" altLang="zh-CN" sz="1800" dirty="0" smtClean="0">
                <a:latin typeface="Arial Unicode MS" pitchFamily="34" charset="-122"/>
                <a:ea typeface="Arial Unicode MS" pitchFamily="34" charset="-122"/>
                <a:cs typeface="Arial Unicode MS" pitchFamily="34" charset="-122"/>
              </a:rPr>
              <a:t>execute </a:t>
            </a:r>
            <a:r>
              <a:rPr lang="zh-CN" altLang="en-US" sz="1800" dirty="0" smtClean="0">
                <a:latin typeface="Arial Unicode MS" pitchFamily="34" charset="-122"/>
                <a:ea typeface="Arial Unicode MS" pitchFamily="34" charset="-122"/>
                <a:cs typeface="Arial Unicode MS" pitchFamily="34" charset="-122"/>
              </a:rPr>
              <a:t>方法，渲染结果。在渲染的</a:t>
            </a:r>
            <a:r>
              <a:rPr lang="zh-CN" altLang="en-US" sz="1800" dirty="0">
                <a:latin typeface="Arial Unicode MS" pitchFamily="34" charset="-122"/>
                <a:ea typeface="Arial Unicode MS" pitchFamily="34" charset="-122"/>
                <a:cs typeface="Arial Unicode MS" pitchFamily="34" charset="-122"/>
              </a:rPr>
              <a:t>过程中可以使用</a:t>
            </a:r>
            <a:r>
              <a:rPr lang="en-US" altLang="zh-CN" sz="1800" dirty="0">
                <a:latin typeface="Arial Unicode MS" pitchFamily="34" charset="-122"/>
                <a:ea typeface="Arial Unicode MS" pitchFamily="34" charset="-122"/>
                <a:cs typeface="Arial Unicode MS" pitchFamily="34" charset="-122"/>
              </a:rPr>
              <a:t>Struts2 </a:t>
            </a:r>
            <a:r>
              <a:rPr lang="zh-CN" altLang="en-US" sz="1800" dirty="0">
                <a:latin typeface="Arial Unicode MS" pitchFamily="34" charset="-122"/>
                <a:ea typeface="Arial Unicode MS" pitchFamily="34" charset="-122"/>
                <a:cs typeface="Arial Unicode MS" pitchFamily="34" charset="-122"/>
              </a:rPr>
              <a:t>框架</a:t>
            </a:r>
            <a:r>
              <a:rPr lang="zh-CN" altLang="en-US" sz="1800" dirty="0" smtClean="0">
                <a:latin typeface="Arial Unicode MS" pitchFamily="34" charset="-122"/>
                <a:ea typeface="Arial Unicode MS" pitchFamily="34" charset="-122"/>
                <a:cs typeface="Arial Unicode MS" pitchFamily="34" charset="-122"/>
              </a:rPr>
              <a:t>中的</a:t>
            </a:r>
            <a:r>
              <a:rPr lang="zh-CN" altLang="en-US" sz="1800" dirty="0">
                <a:latin typeface="Arial Unicode MS" pitchFamily="34" charset="-122"/>
                <a:ea typeface="Arial Unicode MS" pitchFamily="34" charset="-122"/>
                <a:cs typeface="Arial Unicode MS" pitchFamily="34" charset="-122"/>
              </a:rPr>
              <a:t>标签</a:t>
            </a:r>
            <a:r>
              <a:rPr lang="zh-CN" altLang="en-US" sz="1800" dirty="0" smtClean="0">
                <a:latin typeface="Arial Unicode MS" pitchFamily="34" charset="-122"/>
                <a:ea typeface="Arial Unicode MS" pitchFamily="34" charset="-122"/>
                <a:cs typeface="Arial Unicode MS" pitchFamily="34" charset="-122"/>
              </a:rPr>
              <a:t>。</a:t>
            </a:r>
            <a:endParaRPr lang="en-US" altLang="zh-CN" sz="1800" dirty="0" smtClean="0">
              <a:latin typeface="Arial Unicode MS" pitchFamily="34" charset="-122"/>
              <a:ea typeface="Arial Unicode MS" pitchFamily="34" charset="-122"/>
              <a:cs typeface="Arial Unicode MS" pitchFamily="34" charset="-122"/>
            </a:endParaRPr>
          </a:p>
          <a:p>
            <a:r>
              <a:rPr lang="en-US" altLang="zh-CN" sz="1800" dirty="0" smtClean="0">
                <a:latin typeface="Arial Unicode MS" pitchFamily="34" charset="-122"/>
                <a:ea typeface="Arial Unicode MS" pitchFamily="34" charset="-122"/>
                <a:cs typeface="Arial Unicode MS" pitchFamily="34" charset="-122"/>
              </a:rPr>
              <a:t>8. </a:t>
            </a:r>
            <a:r>
              <a:rPr lang="zh-CN" altLang="en-US" sz="1800" dirty="0" smtClean="0">
                <a:latin typeface="Arial Unicode MS" pitchFamily="34" charset="-122"/>
                <a:ea typeface="Arial Unicode MS" pitchFamily="34" charset="-122"/>
                <a:cs typeface="Arial Unicode MS" pitchFamily="34" charset="-122"/>
              </a:rPr>
              <a:t>执行各个拦截器 </a:t>
            </a:r>
            <a:r>
              <a:rPr lang="en-US" altLang="zh-CN" sz="1800" dirty="0" err="1" smtClean="0">
                <a:latin typeface="Arial Unicode MS" pitchFamily="34" charset="-122"/>
                <a:ea typeface="Arial Unicode MS" pitchFamily="34" charset="-122"/>
                <a:cs typeface="Arial Unicode MS" pitchFamily="34" charset="-122"/>
              </a:rPr>
              <a:t>invocation.invoke</a:t>
            </a:r>
            <a:r>
              <a:rPr lang="en-US" altLang="zh-CN" sz="1800" dirty="0" smtClean="0">
                <a:latin typeface="Arial Unicode MS" pitchFamily="34" charset="-122"/>
                <a:ea typeface="Arial Unicode MS" pitchFamily="34" charset="-122"/>
                <a:cs typeface="Arial Unicode MS" pitchFamily="34" charset="-122"/>
              </a:rPr>
              <a:t>() </a:t>
            </a:r>
            <a:r>
              <a:rPr lang="zh-CN" altLang="en-US" sz="1800" dirty="0" smtClean="0">
                <a:latin typeface="Arial Unicode MS" pitchFamily="34" charset="-122"/>
                <a:ea typeface="Arial Unicode MS" pitchFamily="34" charset="-122"/>
                <a:cs typeface="Arial Unicode MS" pitchFamily="34" charset="-122"/>
              </a:rPr>
              <a:t>之后的代码</a:t>
            </a:r>
            <a:endParaRPr lang="en-US" altLang="zh-CN" sz="1800" dirty="0" smtClean="0">
              <a:latin typeface="Arial Unicode MS" pitchFamily="34" charset="-122"/>
              <a:ea typeface="Arial Unicode MS" pitchFamily="34" charset="-122"/>
              <a:cs typeface="Arial Unicode MS" pitchFamily="34" charset="-122"/>
            </a:endParaRPr>
          </a:p>
          <a:p>
            <a:r>
              <a:rPr lang="en-US" altLang="zh-CN" sz="1800" dirty="0" smtClean="0">
                <a:latin typeface="Arial Unicode MS" pitchFamily="34" charset="-122"/>
                <a:ea typeface="Arial Unicode MS" pitchFamily="34" charset="-122"/>
                <a:cs typeface="Arial Unicode MS" pitchFamily="34" charset="-122"/>
              </a:rPr>
              <a:t>9. </a:t>
            </a:r>
            <a:r>
              <a:rPr lang="zh-CN" altLang="en-US" sz="1800" dirty="0" smtClean="0">
                <a:latin typeface="Arial Unicode MS" pitchFamily="34" charset="-122"/>
                <a:ea typeface="Arial Unicode MS" pitchFamily="34" charset="-122"/>
                <a:cs typeface="Arial Unicode MS" pitchFamily="34" charset="-122"/>
              </a:rPr>
              <a:t>把结果发送到客户端</a:t>
            </a:r>
            <a:endParaRPr lang="zh-CN" altLang="en-US" sz="1800" dirty="0">
              <a:latin typeface="Arial Unicode MS" pitchFamily="34" charset="-122"/>
              <a:ea typeface="Arial Unicode MS" pitchFamily="34" charset="-122"/>
              <a:cs typeface="Arial Unicode MS" pitchFamily="34" charset="-122"/>
            </a:endParaRPr>
          </a:p>
        </p:txBody>
      </p:sp>
    </p:spTree>
    <p:extLst>
      <p:ext uri="{BB962C8B-B14F-4D97-AF65-F5344CB8AC3E}">
        <p14:creationId xmlns:p14="http://schemas.microsoft.com/office/powerpoint/2010/main" val="1982510825"/>
      </p:ext>
    </p:extLst>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Rectangle 2"/>
          <p:cNvSpPr>
            <a:spLocks noGrp="1" noChangeArrowheads="1"/>
          </p:cNvSpPr>
          <p:nvPr>
            <p:ph type="title"/>
          </p:nvPr>
        </p:nvSpPr>
        <p:spPr>
          <a:xfrm>
            <a:off x="785786" y="2428868"/>
            <a:ext cx="7772400" cy="1143000"/>
          </a:xfrm>
        </p:spPr>
        <p:txBody>
          <a:bodyPr/>
          <a:lstStyle/>
          <a:p>
            <a:r>
              <a:rPr lang="zh-CN" altLang="en-US" dirty="0">
                <a:latin typeface="微软雅黑" pitchFamily="34" charset="-122"/>
                <a:ea typeface="微软雅黑" pitchFamily="34" charset="-122"/>
              </a:rPr>
              <a:t>输入验证</a:t>
            </a:r>
          </a:p>
        </p:txBody>
      </p:sp>
      <p:sp>
        <p:nvSpPr>
          <p:cNvPr id="3" name="Rectangle 3"/>
          <p:cNvSpPr txBox="1">
            <a:spLocks noChangeArrowheads="1"/>
          </p:cNvSpPr>
          <p:nvPr/>
        </p:nvSpPr>
        <p:spPr>
          <a:xfrm>
            <a:off x="280052" y="5654356"/>
            <a:ext cx="3571868" cy="942996"/>
          </a:xfrm>
          <a:prstGeom prst="rect">
            <a:avLst/>
          </a:prstGeom>
        </p:spPr>
        <p:txBody>
          <a:bodyPr vert="horz" lIns="91440" tIns="45720" rIns="91440" bIns="45720" rtlCol="0">
            <a:normAutofit/>
          </a:bodyPr>
          <a:lstStyle/>
          <a:p>
            <a:pPr marL="0" marR="0" lvl="0" indent="0" algn="l" defTabSz="914400" rtl="0" eaLnBrk="1" fontAlgn="auto" latinLnBrk="0" hangingPunct="1">
              <a:lnSpc>
                <a:spcPct val="100000"/>
              </a:lnSpc>
              <a:spcBef>
                <a:spcPct val="20000"/>
              </a:spcBef>
              <a:spcAft>
                <a:spcPts val="0"/>
              </a:spcAft>
              <a:buClrTx/>
              <a:buSzTx/>
              <a:buFont typeface="Wingdings" pitchFamily="2" charset="2"/>
              <a:buNone/>
              <a:tabLst/>
              <a:defRPr/>
            </a:pPr>
            <a:r>
              <a:rPr kumimoji="0" lang="zh-CN" altLang="en-US" sz="2400" b="1" i="0" u="none" strike="noStrike" kern="1200" cap="none" spc="0" normalizeH="0" baseline="0" noProof="0" dirty="0" smtClean="0">
                <a:ln>
                  <a:noFill/>
                </a:ln>
                <a:solidFill>
                  <a:schemeClr val="tx1"/>
                </a:solidFill>
                <a:effectLst/>
                <a:uLnTx/>
                <a:uFillTx/>
                <a:latin typeface="Arial Unicode MS" pitchFamily="34" charset="-122"/>
                <a:ea typeface="Arial Unicode MS" pitchFamily="34" charset="-122"/>
                <a:cs typeface="Arial Unicode MS" pitchFamily="34" charset="-122"/>
              </a:rPr>
              <a:t>讲师：佟刚</a:t>
            </a:r>
            <a:endParaRPr kumimoji="0" lang="en-US" altLang="zh-CN" sz="2400" b="1" i="0" u="none" strike="noStrike" kern="1200" cap="none" spc="0" normalizeH="0" baseline="0" noProof="0" dirty="0" smtClean="0">
              <a:ln>
                <a:noFill/>
              </a:ln>
              <a:solidFill>
                <a:schemeClr val="tx1"/>
              </a:solidFill>
              <a:effectLst/>
              <a:uLnTx/>
              <a:uFillTx/>
              <a:latin typeface="Arial Unicode MS" pitchFamily="34" charset="-122"/>
              <a:ea typeface="Arial Unicode MS" pitchFamily="34" charset="-122"/>
              <a:cs typeface="Arial Unicode MS" pitchFamily="34" charset="-122"/>
            </a:endParaRPr>
          </a:p>
          <a:p>
            <a:pPr marL="0" marR="0" lvl="0" indent="0" algn="l" defTabSz="914400" rtl="0" eaLnBrk="1" fontAlgn="auto" latinLnBrk="0" hangingPunct="1">
              <a:lnSpc>
                <a:spcPct val="100000"/>
              </a:lnSpc>
              <a:spcBef>
                <a:spcPct val="20000"/>
              </a:spcBef>
              <a:spcAft>
                <a:spcPts val="0"/>
              </a:spcAft>
              <a:buClrTx/>
              <a:buSzTx/>
              <a:buFont typeface="Wingdings" pitchFamily="2" charset="2"/>
              <a:buNone/>
              <a:tabLst/>
              <a:defRPr/>
            </a:pPr>
            <a:r>
              <a:rPr kumimoji="0" lang="zh-CN" altLang="en-US" sz="2400" b="1" i="0" u="none" strike="noStrike" kern="1200" cap="none" spc="0" normalizeH="0" baseline="0" noProof="0" dirty="0" smtClean="0">
                <a:ln>
                  <a:noFill/>
                </a:ln>
                <a:solidFill>
                  <a:schemeClr val="tx1"/>
                </a:solidFill>
                <a:effectLst/>
                <a:uLnTx/>
                <a:uFillTx/>
                <a:latin typeface="Arial Unicode MS" pitchFamily="34" charset="-122"/>
                <a:ea typeface="Arial Unicode MS" pitchFamily="34" charset="-122"/>
                <a:cs typeface="Arial Unicode MS" pitchFamily="34" charset="-122"/>
              </a:rPr>
              <a:t>新浪微博</a:t>
            </a:r>
            <a:r>
              <a:rPr kumimoji="0" lang="en-US" altLang="zh-CN" sz="2400" b="1" i="0" u="none" strike="noStrike" kern="1200" cap="none" spc="0" normalizeH="0" baseline="0" noProof="0" dirty="0" smtClean="0">
                <a:ln>
                  <a:noFill/>
                </a:ln>
                <a:solidFill>
                  <a:schemeClr val="tx1"/>
                </a:solidFill>
                <a:effectLst/>
                <a:uLnTx/>
                <a:uFillTx/>
                <a:latin typeface="Arial Unicode MS" pitchFamily="34" charset="-122"/>
                <a:ea typeface="Arial Unicode MS" pitchFamily="34" charset="-122"/>
                <a:cs typeface="Arial Unicode MS" pitchFamily="34" charset="-122"/>
              </a:rPr>
              <a:t>:@</a:t>
            </a:r>
            <a:r>
              <a:rPr kumimoji="0" lang="zh-CN" altLang="en-US" sz="2400" b="1" i="0" u="none" strike="noStrike" kern="1200" cap="none" spc="0" normalizeH="0" baseline="0" noProof="0" dirty="0" smtClean="0">
                <a:ln>
                  <a:noFill/>
                </a:ln>
                <a:solidFill>
                  <a:schemeClr val="tx1"/>
                </a:solidFill>
                <a:effectLst/>
                <a:uLnTx/>
                <a:uFillTx/>
                <a:latin typeface="Arial Unicode MS" pitchFamily="34" charset="-122"/>
                <a:ea typeface="Arial Unicode MS" pitchFamily="34" charset="-122"/>
                <a:cs typeface="Arial Unicode MS" pitchFamily="34" charset="-122"/>
              </a:rPr>
              <a:t>尚硅谷</a:t>
            </a:r>
            <a:r>
              <a:rPr kumimoji="0" lang="en-US" altLang="zh-CN" sz="2400" b="1" i="0" u="none" strike="noStrike" kern="1200" cap="none" spc="0" normalizeH="0" baseline="0" noProof="0" dirty="0" smtClean="0">
                <a:ln>
                  <a:noFill/>
                </a:ln>
                <a:solidFill>
                  <a:schemeClr val="tx1"/>
                </a:solidFill>
                <a:effectLst/>
                <a:uLnTx/>
                <a:uFillTx/>
                <a:latin typeface="Arial Unicode MS" pitchFamily="34" charset="-122"/>
                <a:ea typeface="Arial Unicode MS" pitchFamily="34" charset="-122"/>
                <a:cs typeface="Arial Unicode MS" pitchFamily="34" charset="-122"/>
              </a:rPr>
              <a:t>-</a:t>
            </a:r>
            <a:r>
              <a:rPr kumimoji="0" lang="zh-CN" altLang="en-US" sz="2400" b="1" i="0" u="none" strike="noStrike" kern="1200" cap="none" spc="0" normalizeH="0" baseline="0" noProof="0" dirty="0" smtClean="0">
                <a:ln>
                  <a:noFill/>
                </a:ln>
                <a:solidFill>
                  <a:schemeClr val="tx1"/>
                </a:solidFill>
                <a:effectLst/>
                <a:uLnTx/>
                <a:uFillTx/>
                <a:latin typeface="Arial Unicode MS" pitchFamily="34" charset="-122"/>
                <a:ea typeface="Arial Unicode MS" pitchFamily="34" charset="-122"/>
                <a:cs typeface="Arial Unicode MS" pitchFamily="34" charset="-122"/>
              </a:rPr>
              <a:t>佟刚</a:t>
            </a:r>
            <a:endParaRPr kumimoji="0" lang="en-US" altLang="zh-CN" sz="2400" b="1" i="0" u="none" strike="noStrike" kern="1200" cap="none" spc="0" normalizeH="0" baseline="0" noProof="0" dirty="0" smtClean="0">
              <a:ln>
                <a:noFill/>
              </a:ln>
              <a:solidFill>
                <a:schemeClr val="tx1"/>
              </a:solidFill>
              <a:effectLst/>
              <a:uLnTx/>
              <a:uFillTx/>
              <a:latin typeface="Arial Unicode MS" pitchFamily="34" charset="-122"/>
              <a:ea typeface="Arial Unicode MS" pitchFamily="34" charset="-122"/>
              <a:cs typeface="Arial Unicode MS" pitchFamily="34" charset="-122"/>
            </a:endParaRPr>
          </a:p>
        </p:txBody>
      </p:sp>
    </p:spTree>
    <p:extLst>
      <p:ext uri="{BB962C8B-B14F-4D97-AF65-F5344CB8AC3E}">
        <p14:creationId xmlns:p14="http://schemas.microsoft.com/office/powerpoint/2010/main" val="4083203638"/>
      </p:ext>
    </p:extLst>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Rectangle 2"/>
          <p:cNvSpPr>
            <a:spLocks noGrp="1" noChangeArrowheads="1"/>
          </p:cNvSpPr>
          <p:nvPr>
            <p:ph type="title"/>
          </p:nvPr>
        </p:nvSpPr>
        <p:spPr>
          <a:xfrm>
            <a:off x="971600" y="557808"/>
            <a:ext cx="7772400" cy="1143000"/>
          </a:xfrm>
        </p:spPr>
        <p:txBody>
          <a:bodyPr/>
          <a:lstStyle/>
          <a:p>
            <a:r>
              <a:rPr lang="zh-CN" altLang="en-US" dirty="0" smtClean="0">
                <a:latin typeface="微软雅黑" pitchFamily="34" charset="-122"/>
                <a:ea typeface="微软雅黑" pitchFamily="34" charset="-122"/>
              </a:rPr>
              <a:t>概述</a:t>
            </a:r>
            <a:endParaRPr lang="en-US" altLang="zh-CN" dirty="0">
              <a:latin typeface="微软雅黑" pitchFamily="34" charset="-122"/>
              <a:ea typeface="微软雅黑" pitchFamily="34" charset="-122"/>
            </a:endParaRPr>
          </a:p>
        </p:txBody>
      </p:sp>
      <p:sp>
        <p:nvSpPr>
          <p:cNvPr id="235523" name="Rectangle 3"/>
          <p:cNvSpPr>
            <a:spLocks noGrp="1" noChangeArrowheads="1"/>
          </p:cNvSpPr>
          <p:nvPr>
            <p:ph type="body" idx="1"/>
          </p:nvPr>
        </p:nvSpPr>
        <p:spPr>
          <a:xfrm>
            <a:off x="134398" y="1700809"/>
            <a:ext cx="8928992" cy="3888432"/>
          </a:xfrm>
        </p:spPr>
        <p:txBody>
          <a:bodyPr>
            <a:noAutofit/>
          </a:bodyPr>
          <a:lstStyle/>
          <a:p>
            <a:r>
              <a:rPr lang="zh-CN" altLang="en-US" sz="2400" dirty="0">
                <a:latin typeface="微软雅黑" pitchFamily="34" charset="-122"/>
                <a:ea typeface="微软雅黑" pitchFamily="34" charset="-122"/>
              </a:rPr>
              <a:t>一个健壮的 </a:t>
            </a:r>
            <a:r>
              <a:rPr lang="en-US" altLang="zh-CN" sz="2400" dirty="0">
                <a:latin typeface="微软雅黑" pitchFamily="34" charset="-122"/>
                <a:ea typeface="微软雅黑" pitchFamily="34" charset="-122"/>
              </a:rPr>
              <a:t>web </a:t>
            </a:r>
            <a:r>
              <a:rPr lang="zh-CN" altLang="en-US" sz="2400" dirty="0">
                <a:latin typeface="微软雅黑" pitchFamily="34" charset="-122"/>
                <a:ea typeface="微软雅黑" pitchFamily="34" charset="-122"/>
              </a:rPr>
              <a:t>应用程序必须确保用户输入是</a:t>
            </a:r>
            <a:r>
              <a:rPr lang="zh-CN" altLang="en-US" sz="2400" dirty="0" smtClean="0">
                <a:latin typeface="微软雅黑" pitchFamily="34" charset="-122"/>
                <a:ea typeface="微软雅黑" pitchFamily="34" charset="-122"/>
              </a:rPr>
              <a:t>合法、有效的</a:t>
            </a:r>
            <a:r>
              <a:rPr lang="en-US" altLang="zh-CN" sz="2400" dirty="0">
                <a:latin typeface="微软雅黑" pitchFamily="34" charset="-122"/>
                <a:ea typeface="微软雅黑" pitchFamily="34" charset="-122"/>
              </a:rPr>
              <a:t>. </a:t>
            </a:r>
          </a:p>
          <a:p>
            <a:r>
              <a:rPr lang="en-US" altLang="zh-CN" sz="2400" dirty="0">
                <a:latin typeface="微软雅黑" pitchFamily="34" charset="-122"/>
                <a:ea typeface="微软雅黑" pitchFamily="34" charset="-122"/>
              </a:rPr>
              <a:t>Struts2 </a:t>
            </a:r>
            <a:r>
              <a:rPr lang="zh-CN" altLang="en-US" sz="2400" dirty="0" smtClean="0">
                <a:latin typeface="微软雅黑" pitchFamily="34" charset="-122"/>
                <a:ea typeface="微软雅黑" pitchFamily="34" charset="-122"/>
              </a:rPr>
              <a:t>的输入验证</a:t>
            </a:r>
            <a:endParaRPr lang="en-US" altLang="zh-CN" sz="2400" dirty="0" smtClean="0">
              <a:latin typeface="微软雅黑" pitchFamily="34" charset="-122"/>
              <a:ea typeface="微软雅黑" pitchFamily="34" charset="-122"/>
            </a:endParaRPr>
          </a:p>
          <a:p>
            <a:pPr lvl="1"/>
            <a:r>
              <a:rPr lang="zh-CN" altLang="en-US" sz="2000" b="1" dirty="0" smtClean="0">
                <a:solidFill>
                  <a:srgbClr val="FF0000"/>
                </a:solidFill>
                <a:latin typeface="微软雅黑" pitchFamily="34" charset="-122"/>
                <a:ea typeface="微软雅黑" pitchFamily="34" charset="-122"/>
              </a:rPr>
              <a:t>基于 </a:t>
            </a:r>
            <a:r>
              <a:rPr lang="en-US" altLang="zh-CN" sz="2000" b="1" dirty="0" err="1" smtClean="0">
                <a:solidFill>
                  <a:srgbClr val="FF0000"/>
                </a:solidFill>
                <a:latin typeface="微软雅黑" pitchFamily="34" charset="-122"/>
                <a:ea typeface="微软雅黑" pitchFamily="34" charset="-122"/>
              </a:rPr>
              <a:t>XWork</a:t>
            </a:r>
            <a:r>
              <a:rPr lang="en-US" altLang="zh-CN" sz="2000" b="1" dirty="0" smtClean="0">
                <a:solidFill>
                  <a:srgbClr val="FF0000"/>
                </a:solidFill>
                <a:latin typeface="微软雅黑" pitchFamily="34" charset="-122"/>
                <a:ea typeface="微软雅黑" pitchFamily="34" charset="-122"/>
              </a:rPr>
              <a:t> Validation Framework </a:t>
            </a:r>
            <a:r>
              <a:rPr lang="zh-CN" altLang="en-US" sz="2000" b="1" dirty="0" smtClean="0">
                <a:solidFill>
                  <a:srgbClr val="FF0000"/>
                </a:solidFill>
                <a:latin typeface="微软雅黑" pitchFamily="34" charset="-122"/>
                <a:ea typeface="微软雅黑" pitchFamily="34" charset="-122"/>
              </a:rPr>
              <a:t>的</a:t>
            </a:r>
            <a:r>
              <a:rPr lang="zh-CN" altLang="en-US" sz="2000" b="1" dirty="0" smtClean="0">
                <a:solidFill>
                  <a:srgbClr val="0000FF"/>
                </a:solidFill>
                <a:latin typeface="微软雅黑" pitchFamily="34" charset="-122"/>
                <a:ea typeface="微软雅黑" pitchFamily="34" charset="-122"/>
              </a:rPr>
              <a:t>声明式验证</a:t>
            </a:r>
            <a:r>
              <a:rPr lang="zh-CN" altLang="en-US" sz="2000" dirty="0" smtClean="0">
                <a:latin typeface="微软雅黑" pitchFamily="34" charset="-122"/>
                <a:ea typeface="微软雅黑" pitchFamily="34" charset="-122"/>
              </a:rPr>
              <a:t>：</a:t>
            </a:r>
            <a:r>
              <a:rPr lang="en-US" altLang="zh-CN" sz="2000" dirty="0" smtClean="0">
                <a:latin typeface="微软雅黑" pitchFamily="34" charset="-122"/>
                <a:ea typeface="微软雅黑" pitchFamily="34" charset="-122"/>
              </a:rPr>
              <a:t>Struts2 </a:t>
            </a:r>
            <a:r>
              <a:rPr lang="zh-CN" altLang="en-US" sz="2000" dirty="0" smtClean="0">
                <a:latin typeface="微软雅黑" pitchFamily="34" charset="-122"/>
                <a:ea typeface="微软雅黑" pitchFamily="34" charset="-122"/>
              </a:rPr>
              <a:t>提供了一些</a:t>
            </a:r>
            <a:r>
              <a:rPr lang="zh-CN" altLang="en-US" sz="2000" dirty="0">
                <a:latin typeface="微软雅黑" pitchFamily="34" charset="-122"/>
                <a:ea typeface="微软雅黑" pitchFamily="34" charset="-122"/>
              </a:rPr>
              <a:t>基于 </a:t>
            </a:r>
            <a:r>
              <a:rPr lang="en-US" altLang="zh-CN" sz="2000" dirty="0" err="1" smtClean="0">
                <a:latin typeface="微软雅黑" pitchFamily="34" charset="-122"/>
                <a:ea typeface="微软雅黑" pitchFamily="34" charset="-122"/>
              </a:rPr>
              <a:t>XWork</a:t>
            </a:r>
            <a:r>
              <a:rPr lang="en-US" altLang="zh-CN" sz="2000" dirty="0" smtClean="0">
                <a:latin typeface="微软雅黑" pitchFamily="34" charset="-122"/>
                <a:ea typeface="微软雅黑" pitchFamily="34" charset="-122"/>
              </a:rPr>
              <a:t> Validation Framework </a:t>
            </a:r>
            <a:r>
              <a:rPr lang="zh-CN" altLang="en-US" sz="2000" dirty="0" smtClean="0">
                <a:latin typeface="微软雅黑" pitchFamily="34" charset="-122"/>
                <a:ea typeface="微软雅黑" pitchFamily="34" charset="-122"/>
              </a:rPr>
              <a:t>的</a:t>
            </a:r>
            <a:r>
              <a:rPr lang="zh-CN" altLang="en-US" sz="2000" dirty="0">
                <a:latin typeface="微软雅黑" pitchFamily="34" charset="-122"/>
                <a:ea typeface="微软雅黑" pitchFamily="34" charset="-122"/>
              </a:rPr>
              <a:t>内建验证</a:t>
            </a:r>
            <a:r>
              <a:rPr lang="zh-CN" altLang="en-US" sz="2000" dirty="0" smtClean="0">
                <a:latin typeface="微软雅黑" pitchFamily="34" charset="-122"/>
                <a:ea typeface="微软雅黑" pitchFamily="34" charset="-122"/>
              </a:rPr>
              <a:t>程序</a:t>
            </a:r>
            <a:r>
              <a:rPr lang="en-US" altLang="zh-CN" sz="2000" dirty="0" smtClean="0">
                <a:latin typeface="微软雅黑" pitchFamily="34" charset="-122"/>
                <a:ea typeface="微软雅黑" pitchFamily="34" charset="-122"/>
              </a:rPr>
              <a:t>. </a:t>
            </a:r>
            <a:r>
              <a:rPr lang="zh-CN" altLang="en-US" sz="2000" dirty="0">
                <a:latin typeface="微软雅黑" pitchFamily="34" charset="-122"/>
                <a:ea typeface="微软雅黑" pitchFamily="34" charset="-122"/>
              </a:rPr>
              <a:t>使用这些验证程序不需要编程</a:t>
            </a:r>
            <a:r>
              <a:rPr lang="en-US" altLang="zh-CN" sz="2000" dirty="0">
                <a:latin typeface="微软雅黑" pitchFamily="34" charset="-122"/>
                <a:ea typeface="微软雅黑" pitchFamily="34" charset="-122"/>
              </a:rPr>
              <a:t>, </a:t>
            </a:r>
            <a:r>
              <a:rPr lang="zh-CN" altLang="en-US" sz="2000" dirty="0">
                <a:latin typeface="微软雅黑" pitchFamily="34" charset="-122"/>
                <a:ea typeface="微软雅黑" pitchFamily="34" charset="-122"/>
              </a:rPr>
              <a:t>只要在一个 </a:t>
            </a:r>
            <a:r>
              <a:rPr lang="en-US" altLang="zh-CN" sz="2000" dirty="0">
                <a:latin typeface="微软雅黑" pitchFamily="34" charset="-122"/>
                <a:ea typeface="微软雅黑" pitchFamily="34" charset="-122"/>
              </a:rPr>
              <a:t>XML </a:t>
            </a:r>
            <a:r>
              <a:rPr lang="zh-CN" altLang="en-US" sz="2000" dirty="0">
                <a:latin typeface="微软雅黑" pitchFamily="34" charset="-122"/>
                <a:ea typeface="微软雅黑" pitchFamily="34" charset="-122"/>
              </a:rPr>
              <a:t>文件里对验证程序应该如何工作作出声明就可以了</a:t>
            </a:r>
            <a:r>
              <a:rPr lang="en-US" altLang="zh-CN" sz="2000" dirty="0">
                <a:latin typeface="微软雅黑" pitchFamily="34" charset="-122"/>
                <a:ea typeface="微软雅黑" pitchFamily="34" charset="-122"/>
              </a:rPr>
              <a:t>. </a:t>
            </a:r>
            <a:r>
              <a:rPr lang="zh-CN" altLang="en-US" sz="2000" dirty="0">
                <a:latin typeface="微软雅黑" pitchFamily="34" charset="-122"/>
                <a:ea typeface="微软雅黑" pitchFamily="34" charset="-122"/>
              </a:rPr>
              <a:t>需要声明的内容包括</a:t>
            </a:r>
            <a:r>
              <a:rPr lang="en-US" altLang="zh-CN" sz="2000" dirty="0">
                <a:latin typeface="微软雅黑" pitchFamily="34" charset="-122"/>
                <a:ea typeface="微软雅黑" pitchFamily="34" charset="-122"/>
              </a:rPr>
              <a:t>: </a:t>
            </a:r>
            <a:endParaRPr lang="en-US" altLang="zh-CN" sz="2000" dirty="0" smtClean="0">
              <a:latin typeface="微软雅黑" pitchFamily="34" charset="-122"/>
              <a:ea typeface="微软雅黑" pitchFamily="34" charset="-122"/>
            </a:endParaRPr>
          </a:p>
          <a:p>
            <a:pPr lvl="2"/>
            <a:r>
              <a:rPr lang="zh-CN" altLang="en-US" sz="1800" b="1" dirty="0" smtClean="0">
                <a:latin typeface="微软雅黑" pitchFamily="34" charset="-122"/>
                <a:ea typeface="微软雅黑" pitchFamily="34" charset="-122"/>
              </a:rPr>
              <a:t>哪些</a:t>
            </a:r>
            <a:r>
              <a:rPr lang="zh-CN" altLang="en-US" sz="1800" b="1" dirty="0">
                <a:latin typeface="微软雅黑" pitchFamily="34" charset="-122"/>
                <a:ea typeface="微软雅黑" pitchFamily="34" charset="-122"/>
              </a:rPr>
              <a:t>字段需要进行</a:t>
            </a:r>
            <a:r>
              <a:rPr lang="zh-CN" altLang="en-US" sz="1800" b="1" dirty="0" smtClean="0">
                <a:latin typeface="微软雅黑" pitchFamily="34" charset="-122"/>
                <a:ea typeface="微软雅黑" pitchFamily="34" charset="-122"/>
              </a:rPr>
              <a:t>验证</a:t>
            </a:r>
            <a:endParaRPr lang="en-US" altLang="zh-CN" sz="1800" b="1" dirty="0" smtClean="0">
              <a:latin typeface="微软雅黑" pitchFamily="34" charset="-122"/>
              <a:ea typeface="微软雅黑" pitchFamily="34" charset="-122"/>
            </a:endParaRPr>
          </a:p>
          <a:p>
            <a:pPr lvl="2"/>
            <a:r>
              <a:rPr lang="zh-CN" altLang="en-US" sz="1800" b="1" dirty="0" smtClean="0">
                <a:latin typeface="微软雅黑" pitchFamily="34" charset="-122"/>
                <a:ea typeface="微软雅黑" pitchFamily="34" charset="-122"/>
              </a:rPr>
              <a:t>使用什么验证规则</a:t>
            </a:r>
            <a:endParaRPr lang="en-US" altLang="zh-CN" sz="1800" b="1" dirty="0" smtClean="0">
              <a:latin typeface="微软雅黑" pitchFamily="34" charset="-122"/>
              <a:ea typeface="微软雅黑" pitchFamily="34" charset="-122"/>
            </a:endParaRPr>
          </a:p>
          <a:p>
            <a:pPr lvl="2"/>
            <a:r>
              <a:rPr lang="zh-CN" altLang="en-US" sz="1800" b="1" dirty="0" smtClean="0">
                <a:latin typeface="微软雅黑" pitchFamily="34" charset="-122"/>
                <a:ea typeface="微软雅黑" pitchFamily="34" charset="-122"/>
              </a:rPr>
              <a:t>在</a:t>
            </a:r>
            <a:r>
              <a:rPr lang="zh-CN" altLang="en-US" sz="1800" b="1" dirty="0">
                <a:latin typeface="微软雅黑" pitchFamily="34" charset="-122"/>
                <a:ea typeface="微软雅黑" pitchFamily="34" charset="-122"/>
              </a:rPr>
              <a:t>验证失败时应该把什么样的出错消息发送到浏览器端</a:t>
            </a:r>
          </a:p>
          <a:p>
            <a:pPr lvl="1"/>
            <a:r>
              <a:rPr lang="zh-CN" altLang="en-US" sz="2000" dirty="0" smtClean="0">
                <a:latin typeface="微软雅黑" pitchFamily="34" charset="-122"/>
                <a:ea typeface="微软雅黑" pitchFamily="34" charset="-122"/>
              </a:rPr>
              <a:t>编程验证：通过</a:t>
            </a:r>
            <a:r>
              <a:rPr lang="zh-CN" altLang="en-US" sz="2000" dirty="0">
                <a:latin typeface="微软雅黑" pitchFamily="34" charset="-122"/>
                <a:ea typeface="微软雅黑" pitchFamily="34" charset="-122"/>
              </a:rPr>
              <a:t>编写代码来验证用户</a:t>
            </a:r>
            <a:r>
              <a:rPr lang="zh-CN" altLang="en-US" sz="2000" dirty="0" smtClean="0">
                <a:latin typeface="微软雅黑" pitchFamily="34" charset="-122"/>
                <a:ea typeface="微软雅黑" pitchFamily="34" charset="-122"/>
              </a:rPr>
              <a:t>输入</a:t>
            </a:r>
            <a:endParaRPr lang="zh-CN" altLang="en-US" sz="2000" dirty="0">
              <a:latin typeface="微软雅黑" pitchFamily="34" charset="-122"/>
              <a:ea typeface="微软雅黑" pitchFamily="34" charset="-122"/>
            </a:endParaRPr>
          </a:p>
        </p:txBody>
      </p:sp>
    </p:spTree>
    <p:extLst>
      <p:ext uri="{BB962C8B-B14F-4D97-AF65-F5344CB8AC3E}">
        <p14:creationId xmlns:p14="http://schemas.microsoft.com/office/powerpoint/2010/main" val="3101781785"/>
      </p:ext>
    </p:extLst>
  </p:cSld>
  <p:clrMapOvr>
    <a:masterClrMapping/>
  </p:clrMapOvr>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Rectangle 2"/>
          <p:cNvSpPr>
            <a:spLocks noGrp="1" noChangeArrowheads="1"/>
          </p:cNvSpPr>
          <p:nvPr>
            <p:ph type="title"/>
          </p:nvPr>
        </p:nvSpPr>
        <p:spPr>
          <a:xfrm>
            <a:off x="971600" y="701824"/>
            <a:ext cx="7772400" cy="1143000"/>
          </a:xfrm>
        </p:spPr>
        <p:txBody>
          <a:bodyPr/>
          <a:lstStyle/>
          <a:p>
            <a:r>
              <a:rPr lang="zh-CN" altLang="en-US" dirty="0" smtClean="0">
                <a:latin typeface="微软雅黑" pitchFamily="34" charset="-122"/>
                <a:ea typeface="微软雅黑" pitchFamily="34" charset="-122"/>
              </a:rPr>
              <a:t>声明式验证</a:t>
            </a:r>
            <a:endParaRPr lang="en-US" altLang="zh-CN" dirty="0">
              <a:latin typeface="微软雅黑" pitchFamily="34" charset="-122"/>
              <a:ea typeface="微软雅黑" pitchFamily="34" charset="-122"/>
            </a:endParaRPr>
          </a:p>
        </p:txBody>
      </p:sp>
      <p:sp>
        <p:nvSpPr>
          <p:cNvPr id="234499" name="Rectangle 3"/>
          <p:cNvSpPr>
            <a:spLocks noGrp="1" noChangeArrowheads="1"/>
          </p:cNvSpPr>
          <p:nvPr>
            <p:ph type="body" idx="1"/>
          </p:nvPr>
        </p:nvSpPr>
        <p:spPr>
          <a:xfrm>
            <a:off x="251520" y="1772816"/>
            <a:ext cx="8640960" cy="4929222"/>
          </a:xfrm>
        </p:spPr>
        <p:txBody>
          <a:bodyPr>
            <a:normAutofit/>
          </a:bodyPr>
          <a:lstStyle/>
          <a:p>
            <a:pPr>
              <a:lnSpc>
                <a:spcPct val="100000"/>
              </a:lnSpc>
            </a:pPr>
            <a:r>
              <a:rPr lang="zh-CN" altLang="en-US" sz="2400" dirty="0" smtClean="0">
                <a:latin typeface="微软雅黑" pitchFamily="34" charset="-122"/>
                <a:ea typeface="微软雅黑" pitchFamily="34" charset="-122"/>
              </a:rPr>
              <a:t>声明式验证</a:t>
            </a:r>
            <a:r>
              <a:rPr lang="zh-CN" altLang="en-US" sz="2400" dirty="0">
                <a:latin typeface="微软雅黑" pitchFamily="34" charset="-122"/>
                <a:ea typeface="微软雅黑" pitchFamily="34" charset="-122"/>
              </a:rPr>
              <a:t>程序可以分为两类</a:t>
            </a:r>
            <a:r>
              <a:rPr lang="en-US" altLang="zh-CN" sz="2400" dirty="0">
                <a:latin typeface="微软雅黑" pitchFamily="34" charset="-122"/>
                <a:ea typeface="微软雅黑" pitchFamily="34" charset="-122"/>
              </a:rPr>
              <a:t>:</a:t>
            </a:r>
          </a:p>
          <a:p>
            <a:pPr lvl="1">
              <a:lnSpc>
                <a:spcPct val="100000"/>
              </a:lnSpc>
            </a:pPr>
            <a:r>
              <a:rPr lang="zh-CN" altLang="en-US" sz="2000" b="1" dirty="0">
                <a:solidFill>
                  <a:srgbClr val="FF3300"/>
                </a:solidFill>
                <a:latin typeface="微软雅黑" pitchFamily="34" charset="-122"/>
                <a:ea typeface="微软雅黑" pitchFamily="34" charset="-122"/>
              </a:rPr>
              <a:t>字段验证</a:t>
            </a:r>
            <a:r>
              <a:rPr lang="en-US" altLang="zh-CN" sz="2000" dirty="0" smtClean="0">
                <a:latin typeface="微软雅黑" pitchFamily="34" charset="-122"/>
                <a:ea typeface="微软雅黑" pitchFamily="34" charset="-122"/>
              </a:rPr>
              <a:t>:  </a:t>
            </a:r>
            <a:r>
              <a:rPr lang="zh-CN" altLang="en-US" sz="2000" dirty="0" smtClean="0">
                <a:latin typeface="微软雅黑" pitchFamily="34" charset="-122"/>
                <a:ea typeface="微软雅黑" pitchFamily="34" charset="-122"/>
              </a:rPr>
              <a:t>判断某个字段属性的输入是否有效</a:t>
            </a:r>
            <a:endParaRPr lang="en-US" altLang="zh-CN" sz="2000" dirty="0">
              <a:latin typeface="微软雅黑" pitchFamily="34" charset="-122"/>
              <a:ea typeface="微软雅黑" pitchFamily="34" charset="-122"/>
            </a:endParaRPr>
          </a:p>
          <a:p>
            <a:pPr lvl="1">
              <a:lnSpc>
                <a:spcPct val="100000"/>
              </a:lnSpc>
            </a:pPr>
            <a:r>
              <a:rPr lang="zh-CN" altLang="en-US" sz="2000" b="1" dirty="0">
                <a:solidFill>
                  <a:srgbClr val="FF3300"/>
                </a:solidFill>
                <a:latin typeface="微软雅黑" pitchFamily="34" charset="-122"/>
                <a:ea typeface="微软雅黑" pitchFamily="34" charset="-122"/>
              </a:rPr>
              <a:t>非字段验证</a:t>
            </a:r>
            <a:r>
              <a:rPr lang="en-US" altLang="zh-CN" sz="2000" dirty="0">
                <a:latin typeface="微软雅黑" pitchFamily="34" charset="-122"/>
                <a:ea typeface="微软雅黑" pitchFamily="34" charset="-122"/>
              </a:rPr>
              <a:t>: </a:t>
            </a:r>
            <a:r>
              <a:rPr lang="en-US" altLang="zh-CN" sz="2000" dirty="0" smtClean="0">
                <a:latin typeface="微软雅黑" pitchFamily="34" charset="-122"/>
                <a:ea typeface="微软雅黑" pitchFamily="34" charset="-122"/>
              </a:rPr>
              <a:t> </a:t>
            </a:r>
            <a:r>
              <a:rPr lang="zh-CN" altLang="en-US" sz="2000" dirty="0" smtClean="0">
                <a:latin typeface="微软雅黑" pitchFamily="34" charset="-122"/>
                <a:ea typeface="微软雅黑" pitchFamily="34" charset="-122"/>
              </a:rPr>
              <a:t>不只针对某个字段，而是针对多个字段的输入值之间的逻辑关系进行校验。例如：对再次输入密码的判断。</a:t>
            </a:r>
            <a:endParaRPr lang="en-US" altLang="zh-CN" sz="2000" dirty="0">
              <a:latin typeface="微软雅黑" pitchFamily="34" charset="-122"/>
              <a:ea typeface="微软雅黑" pitchFamily="34" charset="-122"/>
            </a:endParaRPr>
          </a:p>
          <a:p>
            <a:pPr>
              <a:lnSpc>
                <a:spcPct val="100000"/>
              </a:lnSpc>
            </a:pPr>
            <a:r>
              <a:rPr lang="zh-CN" altLang="en-US" sz="2400" dirty="0" smtClean="0">
                <a:latin typeface="微软雅黑" pitchFamily="34" charset="-122"/>
                <a:ea typeface="微软雅黑" pitchFamily="34" charset="-122"/>
              </a:rPr>
              <a:t>使用</a:t>
            </a:r>
            <a:r>
              <a:rPr lang="zh-CN" altLang="en-US" sz="2400" dirty="0">
                <a:latin typeface="微软雅黑" pitchFamily="34" charset="-122"/>
                <a:ea typeface="微软雅黑" pitchFamily="34" charset="-122"/>
              </a:rPr>
              <a:t>一</a:t>
            </a:r>
            <a:r>
              <a:rPr lang="zh-CN" altLang="en-US" sz="2400" dirty="0" smtClean="0">
                <a:latin typeface="微软雅黑" pitchFamily="34" charset="-122"/>
                <a:ea typeface="微软雅黑" pitchFamily="34" charset="-122"/>
              </a:rPr>
              <a:t>个声明式验证</a:t>
            </a:r>
            <a:r>
              <a:rPr lang="zh-CN" altLang="en-US" sz="2400" dirty="0">
                <a:latin typeface="微软雅黑" pitchFamily="34" charset="-122"/>
                <a:ea typeface="微软雅黑" pitchFamily="34" charset="-122"/>
              </a:rPr>
              <a:t>程序需要 </a:t>
            </a:r>
            <a:r>
              <a:rPr lang="en-US" altLang="zh-CN" sz="2400" dirty="0">
                <a:latin typeface="微软雅黑" pitchFamily="34" charset="-122"/>
                <a:ea typeface="微软雅黑" pitchFamily="34" charset="-122"/>
              </a:rPr>
              <a:t>3 </a:t>
            </a:r>
            <a:r>
              <a:rPr lang="zh-CN" altLang="en-US" sz="2400" dirty="0">
                <a:latin typeface="微软雅黑" pitchFamily="34" charset="-122"/>
                <a:ea typeface="微软雅黑" pitchFamily="34" charset="-122"/>
              </a:rPr>
              <a:t>个步骤</a:t>
            </a:r>
            <a:r>
              <a:rPr lang="en-US" altLang="zh-CN" sz="2400" dirty="0">
                <a:latin typeface="微软雅黑" pitchFamily="34" charset="-122"/>
                <a:ea typeface="微软雅黑" pitchFamily="34" charset="-122"/>
              </a:rPr>
              <a:t>:</a:t>
            </a:r>
          </a:p>
          <a:p>
            <a:pPr lvl="1">
              <a:lnSpc>
                <a:spcPct val="100000"/>
              </a:lnSpc>
            </a:pPr>
            <a:r>
              <a:rPr lang="en-US" altLang="zh-CN" sz="2000" dirty="0">
                <a:latin typeface="微软雅黑" pitchFamily="34" charset="-122"/>
                <a:ea typeface="微软雅黑" pitchFamily="34" charset="-122"/>
              </a:rPr>
              <a:t>1. </a:t>
            </a:r>
            <a:r>
              <a:rPr lang="zh-CN" altLang="en-US" sz="2000" b="1" dirty="0">
                <a:solidFill>
                  <a:srgbClr val="0000FF"/>
                </a:solidFill>
                <a:latin typeface="微软雅黑" pitchFamily="34" charset="-122"/>
                <a:ea typeface="微软雅黑" pitchFamily="34" charset="-122"/>
              </a:rPr>
              <a:t>确定哪些 </a:t>
            </a:r>
            <a:r>
              <a:rPr lang="en-US" altLang="zh-CN" sz="2000" b="1" dirty="0">
                <a:solidFill>
                  <a:srgbClr val="0000FF"/>
                </a:solidFill>
                <a:latin typeface="微软雅黑" pitchFamily="34" charset="-122"/>
                <a:ea typeface="微软雅黑" pitchFamily="34" charset="-122"/>
              </a:rPr>
              <a:t>Action </a:t>
            </a:r>
            <a:r>
              <a:rPr lang="zh-CN" altLang="en-US" sz="2000" b="1" dirty="0" smtClean="0">
                <a:solidFill>
                  <a:srgbClr val="0000FF"/>
                </a:solidFill>
                <a:latin typeface="微软雅黑" pitchFamily="34" charset="-122"/>
                <a:ea typeface="微软雅黑" pitchFamily="34" charset="-122"/>
              </a:rPr>
              <a:t>字段需要</a:t>
            </a:r>
            <a:r>
              <a:rPr lang="zh-CN" altLang="en-US" sz="2000" b="1" dirty="0">
                <a:solidFill>
                  <a:srgbClr val="0000FF"/>
                </a:solidFill>
                <a:latin typeface="微软雅黑" pitchFamily="34" charset="-122"/>
                <a:ea typeface="微软雅黑" pitchFamily="34" charset="-122"/>
              </a:rPr>
              <a:t>验证</a:t>
            </a:r>
          </a:p>
          <a:p>
            <a:pPr lvl="1">
              <a:lnSpc>
                <a:spcPct val="100000"/>
              </a:lnSpc>
            </a:pPr>
            <a:r>
              <a:rPr lang="en-US" altLang="zh-CN" sz="2000" dirty="0">
                <a:latin typeface="微软雅黑" pitchFamily="34" charset="-122"/>
                <a:ea typeface="微软雅黑" pitchFamily="34" charset="-122"/>
              </a:rPr>
              <a:t>2. </a:t>
            </a:r>
            <a:r>
              <a:rPr lang="zh-CN" altLang="en-US" sz="2000" b="1" dirty="0">
                <a:solidFill>
                  <a:srgbClr val="0000FF"/>
                </a:solidFill>
                <a:latin typeface="微软雅黑" pitchFamily="34" charset="-122"/>
                <a:ea typeface="微软雅黑" pitchFamily="34" charset="-122"/>
              </a:rPr>
              <a:t>编写一个验证程序配置文件</a:t>
            </a:r>
            <a:r>
              <a:rPr lang="en-US" altLang="zh-CN" sz="2000" dirty="0">
                <a:latin typeface="微软雅黑" pitchFamily="34" charset="-122"/>
                <a:ea typeface="微软雅黑" pitchFamily="34" charset="-122"/>
              </a:rPr>
              <a:t>. </a:t>
            </a:r>
            <a:r>
              <a:rPr lang="zh-CN" altLang="en-US" sz="2000" dirty="0">
                <a:latin typeface="微软雅黑" pitchFamily="34" charset="-122"/>
                <a:ea typeface="微软雅黑" pitchFamily="34" charset="-122"/>
              </a:rPr>
              <a:t>它的文件名必须是以下两种格式之一</a:t>
            </a:r>
            <a:r>
              <a:rPr lang="en-US" altLang="zh-CN" sz="2000" dirty="0">
                <a:latin typeface="微软雅黑" pitchFamily="34" charset="-122"/>
                <a:ea typeface="微软雅黑" pitchFamily="34" charset="-122"/>
              </a:rPr>
              <a:t>: </a:t>
            </a:r>
          </a:p>
          <a:p>
            <a:pPr lvl="2">
              <a:lnSpc>
                <a:spcPct val="100000"/>
              </a:lnSpc>
            </a:pPr>
            <a:r>
              <a:rPr lang="zh-CN" altLang="en-US" sz="1800" b="1" dirty="0">
                <a:latin typeface="微软雅黑" pitchFamily="34" charset="-122"/>
                <a:ea typeface="微软雅黑" pitchFamily="34" charset="-122"/>
              </a:rPr>
              <a:t>若一个 </a:t>
            </a:r>
            <a:r>
              <a:rPr lang="en-US" altLang="zh-CN" sz="1800" b="1" dirty="0">
                <a:latin typeface="微软雅黑" pitchFamily="34" charset="-122"/>
                <a:ea typeface="微软雅黑" pitchFamily="34" charset="-122"/>
              </a:rPr>
              <a:t>Action </a:t>
            </a:r>
            <a:r>
              <a:rPr lang="zh-CN" altLang="en-US" sz="1800" b="1" dirty="0">
                <a:latin typeface="微软雅黑" pitchFamily="34" charset="-122"/>
                <a:ea typeface="微软雅黑" pitchFamily="34" charset="-122"/>
              </a:rPr>
              <a:t>类的多个 </a:t>
            </a:r>
            <a:r>
              <a:rPr lang="en-US" altLang="zh-CN" sz="1800" b="1" dirty="0">
                <a:latin typeface="微软雅黑" pitchFamily="34" charset="-122"/>
                <a:ea typeface="微软雅黑" pitchFamily="34" charset="-122"/>
              </a:rPr>
              <a:t>action </a:t>
            </a:r>
            <a:r>
              <a:rPr lang="zh-CN" altLang="en-US" sz="1800" b="1" dirty="0">
                <a:latin typeface="微软雅黑" pitchFamily="34" charset="-122"/>
                <a:ea typeface="微软雅黑" pitchFamily="34" charset="-122"/>
              </a:rPr>
              <a:t>使用同样的验证规则</a:t>
            </a:r>
            <a:r>
              <a:rPr lang="en-US" altLang="zh-CN" sz="1800" b="1" dirty="0">
                <a:latin typeface="微软雅黑" pitchFamily="34" charset="-122"/>
                <a:ea typeface="微软雅黑" pitchFamily="34" charset="-122"/>
              </a:rPr>
              <a:t>: </a:t>
            </a:r>
            <a:r>
              <a:rPr lang="en-US" altLang="zh-CN" sz="1800" b="1" dirty="0">
                <a:solidFill>
                  <a:srgbClr val="0000FF"/>
                </a:solidFill>
                <a:latin typeface="微软雅黑" pitchFamily="34" charset="-122"/>
                <a:ea typeface="微软雅黑" pitchFamily="34" charset="-122"/>
              </a:rPr>
              <a:t>ActionClass-validation.xml</a:t>
            </a:r>
          </a:p>
          <a:p>
            <a:pPr lvl="2">
              <a:lnSpc>
                <a:spcPct val="100000"/>
              </a:lnSpc>
            </a:pPr>
            <a:r>
              <a:rPr lang="zh-CN" altLang="en-US" sz="1800" b="1" dirty="0">
                <a:latin typeface="微软雅黑" pitchFamily="34" charset="-122"/>
                <a:ea typeface="微软雅黑" pitchFamily="34" charset="-122"/>
              </a:rPr>
              <a:t>若一个 </a:t>
            </a:r>
            <a:r>
              <a:rPr lang="en-US" altLang="zh-CN" sz="1800" b="1" dirty="0">
                <a:latin typeface="微软雅黑" pitchFamily="34" charset="-122"/>
                <a:ea typeface="微软雅黑" pitchFamily="34" charset="-122"/>
              </a:rPr>
              <a:t>Action </a:t>
            </a:r>
            <a:r>
              <a:rPr lang="zh-CN" altLang="en-US" sz="1800" b="1" dirty="0">
                <a:latin typeface="微软雅黑" pitchFamily="34" charset="-122"/>
                <a:ea typeface="微软雅黑" pitchFamily="34" charset="-122"/>
              </a:rPr>
              <a:t>类的多个 </a:t>
            </a:r>
            <a:r>
              <a:rPr lang="en-US" altLang="zh-CN" sz="1800" b="1" dirty="0">
                <a:latin typeface="微软雅黑" pitchFamily="34" charset="-122"/>
                <a:ea typeface="微软雅黑" pitchFamily="34" charset="-122"/>
              </a:rPr>
              <a:t>action </a:t>
            </a:r>
            <a:r>
              <a:rPr lang="zh-CN" altLang="en-US" sz="1800" b="1" dirty="0">
                <a:latin typeface="微软雅黑" pitchFamily="34" charset="-122"/>
                <a:ea typeface="微软雅黑" pitchFamily="34" charset="-122"/>
              </a:rPr>
              <a:t>使用不同的验证规则</a:t>
            </a:r>
            <a:r>
              <a:rPr lang="en-US" altLang="zh-CN" sz="1800" dirty="0">
                <a:latin typeface="微软雅黑" pitchFamily="34" charset="-122"/>
                <a:ea typeface="微软雅黑" pitchFamily="34" charset="-122"/>
              </a:rPr>
              <a:t>: </a:t>
            </a:r>
            <a:r>
              <a:rPr lang="en-US" altLang="zh-CN" sz="1800" b="1" dirty="0">
                <a:solidFill>
                  <a:srgbClr val="0000FF"/>
                </a:solidFill>
                <a:latin typeface="微软雅黑" pitchFamily="34" charset="-122"/>
                <a:ea typeface="微软雅黑" pitchFamily="34" charset="-122"/>
              </a:rPr>
              <a:t>ActionClass-alias-validation.xml</a:t>
            </a:r>
            <a:r>
              <a:rPr lang="en-US" altLang="zh-CN" sz="1800" dirty="0">
                <a:latin typeface="微软雅黑" pitchFamily="34" charset="-122"/>
                <a:ea typeface="微软雅黑" pitchFamily="34" charset="-122"/>
              </a:rPr>
              <a:t>, </a:t>
            </a:r>
            <a:r>
              <a:rPr lang="zh-CN" altLang="en-US" sz="1800" dirty="0">
                <a:latin typeface="微软雅黑" pitchFamily="34" charset="-122"/>
                <a:ea typeface="微软雅黑" pitchFamily="34" charset="-122"/>
              </a:rPr>
              <a:t>例如 </a:t>
            </a:r>
            <a:r>
              <a:rPr lang="en-US" altLang="zh-CN" sz="1800" dirty="0">
                <a:latin typeface="微软雅黑" pitchFamily="34" charset="-122"/>
                <a:ea typeface="微软雅黑" pitchFamily="34" charset="-122"/>
              </a:rPr>
              <a:t>UserAction-</a:t>
            </a:r>
            <a:r>
              <a:rPr lang="en-US" altLang="zh-CN" sz="1800" b="1" dirty="0">
                <a:solidFill>
                  <a:srgbClr val="FF3300"/>
                </a:solidFill>
                <a:latin typeface="微软雅黑" pitchFamily="34" charset="-122"/>
                <a:ea typeface="微软雅黑" pitchFamily="34" charset="-122"/>
              </a:rPr>
              <a:t>User_create</a:t>
            </a:r>
            <a:r>
              <a:rPr lang="en-US" altLang="zh-CN" sz="1800" dirty="0">
                <a:latin typeface="微软雅黑" pitchFamily="34" charset="-122"/>
                <a:ea typeface="微软雅黑" pitchFamily="34" charset="-122"/>
              </a:rPr>
              <a:t>-validation.xml</a:t>
            </a:r>
          </a:p>
          <a:p>
            <a:pPr lvl="1">
              <a:lnSpc>
                <a:spcPct val="100000"/>
              </a:lnSpc>
            </a:pPr>
            <a:r>
              <a:rPr lang="en-US" altLang="zh-CN" sz="2000" dirty="0">
                <a:latin typeface="微软雅黑" pitchFamily="34" charset="-122"/>
                <a:ea typeface="微软雅黑" pitchFamily="34" charset="-122"/>
              </a:rPr>
              <a:t>3. </a:t>
            </a:r>
            <a:r>
              <a:rPr lang="zh-CN" altLang="en-US" sz="2000" b="1" dirty="0">
                <a:solidFill>
                  <a:srgbClr val="0000FF"/>
                </a:solidFill>
                <a:latin typeface="微软雅黑" pitchFamily="34" charset="-122"/>
                <a:ea typeface="微软雅黑" pitchFamily="34" charset="-122"/>
              </a:rPr>
              <a:t>确定验证失败</a:t>
            </a:r>
            <a:r>
              <a:rPr lang="zh-CN" altLang="en-US" sz="2000" b="1" dirty="0" smtClean="0">
                <a:solidFill>
                  <a:srgbClr val="0000FF"/>
                </a:solidFill>
                <a:latin typeface="微软雅黑" pitchFamily="34" charset="-122"/>
                <a:ea typeface="微软雅黑" pitchFamily="34" charset="-122"/>
              </a:rPr>
              <a:t>时的响应页面</a:t>
            </a:r>
            <a:r>
              <a:rPr lang="en-US" altLang="zh-CN" sz="2000" dirty="0" smtClean="0">
                <a:latin typeface="微软雅黑" pitchFamily="34" charset="-122"/>
                <a:ea typeface="微软雅黑" pitchFamily="34" charset="-122"/>
              </a:rPr>
              <a:t>: </a:t>
            </a:r>
            <a:r>
              <a:rPr lang="zh-CN" altLang="en-US" sz="2000" dirty="0">
                <a:latin typeface="微软雅黑" pitchFamily="34" charset="-122"/>
                <a:ea typeface="微软雅黑" pitchFamily="34" charset="-122"/>
              </a:rPr>
              <a:t>在 </a:t>
            </a:r>
            <a:r>
              <a:rPr lang="en-US" altLang="zh-CN" sz="2000" dirty="0">
                <a:latin typeface="微软雅黑" pitchFamily="34" charset="-122"/>
                <a:ea typeface="微软雅黑" pitchFamily="34" charset="-122"/>
              </a:rPr>
              <a:t>struts.xml </a:t>
            </a:r>
            <a:r>
              <a:rPr lang="zh-CN" altLang="en-US" sz="2000" dirty="0">
                <a:latin typeface="微软雅黑" pitchFamily="34" charset="-122"/>
                <a:ea typeface="微软雅黑" pitchFamily="34" charset="-122"/>
              </a:rPr>
              <a:t>文件中定义一个 </a:t>
            </a:r>
            <a:r>
              <a:rPr lang="en-US" altLang="zh-CN" sz="2000" dirty="0">
                <a:latin typeface="微软雅黑" pitchFamily="34" charset="-122"/>
                <a:ea typeface="微软雅黑" pitchFamily="34" charset="-122"/>
              </a:rPr>
              <a:t>&lt;result name=“input”&gt; </a:t>
            </a:r>
            <a:r>
              <a:rPr lang="zh-CN" altLang="en-US" sz="2000" dirty="0">
                <a:latin typeface="微软雅黑" pitchFamily="34" charset="-122"/>
                <a:ea typeface="微软雅黑" pitchFamily="34" charset="-122"/>
              </a:rPr>
              <a:t>的元素</a:t>
            </a:r>
            <a:r>
              <a:rPr lang="en-US" altLang="zh-CN" sz="2000" dirty="0">
                <a:latin typeface="微软雅黑" pitchFamily="34" charset="-122"/>
                <a:ea typeface="微软雅黑" pitchFamily="34" charset="-122"/>
              </a:rPr>
              <a:t>. </a:t>
            </a:r>
          </a:p>
        </p:txBody>
      </p:sp>
    </p:spTree>
    <p:extLst>
      <p:ext uri="{BB962C8B-B14F-4D97-AF65-F5344CB8AC3E}">
        <p14:creationId xmlns:p14="http://schemas.microsoft.com/office/powerpoint/2010/main" val="2026514493"/>
      </p:ext>
    </p:extLst>
  </p:cSld>
  <p:clrMapOvr>
    <a:masterClrMapping/>
  </p:clrMapOvr>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06896" y="692696"/>
            <a:ext cx="8229600" cy="1008112"/>
          </a:xfrm>
        </p:spPr>
        <p:txBody>
          <a:bodyPr/>
          <a:lstStyle/>
          <a:p>
            <a:r>
              <a:rPr lang="en-US" altLang="zh-CN" dirty="0" smtClean="0">
                <a:latin typeface="微软雅黑" pitchFamily="34" charset="-122"/>
                <a:ea typeface="微软雅黑" pitchFamily="34" charset="-122"/>
              </a:rPr>
              <a:t>Struts2 </a:t>
            </a:r>
            <a:r>
              <a:rPr lang="zh-CN" altLang="en-US" dirty="0" smtClean="0">
                <a:latin typeface="微软雅黑" pitchFamily="34" charset="-122"/>
                <a:ea typeface="微软雅黑" pitchFamily="34" charset="-122"/>
              </a:rPr>
              <a:t>内建的验证规则</a:t>
            </a:r>
            <a:endParaRPr lang="zh-CN" altLang="en-US" dirty="0">
              <a:latin typeface="微软雅黑" pitchFamily="34" charset="-122"/>
              <a:ea typeface="微软雅黑" pitchFamily="34" charset="-122"/>
            </a:endParaRPr>
          </a:p>
        </p:txBody>
      </p:sp>
      <p:sp>
        <p:nvSpPr>
          <p:cNvPr id="3" name="内容占位符 2"/>
          <p:cNvSpPr>
            <a:spLocks noGrp="1"/>
          </p:cNvSpPr>
          <p:nvPr>
            <p:ph idx="1"/>
          </p:nvPr>
        </p:nvSpPr>
        <p:spPr>
          <a:xfrm>
            <a:off x="557242" y="1741848"/>
            <a:ext cx="8229600" cy="5143536"/>
          </a:xfrm>
        </p:spPr>
        <p:txBody>
          <a:bodyPr>
            <a:noAutofit/>
          </a:bodyPr>
          <a:lstStyle/>
          <a:p>
            <a:r>
              <a:rPr lang="en-US" altLang="zh-CN" sz="2000" dirty="0" smtClean="0">
                <a:latin typeface="微软雅黑" pitchFamily="34" charset="-122"/>
                <a:ea typeface="微软雅黑" pitchFamily="34" charset="-122"/>
              </a:rPr>
              <a:t>conversion </a:t>
            </a:r>
            <a:r>
              <a:rPr lang="en-US" altLang="zh-CN" sz="2000" dirty="0" err="1" smtClean="0">
                <a:latin typeface="微软雅黑" pitchFamily="34" charset="-122"/>
                <a:ea typeface="微软雅黑" pitchFamily="34" charset="-122"/>
              </a:rPr>
              <a:t>validator</a:t>
            </a:r>
            <a:r>
              <a:rPr lang="zh-CN" altLang="en-US" sz="2000" dirty="0" smtClean="0">
                <a:latin typeface="微软雅黑" pitchFamily="34" charset="-122"/>
                <a:ea typeface="微软雅黑" pitchFamily="34" charset="-122"/>
              </a:rPr>
              <a:t>：转换验证器</a:t>
            </a:r>
            <a:endParaRPr lang="en-US" altLang="zh-CN" sz="2000" dirty="0" smtClean="0">
              <a:latin typeface="微软雅黑" pitchFamily="34" charset="-122"/>
              <a:ea typeface="微软雅黑" pitchFamily="34" charset="-122"/>
            </a:endParaRPr>
          </a:p>
          <a:p>
            <a:r>
              <a:rPr lang="en-US" altLang="zh-CN" sz="2000" dirty="0" smtClean="0">
                <a:latin typeface="微软雅黑" pitchFamily="34" charset="-122"/>
                <a:ea typeface="微软雅黑" pitchFamily="34" charset="-122"/>
              </a:rPr>
              <a:t>date </a:t>
            </a:r>
            <a:r>
              <a:rPr lang="en-US" altLang="zh-CN" sz="2000" dirty="0" err="1" smtClean="0">
                <a:latin typeface="微软雅黑" pitchFamily="34" charset="-122"/>
                <a:ea typeface="微软雅黑" pitchFamily="34" charset="-122"/>
              </a:rPr>
              <a:t>validator</a:t>
            </a:r>
            <a:r>
              <a:rPr lang="zh-CN" altLang="en-US" sz="2000" dirty="0" smtClean="0">
                <a:latin typeface="微软雅黑" pitchFamily="34" charset="-122"/>
                <a:ea typeface="微软雅黑" pitchFamily="34" charset="-122"/>
              </a:rPr>
              <a:t>：日期验证器</a:t>
            </a:r>
            <a:endParaRPr lang="en-US" altLang="zh-CN" sz="2000" dirty="0" smtClean="0">
              <a:latin typeface="微软雅黑" pitchFamily="34" charset="-122"/>
              <a:ea typeface="微软雅黑" pitchFamily="34" charset="-122"/>
            </a:endParaRPr>
          </a:p>
          <a:p>
            <a:r>
              <a:rPr lang="en-US" altLang="zh-CN" sz="2000" dirty="0" smtClean="0">
                <a:latin typeface="微软雅黑" pitchFamily="34" charset="-122"/>
                <a:ea typeface="微软雅黑" pitchFamily="34" charset="-122"/>
              </a:rPr>
              <a:t>double </a:t>
            </a:r>
            <a:r>
              <a:rPr lang="en-US" altLang="zh-CN" sz="2000" dirty="0" err="1" smtClean="0">
                <a:latin typeface="微软雅黑" pitchFamily="34" charset="-122"/>
                <a:ea typeface="微软雅黑" pitchFamily="34" charset="-122"/>
              </a:rPr>
              <a:t>validator</a:t>
            </a:r>
            <a:r>
              <a:rPr lang="zh-CN" altLang="en-US" sz="2000" dirty="0" smtClean="0">
                <a:latin typeface="微软雅黑" pitchFamily="34" charset="-122"/>
                <a:ea typeface="微软雅黑" pitchFamily="34" charset="-122"/>
              </a:rPr>
              <a:t>：浮点验证器</a:t>
            </a:r>
            <a:endParaRPr lang="en-US" altLang="zh-CN" sz="2000" dirty="0" smtClean="0">
              <a:latin typeface="微软雅黑" pitchFamily="34" charset="-122"/>
              <a:ea typeface="微软雅黑" pitchFamily="34" charset="-122"/>
            </a:endParaRPr>
          </a:p>
          <a:p>
            <a:r>
              <a:rPr lang="en-US" altLang="zh-CN" sz="2000" dirty="0" smtClean="0">
                <a:latin typeface="微软雅黑" pitchFamily="34" charset="-122"/>
                <a:ea typeface="微软雅黑" pitchFamily="34" charset="-122"/>
              </a:rPr>
              <a:t>email </a:t>
            </a:r>
            <a:r>
              <a:rPr lang="en-US" altLang="zh-CN" sz="2000" dirty="0" err="1" smtClean="0">
                <a:latin typeface="微软雅黑" pitchFamily="34" charset="-122"/>
                <a:ea typeface="微软雅黑" pitchFamily="34" charset="-122"/>
              </a:rPr>
              <a:t>validator</a:t>
            </a:r>
            <a:r>
              <a:rPr lang="zh-CN" altLang="en-US" sz="2000" dirty="0" smtClean="0">
                <a:latin typeface="微软雅黑" pitchFamily="34" charset="-122"/>
                <a:ea typeface="微软雅黑" pitchFamily="34" charset="-122"/>
              </a:rPr>
              <a:t>：</a:t>
            </a:r>
            <a:r>
              <a:rPr lang="en-US" altLang="zh-CN" sz="2000" dirty="0" smtClean="0">
                <a:latin typeface="微软雅黑" pitchFamily="34" charset="-122"/>
                <a:ea typeface="微软雅黑" pitchFamily="34" charset="-122"/>
              </a:rPr>
              <a:t>email </a:t>
            </a:r>
            <a:r>
              <a:rPr lang="zh-CN" altLang="en-US" sz="2000" dirty="0" smtClean="0">
                <a:latin typeface="微软雅黑" pitchFamily="34" charset="-122"/>
                <a:ea typeface="微软雅黑" pitchFamily="34" charset="-122"/>
              </a:rPr>
              <a:t>验证器</a:t>
            </a:r>
            <a:endParaRPr lang="en-US" altLang="zh-CN" sz="2000" dirty="0" smtClean="0">
              <a:latin typeface="微软雅黑" pitchFamily="34" charset="-122"/>
              <a:ea typeface="微软雅黑" pitchFamily="34" charset="-122"/>
            </a:endParaRPr>
          </a:p>
          <a:p>
            <a:r>
              <a:rPr lang="en-US" altLang="zh-CN" sz="2000" dirty="0" smtClean="0">
                <a:latin typeface="微软雅黑" pitchFamily="34" charset="-122"/>
                <a:ea typeface="微软雅黑" pitchFamily="34" charset="-122"/>
              </a:rPr>
              <a:t>expression </a:t>
            </a:r>
            <a:r>
              <a:rPr lang="en-US" altLang="zh-CN" sz="2000" dirty="0" err="1" smtClean="0">
                <a:latin typeface="微软雅黑" pitchFamily="34" charset="-122"/>
                <a:ea typeface="微软雅黑" pitchFamily="34" charset="-122"/>
              </a:rPr>
              <a:t>validator</a:t>
            </a:r>
            <a:r>
              <a:rPr lang="zh-CN" altLang="en-US" sz="2000" dirty="0" smtClean="0">
                <a:latin typeface="微软雅黑" pitchFamily="34" charset="-122"/>
                <a:ea typeface="微软雅黑" pitchFamily="34" charset="-122"/>
              </a:rPr>
              <a:t>：表达式验证器</a:t>
            </a:r>
            <a:endParaRPr lang="en-US" altLang="zh-CN" sz="2000" dirty="0" smtClean="0">
              <a:latin typeface="微软雅黑" pitchFamily="34" charset="-122"/>
              <a:ea typeface="微软雅黑" pitchFamily="34" charset="-122"/>
            </a:endParaRPr>
          </a:p>
          <a:p>
            <a:r>
              <a:rPr lang="en-US" altLang="zh-CN" sz="2000" dirty="0" err="1" smtClean="0">
                <a:latin typeface="微软雅黑" pitchFamily="34" charset="-122"/>
                <a:ea typeface="微软雅黑" pitchFamily="34" charset="-122"/>
              </a:rPr>
              <a:t>fieldexpression</a:t>
            </a:r>
            <a:r>
              <a:rPr lang="en-US" altLang="zh-CN" sz="2000" dirty="0" smtClean="0">
                <a:latin typeface="微软雅黑" pitchFamily="34" charset="-122"/>
                <a:ea typeface="微软雅黑" pitchFamily="34" charset="-122"/>
              </a:rPr>
              <a:t> </a:t>
            </a:r>
            <a:r>
              <a:rPr lang="en-US" altLang="zh-CN" sz="2000" dirty="0" err="1" smtClean="0">
                <a:latin typeface="微软雅黑" pitchFamily="34" charset="-122"/>
                <a:ea typeface="微软雅黑" pitchFamily="34" charset="-122"/>
              </a:rPr>
              <a:t>validator</a:t>
            </a:r>
            <a:r>
              <a:rPr lang="zh-CN" altLang="en-US" sz="2000" dirty="0" smtClean="0">
                <a:latin typeface="微软雅黑" pitchFamily="34" charset="-122"/>
                <a:ea typeface="微软雅黑" pitchFamily="34" charset="-122"/>
              </a:rPr>
              <a:t>：字段表达式验证器</a:t>
            </a:r>
            <a:endParaRPr lang="en-US" altLang="zh-CN" sz="2000" dirty="0" smtClean="0">
              <a:latin typeface="微软雅黑" pitchFamily="34" charset="-122"/>
              <a:ea typeface="微软雅黑" pitchFamily="34" charset="-122"/>
            </a:endParaRPr>
          </a:p>
          <a:p>
            <a:r>
              <a:rPr lang="en-US" altLang="zh-CN" sz="2000" dirty="0" err="1" smtClean="0">
                <a:latin typeface="微软雅黑" pitchFamily="34" charset="-122"/>
                <a:ea typeface="微软雅黑" pitchFamily="34" charset="-122"/>
              </a:rPr>
              <a:t>int</a:t>
            </a:r>
            <a:r>
              <a:rPr lang="en-US" altLang="zh-CN" sz="2000" dirty="0" smtClean="0">
                <a:latin typeface="微软雅黑" pitchFamily="34" charset="-122"/>
                <a:ea typeface="微软雅黑" pitchFamily="34" charset="-122"/>
              </a:rPr>
              <a:t> </a:t>
            </a:r>
            <a:r>
              <a:rPr lang="en-US" altLang="zh-CN" sz="2000" dirty="0" err="1" smtClean="0">
                <a:latin typeface="微软雅黑" pitchFamily="34" charset="-122"/>
                <a:ea typeface="微软雅黑" pitchFamily="34" charset="-122"/>
              </a:rPr>
              <a:t>validator</a:t>
            </a:r>
            <a:r>
              <a:rPr lang="zh-CN" altLang="en-US" sz="2000" dirty="0" smtClean="0">
                <a:latin typeface="微软雅黑" pitchFamily="34" charset="-122"/>
                <a:ea typeface="微软雅黑" pitchFamily="34" charset="-122"/>
              </a:rPr>
              <a:t>：整型验证器</a:t>
            </a:r>
            <a:endParaRPr lang="en-US" altLang="zh-CN" sz="2000" dirty="0" smtClean="0">
              <a:latin typeface="微软雅黑" pitchFamily="34" charset="-122"/>
              <a:ea typeface="微软雅黑" pitchFamily="34" charset="-122"/>
            </a:endParaRPr>
          </a:p>
          <a:p>
            <a:r>
              <a:rPr lang="en-US" altLang="zh-CN" sz="2000" dirty="0" err="1" smtClean="0">
                <a:latin typeface="微软雅黑" pitchFamily="34" charset="-122"/>
                <a:ea typeface="微软雅黑" pitchFamily="34" charset="-122"/>
              </a:rPr>
              <a:t>regex</a:t>
            </a:r>
            <a:r>
              <a:rPr lang="en-US" altLang="zh-CN" sz="2000" dirty="0" smtClean="0">
                <a:latin typeface="微软雅黑" pitchFamily="34" charset="-122"/>
                <a:ea typeface="微软雅黑" pitchFamily="34" charset="-122"/>
              </a:rPr>
              <a:t> </a:t>
            </a:r>
            <a:r>
              <a:rPr lang="en-US" altLang="zh-CN" sz="2000" dirty="0" err="1" smtClean="0">
                <a:latin typeface="微软雅黑" pitchFamily="34" charset="-122"/>
                <a:ea typeface="微软雅黑" pitchFamily="34" charset="-122"/>
              </a:rPr>
              <a:t>validator</a:t>
            </a:r>
            <a:r>
              <a:rPr lang="zh-CN" altLang="en-US" sz="2000" dirty="0" smtClean="0">
                <a:latin typeface="微软雅黑" pitchFamily="34" charset="-122"/>
                <a:ea typeface="微软雅黑" pitchFamily="34" charset="-122"/>
              </a:rPr>
              <a:t>：正则表达式验证器</a:t>
            </a:r>
            <a:endParaRPr lang="en-US" altLang="zh-CN" sz="2000" dirty="0" smtClean="0">
              <a:latin typeface="微软雅黑" pitchFamily="34" charset="-122"/>
              <a:ea typeface="微软雅黑" pitchFamily="34" charset="-122"/>
            </a:endParaRPr>
          </a:p>
          <a:p>
            <a:r>
              <a:rPr lang="en-US" altLang="zh-CN" sz="2000" dirty="0" smtClean="0">
                <a:latin typeface="微软雅黑" pitchFamily="34" charset="-122"/>
                <a:ea typeface="微软雅黑" pitchFamily="34" charset="-122"/>
              </a:rPr>
              <a:t>required </a:t>
            </a:r>
            <a:r>
              <a:rPr lang="en-US" altLang="zh-CN" sz="2000" dirty="0" err="1" smtClean="0">
                <a:latin typeface="微软雅黑" pitchFamily="34" charset="-122"/>
                <a:ea typeface="微软雅黑" pitchFamily="34" charset="-122"/>
              </a:rPr>
              <a:t>validator</a:t>
            </a:r>
            <a:r>
              <a:rPr lang="zh-CN" altLang="en-US" sz="2000" dirty="0" smtClean="0">
                <a:latin typeface="微软雅黑" pitchFamily="34" charset="-122"/>
                <a:ea typeface="微软雅黑" pitchFamily="34" charset="-122"/>
              </a:rPr>
              <a:t>：非空验证器</a:t>
            </a:r>
            <a:endParaRPr lang="en-US" altLang="zh-CN" sz="2000" dirty="0" smtClean="0">
              <a:latin typeface="微软雅黑" pitchFamily="34" charset="-122"/>
              <a:ea typeface="微软雅黑" pitchFamily="34" charset="-122"/>
            </a:endParaRPr>
          </a:p>
          <a:p>
            <a:r>
              <a:rPr lang="en-US" altLang="zh-CN" sz="2000" dirty="0" err="1" smtClean="0">
                <a:latin typeface="微软雅黑" pitchFamily="34" charset="-122"/>
                <a:ea typeface="微软雅黑" pitchFamily="34" charset="-122"/>
              </a:rPr>
              <a:t>requiredstring</a:t>
            </a:r>
            <a:r>
              <a:rPr lang="en-US" altLang="zh-CN" sz="2000" dirty="0" smtClean="0">
                <a:latin typeface="微软雅黑" pitchFamily="34" charset="-122"/>
                <a:ea typeface="微软雅黑" pitchFamily="34" charset="-122"/>
              </a:rPr>
              <a:t> </a:t>
            </a:r>
            <a:r>
              <a:rPr lang="en-US" altLang="zh-CN" sz="2000" dirty="0" err="1" smtClean="0">
                <a:latin typeface="微软雅黑" pitchFamily="34" charset="-122"/>
                <a:ea typeface="微软雅黑" pitchFamily="34" charset="-122"/>
              </a:rPr>
              <a:t>validator</a:t>
            </a:r>
            <a:r>
              <a:rPr lang="zh-CN" altLang="en-US" sz="2000" dirty="0" smtClean="0">
                <a:latin typeface="微软雅黑" pitchFamily="34" charset="-122"/>
                <a:ea typeface="微软雅黑" pitchFamily="34" charset="-122"/>
              </a:rPr>
              <a:t>：非空字符串验证器</a:t>
            </a:r>
            <a:endParaRPr lang="en-US" altLang="zh-CN" sz="2000" dirty="0" smtClean="0">
              <a:latin typeface="微软雅黑" pitchFamily="34" charset="-122"/>
              <a:ea typeface="微软雅黑" pitchFamily="34" charset="-122"/>
            </a:endParaRPr>
          </a:p>
          <a:p>
            <a:r>
              <a:rPr lang="en-US" altLang="zh-CN" sz="2000" dirty="0" err="1" smtClean="0">
                <a:latin typeface="微软雅黑" pitchFamily="34" charset="-122"/>
                <a:ea typeface="微软雅黑" pitchFamily="34" charset="-122"/>
              </a:rPr>
              <a:t>stringlength</a:t>
            </a:r>
            <a:r>
              <a:rPr lang="en-US" altLang="zh-CN" sz="2000" dirty="0" smtClean="0">
                <a:latin typeface="微软雅黑" pitchFamily="34" charset="-122"/>
                <a:ea typeface="微软雅黑" pitchFamily="34" charset="-122"/>
              </a:rPr>
              <a:t> </a:t>
            </a:r>
            <a:r>
              <a:rPr lang="en-US" altLang="zh-CN" sz="2000" dirty="0" err="1" smtClean="0">
                <a:latin typeface="微软雅黑" pitchFamily="34" charset="-122"/>
                <a:ea typeface="微软雅黑" pitchFamily="34" charset="-122"/>
              </a:rPr>
              <a:t>validator</a:t>
            </a:r>
            <a:r>
              <a:rPr lang="zh-CN" altLang="en-US" sz="2000" dirty="0" smtClean="0">
                <a:latin typeface="微软雅黑" pitchFamily="34" charset="-122"/>
                <a:ea typeface="微软雅黑" pitchFamily="34" charset="-122"/>
              </a:rPr>
              <a:t>：字符串长度验证器</a:t>
            </a:r>
            <a:endParaRPr lang="en-US" altLang="zh-CN" sz="2000" dirty="0" smtClean="0">
              <a:latin typeface="微软雅黑" pitchFamily="34" charset="-122"/>
              <a:ea typeface="微软雅黑" pitchFamily="34" charset="-122"/>
            </a:endParaRPr>
          </a:p>
          <a:p>
            <a:r>
              <a:rPr lang="en-US" altLang="zh-CN" sz="2000" dirty="0" err="1" smtClean="0">
                <a:latin typeface="微软雅黑" pitchFamily="34" charset="-122"/>
                <a:ea typeface="微软雅黑" pitchFamily="34" charset="-122"/>
              </a:rPr>
              <a:t>url</a:t>
            </a:r>
            <a:r>
              <a:rPr lang="en-US" altLang="zh-CN" sz="2000" dirty="0" smtClean="0">
                <a:latin typeface="微软雅黑" pitchFamily="34" charset="-122"/>
                <a:ea typeface="微软雅黑" pitchFamily="34" charset="-122"/>
              </a:rPr>
              <a:t> </a:t>
            </a:r>
            <a:r>
              <a:rPr lang="en-US" altLang="zh-CN" sz="2000" dirty="0" err="1" smtClean="0">
                <a:latin typeface="微软雅黑" pitchFamily="34" charset="-122"/>
                <a:ea typeface="微软雅黑" pitchFamily="34" charset="-122"/>
              </a:rPr>
              <a:t>validator</a:t>
            </a:r>
            <a:r>
              <a:rPr lang="zh-CN" altLang="en-US" sz="2000" dirty="0" smtClean="0">
                <a:latin typeface="微软雅黑" pitchFamily="34" charset="-122"/>
                <a:ea typeface="微软雅黑" pitchFamily="34" charset="-122"/>
              </a:rPr>
              <a:t>：</a:t>
            </a:r>
            <a:r>
              <a:rPr lang="en-US" altLang="zh-CN" sz="2000" dirty="0" err="1" smtClean="0">
                <a:latin typeface="微软雅黑" pitchFamily="34" charset="-122"/>
                <a:ea typeface="微软雅黑" pitchFamily="34" charset="-122"/>
              </a:rPr>
              <a:t>url</a:t>
            </a:r>
            <a:r>
              <a:rPr lang="en-US" altLang="zh-CN" sz="2000" dirty="0" smtClean="0">
                <a:latin typeface="微软雅黑" pitchFamily="34" charset="-122"/>
                <a:ea typeface="微软雅黑" pitchFamily="34" charset="-122"/>
              </a:rPr>
              <a:t> </a:t>
            </a:r>
            <a:r>
              <a:rPr lang="zh-CN" altLang="en-US" sz="2000" dirty="0" smtClean="0">
                <a:latin typeface="微软雅黑" pitchFamily="34" charset="-122"/>
                <a:ea typeface="微软雅黑" pitchFamily="34" charset="-122"/>
              </a:rPr>
              <a:t>格式验证器</a:t>
            </a:r>
            <a:endParaRPr lang="en-US" altLang="zh-CN" sz="2000" dirty="0" smtClean="0">
              <a:latin typeface="微软雅黑" pitchFamily="34" charset="-122"/>
              <a:ea typeface="微软雅黑" pitchFamily="34" charset="-122"/>
            </a:endParaRPr>
          </a:p>
          <a:p>
            <a:r>
              <a:rPr lang="en-US" altLang="zh-CN" sz="2000" dirty="0" smtClean="0">
                <a:latin typeface="微软雅黑" pitchFamily="34" charset="-122"/>
                <a:ea typeface="微软雅黑" pitchFamily="34" charset="-122"/>
              </a:rPr>
              <a:t>visitor </a:t>
            </a:r>
            <a:r>
              <a:rPr lang="en-US" altLang="zh-CN" sz="2000" dirty="0" err="1" smtClean="0">
                <a:latin typeface="微软雅黑" pitchFamily="34" charset="-122"/>
                <a:ea typeface="微软雅黑" pitchFamily="34" charset="-122"/>
              </a:rPr>
              <a:t>validator</a:t>
            </a:r>
            <a:r>
              <a:rPr lang="zh-CN" altLang="en-US" sz="2000" dirty="0" smtClean="0">
                <a:latin typeface="微软雅黑" pitchFamily="34" charset="-122"/>
                <a:ea typeface="微软雅黑" pitchFamily="34" charset="-122"/>
              </a:rPr>
              <a:t>：复合属性验证器</a:t>
            </a:r>
            <a:endParaRPr lang="en-US" altLang="zh-CN" sz="2000" dirty="0" smtClean="0">
              <a:latin typeface="微软雅黑" pitchFamily="34" charset="-122"/>
              <a:ea typeface="微软雅黑" pitchFamily="34" charset="-122"/>
            </a:endParaRPr>
          </a:p>
        </p:txBody>
      </p:sp>
    </p:spTree>
    <p:extLst>
      <p:ext uri="{BB962C8B-B14F-4D97-AF65-F5344CB8AC3E}">
        <p14:creationId xmlns:p14="http://schemas.microsoft.com/office/powerpoint/2010/main" val="158959771"/>
      </p:ext>
    </p:extLst>
  </p:cSld>
  <p:clrMapOvr>
    <a:masterClrMapping/>
  </p:clrMapOvr>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950912" y="699536"/>
            <a:ext cx="8229600" cy="1022674"/>
          </a:xfrm>
        </p:spPr>
        <p:txBody>
          <a:bodyPr/>
          <a:lstStyle/>
          <a:p>
            <a:r>
              <a:rPr lang="zh-CN" altLang="en-US" dirty="0" smtClean="0">
                <a:latin typeface="微软雅黑" pitchFamily="34" charset="-122"/>
                <a:ea typeface="微软雅黑" pitchFamily="34" charset="-122"/>
              </a:rPr>
              <a:t>验证程序的配置</a:t>
            </a:r>
            <a:endParaRPr lang="zh-CN" altLang="en-US" dirty="0">
              <a:latin typeface="微软雅黑" pitchFamily="34" charset="-122"/>
              <a:ea typeface="微软雅黑" pitchFamily="34" charset="-122"/>
            </a:endParaRPr>
          </a:p>
        </p:txBody>
      </p:sp>
      <p:pic>
        <p:nvPicPr>
          <p:cNvPr id="1028" name="Picture 4"/>
          <p:cNvPicPr>
            <a:picLocks noChangeAspect="1" noChangeArrowheads="1"/>
          </p:cNvPicPr>
          <p:nvPr/>
        </p:nvPicPr>
        <p:blipFill>
          <a:blip r:embed="rId2"/>
          <a:srcRect/>
          <a:stretch>
            <a:fillRect/>
          </a:stretch>
        </p:blipFill>
        <p:spPr bwMode="auto">
          <a:xfrm>
            <a:off x="642910" y="2570862"/>
            <a:ext cx="7677404" cy="2643206"/>
          </a:xfrm>
          <a:prstGeom prst="rect">
            <a:avLst/>
          </a:prstGeom>
          <a:noFill/>
          <a:ln w="9525">
            <a:noFill/>
            <a:miter lim="800000"/>
            <a:headEnd/>
            <a:tailEnd/>
          </a:ln>
          <a:effectLst/>
        </p:spPr>
      </p:pic>
      <p:sp>
        <p:nvSpPr>
          <p:cNvPr id="8" name="TextBox 7"/>
          <p:cNvSpPr txBox="1"/>
          <p:nvPr/>
        </p:nvSpPr>
        <p:spPr>
          <a:xfrm>
            <a:off x="2071670" y="2204864"/>
            <a:ext cx="1643074" cy="307777"/>
          </a:xfrm>
          <a:prstGeom prst="rect">
            <a:avLst/>
          </a:prstGeom>
          <a:solidFill>
            <a:srgbClr val="FFC000"/>
          </a:solidFill>
        </p:spPr>
        <p:txBody>
          <a:bodyPr wrap="square" rtlCol="0">
            <a:spAutoFit/>
          </a:bodyPr>
          <a:lstStyle/>
          <a:p>
            <a:r>
              <a:rPr lang="zh-CN" altLang="en-US" sz="1400" b="1" dirty="0" smtClean="0"/>
              <a:t>待验证的字段名称</a:t>
            </a:r>
            <a:endParaRPr lang="zh-CN" altLang="en-US" sz="1400" b="1" dirty="0"/>
          </a:p>
        </p:txBody>
      </p:sp>
      <p:sp>
        <p:nvSpPr>
          <p:cNvPr id="9" name="TextBox 8"/>
          <p:cNvSpPr txBox="1"/>
          <p:nvPr/>
        </p:nvSpPr>
        <p:spPr>
          <a:xfrm>
            <a:off x="3929058" y="2620966"/>
            <a:ext cx="1000132" cy="307777"/>
          </a:xfrm>
          <a:prstGeom prst="rect">
            <a:avLst/>
          </a:prstGeom>
          <a:solidFill>
            <a:srgbClr val="FFC000"/>
          </a:solidFill>
        </p:spPr>
        <p:txBody>
          <a:bodyPr wrap="square" rtlCol="0">
            <a:spAutoFit/>
          </a:bodyPr>
          <a:lstStyle/>
          <a:p>
            <a:r>
              <a:rPr lang="zh-CN" altLang="en-US" sz="1400" b="1" dirty="0" smtClean="0"/>
              <a:t>验证规则</a:t>
            </a:r>
            <a:endParaRPr lang="zh-CN" altLang="en-US" sz="1400" b="1" dirty="0"/>
          </a:p>
        </p:txBody>
      </p:sp>
      <p:sp>
        <p:nvSpPr>
          <p:cNvPr id="10" name="TextBox 9"/>
          <p:cNvSpPr txBox="1"/>
          <p:nvPr/>
        </p:nvSpPr>
        <p:spPr>
          <a:xfrm>
            <a:off x="4286248" y="3117314"/>
            <a:ext cx="1928826" cy="307777"/>
          </a:xfrm>
          <a:prstGeom prst="rect">
            <a:avLst/>
          </a:prstGeom>
          <a:solidFill>
            <a:srgbClr val="FFC000"/>
          </a:solidFill>
        </p:spPr>
        <p:txBody>
          <a:bodyPr wrap="square" rtlCol="0">
            <a:spAutoFit/>
          </a:bodyPr>
          <a:lstStyle/>
          <a:p>
            <a:r>
              <a:rPr lang="zh-CN" altLang="en-US" sz="1400" b="1" dirty="0" smtClean="0"/>
              <a:t>向验证程序传递参数</a:t>
            </a:r>
            <a:endParaRPr lang="zh-CN" altLang="en-US" sz="1400" b="1" dirty="0"/>
          </a:p>
        </p:txBody>
      </p:sp>
      <p:sp>
        <p:nvSpPr>
          <p:cNvPr id="12" name="TextBox 11"/>
          <p:cNvSpPr txBox="1"/>
          <p:nvPr/>
        </p:nvSpPr>
        <p:spPr>
          <a:xfrm>
            <a:off x="6715140" y="3977597"/>
            <a:ext cx="2214578" cy="307777"/>
          </a:xfrm>
          <a:prstGeom prst="rect">
            <a:avLst/>
          </a:prstGeom>
          <a:solidFill>
            <a:srgbClr val="FFC000"/>
          </a:solidFill>
        </p:spPr>
        <p:txBody>
          <a:bodyPr wrap="square" rtlCol="0">
            <a:spAutoFit/>
          </a:bodyPr>
          <a:lstStyle/>
          <a:p>
            <a:r>
              <a:rPr lang="zh-CN" altLang="en-US" sz="1400" b="1" dirty="0" smtClean="0"/>
              <a:t>定义验证程序的出错消息</a:t>
            </a:r>
          </a:p>
        </p:txBody>
      </p:sp>
      <p:sp>
        <p:nvSpPr>
          <p:cNvPr id="13" name="椭圆 12"/>
          <p:cNvSpPr/>
          <p:nvPr/>
        </p:nvSpPr>
        <p:spPr>
          <a:xfrm>
            <a:off x="5143504" y="4213936"/>
            <a:ext cx="857256" cy="428628"/>
          </a:xfrm>
          <a:prstGeom prst="ellipse">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13"/>
          <p:cNvSpPr/>
          <p:nvPr/>
        </p:nvSpPr>
        <p:spPr>
          <a:xfrm>
            <a:off x="2962786" y="3360398"/>
            <a:ext cx="453680" cy="357190"/>
          </a:xfrm>
          <a:prstGeom prst="ellipse">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0" name="曲线连接符 19"/>
          <p:cNvCxnSpPr>
            <a:stCxn id="13" idx="0"/>
            <a:endCxn id="14" idx="5"/>
          </p:cNvCxnSpPr>
          <p:nvPr/>
        </p:nvCxnSpPr>
        <p:spPr>
          <a:xfrm rot="16200000" flipV="1">
            <a:off x="4186751" y="2828555"/>
            <a:ext cx="548657" cy="2222106"/>
          </a:xfrm>
          <a:prstGeom prst="curvedConnector3">
            <a:avLst>
              <a:gd name="adj1" fmla="val 65981"/>
            </a:avLst>
          </a:prstGeom>
          <a:ln>
            <a:prstDash val="dash"/>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87029921"/>
      </p:ext>
    </p:extLst>
  </p:cSld>
  <p:clrMapOvr>
    <a:masterClrMapping/>
  </p:clrMapOvr>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561111" y="-99392"/>
            <a:ext cx="8229600" cy="857256"/>
          </a:xfrm>
        </p:spPr>
        <p:txBody>
          <a:bodyPr>
            <a:normAutofit/>
          </a:bodyPr>
          <a:lstStyle/>
          <a:p>
            <a:r>
              <a:rPr lang="en-US" altLang="zh-CN" sz="4000" dirty="0" smtClean="0">
                <a:solidFill>
                  <a:schemeClr val="bg1"/>
                </a:solidFill>
                <a:latin typeface="微软雅黑" pitchFamily="34" charset="-122"/>
                <a:ea typeface="微软雅黑" pitchFamily="34" charset="-122"/>
              </a:rPr>
              <a:t>Struts2 </a:t>
            </a:r>
            <a:r>
              <a:rPr lang="zh-CN" altLang="en-US" sz="4000" dirty="0" smtClean="0">
                <a:solidFill>
                  <a:schemeClr val="bg1"/>
                </a:solidFill>
                <a:latin typeface="微软雅黑" pitchFamily="34" charset="-122"/>
                <a:ea typeface="微软雅黑" pitchFamily="34" charset="-122"/>
              </a:rPr>
              <a:t>声明式验证原理解析</a:t>
            </a:r>
            <a:endParaRPr lang="zh-CN" altLang="en-US" sz="4000" dirty="0">
              <a:solidFill>
                <a:schemeClr val="bg1"/>
              </a:solidFill>
              <a:latin typeface="微软雅黑" pitchFamily="34" charset="-122"/>
              <a:ea typeface="微软雅黑" pitchFamily="34" charset="-122"/>
            </a:endParaRPr>
          </a:p>
        </p:txBody>
      </p:sp>
      <p:sp>
        <p:nvSpPr>
          <p:cNvPr id="3" name="内容占位符 2"/>
          <p:cNvSpPr>
            <a:spLocks noGrp="1"/>
          </p:cNvSpPr>
          <p:nvPr>
            <p:ph idx="1"/>
          </p:nvPr>
        </p:nvSpPr>
        <p:spPr>
          <a:xfrm>
            <a:off x="107504" y="980728"/>
            <a:ext cx="8856984" cy="4525963"/>
          </a:xfrm>
        </p:spPr>
        <p:txBody>
          <a:bodyPr>
            <a:normAutofit/>
          </a:bodyPr>
          <a:lstStyle/>
          <a:p>
            <a:r>
              <a:rPr lang="en-US" altLang="zh-CN" sz="2400" b="1" dirty="0" smtClean="0">
                <a:solidFill>
                  <a:srgbClr val="FF0000"/>
                </a:solidFill>
                <a:latin typeface="微软雅黑" pitchFamily="34" charset="-122"/>
                <a:ea typeface="微软雅黑" pitchFamily="34" charset="-122"/>
              </a:rPr>
              <a:t>Struts2 </a:t>
            </a:r>
            <a:r>
              <a:rPr lang="zh-CN" altLang="en-US" sz="2400" b="1" dirty="0" smtClean="0">
                <a:solidFill>
                  <a:srgbClr val="FF0000"/>
                </a:solidFill>
                <a:latin typeface="微软雅黑" pitchFamily="34" charset="-122"/>
                <a:ea typeface="微软雅黑" pitchFamily="34" charset="-122"/>
              </a:rPr>
              <a:t>的 </a:t>
            </a:r>
            <a:r>
              <a:rPr lang="en-US" altLang="zh-CN" sz="2400" b="1" dirty="0" smtClean="0">
                <a:solidFill>
                  <a:srgbClr val="FF0000"/>
                </a:solidFill>
                <a:latin typeface="微软雅黑" pitchFamily="34" charset="-122"/>
                <a:ea typeface="微软雅黑" pitchFamily="34" charset="-122"/>
              </a:rPr>
              <a:t>Validation </a:t>
            </a:r>
            <a:r>
              <a:rPr lang="zh-CN" altLang="en-US" sz="2400" b="1" dirty="0" smtClean="0">
                <a:solidFill>
                  <a:srgbClr val="FF0000"/>
                </a:solidFill>
                <a:latin typeface="微软雅黑" pitchFamily="34" charset="-122"/>
                <a:ea typeface="微软雅黑" pitchFamily="34" charset="-122"/>
              </a:rPr>
              <a:t>拦截器</a:t>
            </a:r>
            <a:r>
              <a:rPr lang="zh-CN" altLang="en-US" sz="2400" dirty="0" smtClean="0">
                <a:latin typeface="微软雅黑" pitchFamily="34" charset="-122"/>
                <a:ea typeface="微软雅黑" pitchFamily="34" charset="-122"/>
              </a:rPr>
              <a:t>负责加载和执行已注册的验证程序，它是 </a:t>
            </a:r>
            <a:r>
              <a:rPr lang="en-US" altLang="zh-CN" sz="2400" dirty="0" err="1" smtClean="0">
                <a:latin typeface="微软雅黑" pitchFamily="34" charset="-122"/>
                <a:ea typeface="微软雅黑" pitchFamily="34" charset="-122"/>
              </a:rPr>
              <a:t>defaultStack</a:t>
            </a:r>
            <a:r>
              <a:rPr lang="en-US" altLang="zh-CN" sz="2400" dirty="0" smtClean="0">
                <a:latin typeface="微软雅黑" pitchFamily="34" charset="-122"/>
                <a:ea typeface="微软雅黑" pitchFamily="34" charset="-122"/>
              </a:rPr>
              <a:t> </a:t>
            </a:r>
            <a:r>
              <a:rPr lang="zh-CN" altLang="en-US" sz="2400" dirty="0" smtClean="0">
                <a:latin typeface="微软雅黑" pitchFamily="34" charset="-122"/>
                <a:ea typeface="微软雅黑" pitchFamily="34" charset="-122"/>
              </a:rPr>
              <a:t>拦截器的一员</a:t>
            </a:r>
            <a:endParaRPr lang="en-US" altLang="zh-CN" sz="2400" dirty="0" smtClean="0">
              <a:latin typeface="微软雅黑" pitchFamily="34" charset="-122"/>
              <a:ea typeface="微软雅黑" pitchFamily="34" charset="-122"/>
            </a:endParaRPr>
          </a:p>
        </p:txBody>
      </p:sp>
      <p:pic>
        <p:nvPicPr>
          <p:cNvPr id="4" name="Picture 2" descr="C:\Documents and Settings\Administrator\桌面\struts_2\struts2 流程图_3.jpg"/>
          <p:cNvPicPr>
            <a:picLocks noChangeAspect="1" noChangeArrowheads="1"/>
          </p:cNvPicPr>
          <p:nvPr/>
        </p:nvPicPr>
        <p:blipFill>
          <a:blip r:embed="rId2"/>
          <a:srcRect/>
          <a:stretch>
            <a:fillRect/>
          </a:stretch>
        </p:blipFill>
        <p:spPr bwMode="auto">
          <a:xfrm>
            <a:off x="642909" y="1847730"/>
            <a:ext cx="7945185" cy="4572008"/>
          </a:xfrm>
          <a:prstGeom prst="rect">
            <a:avLst/>
          </a:prstGeom>
          <a:noFill/>
        </p:spPr>
      </p:pic>
      <p:pic>
        <p:nvPicPr>
          <p:cNvPr id="3074" name="Picture 2"/>
          <p:cNvPicPr>
            <a:picLocks noChangeAspect="1" noChangeArrowheads="1"/>
          </p:cNvPicPr>
          <p:nvPr/>
        </p:nvPicPr>
        <p:blipFill>
          <a:blip r:embed="rId3"/>
          <a:srcRect/>
          <a:stretch>
            <a:fillRect/>
          </a:stretch>
        </p:blipFill>
        <p:spPr bwMode="auto">
          <a:xfrm>
            <a:off x="0" y="4461533"/>
            <a:ext cx="5158754" cy="1928826"/>
          </a:xfrm>
          <a:prstGeom prst="rect">
            <a:avLst/>
          </a:prstGeom>
          <a:noFill/>
          <a:ln w="9525">
            <a:noFill/>
            <a:miter lim="800000"/>
            <a:headEnd/>
            <a:tailEnd/>
          </a:ln>
          <a:effectLst/>
        </p:spPr>
      </p:pic>
    </p:spTree>
    <p:extLst>
      <p:ext uri="{BB962C8B-B14F-4D97-AF65-F5344CB8AC3E}">
        <p14:creationId xmlns:p14="http://schemas.microsoft.com/office/powerpoint/2010/main" val="32407786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wipe(down)">
                                      <p:cBhvr>
                                        <p:cTn id="7"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95536" y="1781436"/>
            <a:ext cx="7848872" cy="461665"/>
          </a:xfrm>
          <a:prstGeom prst="rect">
            <a:avLst/>
          </a:prstGeom>
          <a:noFill/>
        </p:spPr>
        <p:txBody>
          <a:bodyPr wrap="square" rtlCol="0">
            <a:spAutoFit/>
          </a:bodyPr>
          <a:lstStyle/>
          <a:p>
            <a:r>
              <a:rPr lang="en-US" altLang="zh-CN" sz="2400" dirty="0"/>
              <a:t>struts-2.3.4-all\struts-2.3.4\</a:t>
            </a:r>
            <a:r>
              <a:rPr lang="en-US" altLang="zh-CN" sz="2400" dirty="0" err="1"/>
              <a:t>src</a:t>
            </a:r>
            <a:r>
              <a:rPr lang="en-US" altLang="zh-CN" sz="2400" dirty="0"/>
              <a:t>\core\</a:t>
            </a:r>
            <a:r>
              <a:rPr lang="en-US" altLang="zh-CN" sz="2400" dirty="0" err="1"/>
              <a:t>src</a:t>
            </a:r>
            <a:r>
              <a:rPr lang="en-US" altLang="zh-CN" sz="2400" dirty="0"/>
              <a:t>\main\resources</a:t>
            </a:r>
            <a:endParaRPr lang="zh-CN" altLang="en-US" sz="2400"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2326141"/>
            <a:ext cx="2376264" cy="4302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矩形 4"/>
          <p:cNvSpPr/>
          <p:nvPr/>
        </p:nvSpPr>
        <p:spPr>
          <a:xfrm>
            <a:off x="647128" y="5719809"/>
            <a:ext cx="1404592" cy="288032"/>
          </a:xfrm>
          <a:prstGeom prst="rect">
            <a:avLst/>
          </a:prstGeom>
          <a:no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标题 1"/>
          <p:cNvSpPr>
            <a:spLocks noGrp="1"/>
          </p:cNvSpPr>
          <p:nvPr>
            <p:ph type="title"/>
          </p:nvPr>
        </p:nvSpPr>
        <p:spPr>
          <a:xfrm>
            <a:off x="662880" y="548680"/>
            <a:ext cx="8229600" cy="1143000"/>
          </a:xfrm>
        </p:spPr>
        <p:txBody>
          <a:bodyPr>
            <a:normAutofit/>
          </a:bodyPr>
          <a:lstStyle/>
          <a:p>
            <a:r>
              <a:rPr lang="zh-CN" altLang="en-US" sz="4000" dirty="0" smtClean="0">
                <a:latin typeface="微软雅黑" pitchFamily="34" charset="-122"/>
                <a:ea typeface="微软雅黑" pitchFamily="34" charset="-122"/>
              </a:rPr>
              <a:t>添加 </a:t>
            </a:r>
            <a:r>
              <a:rPr lang="en-US" altLang="zh-CN" sz="4000" dirty="0" smtClean="0">
                <a:latin typeface="微软雅黑" pitchFamily="34" charset="-122"/>
                <a:ea typeface="微软雅黑" pitchFamily="34" charset="-122"/>
              </a:rPr>
              <a:t>DTD </a:t>
            </a:r>
            <a:r>
              <a:rPr lang="zh-CN" altLang="en-US" sz="4000" dirty="0" smtClean="0">
                <a:latin typeface="微软雅黑" pitchFamily="34" charset="-122"/>
                <a:ea typeface="微软雅黑" pitchFamily="34" charset="-122"/>
              </a:rPr>
              <a:t>约束</a:t>
            </a:r>
            <a:endParaRPr lang="zh-CN" altLang="en-US" sz="4000" dirty="0">
              <a:latin typeface="微软雅黑" pitchFamily="34" charset="-122"/>
              <a:ea typeface="微软雅黑" pitchFamily="34" charset="-122"/>
            </a:endParaRPr>
          </a:p>
        </p:txBody>
      </p:sp>
    </p:spTree>
    <p:extLst>
      <p:ext uri="{BB962C8B-B14F-4D97-AF65-F5344CB8AC3E}">
        <p14:creationId xmlns:p14="http://schemas.microsoft.com/office/powerpoint/2010/main" val="1759651471"/>
      </p:ext>
    </p:extLst>
  </p:cSld>
  <p:clrMapOvr>
    <a:masterClrMapping/>
  </p:clrMapOvr>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83568" y="692696"/>
            <a:ext cx="8229600" cy="1008112"/>
          </a:xfrm>
        </p:spPr>
        <p:txBody>
          <a:bodyPr/>
          <a:lstStyle/>
          <a:p>
            <a:r>
              <a:rPr lang="en-US" altLang="zh-CN" dirty="0" smtClean="0">
                <a:latin typeface="微软雅黑" pitchFamily="34" charset="-122"/>
                <a:ea typeface="微软雅黑" pitchFamily="34" charset="-122"/>
              </a:rPr>
              <a:t>Struts2 </a:t>
            </a:r>
            <a:r>
              <a:rPr lang="zh-CN" altLang="en-US" dirty="0" smtClean="0">
                <a:latin typeface="微软雅黑" pitchFamily="34" charset="-122"/>
                <a:ea typeface="微软雅黑" pitchFamily="34" charset="-122"/>
              </a:rPr>
              <a:t>的验证规则和验证器</a:t>
            </a:r>
            <a:endParaRPr lang="zh-CN" altLang="en-US" dirty="0">
              <a:latin typeface="微软雅黑" pitchFamily="34" charset="-122"/>
              <a:ea typeface="微软雅黑" pitchFamily="34" charset="-122"/>
            </a:endParaRPr>
          </a:p>
        </p:txBody>
      </p:sp>
      <p:sp>
        <p:nvSpPr>
          <p:cNvPr id="3" name="内容占位符 2"/>
          <p:cNvSpPr>
            <a:spLocks noGrp="1"/>
          </p:cNvSpPr>
          <p:nvPr>
            <p:ph idx="1"/>
          </p:nvPr>
        </p:nvSpPr>
        <p:spPr>
          <a:xfrm>
            <a:off x="86816" y="1844824"/>
            <a:ext cx="8229600" cy="714380"/>
          </a:xfrm>
        </p:spPr>
        <p:txBody>
          <a:bodyPr/>
          <a:lstStyle/>
          <a:p>
            <a:r>
              <a:rPr lang="zh-CN" altLang="en-US" dirty="0" smtClean="0">
                <a:latin typeface="微软雅黑" pitchFamily="34" charset="-122"/>
                <a:ea typeface="微软雅黑" pitchFamily="34" charset="-122"/>
              </a:rPr>
              <a:t>每个验证规则都对应一个具体的验证器</a:t>
            </a:r>
          </a:p>
        </p:txBody>
      </p:sp>
      <p:pic>
        <p:nvPicPr>
          <p:cNvPr id="2050" name="Picture 2"/>
          <p:cNvPicPr>
            <a:picLocks noChangeAspect="1" noChangeArrowheads="1"/>
          </p:cNvPicPr>
          <p:nvPr/>
        </p:nvPicPr>
        <p:blipFill>
          <a:blip r:embed="rId2"/>
          <a:srcRect/>
          <a:stretch>
            <a:fillRect/>
          </a:stretch>
        </p:blipFill>
        <p:spPr bwMode="auto">
          <a:xfrm>
            <a:off x="-32" y="2540137"/>
            <a:ext cx="11210925" cy="3105150"/>
          </a:xfrm>
          <a:prstGeom prst="rect">
            <a:avLst/>
          </a:prstGeom>
          <a:noFill/>
          <a:ln w="9525">
            <a:noFill/>
            <a:miter lim="800000"/>
            <a:headEnd/>
            <a:tailEnd/>
          </a:ln>
          <a:effectLst/>
        </p:spPr>
      </p:pic>
    </p:spTree>
    <p:extLst>
      <p:ext uri="{BB962C8B-B14F-4D97-AF65-F5344CB8AC3E}">
        <p14:creationId xmlns:p14="http://schemas.microsoft.com/office/powerpoint/2010/main" val="746418944"/>
      </p:ext>
    </p:extLst>
  </p:cSld>
  <p:clrMapOvr>
    <a:masterClrMapping/>
  </p:clrMapOvr>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043608" y="692696"/>
            <a:ext cx="8229600" cy="936104"/>
          </a:xfrm>
        </p:spPr>
        <p:txBody>
          <a:bodyPr/>
          <a:lstStyle/>
          <a:p>
            <a:r>
              <a:rPr lang="zh-CN" altLang="en-US" dirty="0" smtClean="0">
                <a:latin typeface="微软雅黑" pitchFamily="34" charset="-122"/>
                <a:ea typeface="微软雅黑" pitchFamily="34" charset="-122"/>
              </a:rPr>
              <a:t>配置文件与验证器属性</a:t>
            </a:r>
            <a:endParaRPr lang="zh-CN" altLang="en-US" dirty="0">
              <a:latin typeface="微软雅黑" pitchFamily="34" charset="-122"/>
              <a:ea typeface="微软雅黑" pitchFamily="34" charset="-122"/>
            </a:endParaRPr>
          </a:p>
        </p:txBody>
      </p:sp>
      <p:pic>
        <p:nvPicPr>
          <p:cNvPr id="4" name="Picture 3"/>
          <p:cNvPicPr>
            <a:picLocks noChangeAspect="1" noChangeArrowheads="1"/>
          </p:cNvPicPr>
          <p:nvPr/>
        </p:nvPicPr>
        <p:blipFill>
          <a:blip r:embed="rId2"/>
          <a:srcRect/>
          <a:stretch>
            <a:fillRect/>
          </a:stretch>
        </p:blipFill>
        <p:spPr bwMode="auto">
          <a:xfrm>
            <a:off x="5214974" y="3074986"/>
            <a:ext cx="5500694" cy="2569403"/>
          </a:xfrm>
          <a:prstGeom prst="rect">
            <a:avLst/>
          </a:prstGeom>
          <a:noFill/>
          <a:ln w="9525">
            <a:noFill/>
            <a:miter lim="800000"/>
            <a:headEnd/>
            <a:tailEnd/>
          </a:ln>
          <a:effectLst/>
        </p:spPr>
      </p:pic>
      <p:pic>
        <p:nvPicPr>
          <p:cNvPr id="5" name="Picture 4"/>
          <p:cNvPicPr>
            <a:picLocks noChangeAspect="1" noChangeArrowheads="1"/>
          </p:cNvPicPr>
          <p:nvPr/>
        </p:nvPicPr>
        <p:blipFill>
          <a:blip r:embed="rId3"/>
          <a:srcRect/>
          <a:stretch>
            <a:fillRect/>
          </a:stretch>
        </p:blipFill>
        <p:spPr bwMode="auto">
          <a:xfrm>
            <a:off x="0" y="3024882"/>
            <a:ext cx="4628226" cy="3500462"/>
          </a:xfrm>
          <a:prstGeom prst="rect">
            <a:avLst/>
          </a:prstGeom>
          <a:noFill/>
          <a:ln w="9525">
            <a:noFill/>
            <a:miter lim="800000"/>
            <a:headEnd/>
            <a:tailEnd/>
          </a:ln>
          <a:effectLst/>
        </p:spPr>
      </p:pic>
      <p:sp>
        <p:nvSpPr>
          <p:cNvPr id="6" name="矩形 5"/>
          <p:cNvSpPr/>
          <p:nvPr/>
        </p:nvSpPr>
        <p:spPr>
          <a:xfrm>
            <a:off x="8429684" y="3432176"/>
            <a:ext cx="428628" cy="285752"/>
          </a:xfrm>
          <a:prstGeom prst="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726906" y="3537474"/>
            <a:ext cx="1012658" cy="239366"/>
          </a:xfrm>
          <a:prstGeom prst="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p:nvPr/>
        </p:nvSpPr>
        <p:spPr>
          <a:xfrm>
            <a:off x="2500330" y="3499896"/>
            <a:ext cx="642942" cy="285752"/>
          </a:xfrm>
          <a:prstGeom prst="ellipse">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p:cNvSpPr/>
          <p:nvPr/>
        </p:nvSpPr>
        <p:spPr>
          <a:xfrm>
            <a:off x="6609874" y="3012356"/>
            <a:ext cx="642942" cy="285752"/>
          </a:xfrm>
          <a:prstGeom prst="ellipse">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751958" y="4062592"/>
            <a:ext cx="403576" cy="189262"/>
          </a:xfrm>
          <a:prstGeom prst="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7702778" y="4360870"/>
            <a:ext cx="403576" cy="189262"/>
          </a:xfrm>
          <a:prstGeom prst="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751958" y="4810832"/>
            <a:ext cx="403576" cy="189262"/>
          </a:xfrm>
          <a:prstGeom prst="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7715304" y="3928524"/>
            <a:ext cx="403576" cy="189262"/>
          </a:xfrm>
          <a:prstGeom prst="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4" name="形状 13"/>
          <p:cNvCxnSpPr>
            <a:stCxn id="10" idx="3"/>
            <a:endCxn id="11" idx="2"/>
          </p:cNvCxnSpPr>
          <p:nvPr/>
        </p:nvCxnSpPr>
        <p:spPr>
          <a:xfrm>
            <a:off x="1155534" y="4157223"/>
            <a:ext cx="6749032" cy="392909"/>
          </a:xfrm>
          <a:prstGeom prst="curvedConnector4">
            <a:avLst>
              <a:gd name="adj1" fmla="val 48505"/>
              <a:gd name="adj2" fmla="val 15818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形状 14"/>
          <p:cNvCxnSpPr>
            <a:stCxn id="12" idx="3"/>
            <a:endCxn id="13" idx="0"/>
          </p:cNvCxnSpPr>
          <p:nvPr/>
        </p:nvCxnSpPr>
        <p:spPr>
          <a:xfrm flipV="1">
            <a:off x="1155534" y="3928524"/>
            <a:ext cx="6761558" cy="976939"/>
          </a:xfrm>
          <a:prstGeom prst="curvedConnector4">
            <a:avLst>
              <a:gd name="adj1" fmla="val 48508"/>
              <a:gd name="adj2" fmla="val 1234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形状 15"/>
          <p:cNvCxnSpPr>
            <a:stCxn id="8" idx="6"/>
            <a:endCxn id="9" idx="4"/>
          </p:cNvCxnSpPr>
          <p:nvPr/>
        </p:nvCxnSpPr>
        <p:spPr>
          <a:xfrm flipV="1">
            <a:off x="3143272" y="3298108"/>
            <a:ext cx="3788073" cy="344664"/>
          </a:xfrm>
          <a:prstGeom prst="curvedConnector2">
            <a:avLst/>
          </a:prstGeom>
          <a:ln>
            <a:tailEnd type="arrow"/>
          </a:ln>
        </p:spPr>
        <p:style>
          <a:lnRef idx="1">
            <a:schemeClr val="accent1"/>
          </a:lnRef>
          <a:fillRef idx="0">
            <a:schemeClr val="accent1"/>
          </a:fillRef>
          <a:effectRef idx="0">
            <a:schemeClr val="accent1"/>
          </a:effectRef>
          <a:fontRef idx="minor">
            <a:schemeClr val="tx1"/>
          </a:fontRef>
        </p:style>
      </p:cxnSp>
      <p:pic>
        <p:nvPicPr>
          <p:cNvPr id="17" name="Picture 3"/>
          <p:cNvPicPr>
            <a:picLocks noChangeAspect="1" noChangeArrowheads="1"/>
          </p:cNvPicPr>
          <p:nvPr/>
        </p:nvPicPr>
        <p:blipFill>
          <a:blip r:embed="rId4"/>
          <a:srcRect/>
          <a:stretch>
            <a:fillRect/>
          </a:stretch>
        </p:blipFill>
        <p:spPr bwMode="auto">
          <a:xfrm>
            <a:off x="-1285916" y="1791388"/>
            <a:ext cx="10487026" cy="304800"/>
          </a:xfrm>
          <a:prstGeom prst="rect">
            <a:avLst/>
          </a:prstGeom>
          <a:noFill/>
          <a:ln w="9525">
            <a:noFill/>
            <a:miter lim="800000"/>
            <a:headEnd/>
            <a:tailEnd/>
          </a:ln>
          <a:effectLst/>
        </p:spPr>
      </p:pic>
      <p:sp>
        <p:nvSpPr>
          <p:cNvPr id="20" name="矩形 19"/>
          <p:cNvSpPr/>
          <p:nvPr/>
        </p:nvSpPr>
        <p:spPr>
          <a:xfrm>
            <a:off x="500002" y="1810436"/>
            <a:ext cx="428628" cy="285752"/>
          </a:xfrm>
          <a:prstGeom prst="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2" name="曲线连接符 21"/>
          <p:cNvCxnSpPr>
            <a:stCxn id="6" idx="0"/>
            <a:endCxn id="20" idx="2"/>
          </p:cNvCxnSpPr>
          <p:nvPr/>
        </p:nvCxnSpPr>
        <p:spPr>
          <a:xfrm rot="16200000" flipV="1">
            <a:off x="4011163" y="-1200659"/>
            <a:ext cx="1335988" cy="7929682"/>
          </a:xfrm>
          <a:prstGeom prst="curved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sp>
        <p:nvSpPr>
          <p:cNvPr id="23" name="矩形 22"/>
          <p:cNvSpPr/>
          <p:nvPr/>
        </p:nvSpPr>
        <p:spPr>
          <a:xfrm>
            <a:off x="6500826" y="1810436"/>
            <a:ext cx="2357454" cy="285752"/>
          </a:xfrm>
          <a:prstGeom prst="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矩形 23"/>
          <p:cNvSpPr/>
          <p:nvPr/>
        </p:nvSpPr>
        <p:spPr>
          <a:xfrm>
            <a:off x="2550402" y="2991022"/>
            <a:ext cx="2034124" cy="307086"/>
          </a:xfrm>
          <a:prstGeom prst="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6" name="曲线连接符 25"/>
          <p:cNvCxnSpPr>
            <a:stCxn id="23" idx="2"/>
            <a:endCxn id="24" idx="0"/>
          </p:cNvCxnSpPr>
          <p:nvPr/>
        </p:nvCxnSpPr>
        <p:spPr>
          <a:xfrm rot="5400000">
            <a:off x="5176092" y="487561"/>
            <a:ext cx="894834" cy="4112089"/>
          </a:xfrm>
          <a:prstGeom prst="curved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32645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down)">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wipe(down)">
                                      <p:cBhvr>
                                        <p:cTn id="17" dur="500"/>
                                        <p:tgtEl>
                                          <p:spTgt spid="20"/>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down)">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down)">
                                      <p:cBhvr>
                                        <p:cTn id="25" dur="500"/>
                                        <p:tgtEl>
                                          <p:spTgt spid="22"/>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23"/>
                                        </p:tgtEl>
                                        <p:attrNameLst>
                                          <p:attrName>style.visibility</p:attrName>
                                        </p:attrNameLst>
                                      </p:cBhvr>
                                      <p:to>
                                        <p:strVal val="visible"/>
                                      </p:to>
                                    </p:set>
                                    <p:animEffect transition="in" filter="wipe(down)">
                                      <p:cBhvr>
                                        <p:cTn id="30" dur="500"/>
                                        <p:tgtEl>
                                          <p:spTgt spid="23"/>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nodeType="click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wipe(down)">
                                      <p:cBhvr>
                                        <p:cTn id="35" dur="500"/>
                                        <p:tgtEl>
                                          <p:spTgt spid="5"/>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nodeType="clickEffect">
                                  <p:stCondLst>
                                    <p:cond delay="0"/>
                                  </p:stCondLst>
                                  <p:childTnLst>
                                    <p:set>
                                      <p:cBhvr>
                                        <p:cTn id="39" dur="1" fill="hold">
                                          <p:stCondLst>
                                            <p:cond delay="0"/>
                                          </p:stCondLst>
                                        </p:cTn>
                                        <p:tgtEl>
                                          <p:spTgt spid="26"/>
                                        </p:tgtEl>
                                        <p:attrNameLst>
                                          <p:attrName>style.visibility</p:attrName>
                                        </p:attrNameLst>
                                      </p:cBhvr>
                                      <p:to>
                                        <p:strVal val="visible"/>
                                      </p:to>
                                    </p:set>
                                    <p:animEffect transition="in" filter="wipe(down)">
                                      <p:cBhvr>
                                        <p:cTn id="40" dur="500"/>
                                        <p:tgtEl>
                                          <p:spTgt spid="26"/>
                                        </p:tgtEl>
                                      </p:cBhvr>
                                    </p:animEffect>
                                  </p:childTnLst>
                                </p:cTn>
                              </p:par>
                              <p:par>
                                <p:cTn id="41" presetID="22" presetClass="entr" presetSubtype="4" fill="hold" grpId="0" nodeType="with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down)">
                                      <p:cBhvr>
                                        <p:cTn id="43" dur="500"/>
                                        <p:tgtEl>
                                          <p:spTgt spid="24"/>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grpId="0" nodeType="clickEffect">
                                  <p:stCondLst>
                                    <p:cond delay="0"/>
                                  </p:stCondLst>
                                  <p:childTnLst>
                                    <p:set>
                                      <p:cBhvr>
                                        <p:cTn id="47" dur="1" fill="hold">
                                          <p:stCondLst>
                                            <p:cond delay="0"/>
                                          </p:stCondLst>
                                        </p:cTn>
                                        <p:tgtEl>
                                          <p:spTgt spid="8"/>
                                        </p:tgtEl>
                                        <p:attrNameLst>
                                          <p:attrName>style.visibility</p:attrName>
                                        </p:attrNameLst>
                                      </p:cBhvr>
                                      <p:to>
                                        <p:strVal val="visible"/>
                                      </p:to>
                                    </p:set>
                                    <p:animEffect transition="in" filter="wipe(down)">
                                      <p:cBhvr>
                                        <p:cTn id="48" dur="500"/>
                                        <p:tgtEl>
                                          <p:spTgt spid="8"/>
                                        </p:tgtEl>
                                      </p:cBhvr>
                                    </p:animEffect>
                                  </p:childTnLst>
                                </p:cTn>
                              </p:par>
                              <p:par>
                                <p:cTn id="49" presetID="22" presetClass="entr" presetSubtype="4" fill="hold" nodeType="with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wipe(down)">
                                      <p:cBhvr>
                                        <p:cTn id="51" dur="500"/>
                                        <p:tgtEl>
                                          <p:spTgt spid="16"/>
                                        </p:tgtEl>
                                      </p:cBhvr>
                                    </p:animEffect>
                                  </p:childTnLst>
                                </p:cTn>
                              </p:par>
                              <p:par>
                                <p:cTn id="52" presetID="22" presetClass="entr" presetSubtype="4" fill="hold" grpId="0" nodeType="withEffect">
                                  <p:stCondLst>
                                    <p:cond delay="0"/>
                                  </p:stCondLst>
                                  <p:childTnLst>
                                    <p:set>
                                      <p:cBhvr>
                                        <p:cTn id="53" dur="1" fill="hold">
                                          <p:stCondLst>
                                            <p:cond delay="0"/>
                                          </p:stCondLst>
                                        </p:cTn>
                                        <p:tgtEl>
                                          <p:spTgt spid="9"/>
                                        </p:tgtEl>
                                        <p:attrNameLst>
                                          <p:attrName>style.visibility</p:attrName>
                                        </p:attrNameLst>
                                      </p:cBhvr>
                                      <p:to>
                                        <p:strVal val="visible"/>
                                      </p:to>
                                    </p:set>
                                    <p:animEffect transition="in" filter="wipe(down)">
                                      <p:cBhvr>
                                        <p:cTn id="54" dur="500"/>
                                        <p:tgtEl>
                                          <p:spTgt spid="9"/>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4" fill="hold" grpId="0" nodeType="clickEffect">
                                  <p:stCondLst>
                                    <p:cond delay="0"/>
                                  </p:stCondLst>
                                  <p:childTnLst>
                                    <p:set>
                                      <p:cBhvr>
                                        <p:cTn id="58" dur="1" fill="hold">
                                          <p:stCondLst>
                                            <p:cond delay="0"/>
                                          </p:stCondLst>
                                        </p:cTn>
                                        <p:tgtEl>
                                          <p:spTgt spid="7"/>
                                        </p:tgtEl>
                                        <p:attrNameLst>
                                          <p:attrName>style.visibility</p:attrName>
                                        </p:attrNameLst>
                                      </p:cBhvr>
                                      <p:to>
                                        <p:strVal val="visible"/>
                                      </p:to>
                                    </p:set>
                                    <p:animEffect transition="in" filter="wipe(down)">
                                      <p:cBhvr>
                                        <p:cTn id="59" dur="500"/>
                                        <p:tgtEl>
                                          <p:spTgt spid="7"/>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4" fill="hold" grpId="0" nodeType="clickEffect">
                                  <p:stCondLst>
                                    <p:cond delay="0"/>
                                  </p:stCondLst>
                                  <p:childTnLst>
                                    <p:set>
                                      <p:cBhvr>
                                        <p:cTn id="63" dur="1" fill="hold">
                                          <p:stCondLst>
                                            <p:cond delay="0"/>
                                          </p:stCondLst>
                                        </p:cTn>
                                        <p:tgtEl>
                                          <p:spTgt spid="10"/>
                                        </p:tgtEl>
                                        <p:attrNameLst>
                                          <p:attrName>style.visibility</p:attrName>
                                        </p:attrNameLst>
                                      </p:cBhvr>
                                      <p:to>
                                        <p:strVal val="visible"/>
                                      </p:to>
                                    </p:set>
                                    <p:animEffect transition="in" filter="wipe(down)">
                                      <p:cBhvr>
                                        <p:cTn id="64" dur="500"/>
                                        <p:tgtEl>
                                          <p:spTgt spid="10"/>
                                        </p:tgtEl>
                                      </p:cBhvr>
                                    </p:animEffect>
                                  </p:childTnLst>
                                </p:cTn>
                              </p:par>
                              <p:par>
                                <p:cTn id="65" presetID="22" presetClass="entr" presetSubtype="4" fill="hold" grpId="0" nodeType="withEffect">
                                  <p:stCondLst>
                                    <p:cond delay="0"/>
                                  </p:stCondLst>
                                  <p:childTnLst>
                                    <p:set>
                                      <p:cBhvr>
                                        <p:cTn id="66" dur="1" fill="hold">
                                          <p:stCondLst>
                                            <p:cond delay="0"/>
                                          </p:stCondLst>
                                        </p:cTn>
                                        <p:tgtEl>
                                          <p:spTgt spid="11"/>
                                        </p:tgtEl>
                                        <p:attrNameLst>
                                          <p:attrName>style.visibility</p:attrName>
                                        </p:attrNameLst>
                                      </p:cBhvr>
                                      <p:to>
                                        <p:strVal val="visible"/>
                                      </p:to>
                                    </p:set>
                                    <p:animEffect transition="in" filter="wipe(down)">
                                      <p:cBhvr>
                                        <p:cTn id="67" dur="500"/>
                                        <p:tgtEl>
                                          <p:spTgt spid="11"/>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4" fill="hold" nodeType="clickEffect">
                                  <p:stCondLst>
                                    <p:cond delay="0"/>
                                  </p:stCondLst>
                                  <p:childTnLst>
                                    <p:set>
                                      <p:cBhvr>
                                        <p:cTn id="71" dur="1" fill="hold">
                                          <p:stCondLst>
                                            <p:cond delay="0"/>
                                          </p:stCondLst>
                                        </p:cTn>
                                        <p:tgtEl>
                                          <p:spTgt spid="14"/>
                                        </p:tgtEl>
                                        <p:attrNameLst>
                                          <p:attrName>style.visibility</p:attrName>
                                        </p:attrNameLst>
                                      </p:cBhvr>
                                      <p:to>
                                        <p:strVal val="visible"/>
                                      </p:to>
                                    </p:set>
                                    <p:animEffect transition="in" filter="wipe(down)">
                                      <p:cBhvr>
                                        <p:cTn id="72" dur="500"/>
                                        <p:tgtEl>
                                          <p:spTgt spid="14"/>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4" fill="hold" grpId="0" nodeType="click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wipe(down)">
                                      <p:cBhvr>
                                        <p:cTn id="77" dur="500"/>
                                        <p:tgtEl>
                                          <p:spTgt spid="12"/>
                                        </p:tgtEl>
                                      </p:cBhvr>
                                    </p:animEffect>
                                  </p:childTnLst>
                                </p:cTn>
                              </p:par>
                              <p:par>
                                <p:cTn id="78" presetID="22" presetClass="entr" presetSubtype="4" fill="hold" nodeType="withEffect">
                                  <p:stCondLst>
                                    <p:cond delay="0"/>
                                  </p:stCondLst>
                                  <p:childTnLst>
                                    <p:set>
                                      <p:cBhvr>
                                        <p:cTn id="79" dur="1" fill="hold">
                                          <p:stCondLst>
                                            <p:cond delay="0"/>
                                          </p:stCondLst>
                                        </p:cTn>
                                        <p:tgtEl>
                                          <p:spTgt spid="15"/>
                                        </p:tgtEl>
                                        <p:attrNameLst>
                                          <p:attrName>style.visibility</p:attrName>
                                        </p:attrNameLst>
                                      </p:cBhvr>
                                      <p:to>
                                        <p:strVal val="visible"/>
                                      </p:to>
                                    </p:set>
                                    <p:animEffect transition="in" filter="wipe(down)">
                                      <p:cBhvr>
                                        <p:cTn id="80" dur="500"/>
                                        <p:tgtEl>
                                          <p:spTgt spid="15"/>
                                        </p:tgtEl>
                                      </p:cBhvr>
                                    </p:animEffect>
                                  </p:childTnLst>
                                </p:cTn>
                              </p:par>
                              <p:par>
                                <p:cTn id="81" presetID="22" presetClass="entr" presetSubtype="4" fill="hold" grpId="0" nodeType="withEffect">
                                  <p:stCondLst>
                                    <p:cond delay="0"/>
                                  </p:stCondLst>
                                  <p:childTnLst>
                                    <p:set>
                                      <p:cBhvr>
                                        <p:cTn id="82" dur="1" fill="hold">
                                          <p:stCondLst>
                                            <p:cond delay="0"/>
                                          </p:stCondLst>
                                        </p:cTn>
                                        <p:tgtEl>
                                          <p:spTgt spid="13"/>
                                        </p:tgtEl>
                                        <p:attrNameLst>
                                          <p:attrName>style.visibility</p:attrName>
                                        </p:attrNameLst>
                                      </p:cBhvr>
                                      <p:to>
                                        <p:strVal val="visible"/>
                                      </p:to>
                                    </p:set>
                                    <p:animEffect transition="in" filter="wipe(down)">
                                      <p:cBhvr>
                                        <p:cTn id="8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12" grpId="0" animBg="1"/>
      <p:bldP spid="13" grpId="0" animBg="1"/>
      <p:bldP spid="20" grpId="0" animBg="1"/>
      <p:bldP spid="23" grpId="0" animBg="1"/>
      <p:bldP spid="24" grpId="0" animBg="1"/>
    </p:bld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Rectangle 2"/>
          <p:cNvSpPr>
            <a:spLocks noGrp="1" noChangeArrowheads="1"/>
          </p:cNvSpPr>
          <p:nvPr>
            <p:ph type="title"/>
          </p:nvPr>
        </p:nvSpPr>
        <p:spPr>
          <a:xfrm>
            <a:off x="976064" y="692696"/>
            <a:ext cx="7772400" cy="1143000"/>
          </a:xfrm>
        </p:spPr>
        <p:txBody>
          <a:bodyPr/>
          <a:lstStyle/>
          <a:p>
            <a:r>
              <a:rPr lang="en-US" altLang="zh-CN" dirty="0">
                <a:latin typeface="微软雅黑" pitchFamily="34" charset="-122"/>
                <a:ea typeface="微软雅黑" pitchFamily="34" charset="-122"/>
              </a:rPr>
              <a:t>Struts2 </a:t>
            </a:r>
            <a:r>
              <a:rPr lang="zh-CN" altLang="en-US" dirty="0">
                <a:latin typeface="微软雅黑" pitchFamily="34" charset="-122"/>
                <a:ea typeface="微软雅黑" pitchFamily="34" charset="-122"/>
              </a:rPr>
              <a:t>内建的验证程序</a:t>
            </a:r>
          </a:p>
        </p:txBody>
      </p:sp>
      <p:sp>
        <p:nvSpPr>
          <p:cNvPr id="232451" name="Rectangle 3"/>
          <p:cNvSpPr>
            <a:spLocks noGrp="1" noChangeArrowheads="1"/>
          </p:cNvSpPr>
          <p:nvPr>
            <p:ph type="body" idx="1"/>
          </p:nvPr>
        </p:nvSpPr>
        <p:spPr>
          <a:xfrm>
            <a:off x="179512" y="1772817"/>
            <a:ext cx="8712968" cy="4320480"/>
          </a:xfrm>
        </p:spPr>
        <p:txBody>
          <a:bodyPr/>
          <a:lstStyle/>
          <a:p>
            <a:r>
              <a:rPr lang="en-US" altLang="zh-CN" sz="2000" dirty="0">
                <a:latin typeface="微软雅黑" pitchFamily="34" charset="-122"/>
                <a:ea typeface="微软雅黑" pitchFamily="34" charset="-122"/>
              </a:rPr>
              <a:t>required: </a:t>
            </a:r>
            <a:r>
              <a:rPr lang="zh-CN" altLang="en-US" sz="2000" dirty="0">
                <a:latin typeface="微软雅黑" pitchFamily="34" charset="-122"/>
                <a:ea typeface="微软雅黑" pitchFamily="34" charset="-122"/>
              </a:rPr>
              <a:t>确保某给定字段的值不是空值 </a:t>
            </a:r>
            <a:r>
              <a:rPr lang="en-US" altLang="zh-CN" sz="2000" dirty="0" smtClean="0">
                <a:latin typeface="微软雅黑" pitchFamily="34" charset="-122"/>
                <a:ea typeface="微软雅黑" pitchFamily="34" charset="-122"/>
              </a:rPr>
              <a:t>null         “”</a:t>
            </a:r>
            <a:endParaRPr lang="en-US" altLang="zh-CN" sz="2000" dirty="0">
              <a:latin typeface="微软雅黑" pitchFamily="34" charset="-122"/>
              <a:ea typeface="微软雅黑" pitchFamily="34" charset="-122"/>
            </a:endParaRPr>
          </a:p>
          <a:p>
            <a:r>
              <a:rPr lang="en-US" altLang="zh-CN" sz="2000" dirty="0" err="1">
                <a:latin typeface="微软雅黑" pitchFamily="34" charset="-122"/>
                <a:ea typeface="微软雅黑" pitchFamily="34" charset="-122"/>
              </a:rPr>
              <a:t>requiredstring</a:t>
            </a:r>
            <a:r>
              <a:rPr lang="en-US" altLang="zh-CN" sz="2000" dirty="0">
                <a:latin typeface="微软雅黑" pitchFamily="34" charset="-122"/>
                <a:ea typeface="微软雅黑" pitchFamily="34" charset="-122"/>
              </a:rPr>
              <a:t>: </a:t>
            </a:r>
            <a:r>
              <a:rPr lang="zh-CN" altLang="en-US" sz="2000" dirty="0">
                <a:latin typeface="微软雅黑" pitchFamily="34" charset="-122"/>
                <a:ea typeface="微软雅黑" pitchFamily="34" charset="-122"/>
              </a:rPr>
              <a:t>确保某给定字段的值既不是空值 </a:t>
            </a:r>
            <a:r>
              <a:rPr lang="en-US" altLang="zh-CN" sz="2000" dirty="0">
                <a:latin typeface="微软雅黑" pitchFamily="34" charset="-122"/>
                <a:ea typeface="微软雅黑" pitchFamily="34" charset="-122"/>
              </a:rPr>
              <a:t>null, </a:t>
            </a:r>
            <a:r>
              <a:rPr lang="zh-CN" altLang="en-US" sz="2000" b="1" dirty="0">
                <a:solidFill>
                  <a:srgbClr val="FF3300"/>
                </a:solidFill>
                <a:latin typeface="微软雅黑" pitchFamily="34" charset="-122"/>
                <a:ea typeface="微软雅黑" pitchFamily="34" charset="-122"/>
              </a:rPr>
              <a:t>也不是空白</a:t>
            </a:r>
            <a:r>
              <a:rPr lang="en-US" altLang="zh-CN" sz="2000" dirty="0">
                <a:latin typeface="微软雅黑" pitchFamily="34" charset="-122"/>
                <a:ea typeface="微软雅黑" pitchFamily="34" charset="-122"/>
              </a:rPr>
              <a:t>. </a:t>
            </a:r>
          </a:p>
          <a:p>
            <a:pPr lvl="1"/>
            <a:r>
              <a:rPr lang="en-US" altLang="zh-CN" sz="1800" dirty="0">
                <a:latin typeface="微软雅黑" pitchFamily="34" charset="-122"/>
                <a:ea typeface="微软雅黑" pitchFamily="34" charset="-122"/>
              </a:rPr>
              <a:t>trim </a:t>
            </a:r>
            <a:r>
              <a:rPr lang="zh-CN" altLang="en-US" sz="1800" dirty="0">
                <a:latin typeface="微软雅黑" pitchFamily="34" charset="-122"/>
                <a:ea typeface="微软雅黑" pitchFamily="34" charset="-122"/>
              </a:rPr>
              <a:t>参数</a:t>
            </a:r>
            <a:r>
              <a:rPr lang="en-US" altLang="zh-CN" sz="1800" dirty="0">
                <a:latin typeface="微软雅黑" pitchFamily="34" charset="-122"/>
                <a:ea typeface="微软雅黑" pitchFamily="34" charset="-122"/>
              </a:rPr>
              <a:t>. </a:t>
            </a:r>
            <a:r>
              <a:rPr lang="zh-CN" altLang="en-US" sz="1800" dirty="0">
                <a:latin typeface="微软雅黑" pitchFamily="34" charset="-122"/>
                <a:ea typeface="微软雅黑" pitchFamily="34" charset="-122"/>
              </a:rPr>
              <a:t>默认为 </a:t>
            </a:r>
            <a:r>
              <a:rPr lang="en-US" altLang="zh-CN" sz="1800" dirty="0">
                <a:latin typeface="微软雅黑" pitchFamily="34" charset="-122"/>
                <a:ea typeface="微软雅黑" pitchFamily="34" charset="-122"/>
              </a:rPr>
              <a:t>true, </a:t>
            </a:r>
            <a:r>
              <a:rPr lang="zh-CN" altLang="en-US" sz="1800" dirty="0">
                <a:latin typeface="微软雅黑" pitchFamily="34" charset="-122"/>
                <a:ea typeface="微软雅黑" pitchFamily="34" charset="-122"/>
              </a:rPr>
              <a:t>表示 </a:t>
            </a:r>
            <a:r>
              <a:rPr lang="en-US" altLang="zh-CN" sz="1800" dirty="0">
                <a:latin typeface="微软雅黑" pitchFamily="34" charset="-122"/>
                <a:ea typeface="微软雅黑" pitchFamily="34" charset="-122"/>
              </a:rPr>
              <a:t>struts </a:t>
            </a:r>
            <a:r>
              <a:rPr lang="zh-CN" altLang="en-US" sz="1800" dirty="0">
                <a:latin typeface="微软雅黑" pitchFamily="34" charset="-122"/>
                <a:ea typeface="微软雅黑" pitchFamily="34" charset="-122"/>
              </a:rPr>
              <a:t>在验证该字段值之前先剔除前后空格</a:t>
            </a:r>
            <a:r>
              <a:rPr lang="en-US" altLang="zh-CN" sz="1800" dirty="0">
                <a:latin typeface="微软雅黑" pitchFamily="34" charset="-122"/>
                <a:ea typeface="微软雅黑" pitchFamily="34" charset="-122"/>
              </a:rPr>
              <a:t>. </a:t>
            </a:r>
          </a:p>
          <a:p>
            <a:r>
              <a:rPr lang="en-US" altLang="zh-CN" sz="2000" dirty="0" err="1">
                <a:latin typeface="微软雅黑" pitchFamily="34" charset="-122"/>
                <a:ea typeface="微软雅黑" pitchFamily="34" charset="-122"/>
              </a:rPr>
              <a:t>stringlength</a:t>
            </a:r>
            <a:r>
              <a:rPr lang="en-US" altLang="zh-CN" sz="2000" dirty="0">
                <a:latin typeface="微软雅黑" pitchFamily="34" charset="-122"/>
                <a:ea typeface="微软雅黑" pitchFamily="34" charset="-122"/>
              </a:rPr>
              <a:t>: </a:t>
            </a:r>
            <a:r>
              <a:rPr lang="zh-CN" altLang="en-US" sz="2000" dirty="0">
                <a:latin typeface="微软雅黑" pitchFamily="34" charset="-122"/>
                <a:ea typeface="微软雅黑" pitchFamily="34" charset="-122"/>
              </a:rPr>
              <a:t>验证一个非空的字段值是不是有足够的长度</a:t>
            </a:r>
            <a:r>
              <a:rPr lang="en-US" altLang="zh-CN" sz="2000" dirty="0">
                <a:latin typeface="微软雅黑" pitchFamily="34" charset="-122"/>
                <a:ea typeface="微软雅黑" pitchFamily="34" charset="-122"/>
              </a:rPr>
              <a:t>. </a:t>
            </a:r>
          </a:p>
          <a:p>
            <a:pPr lvl="1"/>
            <a:r>
              <a:rPr lang="en-US" altLang="zh-CN" sz="1800" dirty="0" err="1">
                <a:latin typeface="微软雅黑" pitchFamily="34" charset="-122"/>
                <a:ea typeface="微软雅黑" pitchFamily="34" charset="-122"/>
              </a:rPr>
              <a:t>minLength</a:t>
            </a:r>
            <a:r>
              <a:rPr lang="en-US" altLang="zh-CN" sz="1800" dirty="0">
                <a:latin typeface="微软雅黑" pitchFamily="34" charset="-122"/>
                <a:ea typeface="微软雅黑" pitchFamily="34" charset="-122"/>
              </a:rPr>
              <a:t>: </a:t>
            </a:r>
            <a:r>
              <a:rPr lang="zh-CN" altLang="en-US" sz="1800" dirty="0">
                <a:latin typeface="微软雅黑" pitchFamily="34" charset="-122"/>
                <a:ea typeface="微软雅黑" pitchFamily="34" charset="-122"/>
              </a:rPr>
              <a:t>相关字段的最小长度</a:t>
            </a:r>
            <a:r>
              <a:rPr lang="en-US" altLang="zh-CN" sz="1800" dirty="0">
                <a:latin typeface="微软雅黑" pitchFamily="34" charset="-122"/>
                <a:ea typeface="微软雅黑" pitchFamily="34" charset="-122"/>
              </a:rPr>
              <a:t>. </a:t>
            </a:r>
            <a:r>
              <a:rPr lang="zh-CN" altLang="en-US" sz="1800" dirty="0">
                <a:latin typeface="微软雅黑" pitchFamily="34" charset="-122"/>
                <a:ea typeface="微软雅黑" pitchFamily="34" charset="-122"/>
              </a:rPr>
              <a:t>若没有给出这个参数</a:t>
            </a:r>
            <a:r>
              <a:rPr lang="en-US" altLang="zh-CN" sz="1800" dirty="0">
                <a:latin typeface="微软雅黑" pitchFamily="34" charset="-122"/>
                <a:ea typeface="微软雅黑" pitchFamily="34" charset="-122"/>
              </a:rPr>
              <a:t>, </a:t>
            </a:r>
            <a:r>
              <a:rPr lang="zh-CN" altLang="en-US" sz="1800" dirty="0">
                <a:latin typeface="微软雅黑" pitchFamily="34" charset="-122"/>
                <a:ea typeface="微软雅黑" pitchFamily="34" charset="-122"/>
              </a:rPr>
              <a:t>该字段将没有最小长度限制</a:t>
            </a:r>
          </a:p>
          <a:p>
            <a:pPr lvl="1"/>
            <a:r>
              <a:rPr lang="en-US" altLang="zh-CN" sz="1800" dirty="0" err="1">
                <a:latin typeface="微软雅黑" pitchFamily="34" charset="-122"/>
                <a:ea typeface="微软雅黑" pitchFamily="34" charset="-122"/>
              </a:rPr>
              <a:t>maxLength</a:t>
            </a:r>
            <a:r>
              <a:rPr lang="en-US" altLang="zh-CN" sz="1800" dirty="0">
                <a:latin typeface="微软雅黑" pitchFamily="34" charset="-122"/>
                <a:ea typeface="微软雅黑" pitchFamily="34" charset="-122"/>
              </a:rPr>
              <a:t>:</a:t>
            </a:r>
            <a:r>
              <a:rPr lang="zh-CN" altLang="en-US" sz="1800" dirty="0">
                <a:latin typeface="微软雅黑" pitchFamily="34" charset="-122"/>
                <a:ea typeface="微软雅黑" pitchFamily="34" charset="-122"/>
              </a:rPr>
              <a:t>相关字段的最大长度</a:t>
            </a:r>
            <a:r>
              <a:rPr lang="en-US" altLang="zh-CN" sz="1800" dirty="0">
                <a:latin typeface="微软雅黑" pitchFamily="34" charset="-122"/>
                <a:ea typeface="微软雅黑" pitchFamily="34" charset="-122"/>
              </a:rPr>
              <a:t>. </a:t>
            </a:r>
            <a:r>
              <a:rPr lang="zh-CN" altLang="en-US" sz="1800" dirty="0">
                <a:latin typeface="微软雅黑" pitchFamily="34" charset="-122"/>
                <a:ea typeface="微软雅黑" pitchFamily="34" charset="-122"/>
              </a:rPr>
              <a:t>若没有给出这个参数</a:t>
            </a:r>
            <a:r>
              <a:rPr lang="en-US" altLang="zh-CN" sz="1800" dirty="0">
                <a:latin typeface="微软雅黑" pitchFamily="34" charset="-122"/>
                <a:ea typeface="微软雅黑" pitchFamily="34" charset="-122"/>
              </a:rPr>
              <a:t>, </a:t>
            </a:r>
            <a:r>
              <a:rPr lang="zh-CN" altLang="en-US" sz="1800" dirty="0">
                <a:latin typeface="微软雅黑" pitchFamily="34" charset="-122"/>
                <a:ea typeface="微软雅黑" pitchFamily="34" charset="-122"/>
              </a:rPr>
              <a:t>该字段将没有最大长度限制</a:t>
            </a:r>
          </a:p>
          <a:p>
            <a:pPr lvl="1"/>
            <a:r>
              <a:rPr lang="en-US" altLang="zh-CN" sz="1800" dirty="0">
                <a:latin typeface="微软雅黑" pitchFamily="34" charset="-122"/>
                <a:ea typeface="微软雅黑" pitchFamily="34" charset="-122"/>
              </a:rPr>
              <a:t>trim: </a:t>
            </a:r>
            <a:r>
              <a:rPr lang="zh-CN" altLang="en-US" sz="1800" dirty="0">
                <a:latin typeface="微软雅黑" pitchFamily="34" charset="-122"/>
                <a:ea typeface="微软雅黑" pitchFamily="34" charset="-122"/>
              </a:rPr>
              <a:t>在验证之前是否去除前后空格</a:t>
            </a:r>
          </a:p>
          <a:p>
            <a:r>
              <a:rPr lang="en-US" altLang="zh-CN" sz="2000" dirty="0" err="1">
                <a:latin typeface="微软雅黑" pitchFamily="34" charset="-122"/>
                <a:ea typeface="微软雅黑" pitchFamily="34" charset="-122"/>
              </a:rPr>
              <a:t>int</a:t>
            </a:r>
            <a:r>
              <a:rPr lang="en-US" altLang="zh-CN" sz="2000" dirty="0">
                <a:latin typeface="微软雅黑" pitchFamily="34" charset="-122"/>
                <a:ea typeface="微软雅黑" pitchFamily="34" charset="-122"/>
              </a:rPr>
              <a:t>: </a:t>
            </a:r>
            <a:r>
              <a:rPr lang="zh-CN" altLang="en-US" sz="2000" dirty="0">
                <a:latin typeface="微软雅黑" pitchFamily="34" charset="-122"/>
                <a:ea typeface="微软雅黑" pitchFamily="34" charset="-122"/>
              </a:rPr>
              <a:t>检查给定字段的值是否可以被转换为一个整数</a:t>
            </a:r>
          </a:p>
          <a:p>
            <a:pPr lvl="1"/>
            <a:r>
              <a:rPr lang="en-US" altLang="zh-CN" sz="1800" dirty="0">
                <a:latin typeface="微软雅黑" pitchFamily="34" charset="-122"/>
                <a:ea typeface="微软雅黑" pitchFamily="34" charset="-122"/>
              </a:rPr>
              <a:t>min: </a:t>
            </a:r>
            <a:r>
              <a:rPr lang="zh-CN" altLang="en-US" sz="1800" dirty="0">
                <a:latin typeface="微软雅黑" pitchFamily="34" charset="-122"/>
                <a:ea typeface="微软雅黑" pitchFamily="34" charset="-122"/>
              </a:rPr>
              <a:t>相关字段的最小值</a:t>
            </a:r>
            <a:r>
              <a:rPr lang="en-US" altLang="zh-CN" sz="1800" dirty="0">
                <a:latin typeface="微软雅黑" pitchFamily="34" charset="-122"/>
                <a:ea typeface="微软雅黑" pitchFamily="34" charset="-122"/>
              </a:rPr>
              <a:t>. </a:t>
            </a:r>
            <a:r>
              <a:rPr lang="zh-CN" altLang="en-US" sz="1800" dirty="0">
                <a:latin typeface="微软雅黑" pitchFamily="34" charset="-122"/>
                <a:ea typeface="微软雅黑" pitchFamily="34" charset="-122"/>
              </a:rPr>
              <a:t>若没给出这个参数</a:t>
            </a:r>
            <a:r>
              <a:rPr lang="en-US" altLang="zh-CN" sz="1800" dirty="0">
                <a:latin typeface="微软雅黑" pitchFamily="34" charset="-122"/>
                <a:ea typeface="微软雅黑" pitchFamily="34" charset="-122"/>
              </a:rPr>
              <a:t>, </a:t>
            </a:r>
            <a:r>
              <a:rPr lang="zh-CN" altLang="en-US" sz="1800" dirty="0">
                <a:latin typeface="微软雅黑" pitchFamily="34" charset="-122"/>
                <a:ea typeface="微软雅黑" pitchFamily="34" charset="-122"/>
              </a:rPr>
              <a:t>该字段将没有最小值限制</a:t>
            </a:r>
          </a:p>
          <a:p>
            <a:pPr lvl="1"/>
            <a:r>
              <a:rPr lang="en-US" altLang="zh-CN" sz="1800" dirty="0">
                <a:latin typeface="微软雅黑" pitchFamily="34" charset="-122"/>
                <a:ea typeface="微软雅黑" pitchFamily="34" charset="-122"/>
              </a:rPr>
              <a:t>max: </a:t>
            </a:r>
            <a:r>
              <a:rPr lang="zh-CN" altLang="en-US" sz="1800" dirty="0">
                <a:latin typeface="微软雅黑" pitchFamily="34" charset="-122"/>
                <a:ea typeface="微软雅黑" pitchFamily="34" charset="-122"/>
              </a:rPr>
              <a:t>相关字段的最大值</a:t>
            </a:r>
            <a:r>
              <a:rPr lang="en-US" altLang="zh-CN" sz="1800" dirty="0">
                <a:latin typeface="微软雅黑" pitchFamily="34" charset="-122"/>
                <a:ea typeface="微软雅黑" pitchFamily="34" charset="-122"/>
              </a:rPr>
              <a:t>. </a:t>
            </a:r>
            <a:r>
              <a:rPr lang="zh-CN" altLang="en-US" sz="1800" dirty="0">
                <a:latin typeface="微软雅黑" pitchFamily="34" charset="-122"/>
                <a:ea typeface="微软雅黑" pitchFamily="34" charset="-122"/>
              </a:rPr>
              <a:t>若没给出这个参数</a:t>
            </a:r>
            <a:r>
              <a:rPr lang="en-US" altLang="zh-CN" sz="1800" dirty="0">
                <a:latin typeface="微软雅黑" pitchFamily="34" charset="-122"/>
                <a:ea typeface="微软雅黑" pitchFamily="34" charset="-122"/>
              </a:rPr>
              <a:t>, </a:t>
            </a:r>
            <a:r>
              <a:rPr lang="zh-CN" altLang="en-US" sz="1800" dirty="0">
                <a:latin typeface="微软雅黑" pitchFamily="34" charset="-122"/>
                <a:ea typeface="微软雅黑" pitchFamily="34" charset="-122"/>
              </a:rPr>
              <a:t>该字段将没有最大值限制</a:t>
            </a:r>
          </a:p>
        </p:txBody>
      </p:sp>
    </p:spTree>
    <p:extLst>
      <p:ext uri="{BB962C8B-B14F-4D97-AF65-F5344CB8AC3E}">
        <p14:creationId xmlns:p14="http://schemas.microsoft.com/office/powerpoint/2010/main" val="4176258891"/>
      </p:ext>
    </p:extLst>
  </p:cSld>
  <p:clrMapOvr>
    <a:masterClrMapping/>
  </p:clrMapOvr>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Rectangle 2"/>
          <p:cNvSpPr>
            <a:spLocks noGrp="1" noChangeArrowheads="1"/>
          </p:cNvSpPr>
          <p:nvPr>
            <p:ph type="title"/>
          </p:nvPr>
        </p:nvSpPr>
        <p:spPr>
          <a:xfrm>
            <a:off x="1115616" y="629816"/>
            <a:ext cx="7772400" cy="1143000"/>
          </a:xfrm>
        </p:spPr>
        <p:txBody>
          <a:bodyPr/>
          <a:lstStyle/>
          <a:p>
            <a:r>
              <a:rPr lang="en-US" altLang="zh-CN" dirty="0">
                <a:latin typeface="微软雅黑" pitchFamily="34" charset="-122"/>
                <a:ea typeface="微软雅黑" pitchFamily="34" charset="-122"/>
              </a:rPr>
              <a:t>Struts2 </a:t>
            </a:r>
            <a:r>
              <a:rPr lang="zh-CN" altLang="en-US" dirty="0">
                <a:latin typeface="微软雅黑" pitchFamily="34" charset="-122"/>
                <a:ea typeface="微软雅黑" pitchFamily="34" charset="-122"/>
              </a:rPr>
              <a:t>内建的验证程序</a:t>
            </a:r>
          </a:p>
        </p:txBody>
      </p:sp>
      <p:sp>
        <p:nvSpPr>
          <p:cNvPr id="231427" name="Rectangle 3"/>
          <p:cNvSpPr>
            <a:spLocks noGrp="1" noChangeArrowheads="1"/>
          </p:cNvSpPr>
          <p:nvPr>
            <p:ph type="body" idx="1"/>
          </p:nvPr>
        </p:nvSpPr>
        <p:spPr>
          <a:xfrm>
            <a:off x="179512" y="1772816"/>
            <a:ext cx="8784976" cy="4104456"/>
          </a:xfrm>
        </p:spPr>
        <p:txBody>
          <a:bodyPr/>
          <a:lstStyle/>
          <a:p>
            <a:r>
              <a:rPr lang="en-US" altLang="zh-CN" sz="2400" dirty="0">
                <a:latin typeface="微软雅黑" pitchFamily="34" charset="-122"/>
                <a:ea typeface="微软雅黑" pitchFamily="34" charset="-122"/>
              </a:rPr>
              <a:t>date: </a:t>
            </a:r>
            <a:r>
              <a:rPr lang="zh-CN" altLang="en-US" sz="2400" dirty="0">
                <a:latin typeface="微软雅黑" pitchFamily="34" charset="-122"/>
                <a:ea typeface="微软雅黑" pitchFamily="34" charset="-122"/>
              </a:rPr>
              <a:t>确保某给定日期字段的值落在一个给定的范围内</a:t>
            </a:r>
          </a:p>
          <a:p>
            <a:pPr lvl="1"/>
            <a:r>
              <a:rPr lang="en-US" altLang="zh-CN" sz="2000" dirty="0">
                <a:latin typeface="微软雅黑" pitchFamily="34" charset="-122"/>
                <a:ea typeface="微软雅黑" pitchFamily="34" charset="-122"/>
              </a:rPr>
              <a:t>max:</a:t>
            </a:r>
            <a:r>
              <a:rPr lang="zh-CN" altLang="en-US" sz="2000" dirty="0">
                <a:latin typeface="微软雅黑" pitchFamily="34" charset="-122"/>
                <a:ea typeface="微软雅黑" pitchFamily="34" charset="-122"/>
              </a:rPr>
              <a:t>相关字段的最大值</a:t>
            </a:r>
            <a:r>
              <a:rPr lang="en-US" altLang="zh-CN" sz="2000" dirty="0">
                <a:latin typeface="微软雅黑" pitchFamily="34" charset="-122"/>
                <a:ea typeface="微软雅黑" pitchFamily="34" charset="-122"/>
              </a:rPr>
              <a:t>. </a:t>
            </a:r>
            <a:r>
              <a:rPr lang="zh-CN" altLang="en-US" sz="2000" dirty="0">
                <a:latin typeface="微软雅黑" pitchFamily="34" charset="-122"/>
                <a:ea typeface="微软雅黑" pitchFamily="34" charset="-122"/>
              </a:rPr>
              <a:t>若没给出这个参数</a:t>
            </a:r>
            <a:r>
              <a:rPr lang="en-US" altLang="zh-CN" sz="2000" dirty="0">
                <a:latin typeface="微软雅黑" pitchFamily="34" charset="-122"/>
                <a:ea typeface="微软雅黑" pitchFamily="34" charset="-122"/>
              </a:rPr>
              <a:t>, </a:t>
            </a:r>
            <a:r>
              <a:rPr lang="zh-CN" altLang="en-US" sz="2000" dirty="0">
                <a:latin typeface="微软雅黑" pitchFamily="34" charset="-122"/>
                <a:ea typeface="微软雅黑" pitchFamily="34" charset="-122"/>
              </a:rPr>
              <a:t>该字段将没有最大值限制</a:t>
            </a:r>
          </a:p>
          <a:p>
            <a:pPr lvl="1"/>
            <a:r>
              <a:rPr lang="en-US" altLang="zh-CN" sz="2000" dirty="0">
                <a:latin typeface="微软雅黑" pitchFamily="34" charset="-122"/>
                <a:ea typeface="微软雅黑" pitchFamily="34" charset="-122"/>
              </a:rPr>
              <a:t>min:</a:t>
            </a:r>
            <a:r>
              <a:rPr lang="zh-CN" altLang="en-US" sz="2000" dirty="0">
                <a:latin typeface="微软雅黑" pitchFamily="34" charset="-122"/>
                <a:ea typeface="微软雅黑" pitchFamily="34" charset="-122"/>
              </a:rPr>
              <a:t>相关字段的最小值</a:t>
            </a:r>
            <a:r>
              <a:rPr lang="en-US" altLang="zh-CN" sz="2000" dirty="0">
                <a:latin typeface="微软雅黑" pitchFamily="34" charset="-122"/>
                <a:ea typeface="微软雅黑" pitchFamily="34" charset="-122"/>
              </a:rPr>
              <a:t>. </a:t>
            </a:r>
            <a:r>
              <a:rPr lang="zh-CN" altLang="en-US" sz="2000" dirty="0">
                <a:latin typeface="微软雅黑" pitchFamily="34" charset="-122"/>
                <a:ea typeface="微软雅黑" pitchFamily="34" charset="-122"/>
              </a:rPr>
              <a:t>若没给出这个参数</a:t>
            </a:r>
            <a:r>
              <a:rPr lang="en-US" altLang="zh-CN" sz="2000" dirty="0">
                <a:latin typeface="微软雅黑" pitchFamily="34" charset="-122"/>
                <a:ea typeface="微软雅黑" pitchFamily="34" charset="-122"/>
              </a:rPr>
              <a:t>, </a:t>
            </a:r>
            <a:r>
              <a:rPr lang="zh-CN" altLang="en-US" sz="2000" dirty="0">
                <a:latin typeface="微软雅黑" pitchFamily="34" charset="-122"/>
                <a:ea typeface="微软雅黑" pitchFamily="34" charset="-122"/>
              </a:rPr>
              <a:t>该字段将没有最小值限制</a:t>
            </a:r>
          </a:p>
          <a:p>
            <a:r>
              <a:rPr lang="en-US" altLang="zh-CN" sz="2400" dirty="0">
                <a:latin typeface="微软雅黑" pitchFamily="34" charset="-122"/>
                <a:ea typeface="微软雅黑" pitchFamily="34" charset="-122"/>
              </a:rPr>
              <a:t>email: </a:t>
            </a:r>
            <a:r>
              <a:rPr lang="zh-CN" altLang="en-US" sz="2400" dirty="0">
                <a:latin typeface="微软雅黑" pitchFamily="34" charset="-122"/>
                <a:ea typeface="微软雅黑" pitchFamily="34" charset="-122"/>
              </a:rPr>
              <a:t>检查给定 </a:t>
            </a:r>
            <a:r>
              <a:rPr lang="en-US" altLang="zh-CN" sz="2400" dirty="0">
                <a:latin typeface="微软雅黑" pitchFamily="34" charset="-122"/>
                <a:ea typeface="微软雅黑" pitchFamily="34" charset="-122"/>
              </a:rPr>
              <a:t>String </a:t>
            </a:r>
            <a:r>
              <a:rPr lang="zh-CN" altLang="en-US" sz="2400" dirty="0">
                <a:latin typeface="微软雅黑" pitchFamily="34" charset="-122"/>
                <a:ea typeface="微软雅黑" pitchFamily="34" charset="-122"/>
              </a:rPr>
              <a:t>值是否是一个合法的 </a:t>
            </a:r>
            <a:r>
              <a:rPr lang="en-US" altLang="zh-CN" sz="2400" dirty="0">
                <a:latin typeface="微软雅黑" pitchFamily="34" charset="-122"/>
                <a:ea typeface="微软雅黑" pitchFamily="34" charset="-122"/>
              </a:rPr>
              <a:t>email</a:t>
            </a:r>
          </a:p>
          <a:p>
            <a:r>
              <a:rPr lang="en-US" altLang="zh-CN" sz="2400" dirty="0" err="1">
                <a:latin typeface="微软雅黑" pitchFamily="34" charset="-122"/>
                <a:ea typeface="微软雅黑" pitchFamily="34" charset="-122"/>
              </a:rPr>
              <a:t>url</a:t>
            </a:r>
            <a:r>
              <a:rPr lang="en-US" altLang="zh-CN" sz="2400" dirty="0">
                <a:latin typeface="微软雅黑" pitchFamily="34" charset="-122"/>
                <a:ea typeface="微软雅黑" pitchFamily="34" charset="-122"/>
              </a:rPr>
              <a:t>: </a:t>
            </a:r>
            <a:r>
              <a:rPr lang="zh-CN" altLang="en-US" sz="2400" dirty="0">
                <a:latin typeface="微软雅黑" pitchFamily="34" charset="-122"/>
                <a:ea typeface="微软雅黑" pitchFamily="34" charset="-122"/>
              </a:rPr>
              <a:t>检查给定 </a:t>
            </a:r>
            <a:r>
              <a:rPr lang="en-US" altLang="zh-CN" sz="2400" dirty="0">
                <a:latin typeface="微软雅黑" pitchFamily="34" charset="-122"/>
                <a:ea typeface="微软雅黑" pitchFamily="34" charset="-122"/>
              </a:rPr>
              <a:t>String </a:t>
            </a:r>
            <a:r>
              <a:rPr lang="zh-CN" altLang="en-US" sz="2400" dirty="0">
                <a:latin typeface="微软雅黑" pitchFamily="34" charset="-122"/>
                <a:ea typeface="微软雅黑" pitchFamily="34" charset="-122"/>
              </a:rPr>
              <a:t>值是否是一个合法的 </a:t>
            </a:r>
            <a:r>
              <a:rPr lang="en-US" altLang="zh-CN" sz="2400" dirty="0" err="1">
                <a:latin typeface="微软雅黑" pitchFamily="34" charset="-122"/>
                <a:ea typeface="微软雅黑" pitchFamily="34" charset="-122"/>
              </a:rPr>
              <a:t>url</a:t>
            </a:r>
            <a:endParaRPr lang="en-US" altLang="zh-CN" sz="2400" dirty="0">
              <a:latin typeface="微软雅黑" pitchFamily="34" charset="-122"/>
              <a:ea typeface="微软雅黑" pitchFamily="34" charset="-122"/>
            </a:endParaRPr>
          </a:p>
          <a:p>
            <a:r>
              <a:rPr lang="en-US" altLang="zh-CN" sz="2400" dirty="0" err="1">
                <a:latin typeface="微软雅黑" pitchFamily="34" charset="-122"/>
                <a:ea typeface="微软雅黑" pitchFamily="34" charset="-122"/>
              </a:rPr>
              <a:t>regex</a:t>
            </a:r>
            <a:r>
              <a:rPr lang="en-US" altLang="zh-CN" sz="2400" dirty="0">
                <a:latin typeface="微软雅黑" pitchFamily="34" charset="-122"/>
                <a:ea typeface="微软雅黑" pitchFamily="34" charset="-122"/>
              </a:rPr>
              <a:t>: </a:t>
            </a:r>
            <a:r>
              <a:rPr lang="zh-CN" altLang="en-US" sz="2400" dirty="0">
                <a:latin typeface="微软雅黑" pitchFamily="34" charset="-122"/>
                <a:ea typeface="微软雅黑" pitchFamily="34" charset="-122"/>
              </a:rPr>
              <a:t>检查某给定字段的值是否与一个给定的正则表达式模式相匹配</a:t>
            </a:r>
            <a:r>
              <a:rPr lang="en-US" altLang="zh-CN" sz="2400" dirty="0">
                <a:latin typeface="微软雅黑" pitchFamily="34" charset="-122"/>
                <a:ea typeface="微软雅黑" pitchFamily="34" charset="-122"/>
              </a:rPr>
              <a:t>. </a:t>
            </a:r>
          </a:p>
          <a:p>
            <a:pPr lvl="1"/>
            <a:r>
              <a:rPr lang="en-US" altLang="zh-CN" sz="2000" dirty="0" err="1">
                <a:latin typeface="微软雅黑" pitchFamily="34" charset="-122"/>
                <a:ea typeface="微软雅黑" pitchFamily="34" charset="-122"/>
              </a:rPr>
              <a:t>expresssion</a:t>
            </a:r>
            <a:r>
              <a:rPr lang="en-US" altLang="zh-CN" sz="2000" dirty="0">
                <a:latin typeface="微软雅黑" pitchFamily="34" charset="-122"/>
                <a:ea typeface="微软雅黑" pitchFamily="34" charset="-122"/>
              </a:rPr>
              <a:t>*: </a:t>
            </a:r>
            <a:r>
              <a:rPr lang="zh-CN" altLang="en-US" sz="2000" dirty="0">
                <a:latin typeface="微软雅黑" pitchFamily="34" charset="-122"/>
                <a:ea typeface="微软雅黑" pitchFamily="34" charset="-122"/>
              </a:rPr>
              <a:t>用来匹配的正则表达式</a:t>
            </a:r>
          </a:p>
          <a:p>
            <a:pPr lvl="1"/>
            <a:r>
              <a:rPr lang="en-US" altLang="zh-CN" sz="2000" dirty="0" err="1">
                <a:latin typeface="微软雅黑" pitchFamily="34" charset="-122"/>
                <a:ea typeface="微软雅黑" pitchFamily="34" charset="-122"/>
              </a:rPr>
              <a:t>caseSensitive</a:t>
            </a:r>
            <a:r>
              <a:rPr lang="en-US" altLang="zh-CN" sz="2000" dirty="0">
                <a:latin typeface="微软雅黑" pitchFamily="34" charset="-122"/>
                <a:ea typeface="微软雅黑" pitchFamily="34" charset="-122"/>
              </a:rPr>
              <a:t>: </a:t>
            </a:r>
            <a:r>
              <a:rPr lang="zh-CN" altLang="en-US" sz="2000" dirty="0">
                <a:latin typeface="微软雅黑" pitchFamily="34" charset="-122"/>
                <a:ea typeface="微软雅黑" pitchFamily="34" charset="-122"/>
              </a:rPr>
              <a:t>是否区分字母的大小写</a:t>
            </a:r>
            <a:r>
              <a:rPr lang="en-US" altLang="zh-CN" sz="2000" dirty="0">
                <a:latin typeface="微软雅黑" pitchFamily="34" charset="-122"/>
                <a:ea typeface="微软雅黑" pitchFamily="34" charset="-122"/>
              </a:rPr>
              <a:t>. </a:t>
            </a:r>
            <a:r>
              <a:rPr lang="zh-CN" altLang="en-US" sz="2000" dirty="0">
                <a:latin typeface="微软雅黑" pitchFamily="34" charset="-122"/>
                <a:ea typeface="微软雅黑" pitchFamily="34" charset="-122"/>
              </a:rPr>
              <a:t>默认为 </a:t>
            </a:r>
            <a:r>
              <a:rPr lang="en-US" altLang="zh-CN" sz="2000" dirty="0">
                <a:latin typeface="微软雅黑" pitchFamily="34" charset="-122"/>
                <a:ea typeface="微软雅黑" pitchFamily="34" charset="-122"/>
              </a:rPr>
              <a:t>true</a:t>
            </a:r>
          </a:p>
          <a:p>
            <a:pPr lvl="1"/>
            <a:r>
              <a:rPr lang="en-US" altLang="zh-CN" sz="2000" dirty="0">
                <a:latin typeface="微软雅黑" pitchFamily="34" charset="-122"/>
                <a:ea typeface="微软雅黑" pitchFamily="34" charset="-122"/>
              </a:rPr>
              <a:t>trim: </a:t>
            </a:r>
            <a:r>
              <a:rPr lang="zh-CN" altLang="en-US" sz="2000" dirty="0">
                <a:latin typeface="微软雅黑" pitchFamily="34" charset="-122"/>
                <a:ea typeface="微软雅黑" pitchFamily="34" charset="-122"/>
              </a:rPr>
              <a:t>是否去除前后空格</a:t>
            </a:r>
            <a:r>
              <a:rPr lang="en-US" altLang="zh-CN" sz="2000" dirty="0">
                <a:latin typeface="微软雅黑" pitchFamily="34" charset="-122"/>
                <a:ea typeface="微软雅黑" pitchFamily="34" charset="-122"/>
              </a:rPr>
              <a:t>. </a:t>
            </a:r>
            <a:r>
              <a:rPr lang="zh-CN" altLang="en-US" sz="2000" dirty="0">
                <a:latin typeface="微软雅黑" pitchFamily="34" charset="-122"/>
                <a:ea typeface="微软雅黑" pitchFamily="34" charset="-122"/>
              </a:rPr>
              <a:t>默认为 </a:t>
            </a:r>
            <a:r>
              <a:rPr lang="en-US" altLang="zh-CN" sz="2000" dirty="0">
                <a:latin typeface="微软雅黑" pitchFamily="34" charset="-122"/>
                <a:ea typeface="微软雅黑" pitchFamily="34" charset="-122"/>
              </a:rPr>
              <a:t>true</a:t>
            </a:r>
          </a:p>
          <a:p>
            <a:pPr lvl="1"/>
            <a:endParaRPr lang="en-US" altLang="zh-CN" sz="2000" dirty="0">
              <a:latin typeface="微软雅黑" pitchFamily="34" charset="-122"/>
              <a:ea typeface="微软雅黑" pitchFamily="34" charset="-122"/>
            </a:endParaRPr>
          </a:p>
        </p:txBody>
      </p:sp>
    </p:spTree>
    <p:extLst>
      <p:ext uri="{BB962C8B-B14F-4D97-AF65-F5344CB8AC3E}">
        <p14:creationId xmlns:p14="http://schemas.microsoft.com/office/powerpoint/2010/main" val="627790926"/>
      </p:ext>
    </p:extLst>
  </p:cSld>
  <p:clrMapOvr>
    <a:masterClrMapping/>
  </p:clrMapOvr>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Rectangle 2"/>
          <p:cNvSpPr>
            <a:spLocks noGrp="1" noChangeArrowheads="1"/>
          </p:cNvSpPr>
          <p:nvPr>
            <p:ph type="title"/>
          </p:nvPr>
        </p:nvSpPr>
        <p:spPr>
          <a:xfrm>
            <a:off x="1043608" y="629816"/>
            <a:ext cx="7772400" cy="1143000"/>
          </a:xfrm>
        </p:spPr>
        <p:txBody>
          <a:bodyPr/>
          <a:lstStyle/>
          <a:p>
            <a:r>
              <a:rPr lang="en-US" altLang="zh-CN" dirty="0">
                <a:latin typeface="微软雅黑" pitchFamily="34" charset="-122"/>
                <a:ea typeface="微软雅黑" pitchFamily="34" charset="-122"/>
              </a:rPr>
              <a:t>Struts2 </a:t>
            </a:r>
            <a:r>
              <a:rPr lang="zh-CN" altLang="en-US" dirty="0">
                <a:latin typeface="微软雅黑" pitchFamily="34" charset="-122"/>
                <a:ea typeface="微软雅黑" pitchFamily="34" charset="-122"/>
              </a:rPr>
              <a:t>内建的验证程序</a:t>
            </a:r>
          </a:p>
        </p:txBody>
      </p:sp>
      <p:sp>
        <p:nvSpPr>
          <p:cNvPr id="240643" name="Rectangle 3"/>
          <p:cNvSpPr>
            <a:spLocks noGrp="1" noChangeArrowheads="1"/>
          </p:cNvSpPr>
          <p:nvPr>
            <p:ph type="body" idx="1"/>
          </p:nvPr>
        </p:nvSpPr>
        <p:spPr>
          <a:xfrm>
            <a:off x="324172" y="1844825"/>
            <a:ext cx="8496300" cy="4176464"/>
          </a:xfrm>
        </p:spPr>
        <p:txBody>
          <a:bodyPr/>
          <a:lstStyle/>
          <a:p>
            <a:r>
              <a:rPr lang="en-US" altLang="zh-CN" sz="2000" dirty="0">
                <a:latin typeface="微软雅黑" pitchFamily="34" charset="-122"/>
                <a:ea typeface="微软雅黑" pitchFamily="34" charset="-122"/>
              </a:rPr>
              <a:t>expression </a:t>
            </a:r>
            <a:r>
              <a:rPr lang="zh-CN" altLang="en-US" sz="2000" dirty="0">
                <a:latin typeface="微软雅黑" pitchFamily="34" charset="-122"/>
                <a:ea typeface="微软雅黑" pitchFamily="34" charset="-122"/>
              </a:rPr>
              <a:t>和 </a:t>
            </a:r>
            <a:r>
              <a:rPr lang="en-US" altLang="zh-CN" sz="2000" dirty="0" err="1">
                <a:latin typeface="微软雅黑" pitchFamily="34" charset="-122"/>
                <a:ea typeface="微软雅黑" pitchFamily="34" charset="-122"/>
              </a:rPr>
              <a:t>fieldexpression</a:t>
            </a:r>
            <a:r>
              <a:rPr lang="en-US" altLang="zh-CN" sz="2000" dirty="0">
                <a:latin typeface="微软雅黑" pitchFamily="34" charset="-122"/>
                <a:ea typeface="微软雅黑" pitchFamily="34" charset="-122"/>
              </a:rPr>
              <a:t>: </a:t>
            </a:r>
            <a:r>
              <a:rPr lang="zh-CN" altLang="en-US" sz="2000" dirty="0">
                <a:latin typeface="微软雅黑" pitchFamily="34" charset="-122"/>
                <a:ea typeface="微软雅黑" pitchFamily="34" charset="-122"/>
              </a:rPr>
              <a:t>用来验证给定字段是否满足一个 </a:t>
            </a:r>
            <a:r>
              <a:rPr lang="en-US" altLang="zh-CN" sz="2000" dirty="0">
                <a:latin typeface="微软雅黑" pitchFamily="34" charset="-122"/>
                <a:ea typeface="微软雅黑" pitchFamily="34" charset="-122"/>
              </a:rPr>
              <a:t>OGNL </a:t>
            </a:r>
            <a:r>
              <a:rPr lang="zh-CN" altLang="en-US" sz="2000" dirty="0">
                <a:latin typeface="微软雅黑" pitchFamily="34" charset="-122"/>
                <a:ea typeface="微软雅黑" pitchFamily="34" charset="-122"/>
              </a:rPr>
              <a:t>表达式</a:t>
            </a:r>
            <a:r>
              <a:rPr lang="en-US" altLang="zh-CN" sz="2000" dirty="0">
                <a:latin typeface="微软雅黑" pitchFamily="34" charset="-122"/>
                <a:ea typeface="微软雅黑" pitchFamily="34" charset="-122"/>
              </a:rPr>
              <a:t>. </a:t>
            </a:r>
          </a:p>
          <a:p>
            <a:pPr lvl="1"/>
            <a:r>
              <a:rPr lang="zh-CN" altLang="en-US" sz="1800" dirty="0" smtClean="0">
                <a:latin typeface="微软雅黑" pitchFamily="34" charset="-122"/>
                <a:ea typeface="微软雅黑" pitchFamily="34" charset="-122"/>
              </a:rPr>
              <a:t>前者是</a:t>
            </a:r>
            <a:r>
              <a:rPr lang="zh-CN" altLang="en-US" sz="1800" dirty="0">
                <a:latin typeface="微软雅黑" pitchFamily="34" charset="-122"/>
                <a:ea typeface="微软雅黑" pitchFamily="34" charset="-122"/>
              </a:rPr>
              <a:t>一</a:t>
            </a:r>
            <a:r>
              <a:rPr lang="zh-CN" altLang="en-US" sz="1800" dirty="0" smtClean="0">
                <a:latin typeface="微软雅黑" pitchFamily="34" charset="-122"/>
                <a:ea typeface="微软雅黑" pitchFamily="34" charset="-122"/>
              </a:rPr>
              <a:t>个非字段</a:t>
            </a:r>
            <a:r>
              <a:rPr lang="zh-CN" altLang="en-US" sz="1800" dirty="0">
                <a:latin typeface="微软雅黑" pitchFamily="34" charset="-122"/>
                <a:ea typeface="微软雅黑" pitchFamily="34" charset="-122"/>
              </a:rPr>
              <a:t>验证程序</a:t>
            </a:r>
            <a:r>
              <a:rPr lang="en-US" altLang="zh-CN" sz="1800" dirty="0">
                <a:latin typeface="微软雅黑" pitchFamily="34" charset="-122"/>
                <a:ea typeface="微软雅黑" pitchFamily="34" charset="-122"/>
              </a:rPr>
              <a:t>, </a:t>
            </a:r>
            <a:r>
              <a:rPr lang="zh-CN" altLang="en-US" sz="1800" dirty="0">
                <a:latin typeface="微软雅黑" pitchFamily="34" charset="-122"/>
                <a:ea typeface="微软雅黑" pitchFamily="34" charset="-122"/>
              </a:rPr>
              <a:t>后者是一个字段验证程序</a:t>
            </a:r>
            <a:r>
              <a:rPr lang="en-US" altLang="zh-CN" sz="1800" dirty="0">
                <a:latin typeface="微软雅黑" pitchFamily="34" charset="-122"/>
                <a:ea typeface="微软雅黑" pitchFamily="34" charset="-122"/>
              </a:rPr>
              <a:t>. </a:t>
            </a:r>
          </a:p>
          <a:p>
            <a:pPr lvl="1"/>
            <a:r>
              <a:rPr lang="zh-CN" altLang="en-US" sz="1800" dirty="0">
                <a:latin typeface="微软雅黑" pitchFamily="34" charset="-122"/>
                <a:ea typeface="微软雅黑" pitchFamily="34" charset="-122"/>
              </a:rPr>
              <a:t>前者在验证失败时将生成一个 </a:t>
            </a:r>
            <a:r>
              <a:rPr lang="en-US" altLang="zh-CN" sz="1800" dirty="0">
                <a:latin typeface="微软雅黑" pitchFamily="34" charset="-122"/>
                <a:ea typeface="微软雅黑" pitchFamily="34" charset="-122"/>
              </a:rPr>
              <a:t>action </a:t>
            </a:r>
            <a:r>
              <a:rPr lang="zh-CN" altLang="en-US" sz="1800" dirty="0">
                <a:latin typeface="微软雅黑" pitchFamily="34" charset="-122"/>
                <a:ea typeface="微软雅黑" pitchFamily="34" charset="-122"/>
              </a:rPr>
              <a:t>错误</a:t>
            </a:r>
            <a:r>
              <a:rPr lang="en-US" altLang="zh-CN" sz="1800" dirty="0">
                <a:latin typeface="微软雅黑" pitchFamily="34" charset="-122"/>
                <a:ea typeface="微软雅黑" pitchFamily="34" charset="-122"/>
              </a:rPr>
              <a:t>, </a:t>
            </a:r>
            <a:r>
              <a:rPr lang="zh-CN" altLang="en-US" sz="1800" dirty="0">
                <a:latin typeface="微软雅黑" pitchFamily="34" charset="-122"/>
                <a:ea typeface="微软雅黑" pitchFamily="34" charset="-122"/>
              </a:rPr>
              <a:t>而后者在验证失败时</a:t>
            </a:r>
            <a:r>
              <a:rPr lang="zh-CN" altLang="en-US" sz="1800" dirty="0" smtClean="0">
                <a:latin typeface="微软雅黑" pitchFamily="34" charset="-122"/>
                <a:ea typeface="微软雅黑" pitchFamily="34" charset="-122"/>
              </a:rPr>
              <a:t>会生成一</a:t>
            </a:r>
            <a:r>
              <a:rPr lang="zh-CN" altLang="en-US" sz="1800" dirty="0">
                <a:latin typeface="微软雅黑" pitchFamily="34" charset="-122"/>
                <a:ea typeface="微软雅黑" pitchFamily="34" charset="-122"/>
              </a:rPr>
              <a:t>个字段错误</a:t>
            </a:r>
          </a:p>
          <a:p>
            <a:pPr lvl="1"/>
            <a:r>
              <a:rPr lang="en-US" altLang="zh-CN" sz="1800" dirty="0">
                <a:latin typeface="微软雅黑" pitchFamily="34" charset="-122"/>
                <a:ea typeface="微软雅黑" pitchFamily="34" charset="-122"/>
              </a:rPr>
              <a:t>expression*: </a:t>
            </a:r>
            <a:r>
              <a:rPr lang="zh-CN" altLang="en-US" sz="1800" dirty="0">
                <a:latin typeface="微软雅黑" pitchFamily="34" charset="-122"/>
                <a:ea typeface="微软雅黑" pitchFamily="34" charset="-122"/>
              </a:rPr>
              <a:t>用来进行验证的 </a:t>
            </a:r>
            <a:r>
              <a:rPr lang="en-US" altLang="zh-CN" sz="1800" dirty="0">
                <a:latin typeface="微软雅黑" pitchFamily="34" charset="-122"/>
                <a:ea typeface="微软雅黑" pitchFamily="34" charset="-122"/>
              </a:rPr>
              <a:t>OGNL </a:t>
            </a:r>
            <a:r>
              <a:rPr lang="zh-CN" altLang="en-US" sz="1800" dirty="0">
                <a:latin typeface="微软雅黑" pitchFamily="34" charset="-122"/>
                <a:ea typeface="微软雅黑" pitchFamily="34" charset="-122"/>
              </a:rPr>
              <a:t>表达式</a:t>
            </a:r>
          </a:p>
          <a:p>
            <a:endParaRPr lang="zh-CN" altLang="en-US" sz="2000" dirty="0">
              <a:latin typeface="微软雅黑" pitchFamily="34" charset="-122"/>
              <a:ea typeface="微软雅黑" pitchFamily="34" charset="-122"/>
            </a:endParaRPr>
          </a:p>
          <a:p>
            <a:endParaRPr lang="zh-CN" altLang="en-US" sz="2000" dirty="0">
              <a:latin typeface="微软雅黑" pitchFamily="34" charset="-122"/>
              <a:ea typeface="微软雅黑" pitchFamily="34" charset="-122"/>
            </a:endParaRPr>
          </a:p>
          <a:p>
            <a:endParaRPr lang="zh-CN" altLang="en-US" sz="2000" dirty="0">
              <a:latin typeface="微软雅黑" pitchFamily="34" charset="-122"/>
              <a:ea typeface="微软雅黑" pitchFamily="34" charset="-122"/>
            </a:endParaRPr>
          </a:p>
          <a:p>
            <a:r>
              <a:rPr lang="en-US" altLang="zh-CN" sz="2000" dirty="0">
                <a:latin typeface="微软雅黑" pitchFamily="34" charset="-122"/>
                <a:ea typeface="微软雅黑" pitchFamily="34" charset="-122"/>
              </a:rPr>
              <a:t>conversion: </a:t>
            </a:r>
            <a:r>
              <a:rPr lang="zh-CN" altLang="en-US" sz="2000" dirty="0">
                <a:latin typeface="微软雅黑" pitchFamily="34" charset="-122"/>
                <a:ea typeface="微软雅黑" pitchFamily="34" charset="-122"/>
              </a:rPr>
              <a:t>检查对</a:t>
            </a:r>
            <a:r>
              <a:rPr lang="zh-CN" altLang="en-US" sz="2000" dirty="0" smtClean="0">
                <a:latin typeface="微软雅黑" pitchFamily="34" charset="-122"/>
                <a:ea typeface="微软雅黑" pitchFamily="34" charset="-122"/>
              </a:rPr>
              <a:t>给定 </a:t>
            </a:r>
            <a:r>
              <a:rPr lang="en-US" altLang="zh-CN" sz="2000" dirty="0" smtClean="0">
                <a:latin typeface="微软雅黑" pitchFamily="34" charset="-122"/>
                <a:ea typeface="微软雅黑" pitchFamily="34" charset="-122"/>
              </a:rPr>
              <a:t>Action </a:t>
            </a:r>
            <a:r>
              <a:rPr lang="zh-CN" altLang="en-US" sz="2000" dirty="0" smtClean="0">
                <a:latin typeface="微软雅黑" pitchFamily="34" charset="-122"/>
                <a:ea typeface="微软雅黑" pitchFamily="34" charset="-122"/>
              </a:rPr>
              <a:t>属性</a:t>
            </a:r>
            <a:r>
              <a:rPr lang="zh-CN" altLang="en-US" sz="2000" dirty="0">
                <a:latin typeface="微软雅黑" pitchFamily="34" charset="-122"/>
                <a:ea typeface="微软雅黑" pitchFamily="34" charset="-122"/>
              </a:rPr>
              <a:t>进行的类型转换是否会导致一个转换错误</a:t>
            </a:r>
            <a:r>
              <a:rPr lang="en-US" altLang="zh-CN" sz="2000" dirty="0">
                <a:latin typeface="微软雅黑" pitchFamily="34" charset="-122"/>
                <a:ea typeface="微软雅黑" pitchFamily="34" charset="-122"/>
              </a:rPr>
              <a:t>. </a:t>
            </a:r>
            <a:r>
              <a:rPr lang="zh-CN" altLang="en-US" sz="2000" dirty="0">
                <a:latin typeface="微软雅黑" pitchFamily="34" charset="-122"/>
                <a:ea typeface="微软雅黑" pitchFamily="34" charset="-122"/>
              </a:rPr>
              <a:t>该验证程序还可以在默认的类型转换消息的基础上添加一条自定义的消息</a:t>
            </a:r>
          </a:p>
        </p:txBody>
      </p:sp>
      <p:pic>
        <p:nvPicPr>
          <p:cNvPr id="240644" name="Picture 4"/>
          <p:cNvPicPr>
            <a:picLocks noChangeAspect="1" noChangeArrowheads="1"/>
          </p:cNvPicPr>
          <p:nvPr/>
        </p:nvPicPr>
        <p:blipFill>
          <a:blip r:embed="rId2"/>
          <a:srcRect/>
          <a:stretch>
            <a:fillRect/>
          </a:stretch>
        </p:blipFill>
        <p:spPr bwMode="auto">
          <a:xfrm>
            <a:off x="928984" y="3886327"/>
            <a:ext cx="5834062" cy="854075"/>
          </a:xfrm>
          <a:prstGeom prst="rect">
            <a:avLst/>
          </a:prstGeom>
          <a:noFill/>
          <a:ln w="9525">
            <a:noFill/>
            <a:miter lim="800000"/>
            <a:headEnd/>
            <a:tailEnd/>
          </a:ln>
          <a:effectLst/>
        </p:spPr>
      </p:pic>
    </p:spTree>
    <p:extLst>
      <p:ext uri="{BB962C8B-B14F-4D97-AF65-F5344CB8AC3E}">
        <p14:creationId xmlns:p14="http://schemas.microsoft.com/office/powerpoint/2010/main" val="1997512841"/>
      </p:ext>
    </p:extLst>
  </p:cSld>
  <p:clrMapOvr>
    <a:masterClrMapping/>
  </p:clrMapOvr>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62880" y="692696"/>
            <a:ext cx="8229600" cy="1080120"/>
          </a:xfrm>
        </p:spPr>
        <p:txBody>
          <a:bodyPr/>
          <a:lstStyle/>
          <a:p>
            <a:r>
              <a:rPr lang="zh-CN" altLang="en-US" dirty="0" smtClean="0">
                <a:latin typeface="微软雅黑" pitchFamily="34" charset="-122"/>
                <a:ea typeface="微软雅黑" pitchFamily="34" charset="-122"/>
              </a:rPr>
              <a:t>短路验证器</a:t>
            </a:r>
            <a:endParaRPr lang="zh-CN" altLang="en-US" dirty="0">
              <a:latin typeface="微软雅黑" pitchFamily="34" charset="-122"/>
              <a:ea typeface="微软雅黑" pitchFamily="34" charset="-122"/>
            </a:endParaRPr>
          </a:p>
        </p:txBody>
      </p:sp>
      <p:sp>
        <p:nvSpPr>
          <p:cNvPr id="3" name="内容占位符 2"/>
          <p:cNvSpPr>
            <a:spLocks noGrp="1"/>
          </p:cNvSpPr>
          <p:nvPr>
            <p:ph idx="1"/>
          </p:nvPr>
        </p:nvSpPr>
        <p:spPr>
          <a:xfrm>
            <a:off x="302840" y="1855365"/>
            <a:ext cx="8517632" cy="2221707"/>
          </a:xfrm>
        </p:spPr>
        <p:txBody>
          <a:bodyPr>
            <a:normAutofit/>
          </a:bodyPr>
          <a:lstStyle/>
          <a:p>
            <a:r>
              <a:rPr lang="en-US" altLang="zh-CN" sz="2400" dirty="0" smtClean="0">
                <a:latin typeface="微软雅黑" pitchFamily="34" charset="-122"/>
                <a:ea typeface="微软雅黑" pitchFamily="34" charset="-122"/>
              </a:rPr>
              <a:t>&lt;</a:t>
            </a:r>
            <a:r>
              <a:rPr lang="en-US" altLang="zh-CN" sz="2400" dirty="0" err="1" smtClean="0">
                <a:latin typeface="微软雅黑" pitchFamily="34" charset="-122"/>
                <a:ea typeface="微软雅黑" pitchFamily="34" charset="-122"/>
              </a:rPr>
              <a:t>validator</a:t>
            </a:r>
            <a:r>
              <a:rPr lang="en-US" altLang="zh-CN" sz="2400" dirty="0" smtClean="0">
                <a:latin typeface="微软雅黑" pitchFamily="34" charset="-122"/>
                <a:ea typeface="微软雅黑" pitchFamily="34" charset="-122"/>
              </a:rPr>
              <a:t> </a:t>
            </a:r>
            <a:r>
              <a:rPr lang="zh-CN" altLang="en-US" sz="2400" dirty="0" smtClean="0">
                <a:latin typeface="微软雅黑" pitchFamily="34" charset="-122"/>
                <a:ea typeface="微软雅黑" pitchFamily="34" charset="-122"/>
              </a:rPr>
              <a:t> </a:t>
            </a:r>
            <a:r>
              <a:rPr lang="en-US" altLang="zh-CN" sz="2400" dirty="0" smtClean="0">
                <a:latin typeface="微软雅黑" pitchFamily="34" charset="-122"/>
                <a:ea typeface="微软雅黑" pitchFamily="34" charset="-122"/>
              </a:rPr>
              <a:t>…/&gt; </a:t>
            </a:r>
            <a:r>
              <a:rPr lang="zh-CN" altLang="en-US" sz="2400" dirty="0" smtClean="0">
                <a:latin typeface="微软雅黑" pitchFamily="34" charset="-122"/>
                <a:ea typeface="微软雅黑" pitchFamily="34" charset="-122"/>
              </a:rPr>
              <a:t>元素和 </a:t>
            </a:r>
            <a:r>
              <a:rPr lang="en-US" altLang="zh-CN" sz="2400" dirty="0" smtClean="0">
                <a:latin typeface="微软雅黑" pitchFamily="34" charset="-122"/>
                <a:ea typeface="微软雅黑" pitchFamily="34" charset="-122"/>
              </a:rPr>
              <a:t>&lt;field-</a:t>
            </a:r>
            <a:r>
              <a:rPr lang="en-US" altLang="zh-CN" sz="2400" dirty="0" err="1" smtClean="0">
                <a:latin typeface="微软雅黑" pitchFamily="34" charset="-122"/>
                <a:ea typeface="微软雅黑" pitchFamily="34" charset="-122"/>
              </a:rPr>
              <a:t>validator</a:t>
            </a:r>
            <a:r>
              <a:rPr lang="en-US" altLang="zh-CN" sz="2400" dirty="0" smtClean="0">
                <a:latin typeface="微软雅黑" pitchFamily="34" charset="-122"/>
                <a:ea typeface="微软雅黑" pitchFamily="34" charset="-122"/>
              </a:rPr>
              <a:t> </a:t>
            </a:r>
            <a:r>
              <a:rPr lang="zh-CN" altLang="en-US" sz="2400" dirty="0" smtClean="0">
                <a:latin typeface="微软雅黑" pitchFamily="34" charset="-122"/>
                <a:ea typeface="微软雅黑" pitchFamily="34" charset="-122"/>
              </a:rPr>
              <a:t> </a:t>
            </a:r>
            <a:r>
              <a:rPr lang="en-US" altLang="zh-CN" sz="2400" dirty="0" smtClean="0">
                <a:latin typeface="微软雅黑" pitchFamily="34" charset="-122"/>
                <a:ea typeface="微软雅黑" pitchFamily="34" charset="-122"/>
              </a:rPr>
              <a:t>…/&gt; </a:t>
            </a:r>
            <a:r>
              <a:rPr lang="zh-CN" altLang="en-US" sz="2400" dirty="0" smtClean="0">
                <a:latin typeface="微软雅黑" pitchFamily="34" charset="-122"/>
                <a:ea typeface="微软雅黑" pitchFamily="34" charset="-122"/>
              </a:rPr>
              <a:t>元素可以指定一个可选的 </a:t>
            </a:r>
            <a:r>
              <a:rPr lang="en-US" altLang="zh-CN" sz="2400" b="1" dirty="0" smtClean="0">
                <a:solidFill>
                  <a:srgbClr val="0000FF"/>
                </a:solidFill>
                <a:latin typeface="微软雅黑" pitchFamily="34" charset="-122"/>
                <a:ea typeface="微软雅黑" pitchFamily="34" charset="-122"/>
              </a:rPr>
              <a:t>short-circuit </a:t>
            </a:r>
            <a:r>
              <a:rPr lang="zh-CN" altLang="en-US" sz="2400" b="1" dirty="0" smtClean="0">
                <a:solidFill>
                  <a:srgbClr val="0000FF"/>
                </a:solidFill>
                <a:latin typeface="微软雅黑" pitchFamily="34" charset="-122"/>
                <a:ea typeface="微软雅黑" pitchFamily="34" charset="-122"/>
              </a:rPr>
              <a:t>属性</a:t>
            </a:r>
            <a:r>
              <a:rPr lang="zh-CN" altLang="en-US" sz="2400" dirty="0" smtClean="0">
                <a:latin typeface="微软雅黑" pitchFamily="34" charset="-122"/>
                <a:ea typeface="微软雅黑" pitchFamily="34" charset="-122"/>
              </a:rPr>
              <a:t>，该属性</a:t>
            </a:r>
            <a:r>
              <a:rPr lang="zh-CN" altLang="en-US" sz="2400" b="1" dirty="0" smtClean="0">
                <a:solidFill>
                  <a:srgbClr val="0000FF"/>
                </a:solidFill>
                <a:latin typeface="微软雅黑" pitchFamily="34" charset="-122"/>
                <a:ea typeface="微软雅黑" pitchFamily="34" charset="-122"/>
              </a:rPr>
              <a:t>指定该验证器是否是短验证器，默认值为 </a:t>
            </a:r>
            <a:r>
              <a:rPr lang="en-US" altLang="zh-CN" sz="2400" b="1" dirty="0" smtClean="0">
                <a:solidFill>
                  <a:srgbClr val="0000FF"/>
                </a:solidFill>
                <a:latin typeface="微软雅黑" pitchFamily="34" charset="-122"/>
                <a:ea typeface="微软雅黑" pitchFamily="34" charset="-122"/>
              </a:rPr>
              <a:t>false</a:t>
            </a:r>
            <a:r>
              <a:rPr lang="zh-CN" altLang="en-US" sz="2400" dirty="0" smtClean="0">
                <a:latin typeface="微软雅黑" pitchFamily="34" charset="-122"/>
                <a:ea typeface="微软雅黑" pitchFamily="34" charset="-122"/>
              </a:rPr>
              <a:t>。</a:t>
            </a:r>
            <a:endParaRPr lang="en-US" altLang="zh-CN" sz="2400" dirty="0" smtClean="0">
              <a:latin typeface="微软雅黑" pitchFamily="34" charset="-122"/>
              <a:ea typeface="微软雅黑" pitchFamily="34" charset="-122"/>
            </a:endParaRPr>
          </a:p>
          <a:p>
            <a:r>
              <a:rPr lang="zh-CN" altLang="en-US" sz="2400" dirty="0" smtClean="0">
                <a:latin typeface="微软雅黑" pitchFamily="34" charset="-122"/>
                <a:ea typeface="微软雅黑" pitchFamily="34" charset="-122"/>
              </a:rPr>
              <a:t>对同一个字段内的多个验证器，如果一个短路验证器验证失败，其他验证器不会继续校验</a:t>
            </a:r>
            <a:endParaRPr lang="zh-CN" altLang="en-US" sz="2400" dirty="0">
              <a:latin typeface="微软雅黑" pitchFamily="34" charset="-122"/>
              <a:ea typeface="微软雅黑" pitchFamily="34" charset="-122"/>
            </a:endParaRPr>
          </a:p>
        </p:txBody>
      </p:sp>
    </p:spTree>
    <p:extLst>
      <p:ext uri="{BB962C8B-B14F-4D97-AF65-F5344CB8AC3E}">
        <p14:creationId xmlns:p14="http://schemas.microsoft.com/office/powerpoint/2010/main" val="811455196"/>
      </p:ext>
    </p:extLst>
  </p:cSld>
  <p:clrMapOvr>
    <a:masterClrMapping/>
  </p:clrMapOvr>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27584" y="692696"/>
            <a:ext cx="8229600" cy="857256"/>
          </a:xfrm>
        </p:spPr>
        <p:txBody>
          <a:bodyPr>
            <a:normAutofit/>
          </a:bodyPr>
          <a:lstStyle/>
          <a:p>
            <a:pPr lvl="0"/>
            <a:r>
              <a:rPr lang="zh-CN" altLang="en-US" dirty="0" smtClean="0">
                <a:latin typeface="微软雅黑" pitchFamily="34" charset="-122"/>
                <a:ea typeface="微软雅黑" pitchFamily="34" charset="-122"/>
              </a:rPr>
              <a:t>非字段验证示例</a:t>
            </a:r>
            <a:endParaRPr lang="zh-CN" altLang="en-US" dirty="0">
              <a:latin typeface="微软雅黑" pitchFamily="34" charset="-122"/>
              <a:ea typeface="微软雅黑" pitchFamily="34" charset="-122"/>
            </a:endParaRPr>
          </a:p>
        </p:txBody>
      </p:sp>
      <p:pic>
        <p:nvPicPr>
          <p:cNvPr id="1026" name="Picture 2"/>
          <p:cNvPicPr>
            <a:picLocks noChangeAspect="1" noChangeArrowheads="1"/>
          </p:cNvPicPr>
          <p:nvPr/>
        </p:nvPicPr>
        <p:blipFill>
          <a:blip r:embed="rId2"/>
          <a:srcRect/>
          <a:stretch>
            <a:fillRect/>
          </a:stretch>
        </p:blipFill>
        <p:spPr bwMode="auto">
          <a:xfrm>
            <a:off x="351024" y="1863550"/>
            <a:ext cx="8475866" cy="1000132"/>
          </a:xfrm>
          <a:prstGeom prst="rect">
            <a:avLst/>
          </a:prstGeom>
          <a:noFill/>
          <a:ln w="9525">
            <a:noFill/>
            <a:miter lim="800000"/>
            <a:headEnd/>
            <a:tailEnd/>
          </a:ln>
          <a:effectLst/>
        </p:spPr>
      </p:pic>
    </p:spTree>
    <p:extLst>
      <p:ext uri="{BB962C8B-B14F-4D97-AF65-F5344CB8AC3E}">
        <p14:creationId xmlns:p14="http://schemas.microsoft.com/office/powerpoint/2010/main" val="3031519020"/>
      </p:ext>
    </p:extLst>
  </p:cSld>
  <p:clrMapOvr>
    <a:masterClrMapping/>
  </p:clrMapOvr>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755576" y="692696"/>
            <a:ext cx="8229600" cy="1008112"/>
          </a:xfrm>
        </p:spPr>
        <p:txBody>
          <a:bodyPr/>
          <a:lstStyle/>
          <a:p>
            <a:r>
              <a:rPr lang="zh-CN" altLang="en-US" dirty="0" smtClean="0">
                <a:latin typeface="微软雅黑" pitchFamily="34" charset="-122"/>
                <a:ea typeface="微软雅黑" pitchFamily="34" charset="-122"/>
              </a:rPr>
              <a:t>字段验证 </a:t>
            </a:r>
            <a:r>
              <a:rPr lang="en-US" altLang="zh-CN" dirty="0" err="1" smtClean="0">
                <a:latin typeface="微软雅黑" pitchFamily="34" charset="-122"/>
                <a:ea typeface="微软雅黑" pitchFamily="34" charset="-122"/>
              </a:rPr>
              <a:t>vs</a:t>
            </a:r>
            <a:r>
              <a:rPr lang="en-US" altLang="zh-CN" dirty="0" smtClean="0">
                <a:latin typeface="微软雅黑" pitchFamily="34" charset="-122"/>
                <a:ea typeface="微软雅黑" pitchFamily="34" charset="-122"/>
              </a:rPr>
              <a:t> </a:t>
            </a:r>
            <a:r>
              <a:rPr lang="zh-CN" altLang="en-US" dirty="0" smtClean="0">
                <a:latin typeface="微软雅黑" pitchFamily="34" charset="-122"/>
                <a:ea typeface="微软雅黑" pitchFamily="34" charset="-122"/>
              </a:rPr>
              <a:t>非字段验证</a:t>
            </a:r>
            <a:endParaRPr lang="zh-CN" altLang="en-US" dirty="0">
              <a:latin typeface="微软雅黑" pitchFamily="34" charset="-122"/>
              <a:ea typeface="微软雅黑" pitchFamily="34" charset="-122"/>
            </a:endParaRPr>
          </a:p>
        </p:txBody>
      </p:sp>
      <p:sp>
        <p:nvSpPr>
          <p:cNvPr id="3" name="内容占位符 2"/>
          <p:cNvSpPr>
            <a:spLocks noGrp="1"/>
          </p:cNvSpPr>
          <p:nvPr>
            <p:ph idx="1"/>
          </p:nvPr>
        </p:nvSpPr>
        <p:spPr>
          <a:xfrm>
            <a:off x="323528" y="1821354"/>
            <a:ext cx="8568952" cy="2471742"/>
          </a:xfrm>
        </p:spPr>
        <p:txBody>
          <a:bodyPr>
            <a:normAutofit/>
          </a:bodyPr>
          <a:lstStyle/>
          <a:p>
            <a:r>
              <a:rPr lang="zh-CN" altLang="en-US" sz="2400" dirty="0" smtClean="0">
                <a:latin typeface="微软雅黑" pitchFamily="34" charset="-122"/>
                <a:ea typeface="微软雅黑" pitchFamily="34" charset="-122"/>
              </a:rPr>
              <a:t>字段验证字段优先，可以为一个字段配置多个验证规则</a:t>
            </a:r>
            <a:endParaRPr lang="en-US" altLang="zh-CN" sz="2400" dirty="0" smtClean="0">
              <a:latin typeface="微软雅黑" pitchFamily="34" charset="-122"/>
              <a:ea typeface="微软雅黑" pitchFamily="34" charset="-122"/>
            </a:endParaRPr>
          </a:p>
          <a:p>
            <a:r>
              <a:rPr lang="zh-CN" altLang="en-US" sz="2400" dirty="0" smtClean="0">
                <a:latin typeface="微软雅黑" pitchFamily="34" charset="-122"/>
                <a:ea typeface="微软雅黑" pitchFamily="34" charset="-122"/>
              </a:rPr>
              <a:t>非字段验证验证规则优先</a:t>
            </a:r>
            <a:endParaRPr lang="en-US" altLang="zh-CN" sz="2400" dirty="0" smtClean="0">
              <a:latin typeface="微软雅黑" pitchFamily="34" charset="-122"/>
              <a:ea typeface="微软雅黑" pitchFamily="34" charset="-122"/>
            </a:endParaRPr>
          </a:p>
          <a:p>
            <a:r>
              <a:rPr lang="zh-CN" altLang="en-US" sz="2400" dirty="0" smtClean="0">
                <a:latin typeface="微软雅黑" pitchFamily="34" charset="-122"/>
                <a:ea typeface="微软雅黑" pitchFamily="34" charset="-122"/>
              </a:rPr>
              <a:t>大部分验证规则支持两种验证器，但个别的验证规则只能使用非字段验证，例如表达式验证。 </a:t>
            </a:r>
            <a:endParaRPr lang="zh-CN" altLang="en-US" sz="2400" dirty="0">
              <a:latin typeface="微软雅黑" pitchFamily="34" charset="-122"/>
              <a:ea typeface="微软雅黑" pitchFamily="34" charset="-122"/>
            </a:endParaRPr>
          </a:p>
        </p:txBody>
      </p:sp>
    </p:spTree>
    <p:extLst>
      <p:ext uri="{BB962C8B-B14F-4D97-AF65-F5344CB8AC3E}">
        <p14:creationId xmlns:p14="http://schemas.microsoft.com/office/powerpoint/2010/main" val="3688591497"/>
      </p:ext>
    </p:extLst>
  </p:cSld>
  <p:clrMapOvr>
    <a:masterClrMapping/>
  </p:clrMapOvr>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718933"/>
            <a:ext cx="8229600" cy="1143000"/>
          </a:xfrm>
        </p:spPr>
        <p:txBody>
          <a:bodyPr/>
          <a:lstStyle/>
          <a:p>
            <a:r>
              <a:rPr lang="zh-CN" altLang="en-US" dirty="0" smtClean="0">
                <a:latin typeface="Arial Unicode MS" pitchFamily="34" charset="-122"/>
                <a:ea typeface="Arial Unicode MS" pitchFamily="34" charset="-122"/>
                <a:cs typeface="Arial Unicode MS" pitchFamily="34" charset="-122"/>
              </a:rPr>
              <a:t>错误消息的重用性</a:t>
            </a:r>
            <a:endParaRPr lang="zh-CN" altLang="en-US" dirty="0">
              <a:latin typeface="Arial Unicode MS" pitchFamily="34" charset="-122"/>
              <a:ea typeface="Arial Unicode MS" pitchFamily="34" charset="-122"/>
              <a:cs typeface="Arial Unicode MS" pitchFamily="34" charset="-122"/>
            </a:endParaRPr>
          </a:p>
        </p:txBody>
      </p:sp>
      <p:sp>
        <p:nvSpPr>
          <p:cNvPr id="3" name="内容占位符 2"/>
          <p:cNvSpPr>
            <a:spLocks noGrp="1"/>
          </p:cNvSpPr>
          <p:nvPr>
            <p:ph idx="1"/>
          </p:nvPr>
        </p:nvSpPr>
        <p:spPr>
          <a:xfrm>
            <a:off x="457200" y="2044495"/>
            <a:ext cx="8229600" cy="4525963"/>
          </a:xfrm>
        </p:spPr>
        <p:txBody>
          <a:bodyPr>
            <a:normAutofit/>
          </a:bodyPr>
          <a:lstStyle/>
          <a:p>
            <a:r>
              <a:rPr lang="zh-CN" altLang="en-US" sz="2800" dirty="0" smtClean="0">
                <a:latin typeface="Arial Unicode MS" pitchFamily="34" charset="-122"/>
                <a:ea typeface="Arial Unicode MS" pitchFamily="34" charset="-122"/>
                <a:cs typeface="Arial Unicode MS" pitchFamily="34" charset="-122"/>
              </a:rPr>
              <a:t>多个字段使用同样的验证规则，可否使用同一条验证消息 ？</a:t>
            </a:r>
            <a:endParaRPr lang="zh-CN" altLang="en-US" sz="2800" dirty="0">
              <a:latin typeface="Arial Unicode MS" pitchFamily="34" charset="-122"/>
              <a:ea typeface="Arial Unicode MS" pitchFamily="34" charset="-122"/>
              <a:cs typeface="Arial Unicode MS" pitchFamily="34" charset="-122"/>
            </a:endParaRPr>
          </a:p>
        </p:txBody>
      </p:sp>
    </p:spTree>
    <p:extLst>
      <p:ext uri="{BB962C8B-B14F-4D97-AF65-F5344CB8AC3E}">
        <p14:creationId xmlns:p14="http://schemas.microsoft.com/office/powerpoint/2010/main" val="2003175094"/>
      </p:ext>
    </p:extLst>
  </p:cSld>
  <p:clrMapOvr>
    <a:masterClrMapping/>
  </p:clrMapOvr>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srcRect/>
          <a:stretch>
            <a:fillRect/>
          </a:stretch>
        </p:blipFill>
        <p:spPr bwMode="auto">
          <a:xfrm>
            <a:off x="5214974" y="1193088"/>
            <a:ext cx="5500694" cy="2569403"/>
          </a:xfrm>
          <a:prstGeom prst="rect">
            <a:avLst/>
          </a:prstGeom>
          <a:noFill/>
          <a:ln w="9525">
            <a:noFill/>
            <a:miter lim="800000"/>
            <a:headEnd/>
            <a:tailEnd/>
          </a:ln>
          <a:effectLst/>
        </p:spPr>
      </p:pic>
      <p:pic>
        <p:nvPicPr>
          <p:cNvPr id="2052" name="Picture 4"/>
          <p:cNvPicPr>
            <a:picLocks noChangeAspect="1" noChangeArrowheads="1"/>
          </p:cNvPicPr>
          <p:nvPr/>
        </p:nvPicPr>
        <p:blipFill>
          <a:blip r:embed="rId3"/>
          <a:srcRect/>
          <a:stretch>
            <a:fillRect/>
          </a:stretch>
        </p:blipFill>
        <p:spPr bwMode="auto">
          <a:xfrm>
            <a:off x="0" y="5286388"/>
            <a:ext cx="8924925" cy="895350"/>
          </a:xfrm>
          <a:prstGeom prst="rect">
            <a:avLst/>
          </a:prstGeom>
          <a:noFill/>
          <a:ln w="9525">
            <a:noFill/>
            <a:miter lim="800000"/>
            <a:headEnd/>
            <a:tailEnd/>
          </a:ln>
          <a:effectLst/>
        </p:spPr>
      </p:pic>
      <p:pic>
        <p:nvPicPr>
          <p:cNvPr id="4" name="Picture 4"/>
          <p:cNvPicPr>
            <a:picLocks noChangeAspect="1" noChangeArrowheads="1"/>
          </p:cNvPicPr>
          <p:nvPr/>
        </p:nvPicPr>
        <p:blipFill>
          <a:blip r:embed="rId4"/>
          <a:srcRect/>
          <a:stretch>
            <a:fillRect/>
          </a:stretch>
        </p:blipFill>
        <p:spPr bwMode="auto">
          <a:xfrm>
            <a:off x="0" y="1142984"/>
            <a:ext cx="4628226" cy="3500462"/>
          </a:xfrm>
          <a:prstGeom prst="rect">
            <a:avLst/>
          </a:prstGeom>
          <a:noFill/>
          <a:ln w="9525">
            <a:noFill/>
            <a:miter lim="800000"/>
            <a:headEnd/>
            <a:tailEnd/>
          </a:ln>
          <a:effectLst/>
        </p:spPr>
      </p:pic>
      <p:sp>
        <p:nvSpPr>
          <p:cNvPr id="28" name="矩形 27"/>
          <p:cNvSpPr/>
          <p:nvPr/>
        </p:nvSpPr>
        <p:spPr>
          <a:xfrm>
            <a:off x="8429684" y="1550278"/>
            <a:ext cx="428628" cy="285752"/>
          </a:xfrm>
          <a:prstGeom prst="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矩形 40"/>
          <p:cNvSpPr/>
          <p:nvPr/>
        </p:nvSpPr>
        <p:spPr>
          <a:xfrm>
            <a:off x="726906" y="1655576"/>
            <a:ext cx="1012658" cy="239366"/>
          </a:xfrm>
          <a:prstGeom prst="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椭圆 43"/>
          <p:cNvSpPr/>
          <p:nvPr/>
        </p:nvSpPr>
        <p:spPr>
          <a:xfrm>
            <a:off x="2500330" y="1617998"/>
            <a:ext cx="642942" cy="285752"/>
          </a:xfrm>
          <a:prstGeom prst="ellipse">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椭圆 47"/>
          <p:cNvSpPr/>
          <p:nvPr/>
        </p:nvSpPr>
        <p:spPr>
          <a:xfrm>
            <a:off x="6609874" y="1130458"/>
            <a:ext cx="642942" cy="285752"/>
          </a:xfrm>
          <a:prstGeom prst="ellipse">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矩形 52"/>
          <p:cNvSpPr/>
          <p:nvPr/>
        </p:nvSpPr>
        <p:spPr>
          <a:xfrm>
            <a:off x="751958" y="2180694"/>
            <a:ext cx="403576" cy="189262"/>
          </a:xfrm>
          <a:prstGeom prst="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矩形 53"/>
          <p:cNvSpPr/>
          <p:nvPr/>
        </p:nvSpPr>
        <p:spPr>
          <a:xfrm>
            <a:off x="7702778" y="2478972"/>
            <a:ext cx="403576" cy="189262"/>
          </a:xfrm>
          <a:prstGeom prst="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 name="矩形 57"/>
          <p:cNvSpPr/>
          <p:nvPr/>
        </p:nvSpPr>
        <p:spPr>
          <a:xfrm>
            <a:off x="751958" y="2928934"/>
            <a:ext cx="403576" cy="189262"/>
          </a:xfrm>
          <a:prstGeom prst="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 name="矩形 59"/>
          <p:cNvSpPr/>
          <p:nvPr/>
        </p:nvSpPr>
        <p:spPr>
          <a:xfrm>
            <a:off x="7715304" y="2046626"/>
            <a:ext cx="403576" cy="189262"/>
          </a:xfrm>
          <a:prstGeom prst="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矩形 63"/>
          <p:cNvSpPr/>
          <p:nvPr/>
        </p:nvSpPr>
        <p:spPr>
          <a:xfrm>
            <a:off x="7034752" y="5286388"/>
            <a:ext cx="403576" cy="189262"/>
          </a:xfrm>
          <a:prstGeom prst="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矩形 65"/>
          <p:cNvSpPr/>
          <p:nvPr/>
        </p:nvSpPr>
        <p:spPr>
          <a:xfrm>
            <a:off x="8395792" y="5311440"/>
            <a:ext cx="403576" cy="189262"/>
          </a:xfrm>
          <a:prstGeom prst="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73" name="曲线连接符 72"/>
          <p:cNvCxnSpPr>
            <a:stCxn id="64" idx="0"/>
            <a:endCxn id="58" idx="2"/>
          </p:cNvCxnSpPr>
          <p:nvPr/>
        </p:nvCxnSpPr>
        <p:spPr>
          <a:xfrm rot="16200000" flipV="1">
            <a:off x="3011047" y="1060895"/>
            <a:ext cx="2168192" cy="6282794"/>
          </a:xfrm>
          <a:prstGeom prst="curved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5" name="曲线连接符 74"/>
          <p:cNvCxnSpPr>
            <a:stCxn id="66" idx="0"/>
            <a:endCxn id="53" idx="2"/>
          </p:cNvCxnSpPr>
          <p:nvPr/>
        </p:nvCxnSpPr>
        <p:spPr>
          <a:xfrm rot="16200000" flipV="1">
            <a:off x="3304921" y="18781"/>
            <a:ext cx="2941484" cy="7643834"/>
          </a:xfrm>
          <a:prstGeom prst="curved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sp>
        <p:nvSpPr>
          <p:cNvPr id="76" name="矩形 75"/>
          <p:cNvSpPr/>
          <p:nvPr/>
        </p:nvSpPr>
        <p:spPr>
          <a:xfrm>
            <a:off x="2844962" y="5286388"/>
            <a:ext cx="1155534" cy="214314"/>
          </a:xfrm>
          <a:prstGeom prst="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78" name="形状 77"/>
          <p:cNvCxnSpPr>
            <a:stCxn id="76" idx="0"/>
            <a:endCxn id="41" idx="3"/>
          </p:cNvCxnSpPr>
          <p:nvPr/>
        </p:nvCxnSpPr>
        <p:spPr>
          <a:xfrm rot="16200000" flipV="1">
            <a:off x="825583" y="2689241"/>
            <a:ext cx="3511129" cy="1683165"/>
          </a:xfrm>
          <a:prstGeom prst="curvedConnector2">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2" name="形状 81"/>
          <p:cNvCxnSpPr>
            <a:stCxn id="53" idx="3"/>
            <a:endCxn id="54" idx="2"/>
          </p:cNvCxnSpPr>
          <p:nvPr/>
        </p:nvCxnSpPr>
        <p:spPr>
          <a:xfrm>
            <a:off x="1155534" y="2275325"/>
            <a:ext cx="6749032" cy="392909"/>
          </a:xfrm>
          <a:prstGeom prst="curvedConnector4">
            <a:avLst>
              <a:gd name="adj1" fmla="val 48505"/>
              <a:gd name="adj2" fmla="val 15818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4" name="形状 83"/>
          <p:cNvCxnSpPr>
            <a:stCxn id="58" idx="3"/>
            <a:endCxn id="60" idx="0"/>
          </p:cNvCxnSpPr>
          <p:nvPr/>
        </p:nvCxnSpPr>
        <p:spPr>
          <a:xfrm flipV="1">
            <a:off x="1155534" y="2046626"/>
            <a:ext cx="6761558" cy="976939"/>
          </a:xfrm>
          <a:prstGeom prst="curvedConnector4">
            <a:avLst>
              <a:gd name="adj1" fmla="val 48508"/>
              <a:gd name="adj2" fmla="val 1234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6" name="形状 85"/>
          <p:cNvCxnSpPr>
            <a:stCxn id="44" idx="6"/>
            <a:endCxn id="48" idx="4"/>
          </p:cNvCxnSpPr>
          <p:nvPr/>
        </p:nvCxnSpPr>
        <p:spPr>
          <a:xfrm flipV="1">
            <a:off x="3143272" y="1416210"/>
            <a:ext cx="3788073" cy="344664"/>
          </a:xfrm>
          <a:prstGeom prst="curvedConnector2">
            <a:avLst/>
          </a:prstGeom>
          <a:ln>
            <a:tailEnd type="arrow"/>
          </a:ln>
        </p:spPr>
        <p:style>
          <a:lnRef idx="1">
            <a:schemeClr val="accent1"/>
          </a:lnRef>
          <a:fillRef idx="0">
            <a:schemeClr val="accent1"/>
          </a:fillRef>
          <a:effectRef idx="0">
            <a:schemeClr val="accent1"/>
          </a:effectRef>
          <a:fontRef idx="minor">
            <a:schemeClr val="tx1"/>
          </a:fontRef>
        </p:style>
      </p:cxnSp>
      <p:sp>
        <p:nvSpPr>
          <p:cNvPr id="29" name="矩形 28"/>
          <p:cNvSpPr/>
          <p:nvPr/>
        </p:nvSpPr>
        <p:spPr>
          <a:xfrm>
            <a:off x="1571604" y="5214950"/>
            <a:ext cx="2714644" cy="357190"/>
          </a:xfrm>
          <a:prstGeom prst="rect">
            <a:avLst/>
          </a:prstGeom>
          <a:noFill/>
          <a:ln>
            <a:solidFill>
              <a:srgbClr val="0000F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矩形 29"/>
          <p:cNvSpPr/>
          <p:nvPr/>
        </p:nvSpPr>
        <p:spPr>
          <a:xfrm>
            <a:off x="487508" y="5941856"/>
            <a:ext cx="428628" cy="285752"/>
          </a:xfrm>
          <a:prstGeom prst="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32" name="形状 31"/>
          <p:cNvCxnSpPr>
            <a:stCxn id="29" idx="2"/>
            <a:endCxn id="30" idx="3"/>
          </p:cNvCxnSpPr>
          <p:nvPr/>
        </p:nvCxnSpPr>
        <p:spPr>
          <a:xfrm rot="5400000">
            <a:off x="1666235" y="4822041"/>
            <a:ext cx="512592" cy="2012790"/>
          </a:xfrm>
          <a:prstGeom prst="curvedConnector2">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48984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down)">
                                      <p:cBhvr>
                                        <p:cTn id="7" dur="500"/>
                                        <p:tgtEl>
                                          <p:spTgt spid="6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75"/>
                                        </p:tgtEl>
                                        <p:attrNameLst>
                                          <p:attrName>style.visibility</p:attrName>
                                        </p:attrNameLst>
                                      </p:cBhvr>
                                      <p:to>
                                        <p:strVal val="visible"/>
                                      </p:to>
                                    </p:set>
                                    <p:animEffect transition="in" filter="wipe(down)">
                                      <p:cBhvr>
                                        <p:cTn id="12" dur="500"/>
                                        <p:tgtEl>
                                          <p:spTgt spid="7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64"/>
                                        </p:tgtEl>
                                        <p:attrNameLst>
                                          <p:attrName>style.visibility</p:attrName>
                                        </p:attrNameLst>
                                      </p:cBhvr>
                                      <p:to>
                                        <p:strVal val="visible"/>
                                      </p:to>
                                    </p:set>
                                    <p:animEffect transition="in" filter="wipe(down)">
                                      <p:cBhvr>
                                        <p:cTn id="17" dur="500"/>
                                        <p:tgtEl>
                                          <p:spTgt spid="6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73"/>
                                        </p:tgtEl>
                                        <p:attrNameLst>
                                          <p:attrName>style.visibility</p:attrName>
                                        </p:attrNameLst>
                                      </p:cBhvr>
                                      <p:to>
                                        <p:strVal val="visible"/>
                                      </p:to>
                                    </p:set>
                                    <p:animEffect transition="in" filter="wipe(down)">
                                      <p:cBhvr>
                                        <p:cTn id="22" dur="500"/>
                                        <p:tgtEl>
                                          <p:spTgt spid="7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76"/>
                                        </p:tgtEl>
                                        <p:attrNameLst>
                                          <p:attrName>style.visibility</p:attrName>
                                        </p:attrNameLst>
                                      </p:cBhvr>
                                      <p:to>
                                        <p:strVal val="visible"/>
                                      </p:to>
                                    </p:set>
                                    <p:animEffect transition="in" filter="wipe(down)">
                                      <p:cBhvr>
                                        <p:cTn id="27" dur="500"/>
                                        <p:tgtEl>
                                          <p:spTgt spid="76"/>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78"/>
                                        </p:tgtEl>
                                        <p:attrNameLst>
                                          <p:attrName>style.visibility</p:attrName>
                                        </p:attrNameLst>
                                      </p:cBhvr>
                                      <p:to>
                                        <p:strVal val="visible"/>
                                      </p:to>
                                    </p:set>
                                    <p:animEffect transition="in" filter="wipe(down)">
                                      <p:cBhvr>
                                        <p:cTn id="32" dur="500"/>
                                        <p:tgtEl>
                                          <p:spTgt spid="78"/>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29"/>
                                        </p:tgtEl>
                                        <p:attrNameLst>
                                          <p:attrName>style.visibility</p:attrName>
                                        </p:attrNameLst>
                                      </p:cBhvr>
                                      <p:to>
                                        <p:strVal val="visible"/>
                                      </p:to>
                                    </p:set>
                                    <p:animEffect transition="in" filter="wipe(down)">
                                      <p:cBhvr>
                                        <p:cTn id="37" dur="500"/>
                                        <p:tgtEl>
                                          <p:spTgt spid="29"/>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wipe(down)">
                                      <p:cBhvr>
                                        <p:cTn id="42" dur="500"/>
                                        <p:tgtEl>
                                          <p:spTgt spid="30"/>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nodeType="clickEffect">
                                  <p:stCondLst>
                                    <p:cond delay="0"/>
                                  </p:stCondLst>
                                  <p:childTnLst>
                                    <p:set>
                                      <p:cBhvr>
                                        <p:cTn id="46" dur="1" fill="hold">
                                          <p:stCondLst>
                                            <p:cond delay="0"/>
                                          </p:stCondLst>
                                        </p:cTn>
                                        <p:tgtEl>
                                          <p:spTgt spid="32"/>
                                        </p:tgtEl>
                                        <p:attrNameLst>
                                          <p:attrName>style.visibility</p:attrName>
                                        </p:attrNameLst>
                                      </p:cBhvr>
                                      <p:to>
                                        <p:strVal val="visible"/>
                                      </p:to>
                                    </p:set>
                                    <p:animEffect transition="in" filter="wipe(down)">
                                      <p:cBhvr>
                                        <p:cTn id="47"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6" grpId="0" animBg="1"/>
      <p:bldP spid="76" grpId="0" animBg="1"/>
      <p:bldP spid="29" grpId="0" animBg="1"/>
      <p:bldP spid="3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8"/>
          <p:cNvPicPr>
            <a:picLocks noChangeAspect="1" noChangeArrowheads="1"/>
          </p:cNvPicPr>
          <p:nvPr/>
        </p:nvPicPr>
        <p:blipFill>
          <a:blip r:embed="rId2"/>
          <a:srcRect/>
          <a:stretch>
            <a:fillRect/>
          </a:stretch>
        </p:blipFill>
        <p:spPr bwMode="auto">
          <a:xfrm>
            <a:off x="684213" y="4557985"/>
            <a:ext cx="6746875" cy="674687"/>
          </a:xfrm>
          <a:prstGeom prst="rect">
            <a:avLst/>
          </a:prstGeom>
          <a:noFill/>
          <a:ln w="9525">
            <a:noFill/>
            <a:miter lim="800000"/>
            <a:headEnd/>
            <a:tailEnd/>
          </a:ln>
          <a:effectLst/>
        </p:spPr>
      </p:pic>
      <p:pic>
        <p:nvPicPr>
          <p:cNvPr id="5" name="Picture 4"/>
          <p:cNvPicPr>
            <a:picLocks noChangeAspect="1" noChangeArrowheads="1"/>
          </p:cNvPicPr>
          <p:nvPr/>
        </p:nvPicPr>
        <p:blipFill>
          <a:blip r:embed="rId3"/>
          <a:srcRect/>
          <a:stretch>
            <a:fillRect/>
          </a:stretch>
        </p:blipFill>
        <p:spPr bwMode="auto">
          <a:xfrm>
            <a:off x="3671888" y="1927497"/>
            <a:ext cx="4967287" cy="623888"/>
          </a:xfrm>
          <a:prstGeom prst="rect">
            <a:avLst/>
          </a:prstGeom>
          <a:noFill/>
          <a:ln w="9525">
            <a:noFill/>
            <a:miter lim="800000"/>
            <a:headEnd/>
            <a:tailEnd/>
          </a:ln>
          <a:effectLst/>
        </p:spPr>
      </p:pic>
      <p:pic>
        <p:nvPicPr>
          <p:cNvPr id="6" name="Picture 5"/>
          <p:cNvPicPr>
            <a:picLocks noChangeAspect="1" noChangeArrowheads="1"/>
          </p:cNvPicPr>
          <p:nvPr/>
        </p:nvPicPr>
        <p:blipFill>
          <a:blip r:embed="rId4"/>
          <a:srcRect/>
          <a:stretch>
            <a:fillRect/>
          </a:stretch>
        </p:blipFill>
        <p:spPr bwMode="auto">
          <a:xfrm>
            <a:off x="250825" y="919435"/>
            <a:ext cx="4679950" cy="238125"/>
          </a:xfrm>
          <a:prstGeom prst="rect">
            <a:avLst/>
          </a:prstGeom>
          <a:noFill/>
          <a:ln w="9525">
            <a:noFill/>
            <a:miter lim="800000"/>
            <a:headEnd/>
            <a:tailEnd/>
          </a:ln>
          <a:effectLst/>
        </p:spPr>
      </p:pic>
      <p:sp>
        <p:nvSpPr>
          <p:cNvPr id="7" name="Oval 6"/>
          <p:cNvSpPr>
            <a:spLocks noChangeArrowheads="1"/>
          </p:cNvSpPr>
          <p:nvPr/>
        </p:nvSpPr>
        <p:spPr bwMode="auto">
          <a:xfrm>
            <a:off x="2943225" y="897210"/>
            <a:ext cx="1150938" cy="287337"/>
          </a:xfrm>
          <a:prstGeom prst="ellipse">
            <a:avLst/>
          </a:prstGeom>
          <a:noFill/>
          <a:ln w="9525">
            <a:solidFill>
              <a:srgbClr val="FF3300"/>
            </a:solidFill>
            <a:prstDash val="dash"/>
            <a:round/>
            <a:headEnd/>
            <a:tailEnd/>
          </a:ln>
          <a:effectLst/>
        </p:spPr>
        <p:txBody>
          <a:bodyPr wrap="none" anchor="ctr"/>
          <a:lstStyle/>
          <a:p>
            <a:endParaRPr lang="zh-CN" altLang="en-US"/>
          </a:p>
        </p:txBody>
      </p:sp>
      <p:sp>
        <p:nvSpPr>
          <p:cNvPr id="8" name="Oval 7"/>
          <p:cNvSpPr>
            <a:spLocks noChangeArrowheads="1"/>
          </p:cNvSpPr>
          <p:nvPr/>
        </p:nvSpPr>
        <p:spPr bwMode="auto">
          <a:xfrm>
            <a:off x="4994275" y="1871935"/>
            <a:ext cx="1357313" cy="360362"/>
          </a:xfrm>
          <a:prstGeom prst="ellipse">
            <a:avLst/>
          </a:prstGeom>
          <a:noFill/>
          <a:ln w="9525">
            <a:solidFill>
              <a:srgbClr val="FF3300"/>
            </a:solidFill>
            <a:prstDash val="dash"/>
            <a:round/>
            <a:headEnd/>
            <a:tailEnd/>
          </a:ln>
          <a:effectLst/>
        </p:spPr>
        <p:txBody>
          <a:bodyPr wrap="none" anchor="ctr"/>
          <a:lstStyle/>
          <a:p>
            <a:endParaRPr lang="zh-CN" altLang="en-US"/>
          </a:p>
        </p:txBody>
      </p:sp>
      <p:sp>
        <p:nvSpPr>
          <p:cNvPr id="9" name="Line 8"/>
          <p:cNvSpPr>
            <a:spLocks noChangeShapeType="1"/>
          </p:cNvSpPr>
          <p:nvPr/>
        </p:nvSpPr>
        <p:spPr bwMode="auto">
          <a:xfrm>
            <a:off x="3708400" y="1186135"/>
            <a:ext cx="1368425" cy="719137"/>
          </a:xfrm>
          <a:prstGeom prst="line">
            <a:avLst/>
          </a:prstGeom>
          <a:noFill/>
          <a:ln w="9525">
            <a:solidFill>
              <a:schemeClr val="tx1"/>
            </a:solidFill>
            <a:prstDash val="dash"/>
            <a:round/>
            <a:headEnd/>
            <a:tailEnd type="triangle" w="med" len="med"/>
          </a:ln>
          <a:effectLst/>
        </p:spPr>
        <p:txBody>
          <a:bodyPr/>
          <a:lstStyle/>
          <a:p>
            <a:endParaRPr lang="zh-CN" altLang="en-US"/>
          </a:p>
        </p:txBody>
      </p:sp>
      <p:sp>
        <p:nvSpPr>
          <p:cNvPr id="10" name="Line 9"/>
          <p:cNvSpPr>
            <a:spLocks noChangeShapeType="1"/>
          </p:cNvSpPr>
          <p:nvPr/>
        </p:nvSpPr>
        <p:spPr bwMode="auto">
          <a:xfrm>
            <a:off x="7019925" y="2337072"/>
            <a:ext cx="0" cy="576263"/>
          </a:xfrm>
          <a:prstGeom prst="line">
            <a:avLst/>
          </a:prstGeom>
          <a:noFill/>
          <a:ln w="9525">
            <a:solidFill>
              <a:schemeClr val="tx1"/>
            </a:solidFill>
            <a:round/>
            <a:headEnd/>
            <a:tailEnd type="triangle" w="med" len="med"/>
          </a:ln>
          <a:effectLst/>
        </p:spPr>
        <p:txBody>
          <a:bodyPr/>
          <a:lstStyle/>
          <a:p>
            <a:endParaRPr lang="zh-CN" altLang="en-US"/>
          </a:p>
        </p:txBody>
      </p:sp>
      <p:pic>
        <p:nvPicPr>
          <p:cNvPr id="11" name="Picture 10"/>
          <p:cNvPicPr>
            <a:picLocks noChangeAspect="1" noChangeArrowheads="1"/>
          </p:cNvPicPr>
          <p:nvPr/>
        </p:nvPicPr>
        <p:blipFill>
          <a:blip r:embed="rId5"/>
          <a:srcRect/>
          <a:stretch>
            <a:fillRect/>
          </a:stretch>
        </p:blipFill>
        <p:spPr bwMode="auto">
          <a:xfrm>
            <a:off x="5580063" y="3057797"/>
            <a:ext cx="2667000" cy="828675"/>
          </a:xfrm>
          <a:prstGeom prst="rect">
            <a:avLst/>
          </a:prstGeom>
          <a:noFill/>
          <a:ln w="9525">
            <a:noFill/>
            <a:miter lim="800000"/>
            <a:headEnd/>
            <a:tailEnd/>
          </a:ln>
          <a:effectLst/>
        </p:spPr>
      </p:pic>
      <p:sp>
        <p:nvSpPr>
          <p:cNvPr id="12" name="Line 11"/>
          <p:cNvSpPr>
            <a:spLocks noChangeShapeType="1"/>
          </p:cNvSpPr>
          <p:nvPr/>
        </p:nvSpPr>
        <p:spPr bwMode="auto">
          <a:xfrm flipH="1">
            <a:off x="4932363" y="3489597"/>
            <a:ext cx="503237" cy="0"/>
          </a:xfrm>
          <a:prstGeom prst="line">
            <a:avLst/>
          </a:prstGeom>
          <a:noFill/>
          <a:ln w="9525">
            <a:solidFill>
              <a:schemeClr val="tx1"/>
            </a:solidFill>
            <a:round/>
            <a:headEnd/>
            <a:tailEnd type="triangle" w="med" len="med"/>
          </a:ln>
          <a:effectLst/>
        </p:spPr>
        <p:txBody>
          <a:bodyPr/>
          <a:lstStyle/>
          <a:p>
            <a:endParaRPr lang="zh-CN" altLang="en-US"/>
          </a:p>
        </p:txBody>
      </p:sp>
      <p:pic>
        <p:nvPicPr>
          <p:cNvPr id="13" name="Picture 12"/>
          <p:cNvPicPr>
            <a:picLocks noChangeAspect="1" noChangeArrowheads="1"/>
          </p:cNvPicPr>
          <p:nvPr/>
        </p:nvPicPr>
        <p:blipFill>
          <a:blip/>
          <a:srcRect/>
          <a:stretch>
            <a:fillRect/>
          </a:stretch>
        </p:blipFill>
        <p:spPr bwMode="auto">
          <a:xfrm>
            <a:off x="971550" y="3345135"/>
            <a:ext cx="3816350" cy="331787"/>
          </a:xfrm>
          <a:prstGeom prst="rect">
            <a:avLst/>
          </a:prstGeom>
          <a:noFill/>
          <a:ln w="9525">
            <a:noFill/>
            <a:miter lim="800000"/>
            <a:headEnd/>
            <a:tailEnd/>
          </a:ln>
          <a:effectLst/>
        </p:spPr>
      </p:pic>
      <p:sp>
        <p:nvSpPr>
          <p:cNvPr id="14" name="Oval 13"/>
          <p:cNvSpPr>
            <a:spLocks noChangeArrowheads="1"/>
          </p:cNvSpPr>
          <p:nvPr/>
        </p:nvSpPr>
        <p:spPr bwMode="auto">
          <a:xfrm>
            <a:off x="3325813" y="3345135"/>
            <a:ext cx="1019175" cy="288925"/>
          </a:xfrm>
          <a:prstGeom prst="ellipse">
            <a:avLst/>
          </a:prstGeom>
          <a:noFill/>
          <a:ln w="9525">
            <a:solidFill>
              <a:srgbClr val="FF3300"/>
            </a:solidFill>
            <a:prstDash val="dash"/>
            <a:round/>
            <a:headEnd/>
            <a:tailEnd/>
          </a:ln>
          <a:effectLst/>
        </p:spPr>
        <p:txBody>
          <a:bodyPr wrap="none" anchor="ctr"/>
          <a:lstStyle/>
          <a:p>
            <a:endParaRPr lang="zh-CN" altLang="en-US"/>
          </a:p>
        </p:txBody>
      </p:sp>
      <p:sp>
        <p:nvSpPr>
          <p:cNvPr id="15" name="Oval 15"/>
          <p:cNvSpPr>
            <a:spLocks noChangeArrowheads="1"/>
          </p:cNvSpPr>
          <p:nvPr/>
        </p:nvSpPr>
        <p:spPr bwMode="auto">
          <a:xfrm>
            <a:off x="1841500" y="4469085"/>
            <a:ext cx="1101725" cy="355600"/>
          </a:xfrm>
          <a:prstGeom prst="ellipse">
            <a:avLst/>
          </a:prstGeom>
          <a:noFill/>
          <a:ln w="9525">
            <a:solidFill>
              <a:srgbClr val="FF3300"/>
            </a:solidFill>
            <a:prstDash val="dash"/>
            <a:round/>
            <a:headEnd/>
            <a:tailEnd/>
          </a:ln>
          <a:effectLst/>
        </p:spPr>
        <p:txBody>
          <a:bodyPr wrap="none" anchor="ctr"/>
          <a:lstStyle/>
          <a:p>
            <a:endParaRPr lang="zh-CN" altLang="en-US"/>
          </a:p>
        </p:txBody>
      </p:sp>
      <p:sp>
        <p:nvSpPr>
          <p:cNvPr id="16" name="Line 16"/>
          <p:cNvSpPr>
            <a:spLocks noChangeShapeType="1"/>
          </p:cNvSpPr>
          <p:nvPr/>
        </p:nvSpPr>
        <p:spPr bwMode="auto">
          <a:xfrm flipH="1">
            <a:off x="2627313" y="3634060"/>
            <a:ext cx="1152525" cy="863600"/>
          </a:xfrm>
          <a:prstGeom prst="line">
            <a:avLst/>
          </a:prstGeom>
          <a:noFill/>
          <a:ln w="9525">
            <a:solidFill>
              <a:schemeClr val="tx1"/>
            </a:solidFill>
            <a:prstDash val="dash"/>
            <a:round/>
            <a:headEnd/>
            <a:tailEnd type="triangle" w="med" len="med"/>
          </a:ln>
          <a:effectLst/>
        </p:spPr>
        <p:txBody>
          <a:bodyPr/>
          <a:lstStyle/>
          <a:p>
            <a:endParaRPr lang="zh-CN" altLang="en-US"/>
          </a:p>
        </p:txBody>
      </p:sp>
      <p:pic>
        <p:nvPicPr>
          <p:cNvPr id="17" name="Picture 17"/>
          <p:cNvPicPr>
            <a:picLocks noChangeAspect="1" noChangeArrowheads="1"/>
          </p:cNvPicPr>
          <p:nvPr/>
        </p:nvPicPr>
        <p:blipFill>
          <a:blip r:embed="rId6"/>
          <a:srcRect/>
          <a:stretch>
            <a:fillRect/>
          </a:stretch>
        </p:blipFill>
        <p:spPr bwMode="auto">
          <a:xfrm>
            <a:off x="5364163" y="5434285"/>
            <a:ext cx="3600450" cy="733425"/>
          </a:xfrm>
          <a:prstGeom prst="rect">
            <a:avLst/>
          </a:prstGeom>
          <a:noFill/>
          <a:ln w="9525">
            <a:noFill/>
            <a:miter lim="800000"/>
            <a:headEnd/>
            <a:tailEnd/>
          </a:ln>
          <a:effectLst/>
        </p:spPr>
      </p:pic>
      <p:sp>
        <p:nvSpPr>
          <p:cNvPr id="18" name="Line 18"/>
          <p:cNvSpPr>
            <a:spLocks noChangeShapeType="1"/>
          </p:cNvSpPr>
          <p:nvPr/>
        </p:nvSpPr>
        <p:spPr bwMode="auto">
          <a:xfrm flipH="1">
            <a:off x="6588125" y="4713560"/>
            <a:ext cx="360363" cy="720725"/>
          </a:xfrm>
          <a:prstGeom prst="line">
            <a:avLst/>
          </a:prstGeom>
          <a:noFill/>
          <a:ln w="9525">
            <a:solidFill>
              <a:schemeClr val="tx1"/>
            </a:solidFill>
            <a:prstDash val="dash"/>
            <a:round/>
            <a:headEnd/>
            <a:tailEnd type="triangle" w="med" len="med"/>
          </a:ln>
          <a:effectLst/>
        </p:spPr>
        <p:txBody>
          <a:bodyPr/>
          <a:lstStyle/>
          <a:p>
            <a:endParaRPr lang="zh-CN" altLang="en-US"/>
          </a:p>
        </p:txBody>
      </p:sp>
      <p:sp>
        <p:nvSpPr>
          <p:cNvPr id="19" name="Oval 19"/>
          <p:cNvSpPr>
            <a:spLocks noChangeArrowheads="1"/>
          </p:cNvSpPr>
          <p:nvPr/>
        </p:nvSpPr>
        <p:spPr bwMode="auto">
          <a:xfrm>
            <a:off x="6361113" y="5783535"/>
            <a:ext cx="792162" cy="287337"/>
          </a:xfrm>
          <a:prstGeom prst="ellipse">
            <a:avLst/>
          </a:prstGeom>
          <a:noFill/>
          <a:ln w="9525">
            <a:solidFill>
              <a:srgbClr val="FF3300"/>
            </a:solidFill>
            <a:prstDash val="dash"/>
            <a:round/>
            <a:headEnd/>
            <a:tailEnd/>
          </a:ln>
          <a:effectLst/>
        </p:spPr>
        <p:txBody>
          <a:bodyPr wrap="none" anchor="ctr"/>
          <a:lstStyle/>
          <a:p>
            <a:endParaRPr lang="zh-CN" altLang="en-US"/>
          </a:p>
        </p:txBody>
      </p:sp>
      <p:sp>
        <p:nvSpPr>
          <p:cNvPr id="20" name="Oval 21"/>
          <p:cNvSpPr>
            <a:spLocks noChangeArrowheads="1"/>
          </p:cNvSpPr>
          <p:nvPr/>
        </p:nvSpPr>
        <p:spPr bwMode="auto">
          <a:xfrm>
            <a:off x="6505575" y="4557985"/>
            <a:ext cx="792163" cy="144462"/>
          </a:xfrm>
          <a:prstGeom prst="ellipse">
            <a:avLst/>
          </a:prstGeom>
          <a:noFill/>
          <a:ln w="9525">
            <a:solidFill>
              <a:schemeClr val="accent2"/>
            </a:solidFill>
            <a:prstDash val="dash"/>
            <a:round/>
            <a:headEnd/>
            <a:tailEnd/>
          </a:ln>
          <a:effectLst/>
        </p:spPr>
        <p:txBody>
          <a:bodyPr wrap="none" anchor="ctr"/>
          <a:lstStyle/>
          <a:p>
            <a:endParaRPr lang="zh-CN" altLang="en-US"/>
          </a:p>
        </p:txBody>
      </p:sp>
      <p:sp>
        <p:nvSpPr>
          <p:cNvPr id="21" name="Oval 22"/>
          <p:cNvSpPr>
            <a:spLocks noChangeArrowheads="1"/>
          </p:cNvSpPr>
          <p:nvPr/>
        </p:nvSpPr>
        <p:spPr bwMode="auto">
          <a:xfrm>
            <a:off x="6516688" y="5472385"/>
            <a:ext cx="792162" cy="144462"/>
          </a:xfrm>
          <a:prstGeom prst="ellipse">
            <a:avLst/>
          </a:prstGeom>
          <a:noFill/>
          <a:ln w="9525">
            <a:solidFill>
              <a:schemeClr val="accent2"/>
            </a:solidFill>
            <a:prstDash val="dash"/>
            <a:round/>
            <a:headEnd/>
            <a:tailEnd/>
          </a:ln>
          <a:effectLst/>
        </p:spPr>
        <p:txBody>
          <a:bodyPr wrap="none" anchor="ctr"/>
          <a:lstStyle/>
          <a:p>
            <a:endParaRPr lang="zh-CN" altLang="en-US"/>
          </a:p>
        </p:txBody>
      </p:sp>
      <p:sp>
        <p:nvSpPr>
          <p:cNvPr id="22" name="Oval 23"/>
          <p:cNvSpPr>
            <a:spLocks noChangeArrowheads="1"/>
          </p:cNvSpPr>
          <p:nvPr/>
        </p:nvSpPr>
        <p:spPr bwMode="auto">
          <a:xfrm>
            <a:off x="2090738" y="4869135"/>
            <a:ext cx="792162" cy="215900"/>
          </a:xfrm>
          <a:prstGeom prst="ellipse">
            <a:avLst/>
          </a:prstGeom>
          <a:noFill/>
          <a:ln w="9525">
            <a:solidFill>
              <a:schemeClr val="accent2"/>
            </a:solidFill>
            <a:prstDash val="dash"/>
            <a:round/>
            <a:headEnd/>
            <a:tailEnd/>
          </a:ln>
          <a:effectLst/>
        </p:spPr>
        <p:txBody>
          <a:bodyPr wrap="none" anchor="ctr"/>
          <a:lstStyle/>
          <a:p>
            <a:endParaRPr lang="zh-CN" altLang="en-US"/>
          </a:p>
        </p:txBody>
      </p:sp>
      <p:sp>
        <p:nvSpPr>
          <p:cNvPr id="23" name="Freeform 25"/>
          <p:cNvSpPr>
            <a:spLocks/>
          </p:cNvSpPr>
          <p:nvPr/>
        </p:nvSpPr>
        <p:spPr bwMode="auto">
          <a:xfrm>
            <a:off x="2484438" y="5073922"/>
            <a:ext cx="3959225" cy="1595438"/>
          </a:xfrm>
          <a:custGeom>
            <a:avLst/>
            <a:gdLst/>
            <a:ahLst/>
            <a:cxnLst>
              <a:cxn ang="0">
                <a:pos x="0" y="0"/>
              </a:cxn>
              <a:cxn ang="0">
                <a:pos x="816" y="907"/>
              </a:cxn>
              <a:cxn ang="0">
                <a:pos x="2494" y="590"/>
              </a:cxn>
            </a:cxnLst>
            <a:rect l="0" t="0" r="r" b="b"/>
            <a:pathLst>
              <a:path w="2494" h="1005">
                <a:moveTo>
                  <a:pt x="0" y="0"/>
                </a:moveTo>
                <a:cubicBezTo>
                  <a:pt x="200" y="404"/>
                  <a:pt x="400" y="809"/>
                  <a:pt x="816" y="907"/>
                </a:cubicBezTo>
                <a:cubicBezTo>
                  <a:pt x="1232" y="1005"/>
                  <a:pt x="1863" y="797"/>
                  <a:pt x="2494" y="590"/>
                </a:cubicBezTo>
              </a:path>
            </a:pathLst>
          </a:custGeom>
          <a:noFill/>
          <a:ln w="9525" cap="flat">
            <a:solidFill>
              <a:schemeClr val="tx1"/>
            </a:solidFill>
            <a:prstDash val="dash"/>
            <a:round/>
            <a:headEnd/>
            <a:tailEnd/>
          </a:ln>
          <a:effectLst/>
        </p:spPr>
        <p:txBody>
          <a:bodyPr/>
          <a:lstStyle/>
          <a:p>
            <a:endParaRPr lang="zh-CN" altLang="en-US"/>
          </a:p>
        </p:txBody>
      </p:sp>
    </p:spTree>
    <p:extLst>
      <p:ext uri="{BB962C8B-B14F-4D97-AF65-F5344CB8AC3E}">
        <p14:creationId xmlns:p14="http://schemas.microsoft.com/office/powerpoint/2010/main" val="3646278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down)">
                                      <p:cBhvr>
                                        <p:cTn id="10" dur="500"/>
                                        <p:tgtEl>
                                          <p:spTgt spid="9"/>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down)">
                                      <p:cBhvr>
                                        <p:cTn id="13" dur="5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wipe(down)">
                                      <p:cBhvr>
                                        <p:cTn id="18" dur="500"/>
                                        <p:tgtEl>
                                          <p:spTgt spid="14"/>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wipe(down)">
                                      <p:cBhvr>
                                        <p:cTn id="21" dur="500"/>
                                        <p:tgtEl>
                                          <p:spTgt spid="16"/>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wipe(down)">
                                      <p:cBhvr>
                                        <p:cTn id="24" dur="500"/>
                                        <p:tgtEl>
                                          <p:spTgt spid="15"/>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wipe(down)">
                                      <p:cBhvr>
                                        <p:cTn id="29" dur="500"/>
                                        <p:tgtEl>
                                          <p:spTgt spid="18"/>
                                        </p:tgtEl>
                                      </p:cBhvr>
                                    </p:animEffect>
                                  </p:childTnLst>
                                </p:cTn>
                              </p:par>
                              <p:par>
                                <p:cTn id="30" presetID="22" presetClass="entr" presetSubtype="4" fill="hold" grpId="0" nodeType="with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wipe(down)">
                                      <p:cBhvr>
                                        <p:cTn id="32" dur="500"/>
                                        <p:tgtEl>
                                          <p:spTgt spid="20"/>
                                        </p:tgtEl>
                                      </p:cBhvr>
                                    </p:animEffect>
                                  </p:childTnLst>
                                </p:cTn>
                              </p:par>
                              <p:par>
                                <p:cTn id="33" presetID="22" presetClass="entr" presetSubtype="4" fill="hold" grpId="0" nodeType="with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wipe(down)">
                                      <p:cBhvr>
                                        <p:cTn id="35" dur="500"/>
                                        <p:tgtEl>
                                          <p:spTgt spid="21"/>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grpId="0" nodeType="click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wipe(down)">
                                      <p:cBhvr>
                                        <p:cTn id="40" dur="500"/>
                                        <p:tgtEl>
                                          <p:spTgt spid="19"/>
                                        </p:tgtEl>
                                      </p:cBhvr>
                                    </p:animEffect>
                                  </p:childTnLst>
                                </p:cTn>
                              </p:par>
                              <p:par>
                                <p:cTn id="41" presetID="22" presetClass="entr" presetSubtype="4" fill="hold" grpId="0" nodeType="with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wipe(down)">
                                      <p:cBhvr>
                                        <p:cTn id="43" dur="500"/>
                                        <p:tgtEl>
                                          <p:spTgt spid="23"/>
                                        </p:tgtEl>
                                      </p:cBhvr>
                                    </p:animEffect>
                                  </p:childTnLst>
                                </p:cTn>
                              </p:par>
                              <p:par>
                                <p:cTn id="44" presetID="22" presetClass="entr" presetSubtype="4" fill="hold" grpId="0" nodeType="withEffect">
                                  <p:stCondLst>
                                    <p:cond delay="0"/>
                                  </p:stCondLst>
                                  <p:childTnLst>
                                    <p:set>
                                      <p:cBhvr>
                                        <p:cTn id="45" dur="1" fill="hold">
                                          <p:stCondLst>
                                            <p:cond delay="0"/>
                                          </p:stCondLst>
                                        </p:cTn>
                                        <p:tgtEl>
                                          <p:spTgt spid="22"/>
                                        </p:tgtEl>
                                        <p:attrNameLst>
                                          <p:attrName>style.visibility</p:attrName>
                                        </p:attrNameLst>
                                      </p:cBhvr>
                                      <p:to>
                                        <p:strVal val="visible"/>
                                      </p:to>
                                    </p:set>
                                    <p:animEffect transition="in" filter="wipe(down)">
                                      <p:cBhvr>
                                        <p:cTn id="46"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4" grpId="0" animBg="1"/>
      <p:bldP spid="15" grpId="0" animBg="1"/>
      <p:bldP spid="16" grpId="0" animBg="1"/>
      <p:bldP spid="18" grpId="0" animBg="1"/>
      <p:bldP spid="19" grpId="0" animBg="1"/>
      <p:bldP spid="20" grpId="0" animBg="1"/>
      <p:bldP spid="21" grpId="0" animBg="1"/>
      <p:bldP spid="22" grpId="0" animBg="1"/>
      <p:bldP spid="23" grpId="0" animBg="1"/>
    </p:bld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Rectangle 2"/>
          <p:cNvSpPr>
            <a:spLocks noGrp="1" noChangeArrowheads="1"/>
          </p:cNvSpPr>
          <p:nvPr>
            <p:ph type="title"/>
          </p:nvPr>
        </p:nvSpPr>
        <p:spPr>
          <a:xfrm>
            <a:off x="760040" y="629816"/>
            <a:ext cx="7772400" cy="1143000"/>
          </a:xfrm>
        </p:spPr>
        <p:txBody>
          <a:bodyPr/>
          <a:lstStyle/>
          <a:p>
            <a:r>
              <a:rPr lang="zh-CN" altLang="en-US" dirty="0">
                <a:latin typeface="微软雅黑" pitchFamily="34" charset="-122"/>
                <a:ea typeface="微软雅黑" pitchFamily="34" charset="-122"/>
              </a:rPr>
              <a:t>自定义</a:t>
            </a:r>
            <a:r>
              <a:rPr lang="zh-CN" altLang="en-US" dirty="0" smtClean="0">
                <a:latin typeface="微软雅黑" pitchFamily="34" charset="-122"/>
                <a:ea typeface="微软雅黑" pitchFamily="34" charset="-122"/>
              </a:rPr>
              <a:t>验证器</a:t>
            </a:r>
            <a:endParaRPr lang="zh-CN" altLang="en-US" dirty="0">
              <a:latin typeface="微软雅黑" pitchFamily="34" charset="-122"/>
              <a:ea typeface="微软雅黑" pitchFamily="34" charset="-122"/>
            </a:endParaRPr>
          </a:p>
        </p:txBody>
      </p:sp>
      <p:sp>
        <p:nvSpPr>
          <p:cNvPr id="238595" name="Rectangle 3"/>
          <p:cNvSpPr>
            <a:spLocks noGrp="1" noChangeArrowheads="1"/>
          </p:cNvSpPr>
          <p:nvPr>
            <p:ph type="body" idx="1"/>
          </p:nvPr>
        </p:nvSpPr>
        <p:spPr>
          <a:xfrm>
            <a:off x="370751" y="1713189"/>
            <a:ext cx="8521729" cy="4956171"/>
          </a:xfrm>
        </p:spPr>
        <p:txBody>
          <a:bodyPr>
            <a:noAutofit/>
          </a:bodyPr>
          <a:lstStyle/>
          <a:p>
            <a:r>
              <a:rPr lang="zh-CN" altLang="en-US" sz="2200" dirty="0">
                <a:latin typeface="微软雅黑" pitchFamily="34" charset="-122"/>
                <a:ea typeface="微软雅黑" pitchFamily="34" charset="-122"/>
              </a:rPr>
              <a:t>自定义</a:t>
            </a:r>
            <a:r>
              <a:rPr lang="zh-CN" altLang="en-US" sz="2200" dirty="0" smtClean="0">
                <a:latin typeface="微软雅黑" pitchFamily="34" charset="-122"/>
                <a:ea typeface="微软雅黑" pitchFamily="34" charset="-122"/>
              </a:rPr>
              <a:t>验证器必须</a:t>
            </a:r>
            <a:r>
              <a:rPr lang="zh-CN" altLang="en-US" sz="2200" dirty="0">
                <a:latin typeface="微软雅黑" pitchFamily="34" charset="-122"/>
                <a:ea typeface="微软雅黑" pitchFamily="34" charset="-122"/>
              </a:rPr>
              <a:t>实现 </a:t>
            </a:r>
            <a:r>
              <a:rPr lang="en-US" altLang="zh-CN" sz="2200" dirty="0" err="1">
                <a:latin typeface="微软雅黑" pitchFamily="34" charset="-122"/>
                <a:ea typeface="微软雅黑" pitchFamily="34" charset="-122"/>
              </a:rPr>
              <a:t>Validator</a:t>
            </a:r>
            <a:r>
              <a:rPr lang="en-US" altLang="zh-CN" sz="2200" dirty="0">
                <a:latin typeface="微软雅黑" pitchFamily="34" charset="-122"/>
                <a:ea typeface="微软雅黑" pitchFamily="34" charset="-122"/>
              </a:rPr>
              <a:t> </a:t>
            </a:r>
            <a:r>
              <a:rPr lang="zh-CN" altLang="en-US" sz="2200" dirty="0">
                <a:latin typeface="微软雅黑" pitchFamily="34" charset="-122"/>
                <a:ea typeface="微软雅黑" pitchFamily="34" charset="-122"/>
              </a:rPr>
              <a:t>接口</a:t>
            </a:r>
            <a:r>
              <a:rPr lang="en-US" altLang="zh-CN" sz="2200" dirty="0">
                <a:latin typeface="微软雅黑" pitchFamily="34" charset="-122"/>
                <a:ea typeface="微软雅黑" pitchFamily="34" charset="-122"/>
              </a:rPr>
              <a:t>.</a:t>
            </a:r>
          </a:p>
          <a:p>
            <a:r>
              <a:rPr lang="en-US" altLang="zh-CN" sz="2200" dirty="0" err="1" smtClean="0">
                <a:latin typeface="微软雅黑" pitchFamily="34" charset="-122"/>
                <a:ea typeface="微软雅黑" pitchFamily="34" charset="-122"/>
              </a:rPr>
              <a:t>ValidatorSupport</a:t>
            </a:r>
            <a:r>
              <a:rPr lang="en-US" altLang="zh-CN" sz="2200" dirty="0" smtClean="0">
                <a:latin typeface="微软雅黑" pitchFamily="34" charset="-122"/>
                <a:ea typeface="微软雅黑" pitchFamily="34" charset="-122"/>
              </a:rPr>
              <a:t> </a:t>
            </a:r>
            <a:r>
              <a:rPr lang="zh-CN" altLang="en-US" sz="2200" dirty="0">
                <a:latin typeface="微软雅黑" pitchFamily="34" charset="-122"/>
                <a:ea typeface="微软雅黑" pitchFamily="34" charset="-122"/>
              </a:rPr>
              <a:t>和 </a:t>
            </a:r>
            <a:r>
              <a:rPr lang="en-US" altLang="zh-CN" sz="2200" dirty="0" err="1">
                <a:latin typeface="微软雅黑" pitchFamily="34" charset="-122"/>
                <a:ea typeface="微软雅黑" pitchFamily="34" charset="-122"/>
              </a:rPr>
              <a:t>FieldValidatorSupport</a:t>
            </a:r>
            <a:r>
              <a:rPr lang="en-US" altLang="zh-CN" sz="2200" dirty="0">
                <a:latin typeface="微软雅黑" pitchFamily="34" charset="-122"/>
                <a:ea typeface="微软雅黑" pitchFamily="34" charset="-122"/>
              </a:rPr>
              <a:t> </a:t>
            </a:r>
            <a:r>
              <a:rPr lang="zh-CN" altLang="en-US" sz="2200" dirty="0">
                <a:latin typeface="微软雅黑" pitchFamily="34" charset="-122"/>
                <a:ea typeface="微软雅黑" pitchFamily="34" charset="-122"/>
              </a:rPr>
              <a:t>实现了 </a:t>
            </a:r>
            <a:r>
              <a:rPr lang="en-US" altLang="zh-CN" sz="2200" dirty="0" err="1">
                <a:latin typeface="微软雅黑" pitchFamily="34" charset="-122"/>
                <a:ea typeface="微软雅黑" pitchFamily="34" charset="-122"/>
              </a:rPr>
              <a:t>Validator</a:t>
            </a:r>
            <a:r>
              <a:rPr lang="en-US" altLang="zh-CN" sz="2200" dirty="0">
                <a:latin typeface="微软雅黑" pitchFamily="34" charset="-122"/>
                <a:ea typeface="微软雅黑" pitchFamily="34" charset="-122"/>
              </a:rPr>
              <a:t> </a:t>
            </a:r>
            <a:r>
              <a:rPr lang="zh-CN" altLang="en-US" sz="2200" dirty="0" smtClean="0">
                <a:latin typeface="微软雅黑" pitchFamily="34" charset="-122"/>
                <a:ea typeface="微软雅黑" pitchFamily="34" charset="-122"/>
              </a:rPr>
              <a:t>接口</a:t>
            </a:r>
            <a:endParaRPr lang="en-US" altLang="zh-CN" sz="2200" dirty="0" smtClean="0">
              <a:latin typeface="微软雅黑" pitchFamily="34" charset="-122"/>
              <a:ea typeface="微软雅黑" pitchFamily="34" charset="-122"/>
            </a:endParaRPr>
          </a:p>
          <a:p>
            <a:endParaRPr lang="en-US" altLang="zh-CN" sz="2200" dirty="0" smtClean="0">
              <a:latin typeface="微软雅黑" pitchFamily="34" charset="-122"/>
              <a:ea typeface="微软雅黑" pitchFamily="34" charset="-122"/>
            </a:endParaRPr>
          </a:p>
          <a:p>
            <a:endParaRPr lang="en-US" altLang="zh-CN" sz="2200" dirty="0" smtClean="0">
              <a:latin typeface="微软雅黑" pitchFamily="34" charset="-122"/>
              <a:ea typeface="微软雅黑" pitchFamily="34" charset="-122"/>
            </a:endParaRPr>
          </a:p>
          <a:p>
            <a:pPr>
              <a:buNone/>
            </a:pPr>
            <a:endParaRPr lang="zh-CN" altLang="en-US" sz="2200" dirty="0">
              <a:latin typeface="微软雅黑" pitchFamily="34" charset="-122"/>
              <a:ea typeface="微软雅黑" pitchFamily="34" charset="-122"/>
            </a:endParaRPr>
          </a:p>
          <a:p>
            <a:pPr lvl="1"/>
            <a:r>
              <a:rPr lang="zh-CN" altLang="en-US" sz="1800" dirty="0">
                <a:latin typeface="微软雅黑" pitchFamily="34" charset="-122"/>
                <a:ea typeface="微软雅黑" pitchFamily="34" charset="-122"/>
              </a:rPr>
              <a:t>若需要普通的验证程序</a:t>
            </a:r>
            <a:r>
              <a:rPr lang="en-US" altLang="zh-CN" sz="1800" dirty="0">
                <a:latin typeface="微软雅黑" pitchFamily="34" charset="-122"/>
                <a:ea typeface="微软雅黑" pitchFamily="34" charset="-122"/>
              </a:rPr>
              <a:t>, </a:t>
            </a:r>
            <a:r>
              <a:rPr lang="zh-CN" altLang="en-US" sz="1800" dirty="0">
                <a:latin typeface="微软雅黑" pitchFamily="34" charset="-122"/>
                <a:ea typeface="微软雅黑" pitchFamily="34" charset="-122"/>
              </a:rPr>
              <a:t>可以继承 </a:t>
            </a:r>
            <a:r>
              <a:rPr lang="en-US" altLang="zh-CN" sz="1800" dirty="0" err="1">
                <a:latin typeface="微软雅黑" pitchFamily="34" charset="-122"/>
                <a:ea typeface="微软雅黑" pitchFamily="34" charset="-122"/>
              </a:rPr>
              <a:t>ValidatorSupport</a:t>
            </a:r>
            <a:r>
              <a:rPr lang="en-US" altLang="zh-CN" sz="1800" dirty="0">
                <a:latin typeface="微软雅黑" pitchFamily="34" charset="-122"/>
                <a:ea typeface="微软雅黑" pitchFamily="34" charset="-122"/>
              </a:rPr>
              <a:t> </a:t>
            </a:r>
            <a:r>
              <a:rPr lang="zh-CN" altLang="en-US" sz="1800" dirty="0">
                <a:latin typeface="微软雅黑" pitchFamily="34" charset="-122"/>
                <a:ea typeface="微软雅黑" pitchFamily="34" charset="-122"/>
              </a:rPr>
              <a:t>类</a:t>
            </a:r>
          </a:p>
          <a:p>
            <a:pPr lvl="1"/>
            <a:r>
              <a:rPr lang="zh-CN" altLang="en-US" sz="1800" dirty="0">
                <a:latin typeface="微软雅黑" pitchFamily="34" charset="-122"/>
                <a:ea typeface="微软雅黑" pitchFamily="34" charset="-122"/>
              </a:rPr>
              <a:t>若需要字段验证程序</a:t>
            </a:r>
            <a:r>
              <a:rPr lang="en-US" altLang="zh-CN" sz="1800" dirty="0">
                <a:latin typeface="微软雅黑" pitchFamily="34" charset="-122"/>
                <a:ea typeface="微软雅黑" pitchFamily="34" charset="-122"/>
              </a:rPr>
              <a:t>, </a:t>
            </a:r>
            <a:r>
              <a:rPr lang="zh-CN" altLang="en-US" sz="1800" dirty="0">
                <a:latin typeface="微软雅黑" pitchFamily="34" charset="-122"/>
                <a:ea typeface="微软雅黑" pitchFamily="34" charset="-122"/>
              </a:rPr>
              <a:t>可以继承 </a:t>
            </a:r>
            <a:r>
              <a:rPr lang="en-US" altLang="zh-CN" sz="1800" dirty="0" err="1">
                <a:latin typeface="微软雅黑" pitchFamily="34" charset="-122"/>
                <a:ea typeface="微软雅黑" pitchFamily="34" charset="-122"/>
              </a:rPr>
              <a:t>FieldValidatorSupport</a:t>
            </a:r>
            <a:r>
              <a:rPr lang="en-US" altLang="zh-CN" sz="1800" dirty="0">
                <a:latin typeface="微软雅黑" pitchFamily="34" charset="-122"/>
                <a:ea typeface="微软雅黑" pitchFamily="34" charset="-122"/>
              </a:rPr>
              <a:t> </a:t>
            </a:r>
            <a:r>
              <a:rPr lang="zh-CN" altLang="en-US" sz="1800" dirty="0">
                <a:latin typeface="微软雅黑" pitchFamily="34" charset="-122"/>
                <a:ea typeface="微软雅黑" pitchFamily="34" charset="-122"/>
              </a:rPr>
              <a:t>类</a:t>
            </a:r>
          </a:p>
          <a:p>
            <a:pPr lvl="1"/>
            <a:r>
              <a:rPr lang="zh-CN" altLang="en-US" sz="1800" dirty="0">
                <a:latin typeface="微软雅黑" pitchFamily="34" charset="-122"/>
                <a:ea typeface="微软雅黑" pitchFamily="34" charset="-122"/>
              </a:rPr>
              <a:t>若验证程序需要接受一个输入参数</a:t>
            </a:r>
            <a:r>
              <a:rPr lang="en-US" altLang="zh-CN" sz="1800" dirty="0">
                <a:latin typeface="微软雅黑" pitchFamily="34" charset="-122"/>
                <a:ea typeface="微软雅黑" pitchFamily="34" charset="-122"/>
              </a:rPr>
              <a:t>, </a:t>
            </a:r>
            <a:r>
              <a:rPr lang="zh-CN" altLang="en-US" sz="1800" dirty="0">
                <a:latin typeface="微软雅黑" pitchFamily="34" charset="-122"/>
                <a:ea typeface="微软雅黑" pitchFamily="34" charset="-122"/>
              </a:rPr>
              <a:t>需要为这个参数增加一个相应的属性</a:t>
            </a:r>
          </a:p>
          <a:p>
            <a:r>
              <a:rPr lang="zh-CN" altLang="en-US" sz="2200" dirty="0">
                <a:latin typeface="微软雅黑" pitchFamily="34" charset="-122"/>
                <a:ea typeface="微软雅黑" pitchFamily="34" charset="-122"/>
              </a:rPr>
              <a:t>注册验证程序</a:t>
            </a:r>
            <a:r>
              <a:rPr lang="en-US" altLang="zh-CN" sz="2200" dirty="0">
                <a:latin typeface="微软雅黑" pitchFamily="34" charset="-122"/>
                <a:ea typeface="微软雅黑" pitchFamily="34" charset="-122"/>
              </a:rPr>
              <a:t>: </a:t>
            </a:r>
            <a:r>
              <a:rPr lang="zh-CN" altLang="en-US" sz="2200" dirty="0">
                <a:latin typeface="微软雅黑" pitchFamily="34" charset="-122"/>
                <a:ea typeface="微软雅黑" pitchFamily="34" charset="-122"/>
              </a:rPr>
              <a:t>自定义验证器需要在类路径里的某个 </a:t>
            </a:r>
            <a:r>
              <a:rPr lang="en-US" altLang="zh-CN" sz="2200" dirty="0">
                <a:latin typeface="微软雅黑" pitchFamily="34" charset="-122"/>
                <a:ea typeface="微软雅黑" pitchFamily="34" charset="-122"/>
              </a:rPr>
              <a:t>validators.xml </a:t>
            </a:r>
            <a:r>
              <a:rPr lang="zh-CN" altLang="en-US" sz="2200" dirty="0">
                <a:latin typeface="微软雅黑" pitchFamily="34" charset="-122"/>
                <a:ea typeface="微软雅黑" pitchFamily="34" charset="-122"/>
              </a:rPr>
              <a:t>文件里注册</a:t>
            </a:r>
            <a:r>
              <a:rPr lang="en-US" altLang="zh-CN" sz="2200" dirty="0" smtClean="0">
                <a:latin typeface="微软雅黑" pitchFamily="34" charset="-122"/>
                <a:ea typeface="微软雅黑" pitchFamily="34" charset="-122"/>
              </a:rPr>
              <a:t>:  </a:t>
            </a:r>
            <a:r>
              <a:rPr lang="zh-CN" altLang="en-US" sz="2200" dirty="0" smtClean="0">
                <a:latin typeface="微软雅黑" pitchFamily="34" charset="-122"/>
                <a:ea typeface="微软雅黑" pitchFamily="34" charset="-122"/>
              </a:rPr>
              <a:t>验证</a:t>
            </a:r>
            <a:r>
              <a:rPr lang="zh-CN" altLang="en-US" sz="2200" dirty="0">
                <a:latin typeface="微软雅黑" pitchFamily="34" charset="-122"/>
                <a:ea typeface="微软雅黑" pitchFamily="34" charset="-122"/>
              </a:rPr>
              <a:t>框架首先在根目录下找</a:t>
            </a:r>
            <a:r>
              <a:rPr lang="en-US" altLang="zh-CN" sz="2200" dirty="0">
                <a:latin typeface="微软雅黑" pitchFamily="34" charset="-122"/>
                <a:ea typeface="微软雅黑" pitchFamily="34" charset="-122"/>
              </a:rPr>
              <a:t>validators.xml</a:t>
            </a:r>
            <a:r>
              <a:rPr lang="zh-CN" altLang="en-US" sz="2200" dirty="0">
                <a:latin typeface="微软雅黑" pitchFamily="34" charset="-122"/>
                <a:ea typeface="微软雅黑" pitchFamily="34" charset="-122"/>
              </a:rPr>
              <a:t>文件</a:t>
            </a:r>
            <a:r>
              <a:rPr lang="en-US" altLang="zh-CN" sz="2200" dirty="0">
                <a:latin typeface="微软雅黑" pitchFamily="34" charset="-122"/>
                <a:ea typeface="微软雅黑" pitchFamily="34" charset="-122"/>
              </a:rPr>
              <a:t>,</a:t>
            </a:r>
            <a:r>
              <a:rPr lang="zh-CN" altLang="en-US" sz="2200" dirty="0">
                <a:latin typeface="微软雅黑" pitchFamily="34" charset="-122"/>
                <a:ea typeface="微软雅黑" pitchFamily="34" charset="-122"/>
              </a:rPr>
              <a:t>没找到</a:t>
            </a:r>
            <a:r>
              <a:rPr lang="en-US" altLang="zh-CN" sz="2200" dirty="0">
                <a:latin typeface="微软雅黑" pitchFamily="34" charset="-122"/>
                <a:ea typeface="微软雅黑" pitchFamily="34" charset="-122"/>
              </a:rPr>
              <a:t>validators.xml</a:t>
            </a:r>
            <a:r>
              <a:rPr lang="zh-CN" altLang="en-US" sz="2200" dirty="0">
                <a:latin typeface="微软雅黑" pitchFamily="34" charset="-122"/>
                <a:ea typeface="微软雅黑" pitchFamily="34" charset="-122"/>
              </a:rPr>
              <a:t>文件</a:t>
            </a:r>
            <a:r>
              <a:rPr lang="en-US" altLang="zh-CN" sz="2200" dirty="0">
                <a:latin typeface="微软雅黑" pitchFamily="34" charset="-122"/>
                <a:ea typeface="微软雅黑" pitchFamily="34" charset="-122"/>
              </a:rPr>
              <a:t>, </a:t>
            </a:r>
            <a:r>
              <a:rPr lang="zh-CN" altLang="en-US" sz="2200" dirty="0">
                <a:latin typeface="微软雅黑" pitchFamily="34" charset="-122"/>
                <a:ea typeface="微软雅黑" pitchFamily="34" charset="-122"/>
              </a:rPr>
              <a:t>验证框架将调用默认的验证设置</a:t>
            </a:r>
            <a:r>
              <a:rPr lang="en-US" altLang="zh-CN" sz="2200" dirty="0">
                <a:latin typeface="微软雅黑" pitchFamily="34" charset="-122"/>
                <a:ea typeface="微软雅黑" pitchFamily="34" charset="-122"/>
              </a:rPr>
              <a:t>,</a:t>
            </a:r>
            <a:r>
              <a:rPr lang="zh-CN" altLang="en-US" sz="2200" dirty="0">
                <a:latin typeface="微软雅黑" pitchFamily="34" charset="-122"/>
                <a:ea typeface="微软雅黑" pitchFamily="34" charset="-122"/>
              </a:rPr>
              <a:t>即</a:t>
            </a:r>
            <a:r>
              <a:rPr lang="en-US" altLang="zh-CN" sz="2200" dirty="0">
                <a:latin typeface="微软雅黑" pitchFamily="34" charset="-122"/>
                <a:ea typeface="微软雅黑" pitchFamily="34" charset="-122"/>
              </a:rPr>
              <a:t>default.xml</a:t>
            </a:r>
            <a:r>
              <a:rPr lang="zh-CN" altLang="en-US" sz="2200" dirty="0">
                <a:latin typeface="微软雅黑" pitchFamily="34" charset="-122"/>
                <a:ea typeface="微软雅黑" pitchFamily="34" charset="-122"/>
              </a:rPr>
              <a:t>里面的配置信息</a:t>
            </a:r>
            <a:r>
              <a:rPr lang="en-US" altLang="zh-CN" sz="2200" dirty="0">
                <a:latin typeface="微软雅黑" pitchFamily="34" charset="-122"/>
                <a:ea typeface="微软雅黑" pitchFamily="34" charset="-122"/>
              </a:rPr>
              <a:t>.</a:t>
            </a:r>
          </a:p>
          <a:p>
            <a:endParaRPr lang="en-US" altLang="zh-CN" sz="2400" dirty="0">
              <a:latin typeface="微软雅黑" pitchFamily="34" charset="-122"/>
              <a:ea typeface="微软雅黑" pitchFamily="34" charset="-122"/>
            </a:endParaRPr>
          </a:p>
        </p:txBody>
      </p:sp>
      <p:pic>
        <p:nvPicPr>
          <p:cNvPr id="4098" name="Picture 2"/>
          <p:cNvPicPr>
            <a:picLocks noChangeAspect="1" noChangeArrowheads="1"/>
          </p:cNvPicPr>
          <p:nvPr/>
        </p:nvPicPr>
        <p:blipFill>
          <a:blip r:embed="rId2"/>
          <a:srcRect/>
          <a:stretch>
            <a:fillRect/>
          </a:stretch>
        </p:blipFill>
        <p:spPr bwMode="auto">
          <a:xfrm>
            <a:off x="748548" y="2948884"/>
            <a:ext cx="7425222" cy="1000132"/>
          </a:xfrm>
          <a:prstGeom prst="rect">
            <a:avLst/>
          </a:prstGeom>
          <a:noFill/>
          <a:ln w="9525">
            <a:noFill/>
            <a:miter lim="800000"/>
            <a:headEnd/>
            <a:tailEnd/>
          </a:ln>
          <a:effectLst/>
        </p:spPr>
      </p:pic>
    </p:spTree>
    <p:extLst>
      <p:ext uri="{BB962C8B-B14F-4D97-AF65-F5344CB8AC3E}">
        <p14:creationId xmlns:p14="http://schemas.microsoft.com/office/powerpoint/2010/main" val="3414605825"/>
      </p:ext>
    </p:extLst>
  </p:cSld>
  <p:clrMapOvr>
    <a:masterClrMapping/>
  </p:clrMapOvr>
  <p:timing>
    <p:tnLst>
      <p:par>
        <p:cT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4610" name="Rectangle 2"/>
          <p:cNvSpPr>
            <a:spLocks noGrp="1" noChangeArrowheads="1"/>
          </p:cNvSpPr>
          <p:nvPr>
            <p:ph type="title"/>
          </p:nvPr>
        </p:nvSpPr>
        <p:spPr>
          <a:xfrm>
            <a:off x="1120080" y="629816"/>
            <a:ext cx="7772400" cy="1143000"/>
          </a:xfrm>
        </p:spPr>
        <p:txBody>
          <a:bodyPr/>
          <a:lstStyle/>
          <a:p>
            <a:r>
              <a:rPr lang="zh-CN" altLang="en-US" dirty="0">
                <a:latin typeface="微软雅黑" pitchFamily="34" charset="-122"/>
                <a:ea typeface="微软雅黑" pitchFamily="34" charset="-122"/>
              </a:rPr>
              <a:t>自定义</a:t>
            </a:r>
            <a:r>
              <a:rPr lang="zh-CN" altLang="en-US" dirty="0" smtClean="0">
                <a:latin typeface="微软雅黑" pitchFamily="34" charset="-122"/>
                <a:ea typeface="微软雅黑" pitchFamily="34" charset="-122"/>
              </a:rPr>
              <a:t>验证器</a:t>
            </a:r>
            <a:endParaRPr lang="zh-CN" altLang="en-US" dirty="0">
              <a:latin typeface="微软雅黑" pitchFamily="34" charset="-122"/>
              <a:ea typeface="微软雅黑" pitchFamily="34" charset="-122"/>
            </a:endParaRPr>
          </a:p>
        </p:txBody>
      </p:sp>
      <p:sp>
        <p:nvSpPr>
          <p:cNvPr id="324611" name="Rectangle 3"/>
          <p:cNvSpPr>
            <a:spLocks noGrp="1" noChangeArrowheads="1"/>
          </p:cNvSpPr>
          <p:nvPr>
            <p:ph type="body" idx="1"/>
          </p:nvPr>
        </p:nvSpPr>
        <p:spPr>
          <a:xfrm>
            <a:off x="395536" y="1806819"/>
            <a:ext cx="8280920" cy="2342261"/>
          </a:xfrm>
        </p:spPr>
        <p:txBody>
          <a:bodyPr>
            <a:normAutofit/>
          </a:bodyPr>
          <a:lstStyle/>
          <a:p>
            <a:r>
              <a:rPr lang="zh-CN" altLang="en-US" dirty="0">
                <a:latin typeface="微软雅黑" pitchFamily="34" charset="-122"/>
                <a:ea typeface="微软雅黑" pitchFamily="34" charset="-122"/>
              </a:rPr>
              <a:t>自定义一</a:t>
            </a:r>
            <a:r>
              <a:rPr lang="zh-CN" altLang="en-US" dirty="0" smtClean="0">
                <a:latin typeface="微软雅黑" pitchFamily="34" charset="-122"/>
                <a:ea typeface="微软雅黑" pitchFamily="34" charset="-122"/>
              </a:rPr>
              <a:t>个 </a:t>
            </a:r>
            <a:r>
              <a:rPr lang="en-US" altLang="zh-CN" dirty="0" smtClean="0">
                <a:latin typeface="微软雅黑" pitchFamily="34" charset="-122"/>
                <a:ea typeface="微软雅黑" pitchFamily="34" charset="-122"/>
              </a:rPr>
              <a:t>18 </a:t>
            </a:r>
            <a:r>
              <a:rPr lang="zh-CN" altLang="en-US" dirty="0" smtClean="0">
                <a:latin typeface="微软雅黑" pitchFamily="34" charset="-122"/>
                <a:ea typeface="微软雅黑" pitchFamily="34" charset="-122"/>
              </a:rPr>
              <a:t>位身份证验证器</a:t>
            </a:r>
            <a:endParaRPr lang="en-US" altLang="zh-CN" dirty="0" smtClean="0">
              <a:latin typeface="微软雅黑" pitchFamily="34" charset="-122"/>
              <a:ea typeface="微软雅黑" pitchFamily="34" charset="-122"/>
            </a:endParaRPr>
          </a:p>
          <a:p>
            <a:pPr lvl="1"/>
            <a:r>
              <a:rPr lang="zh-CN" altLang="en-US" dirty="0" smtClean="0">
                <a:latin typeface="微软雅黑" pitchFamily="34" charset="-122"/>
                <a:ea typeface="微软雅黑" pitchFamily="34" charset="-122"/>
              </a:rPr>
              <a:t>编写验证器类</a:t>
            </a:r>
            <a:endParaRPr lang="en-US" altLang="zh-CN" dirty="0" smtClean="0">
              <a:latin typeface="微软雅黑" pitchFamily="34" charset="-122"/>
              <a:ea typeface="微软雅黑" pitchFamily="34" charset="-122"/>
            </a:endParaRPr>
          </a:p>
          <a:p>
            <a:pPr lvl="1"/>
            <a:r>
              <a:rPr lang="zh-CN" altLang="en-US" dirty="0" smtClean="0">
                <a:latin typeface="微软雅黑" pitchFamily="34" charset="-122"/>
                <a:ea typeface="微软雅黑" pitchFamily="34" charset="-122"/>
              </a:rPr>
              <a:t>在 </a:t>
            </a:r>
            <a:r>
              <a:rPr lang="en-US" altLang="zh-CN" dirty="0" smtClean="0">
                <a:latin typeface="微软雅黑" pitchFamily="34" charset="-122"/>
                <a:ea typeface="微软雅黑" pitchFamily="34" charset="-122"/>
              </a:rPr>
              <a:t>validators.xml </a:t>
            </a:r>
            <a:r>
              <a:rPr lang="zh-CN" altLang="en-US" dirty="0" smtClean="0">
                <a:latin typeface="微软雅黑" pitchFamily="34" charset="-122"/>
                <a:ea typeface="微软雅黑" pitchFamily="34" charset="-122"/>
              </a:rPr>
              <a:t>文件中进行注册</a:t>
            </a:r>
            <a:endParaRPr lang="en-US" altLang="zh-CN" dirty="0" smtClean="0">
              <a:latin typeface="微软雅黑" pitchFamily="34" charset="-122"/>
              <a:ea typeface="微软雅黑" pitchFamily="34" charset="-122"/>
            </a:endParaRPr>
          </a:p>
          <a:p>
            <a:pPr lvl="1"/>
            <a:r>
              <a:rPr lang="zh-CN" altLang="en-US" dirty="0" smtClean="0">
                <a:latin typeface="微软雅黑" pitchFamily="34" charset="-122"/>
                <a:ea typeface="微软雅黑" pitchFamily="34" charset="-122"/>
              </a:rPr>
              <a:t>在验证配置文件中使用</a:t>
            </a:r>
            <a:endParaRPr lang="en-US" altLang="zh-CN" dirty="0" smtClean="0">
              <a:latin typeface="微软雅黑" pitchFamily="34" charset="-122"/>
              <a:ea typeface="微软雅黑" pitchFamily="34" charset="-122"/>
            </a:endParaRPr>
          </a:p>
        </p:txBody>
      </p:sp>
    </p:spTree>
    <p:extLst>
      <p:ext uri="{BB962C8B-B14F-4D97-AF65-F5344CB8AC3E}">
        <p14:creationId xmlns:p14="http://schemas.microsoft.com/office/powerpoint/2010/main" val="3332406218"/>
      </p:ext>
    </p:extLst>
  </p:cSld>
  <p:clrMapOvr>
    <a:masterClrMapping/>
  </p:clrMapOvr>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2"/>
          <p:cNvSpPr>
            <a:spLocks noGrp="1" noChangeArrowheads="1"/>
          </p:cNvSpPr>
          <p:nvPr>
            <p:ph type="title"/>
          </p:nvPr>
        </p:nvSpPr>
        <p:spPr>
          <a:xfrm>
            <a:off x="685800" y="620688"/>
            <a:ext cx="7772400" cy="1143000"/>
          </a:xfrm>
        </p:spPr>
        <p:txBody>
          <a:bodyPr/>
          <a:lstStyle/>
          <a:p>
            <a:r>
              <a:rPr lang="zh-CN" altLang="en-US" dirty="0">
                <a:latin typeface="微软雅黑" pitchFamily="34" charset="-122"/>
                <a:ea typeface="微软雅黑" pitchFamily="34" charset="-122"/>
              </a:rPr>
              <a:t>编程验证</a:t>
            </a:r>
          </a:p>
        </p:txBody>
      </p:sp>
      <p:sp>
        <p:nvSpPr>
          <p:cNvPr id="237571" name="Rectangle 3"/>
          <p:cNvSpPr>
            <a:spLocks noGrp="1" noChangeArrowheads="1"/>
          </p:cNvSpPr>
          <p:nvPr>
            <p:ph type="body" idx="1"/>
          </p:nvPr>
        </p:nvSpPr>
        <p:spPr>
          <a:xfrm>
            <a:off x="395288" y="1773213"/>
            <a:ext cx="8353425" cy="1727200"/>
          </a:xfrm>
        </p:spPr>
        <p:txBody>
          <a:bodyPr/>
          <a:lstStyle/>
          <a:p>
            <a:r>
              <a:rPr lang="en-US" altLang="zh-CN" sz="2400" dirty="0">
                <a:latin typeface="微软雅黑" pitchFamily="34" charset="-122"/>
                <a:ea typeface="微软雅黑" pitchFamily="34" charset="-122"/>
              </a:rPr>
              <a:t>Struts2 </a:t>
            </a:r>
            <a:r>
              <a:rPr lang="zh-CN" altLang="en-US" sz="2400" dirty="0">
                <a:latin typeface="微软雅黑" pitchFamily="34" charset="-122"/>
                <a:ea typeface="微软雅黑" pitchFamily="34" charset="-122"/>
              </a:rPr>
              <a:t>提供了一个 </a:t>
            </a:r>
            <a:r>
              <a:rPr lang="en-US" altLang="zh-CN" sz="2400" dirty="0" err="1">
                <a:latin typeface="微软雅黑" pitchFamily="34" charset="-122"/>
                <a:ea typeface="微软雅黑" pitchFamily="34" charset="-122"/>
              </a:rPr>
              <a:t>Validateable</a:t>
            </a:r>
            <a:r>
              <a:rPr lang="en-US" altLang="zh-CN" sz="2400" dirty="0">
                <a:latin typeface="微软雅黑" pitchFamily="34" charset="-122"/>
                <a:ea typeface="微软雅黑" pitchFamily="34" charset="-122"/>
              </a:rPr>
              <a:t> </a:t>
            </a:r>
            <a:r>
              <a:rPr lang="zh-CN" altLang="en-US" sz="2400" dirty="0">
                <a:latin typeface="微软雅黑" pitchFamily="34" charset="-122"/>
                <a:ea typeface="微软雅黑" pitchFamily="34" charset="-122"/>
              </a:rPr>
              <a:t>接口</a:t>
            </a:r>
            <a:r>
              <a:rPr lang="en-US" altLang="zh-CN" sz="2400" dirty="0">
                <a:latin typeface="微软雅黑" pitchFamily="34" charset="-122"/>
                <a:ea typeface="微软雅黑" pitchFamily="34" charset="-122"/>
              </a:rPr>
              <a:t>, </a:t>
            </a:r>
            <a:r>
              <a:rPr lang="zh-CN" altLang="en-US" sz="2400" dirty="0">
                <a:latin typeface="微软雅黑" pitchFamily="34" charset="-122"/>
                <a:ea typeface="微软雅黑" pitchFamily="34" charset="-122"/>
              </a:rPr>
              <a:t>可以使动作类实现这个接口以提供编程验证功能</a:t>
            </a:r>
            <a:r>
              <a:rPr lang="en-US" altLang="zh-CN" sz="2400" dirty="0">
                <a:latin typeface="微软雅黑" pitchFamily="34" charset="-122"/>
                <a:ea typeface="微软雅黑" pitchFamily="34" charset="-122"/>
              </a:rPr>
              <a:t>. </a:t>
            </a:r>
          </a:p>
          <a:p>
            <a:r>
              <a:rPr lang="en-US" altLang="zh-CN" sz="2400" dirty="0" err="1">
                <a:latin typeface="微软雅黑" pitchFamily="34" charset="-122"/>
                <a:ea typeface="微软雅黑" pitchFamily="34" charset="-122"/>
              </a:rPr>
              <a:t>ActionSupport</a:t>
            </a:r>
            <a:r>
              <a:rPr lang="en-US" altLang="zh-CN" sz="2400" dirty="0">
                <a:latin typeface="微软雅黑" pitchFamily="34" charset="-122"/>
                <a:ea typeface="微软雅黑" pitchFamily="34" charset="-122"/>
              </a:rPr>
              <a:t> </a:t>
            </a:r>
            <a:r>
              <a:rPr lang="en-US" altLang="zh-CN" sz="2400" dirty="0" smtClean="0">
                <a:latin typeface="微软雅黑" pitchFamily="34" charset="-122"/>
                <a:ea typeface="微软雅黑" pitchFamily="34" charset="-122"/>
              </a:rPr>
              <a:t> </a:t>
            </a:r>
            <a:r>
              <a:rPr lang="zh-CN" altLang="en-US" sz="2400" dirty="0" smtClean="0">
                <a:latin typeface="微软雅黑" pitchFamily="34" charset="-122"/>
                <a:ea typeface="微软雅黑" pitchFamily="34" charset="-122"/>
              </a:rPr>
              <a:t>类</a:t>
            </a:r>
            <a:r>
              <a:rPr lang="zh-CN" altLang="en-US" sz="2400" dirty="0">
                <a:latin typeface="微软雅黑" pitchFamily="34" charset="-122"/>
                <a:ea typeface="微软雅黑" pitchFamily="34" charset="-122"/>
              </a:rPr>
              <a:t>已经实现了 </a:t>
            </a:r>
            <a:r>
              <a:rPr lang="en-US" altLang="zh-CN" sz="2400" dirty="0" err="1">
                <a:latin typeface="微软雅黑" pitchFamily="34" charset="-122"/>
                <a:ea typeface="微软雅黑" pitchFamily="34" charset="-122"/>
              </a:rPr>
              <a:t>Validateable</a:t>
            </a:r>
            <a:r>
              <a:rPr lang="en-US" altLang="zh-CN" sz="2400" dirty="0">
                <a:latin typeface="微软雅黑" pitchFamily="34" charset="-122"/>
                <a:ea typeface="微软雅黑" pitchFamily="34" charset="-122"/>
              </a:rPr>
              <a:t> </a:t>
            </a:r>
            <a:r>
              <a:rPr lang="zh-CN" altLang="en-US" sz="2400" dirty="0">
                <a:latin typeface="微软雅黑" pitchFamily="34" charset="-122"/>
                <a:ea typeface="微软雅黑" pitchFamily="34" charset="-122"/>
              </a:rPr>
              <a:t>接口</a:t>
            </a:r>
          </a:p>
        </p:txBody>
      </p:sp>
      <p:pic>
        <p:nvPicPr>
          <p:cNvPr id="237572" name="Picture 4"/>
          <p:cNvPicPr>
            <a:picLocks noChangeAspect="1" noChangeArrowheads="1"/>
          </p:cNvPicPr>
          <p:nvPr/>
        </p:nvPicPr>
        <p:blipFill>
          <a:blip r:embed="rId2"/>
          <a:srcRect/>
          <a:stretch>
            <a:fillRect/>
          </a:stretch>
        </p:blipFill>
        <p:spPr bwMode="auto">
          <a:xfrm>
            <a:off x="779632" y="3147978"/>
            <a:ext cx="6312648" cy="1505158"/>
          </a:xfrm>
          <a:prstGeom prst="rect">
            <a:avLst/>
          </a:prstGeom>
          <a:noFill/>
          <a:ln w="9525">
            <a:noFill/>
            <a:miter lim="800000"/>
            <a:headEnd/>
            <a:tailEnd/>
          </a:ln>
          <a:effectLst/>
        </p:spPr>
      </p:pic>
    </p:spTree>
    <p:extLst>
      <p:ext uri="{BB962C8B-B14F-4D97-AF65-F5344CB8AC3E}">
        <p14:creationId xmlns:p14="http://schemas.microsoft.com/office/powerpoint/2010/main" val="3424621445"/>
      </p:ext>
    </p:extLst>
  </p:cSld>
  <p:clrMapOvr>
    <a:masterClrMapping/>
  </p:clrMapOvr>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4" name="Rectangle 2"/>
          <p:cNvSpPr>
            <a:spLocks noGrp="1" noChangeArrowheads="1"/>
          </p:cNvSpPr>
          <p:nvPr>
            <p:ph type="title"/>
          </p:nvPr>
        </p:nvSpPr>
        <p:spPr>
          <a:xfrm>
            <a:off x="685800" y="2430463"/>
            <a:ext cx="7772400" cy="1143000"/>
          </a:xfrm>
        </p:spPr>
        <p:txBody>
          <a:bodyPr/>
          <a:lstStyle/>
          <a:p>
            <a:r>
              <a:rPr lang="zh-CN" altLang="en-US" dirty="0">
                <a:latin typeface="微软雅黑" pitchFamily="34" charset="-122"/>
                <a:ea typeface="微软雅黑" pitchFamily="34" charset="-122"/>
              </a:rPr>
              <a:t>文件的上传下载</a:t>
            </a:r>
          </a:p>
        </p:txBody>
      </p:sp>
      <p:sp>
        <p:nvSpPr>
          <p:cNvPr id="3" name="Rectangle 3"/>
          <p:cNvSpPr txBox="1">
            <a:spLocks noChangeArrowheads="1"/>
          </p:cNvSpPr>
          <p:nvPr/>
        </p:nvSpPr>
        <p:spPr>
          <a:xfrm>
            <a:off x="352060" y="5589240"/>
            <a:ext cx="3571868" cy="942996"/>
          </a:xfrm>
          <a:prstGeom prst="rect">
            <a:avLst/>
          </a:prstGeom>
        </p:spPr>
        <p:txBody>
          <a:bodyPr vert="horz" lIns="91440" tIns="45720" rIns="91440" bIns="45720" rtlCol="0">
            <a:normAutofit/>
          </a:bodyPr>
          <a:lstStyle/>
          <a:p>
            <a:pPr marL="0" marR="0" lvl="0" indent="0" algn="l" defTabSz="914400" rtl="0" eaLnBrk="1" fontAlgn="auto" latinLnBrk="0" hangingPunct="1">
              <a:lnSpc>
                <a:spcPct val="100000"/>
              </a:lnSpc>
              <a:spcBef>
                <a:spcPct val="20000"/>
              </a:spcBef>
              <a:spcAft>
                <a:spcPts val="0"/>
              </a:spcAft>
              <a:buClrTx/>
              <a:buSzTx/>
              <a:buFont typeface="Wingdings" pitchFamily="2" charset="2"/>
              <a:buNone/>
              <a:tabLst/>
              <a:defRPr/>
            </a:pPr>
            <a:r>
              <a:rPr kumimoji="0" lang="zh-CN" altLang="en-US" sz="2400" b="1" i="0" u="none" strike="noStrike" kern="1200" cap="none" spc="0" normalizeH="0" baseline="0" noProof="0" dirty="0" smtClean="0">
                <a:ln>
                  <a:noFill/>
                </a:ln>
                <a:solidFill>
                  <a:schemeClr val="tx1"/>
                </a:solidFill>
                <a:effectLst/>
                <a:uLnTx/>
                <a:uFillTx/>
                <a:latin typeface="Arial Unicode MS" pitchFamily="34" charset="-122"/>
                <a:ea typeface="Arial Unicode MS" pitchFamily="34" charset="-122"/>
                <a:cs typeface="Arial Unicode MS" pitchFamily="34" charset="-122"/>
              </a:rPr>
              <a:t>讲师：佟刚</a:t>
            </a:r>
            <a:endParaRPr kumimoji="0" lang="en-US" altLang="zh-CN" sz="2400" b="1" i="0" u="none" strike="noStrike" kern="1200" cap="none" spc="0" normalizeH="0" baseline="0" noProof="0" dirty="0" smtClean="0">
              <a:ln>
                <a:noFill/>
              </a:ln>
              <a:solidFill>
                <a:schemeClr val="tx1"/>
              </a:solidFill>
              <a:effectLst/>
              <a:uLnTx/>
              <a:uFillTx/>
              <a:latin typeface="Arial Unicode MS" pitchFamily="34" charset="-122"/>
              <a:ea typeface="Arial Unicode MS" pitchFamily="34" charset="-122"/>
              <a:cs typeface="Arial Unicode MS" pitchFamily="34" charset="-122"/>
            </a:endParaRPr>
          </a:p>
          <a:p>
            <a:pPr marL="0" marR="0" lvl="0" indent="0" algn="l" defTabSz="914400" rtl="0" eaLnBrk="1" fontAlgn="auto" latinLnBrk="0" hangingPunct="1">
              <a:lnSpc>
                <a:spcPct val="100000"/>
              </a:lnSpc>
              <a:spcBef>
                <a:spcPct val="20000"/>
              </a:spcBef>
              <a:spcAft>
                <a:spcPts val="0"/>
              </a:spcAft>
              <a:buClrTx/>
              <a:buSzTx/>
              <a:buFont typeface="Wingdings" pitchFamily="2" charset="2"/>
              <a:buNone/>
              <a:tabLst/>
              <a:defRPr/>
            </a:pPr>
            <a:r>
              <a:rPr kumimoji="0" lang="zh-CN" altLang="en-US" sz="2400" b="1" i="0" u="none" strike="noStrike" kern="1200" cap="none" spc="0" normalizeH="0" baseline="0" noProof="0" dirty="0" smtClean="0">
                <a:ln>
                  <a:noFill/>
                </a:ln>
                <a:solidFill>
                  <a:schemeClr val="tx1"/>
                </a:solidFill>
                <a:effectLst/>
                <a:uLnTx/>
                <a:uFillTx/>
                <a:latin typeface="Arial Unicode MS" pitchFamily="34" charset="-122"/>
                <a:ea typeface="Arial Unicode MS" pitchFamily="34" charset="-122"/>
                <a:cs typeface="Arial Unicode MS" pitchFamily="34" charset="-122"/>
              </a:rPr>
              <a:t>新浪微博</a:t>
            </a:r>
            <a:r>
              <a:rPr kumimoji="0" lang="en-US" altLang="zh-CN" sz="2400" b="1" i="0" u="none" strike="noStrike" kern="1200" cap="none" spc="0" normalizeH="0" baseline="0" noProof="0" dirty="0" smtClean="0">
                <a:ln>
                  <a:noFill/>
                </a:ln>
                <a:solidFill>
                  <a:schemeClr val="tx1"/>
                </a:solidFill>
                <a:effectLst/>
                <a:uLnTx/>
                <a:uFillTx/>
                <a:latin typeface="Arial Unicode MS" pitchFamily="34" charset="-122"/>
                <a:ea typeface="Arial Unicode MS" pitchFamily="34" charset="-122"/>
                <a:cs typeface="Arial Unicode MS" pitchFamily="34" charset="-122"/>
              </a:rPr>
              <a:t>:@</a:t>
            </a:r>
            <a:r>
              <a:rPr kumimoji="0" lang="zh-CN" altLang="en-US" sz="2400" b="1" i="0" u="none" strike="noStrike" kern="1200" cap="none" spc="0" normalizeH="0" baseline="0" noProof="0" dirty="0" smtClean="0">
                <a:ln>
                  <a:noFill/>
                </a:ln>
                <a:solidFill>
                  <a:schemeClr val="tx1"/>
                </a:solidFill>
                <a:effectLst/>
                <a:uLnTx/>
                <a:uFillTx/>
                <a:latin typeface="Arial Unicode MS" pitchFamily="34" charset="-122"/>
                <a:ea typeface="Arial Unicode MS" pitchFamily="34" charset="-122"/>
                <a:cs typeface="Arial Unicode MS" pitchFamily="34" charset="-122"/>
              </a:rPr>
              <a:t>尚硅谷</a:t>
            </a:r>
            <a:r>
              <a:rPr kumimoji="0" lang="en-US" altLang="zh-CN" sz="2400" b="1" i="0" u="none" strike="noStrike" kern="1200" cap="none" spc="0" normalizeH="0" baseline="0" noProof="0" dirty="0" smtClean="0">
                <a:ln>
                  <a:noFill/>
                </a:ln>
                <a:solidFill>
                  <a:schemeClr val="tx1"/>
                </a:solidFill>
                <a:effectLst/>
                <a:uLnTx/>
                <a:uFillTx/>
                <a:latin typeface="Arial Unicode MS" pitchFamily="34" charset="-122"/>
                <a:ea typeface="Arial Unicode MS" pitchFamily="34" charset="-122"/>
                <a:cs typeface="Arial Unicode MS" pitchFamily="34" charset="-122"/>
              </a:rPr>
              <a:t>-</a:t>
            </a:r>
            <a:r>
              <a:rPr kumimoji="0" lang="zh-CN" altLang="en-US" sz="2400" b="1" i="0" u="none" strike="noStrike" kern="1200" cap="none" spc="0" normalizeH="0" baseline="0" noProof="0" dirty="0" smtClean="0">
                <a:ln>
                  <a:noFill/>
                </a:ln>
                <a:solidFill>
                  <a:schemeClr val="tx1"/>
                </a:solidFill>
                <a:effectLst/>
                <a:uLnTx/>
                <a:uFillTx/>
                <a:latin typeface="Arial Unicode MS" pitchFamily="34" charset="-122"/>
                <a:ea typeface="Arial Unicode MS" pitchFamily="34" charset="-122"/>
                <a:cs typeface="Arial Unicode MS" pitchFamily="34" charset="-122"/>
              </a:rPr>
              <a:t>佟刚</a:t>
            </a:r>
            <a:endParaRPr kumimoji="0" lang="en-US" altLang="zh-CN" sz="2400" b="1" i="0" u="none" strike="noStrike" kern="1200" cap="none" spc="0" normalizeH="0" baseline="0" noProof="0" dirty="0" smtClean="0">
              <a:ln>
                <a:noFill/>
              </a:ln>
              <a:solidFill>
                <a:schemeClr val="tx1"/>
              </a:solidFill>
              <a:effectLst/>
              <a:uLnTx/>
              <a:uFillTx/>
              <a:latin typeface="Arial Unicode MS" pitchFamily="34" charset="-122"/>
              <a:ea typeface="Arial Unicode MS" pitchFamily="34" charset="-122"/>
              <a:cs typeface="Arial Unicode MS" pitchFamily="34" charset="-122"/>
            </a:endParaRPr>
          </a:p>
        </p:txBody>
      </p:sp>
    </p:spTree>
    <p:extLst>
      <p:ext uri="{BB962C8B-B14F-4D97-AF65-F5344CB8AC3E}">
        <p14:creationId xmlns:p14="http://schemas.microsoft.com/office/powerpoint/2010/main" val="3843242795"/>
      </p:ext>
    </p:extLst>
  </p:cSld>
  <p:clrMapOvr>
    <a:masterClrMapping/>
  </p:clrMapOvr>
  <p:timing>
    <p:tnLst>
      <p:par>
        <p:cT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0" name="Rectangle 2"/>
          <p:cNvSpPr>
            <a:spLocks noGrp="1" noChangeArrowheads="1"/>
          </p:cNvSpPr>
          <p:nvPr>
            <p:ph type="title"/>
          </p:nvPr>
        </p:nvSpPr>
        <p:spPr>
          <a:xfrm>
            <a:off x="728690" y="619464"/>
            <a:ext cx="7772400" cy="1143000"/>
          </a:xfrm>
        </p:spPr>
        <p:txBody>
          <a:bodyPr/>
          <a:lstStyle/>
          <a:p>
            <a:r>
              <a:rPr lang="zh-CN" altLang="en-US" dirty="0">
                <a:latin typeface="微软雅黑" pitchFamily="34" charset="-122"/>
                <a:ea typeface="微软雅黑" pitchFamily="34" charset="-122"/>
              </a:rPr>
              <a:t>文件上传概述</a:t>
            </a:r>
          </a:p>
        </p:txBody>
      </p:sp>
      <p:sp>
        <p:nvSpPr>
          <p:cNvPr id="247811" name="Rectangle 3"/>
          <p:cNvSpPr>
            <a:spLocks noGrp="1" noChangeArrowheads="1"/>
          </p:cNvSpPr>
          <p:nvPr>
            <p:ph type="body" idx="1"/>
          </p:nvPr>
        </p:nvSpPr>
        <p:spPr>
          <a:xfrm>
            <a:off x="251520" y="1762472"/>
            <a:ext cx="8640960" cy="2458616"/>
          </a:xfrm>
        </p:spPr>
        <p:txBody>
          <a:bodyPr>
            <a:normAutofit/>
          </a:bodyPr>
          <a:lstStyle/>
          <a:p>
            <a:r>
              <a:rPr lang="zh-CN" altLang="en-US" sz="2800" dirty="0">
                <a:latin typeface="微软雅黑" pitchFamily="34" charset="-122"/>
                <a:ea typeface="微软雅黑" pitchFamily="34" charset="-122"/>
              </a:rPr>
              <a:t>要想使用 </a:t>
            </a:r>
            <a:r>
              <a:rPr lang="en-US" altLang="zh-CN" sz="2800" dirty="0">
                <a:latin typeface="微软雅黑" pitchFamily="34" charset="-122"/>
                <a:ea typeface="微软雅黑" pitchFamily="34" charset="-122"/>
              </a:rPr>
              <a:t>HTML </a:t>
            </a:r>
            <a:r>
              <a:rPr lang="zh-CN" altLang="en-US" sz="2800" dirty="0">
                <a:latin typeface="微软雅黑" pitchFamily="34" charset="-122"/>
                <a:ea typeface="微软雅黑" pitchFamily="34" charset="-122"/>
              </a:rPr>
              <a:t>表单上传一个或多个</a:t>
            </a:r>
            <a:r>
              <a:rPr lang="zh-CN" altLang="en-US" sz="2800" dirty="0" smtClean="0">
                <a:latin typeface="微软雅黑" pitchFamily="34" charset="-122"/>
                <a:ea typeface="微软雅黑" pitchFamily="34" charset="-122"/>
              </a:rPr>
              <a:t>文件</a:t>
            </a:r>
            <a:endParaRPr lang="en-US" altLang="zh-CN" sz="2800" dirty="0" smtClean="0">
              <a:latin typeface="微软雅黑" pitchFamily="34" charset="-122"/>
              <a:ea typeface="微软雅黑" pitchFamily="34" charset="-122"/>
            </a:endParaRPr>
          </a:p>
          <a:p>
            <a:pPr lvl="1"/>
            <a:r>
              <a:rPr lang="zh-CN" altLang="en-US" sz="2400" dirty="0" smtClean="0">
                <a:latin typeface="微软雅黑" pitchFamily="34" charset="-122"/>
                <a:ea typeface="微软雅黑" pitchFamily="34" charset="-122"/>
              </a:rPr>
              <a:t>须</a:t>
            </a:r>
            <a:r>
              <a:rPr lang="zh-CN" altLang="en-US" sz="2400" dirty="0">
                <a:latin typeface="微软雅黑" pitchFamily="34" charset="-122"/>
                <a:ea typeface="微软雅黑" pitchFamily="34" charset="-122"/>
              </a:rPr>
              <a:t>把 </a:t>
            </a:r>
            <a:r>
              <a:rPr lang="en-US" altLang="zh-CN" sz="2400" dirty="0">
                <a:latin typeface="微软雅黑" pitchFamily="34" charset="-122"/>
                <a:ea typeface="微软雅黑" pitchFamily="34" charset="-122"/>
              </a:rPr>
              <a:t>HTML </a:t>
            </a:r>
            <a:r>
              <a:rPr lang="zh-CN" altLang="en-US" sz="2400" dirty="0">
                <a:latin typeface="微软雅黑" pitchFamily="34" charset="-122"/>
                <a:ea typeface="微软雅黑" pitchFamily="34" charset="-122"/>
              </a:rPr>
              <a:t>表单的 </a:t>
            </a:r>
            <a:r>
              <a:rPr lang="en-US" altLang="zh-CN" sz="2400" dirty="0" err="1">
                <a:latin typeface="微软雅黑" pitchFamily="34" charset="-122"/>
                <a:ea typeface="微软雅黑" pitchFamily="34" charset="-122"/>
              </a:rPr>
              <a:t>enctype</a:t>
            </a:r>
            <a:r>
              <a:rPr lang="en-US" altLang="zh-CN" sz="2400" dirty="0">
                <a:latin typeface="微软雅黑" pitchFamily="34" charset="-122"/>
                <a:ea typeface="微软雅黑" pitchFamily="34" charset="-122"/>
              </a:rPr>
              <a:t> </a:t>
            </a:r>
            <a:r>
              <a:rPr lang="zh-CN" altLang="en-US" sz="2400" dirty="0">
                <a:latin typeface="微软雅黑" pitchFamily="34" charset="-122"/>
                <a:ea typeface="微软雅黑" pitchFamily="34" charset="-122"/>
              </a:rPr>
              <a:t>属性设置为 </a:t>
            </a:r>
            <a:r>
              <a:rPr lang="en-US" altLang="zh-CN" sz="2400" b="1" dirty="0" smtClean="0">
                <a:solidFill>
                  <a:srgbClr val="FF3300"/>
                </a:solidFill>
                <a:latin typeface="微软雅黑" pitchFamily="34" charset="-122"/>
                <a:ea typeface="微软雅黑" pitchFamily="34" charset="-122"/>
              </a:rPr>
              <a:t>multipart/form-data</a:t>
            </a:r>
          </a:p>
          <a:p>
            <a:pPr lvl="1"/>
            <a:r>
              <a:rPr lang="zh-CN" altLang="en-US" sz="2400" dirty="0" smtClean="0">
                <a:latin typeface="微软雅黑" pitchFamily="34" charset="-122"/>
                <a:ea typeface="微软雅黑" pitchFamily="34" charset="-122"/>
              </a:rPr>
              <a:t>须把 </a:t>
            </a:r>
            <a:r>
              <a:rPr lang="en-US" altLang="zh-CN" sz="2400" dirty="0" smtClean="0">
                <a:latin typeface="微软雅黑" pitchFamily="34" charset="-122"/>
                <a:ea typeface="微软雅黑" pitchFamily="34" charset="-122"/>
              </a:rPr>
              <a:t>HTML </a:t>
            </a:r>
            <a:r>
              <a:rPr lang="zh-CN" altLang="en-US" sz="2400" dirty="0" smtClean="0">
                <a:latin typeface="微软雅黑" pitchFamily="34" charset="-122"/>
                <a:ea typeface="微软雅黑" pitchFamily="34" charset="-122"/>
              </a:rPr>
              <a:t>表单的</a:t>
            </a:r>
            <a:r>
              <a:rPr lang="en-US" altLang="zh-CN" sz="2400" dirty="0" smtClean="0">
                <a:latin typeface="微软雅黑" pitchFamily="34" charset="-122"/>
                <a:ea typeface="微软雅黑" pitchFamily="34" charset="-122"/>
              </a:rPr>
              <a:t>method </a:t>
            </a:r>
            <a:r>
              <a:rPr lang="zh-CN" altLang="en-US" sz="2400" dirty="0">
                <a:latin typeface="微软雅黑" pitchFamily="34" charset="-122"/>
                <a:ea typeface="微软雅黑" pitchFamily="34" charset="-122"/>
              </a:rPr>
              <a:t>属性设置为 </a:t>
            </a:r>
            <a:r>
              <a:rPr lang="en-US" altLang="zh-CN" sz="2400" b="1" dirty="0" smtClean="0">
                <a:solidFill>
                  <a:srgbClr val="FF3300"/>
                </a:solidFill>
                <a:latin typeface="微软雅黑" pitchFamily="34" charset="-122"/>
                <a:ea typeface="微软雅黑" pitchFamily="34" charset="-122"/>
              </a:rPr>
              <a:t>post</a:t>
            </a:r>
          </a:p>
          <a:p>
            <a:pPr lvl="1"/>
            <a:r>
              <a:rPr lang="zh-CN" altLang="en-US" sz="2400" dirty="0" smtClean="0">
                <a:latin typeface="微软雅黑" pitchFamily="34" charset="-122"/>
                <a:ea typeface="微软雅黑" pitchFamily="34" charset="-122"/>
              </a:rPr>
              <a:t>需添加 </a:t>
            </a:r>
            <a:r>
              <a:rPr lang="en-US" altLang="zh-CN" sz="2400" dirty="0" smtClean="0">
                <a:latin typeface="微软雅黑" pitchFamily="34" charset="-122"/>
                <a:ea typeface="微软雅黑" pitchFamily="34" charset="-122"/>
              </a:rPr>
              <a:t>&lt;input </a:t>
            </a:r>
            <a:r>
              <a:rPr lang="en-US" altLang="zh-CN" sz="2400" dirty="0">
                <a:latin typeface="微软雅黑" pitchFamily="34" charset="-122"/>
                <a:ea typeface="微软雅黑" pitchFamily="34" charset="-122"/>
              </a:rPr>
              <a:t>type=“file”&gt; </a:t>
            </a:r>
            <a:r>
              <a:rPr lang="zh-CN" altLang="en-US" sz="2400" dirty="0">
                <a:latin typeface="微软雅黑" pitchFamily="34" charset="-122"/>
                <a:ea typeface="微软雅黑" pitchFamily="34" charset="-122"/>
              </a:rPr>
              <a:t>字段</a:t>
            </a:r>
            <a:r>
              <a:rPr lang="en-US" altLang="zh-CN" sz="2400" dirty="0">
                <a:latin typeface="微软雅黑" pitchFamily="34" charset="-122"/>
                <a:ea typeface="微软雅黑" pitchFamily="34" charset="-122"/>
              </a:rPr>
              <a:t>. </a:t>
            </a:r>
          </a:p>
        </p:txBody>
      </p:sp>
    </p:spTree>
    <p:extLst>
      <p:ext uri="{BB962C8B-B14F-4D97-AF65-F5344CB8AC3E}">
        <p14:creationId xmlns:p14="http://schemas.microsoft.com/office/powerpoint/2010/main" val="1383944247"/>
      </p:ext>
    </p:extLst>
  </p:cSld>
  <p:clrMapOvr>
    <a:masterClrMapping/>
  </p:clrMapOvr>
  <p:timing>
    <p:tnLst>
      <p:par>
        <p:cT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6" name="Rectangle 2"/>
          <p:cNvSpPr>
            <a:spLocks noGrp="1" noChangeArrowheads="1"/>
          </p:cNvSpPr>
          <p:nvPr>
            <p:ph type="title"/>
          </p:nvPr>
        </p:nvSpPr>
        <p:spPr>
          <a:xfrm>
            <a:off x="904056" y="701824"/>
            <a:ext cx="7772400" cy="1143000"/>
          </a:xfrm>
        </p:spPr>
        <p:txBody>
          <a:bodyPr/>
          <a:lstStyle/>
          <a:p>
            <a:r>
              <a:rPr lang="en-US" altLang="zh-CN" dirty="0">
                <a:latin typeface="微软雅黑" pitchFamily="34" charset="-122"/>
                <a:ea typeface="微软雅黑" pitchFamily="34" charset="-122"/>
              </a:rPr>
              <a:t>Struts </a:t>
            </a:r>
            <a:r>
              <a:rPr lang="zh-CN" altLang="en-US" dirty="0">
                <a:latin typeface="微软雅黑" pitchFamily="34" charset="-122"/>
                <a:ea typeface="微软雅黑" pitchFamily="34" charset="-122"/>
              </a:rPr>
              <a:t>对文件上传的支持</a:t>
            </a:r>
          </a:p>
        </p:txBody>
      </p:sp>
      <p:sp>
        <p:nvSpPr>
          <p:cNvPr id="246787" name="Rectangle 3"/>
          <p:cNvSpPr>
            <a:spLocks noGrp="1" noChangeArrowheads="1"/>
          </p:cNvSpPr>
          <p:nvPr>
            <p:ph type="body" idx="1"/>
          </p:nvPr>
        </p:nvSpPr>
        <p:spPr>
          <a:xfrm>
            <a:off x="251520" y="1844824"/>
            <a:ext cx="8640960" cy="4896544"/>
          </a:xfrm>
        </p:spPr>
        <p:txBody>
          <a:bodyPr>
            <a:normAutofit/>
          </a:bodyPr>
          <a:lstStyle/>
          <a:p>
            <a:r>
              <a:rPr lang="zh-CN" altLang="en-US" sz="2400" dirty="0">
                <a:latin typeface="微软雅黑" pitchFamily="34" charset="-122"/>
                <a:ea typeface="微软雅黑" pitchFamily="34" charset="-122"/>
              </a:rPr>
              <a:t>在 </a:t>
            </a:r>
            <a:r>
              <a:rPr lang="en-US" altLang="zh-CN" sz="2400" dirty="0">
                <a:latin typeface="微软雅黑" pitchFamily="34" charset="-122"/>
                <a:ea typeface="微软雅黑" pitchFamily="34" charset="-122"/>
              </a:rPr>
              <a:t>Struts </a:t>
            </a:r>
            <a:r>
              <a:rPr lang="zh-CN" altLang="en-US" sz="2400" dirty="0">
                <a:latin typeface="微软雅黑" pitchFamily="34" charset="-122"/>
                <a:ea typeface="微软雅黑" pitchFamily="34" charset="-122"/>
              </a:rPr>
              <a:t>应用程序里</a:t>
            </a:r>
            <a:r>
              <a:rPr lang="en-US" altLang="zh-CN" sz="2400" dirty="0">
                <a:latin typeface="微软雅黑" pitchFamily="34" charset="-122"/>
                <a:ea typeface="微软雅黑" pitchFamily="34" charset="-122"/>
              </a:rPr>
              <a:t>, </a:t>
            </a:r>
            <a:r>
              <a:rPr lang="en-US" altLang="zh-CN" sz="2400" b="1" dirty="0" err="1">
                <a:solidFill>
                  <a:srgbClr val="FF0000"/>
                </a:solidFill>
                <a:latin typeface="微软雅黑" pitchFamily="34" charset="-122"/>
                <a:ea typeface="微软雅黑" pitchFamily="34" charset="-122"/>
              </a:rPr>
              <a:t>FileUpload</a:t>
            </a:r>
            <a:r>
              <a:rPr lang="en-US" altLang="zh-CN" sz="2400" b="1" dirty="0">
                <a:solidFill>
                  <a:srgbClr val="FF0000"/>
                </a:solidFill>
                <a:latin typeface="微软雅黑" pitchFamily="34" charset="-122"/>
                <a:ea typeface="微软雅黑" pitchFamily="34" charset="-122"/>
              </a:rPr>
              <a:t> </a:t>
            </a:r>
            <a:r>
              <a:rPr lang="zh-CN" altLang="en-US" sz="2400" b="1" dirty="0">
                <a:solidFill>
                  <a:srgbClr val="FF0000"/>
                </a:solidFill>
                <a:latin typeface="微软雅黑" pitchFamily="34" charset="-122"/>
                <a:ea typeface="微软雅黑" pitchFamily="34" charset="-122"/>
              </a:rPr>
              <a:t>拦截器</a:t>
            </a:r>
            <a:r>
              <a:rPr lang="zh-CN" altLang="en-US" sz="2400" dirty="0">
                <a:latin typeface="微软雅黑" pitchFamily="34" charset="-122"/>
                <a:ea typeface="微软雅黑" pitchFamily="34" charset="-122"/>
              </a:rPr>
              <a:t>和 </a:t>
            </a:r>
            <a:r>
              <a:rPr lang="en-US" altLang="zh-CN" sz="2400" dirty="0">
                <a:latin typeface="微软雅黑" pitchFamily="34" charset="-122"/>
                <a:ea typeface="微软雅黑" pitchFamily="34" charset="-122"/>
              </a:rPr>
              <a:t>Jakarta Commons </a:t>
            </a:r>
            <a:r>
              <a:rPr lang="en-US" altLang="zh-CN" sz="2400" dirty="0" err="1">
                <a:latin typeface="微软雅黑" pitchFamily="34" charset="-122"/>
                <a:ea typeface="微软雅黑" pitchFamily="34" charset="-122"/>
              </a:rPr>
              <a:t>FileUpload</a:t>
            </a:r>
            <a:r>
              <a:rPr lang="en-US" altLang="zh-CN" sz="2400" dirty="0">
                <a:latin typeface="微软雅黑" pitchFamily="34" charset="-122"/>
                <a:ea typeface="微软雅黑" pitchFamily="34" charset="-122"/>
              </a:rPr>
              <a:t> </a:t>
            </a:r>
            <a:r>
              <a:rPr lang="zh-CN" altLang="en-US" sz="2400" dirty="0">
                <a:latin typeface="微软雅黑" pitchFamily="34" charset="-122"/>
                <a:ea typeface="微软雅黑" pitchFamily="34" charset="-122"/>
              </a:rPr>
              <a:t>组件可以完成文件的上传</a:t>
            </a:r>
            <a:r>
              <a:rPr lang="en-US" altLang="zh-CN" sz="2400" dirty="0">
                <a:latin typeface="微软雅黑" pitchFamily="34" charset="-122"/>
                <a:ea typeface="微软雅黑" pitchFamily="34" charset="-122"/>
              </a:rPr>
              <a:t>. </a:t>
            </a:r>
          </a:p>
          <a:p>
            <a:r>
              <a:rPr lang="zh-CN" altLang="en-US" sz="2400" dirty="0">
                <a:latin typeface="微软雅黑" pitchFamily="34" charset="-122"/>
                <a:ea typeface="微软雅黑" pitchFamily="34" charset="-122"/>
              </a:rPr>
              <a:t>步骤</a:t>
            </a:r>
            <a:r>
              <a:rPr lang="en-US" altLang="zh-CN" sz="2400" dirty="0">
                <a:latin typeface="微软雅黑" pitchFamily="34" charset="-122"/>
                <a:ea typeface="微软雅黑" pitchFamily="34" charset="-122"/>
              </a:rPr>
              <a:t>:</a:t>
            </a:r>
          </a:p>
          <a:p>
            <a:pPr lvl="1"/>
            <a:r>
              <a:rPr lang="en-US" altLang="zh-CN" sz="2000" dirty="0">
                <a:latin typeface="微软雅黑" pitchFamily="34" charset="-122"/>
                <a:ea typeface="微软雅黑" pitchFamily="34" charset="-122"/>
              </a:rPr>
              <a:t>1. </a:t>
            </a:r>
            <a:r>
              <a:rPr lang="zh-CN" altLang="en-US" sz="2000" dirty="0">
                <a:latin typeface="微软雅黑" pitchFamily="34" charset="-122"/>
                <a:ea typeface="微软雅黑" pitchFamily="34" charset="-122"/>
              </a:rPr>
              <a:t>在 </a:t>
            </a:r>
            <a:r>
              <a:rPr lang="en-US" altLang="zh-CN" sz="2000" dirty="0" err="1">
                <a:latin typeface="微软雅黑" pitchFamily="34" charset="-122"/>
                <a:ea typeface="微软雅黑" pitchFamily="34" charset="-122"/>
              </a:rPr>
              <a:t>Jsp</a:t>
            </a:r>
            <a:r>
              <a:rPr lang="en-US" altLang="zh-CN" sz="2000" dirty="0">
                <a:latin typeface="微软雅黑" pitchFamily="34" charset="-122"/>
                <a:ea typeface="微软雅黑" pitchFamily="34" charset="-122"/>
              </a:rPr>
              <a:t> </a:t>
            </a:r>
            <a:r>
              <a:rPr lang="zh-CN" altLang="en-US" sz="2000" dirty="0">
                <a:latin typeface="微软雅黑" pitchFamily="34" charset="-122"/>
                <a:ea typeface="微软雅黑" pitchFamily="34" charset="-122"/>
              </a:rPr>
              <a:t>页面的文件上传表单里使用 </a:t>
            </a:r>
            <a:r>
              <a:rPr lang="en-US" altLang="zh-CN" sz="2000" dirty="0">
                <a:latin typeface="微软雅黑" pitchFamily="34" charset="-122"/>
                <a:ea typeface="微软雅黑" pitchFamily="34" charset="-122"/>
              </a:rPr>
              <a:t>file </a:t>
            </a:r>
            <a:r>
              <a:rPr lang="zh-CN" altLang="en-US" sz="2000" dirty="0">
                <a:latin typeface="微软雅黑" pitchFamily="34" charset="-122"/>
                <a:ea typeface="微软雅黑" pitchFamily="34" charset="-122"/>
              </a:rPr>
              <a:t>标签</a:t>
            </a:r>
            <a:r>
              <a:rPr lang="en-US" altLang="zh-CN" sz="2000" dirty="0">
                <a:latin typeface="微软雅黑" pitchFamily="34" charset="-122"/>
                <a:ea typeface="微软雅黑" pitchFamily="34" charset="-122"/>
              </a:rPr>
              <a:t>. </a:t>
            </a:r>
            <a:r>
              <a:rPr lang="zh-CN" altLang="en-US" sz="2000" dirty="0">
                <a:latin typeface="微软雅黑" pitchFamily="34" charset="-122"/>
                <a:ea typeface="微软雅黑" pitchFamily="34" charset="-122"/>
              </a:rPr>
              <a:t>如果需要一次上传多个文件</a:t>
            </a:r>
            <a:r>
              <a:rPr lang="en-US" altLang="zh-CN" sz="2000" dirty="0">
                <a:latin typeface="微软雅黑" pitchFamily="34" charset="-122"/>
                <a:ea typeface="微软雅黑" pitchFamily="34" charset="-122"/>
              </a:rPr>
              <a:t>, </a:t>
            </a:r>
            <a:r>
              <a:rPr lang="zh-CN" altLang="en-US" sz="2000" dirty="0">
                <a:latin typeface="微软雅黑" pitchFamily="34" charset="-122"/>
                <a:ea typeface="微软雅黑" pitchFamily="34" charset="-122"/>
              </a:rPr>
              <a:t>就必须使用多个 </a:t>
            </a:r>
            <a:r>
              <a:rPr lang="en-US" altLang="zh-CN" sz="2000" dirty="0">
                <a:latin typeface="微软雅黑" pitchFamily="34" charset="-122"/>
                <a:ea typeface="微软雅黑" pitchFamily="34" charset="-122"/>
              </a:rPr>
              <a:t>file </a:t>
            </a:r>
            <a:r>
              <a:rPr lang="zh-CN" altLang="en-US" sz="2000" dirty="0">
                <a:latin typeface="微软雅黑" pitchFamily="34" charset="-122"/>
                <a:ea typeface="微软雅黑" pitchFamily="34" charset="-122"/>
              </a:rPr>
              <a:t>标签</a:t>
            </a:r>
            <a:r>
              <a:rPr lang="en-US" altLang="zh-CN" sz="2000" dirty="0">
                <a:latin typeface="微软雅黑" pitchFamily="34" charset="-122"/>
                <a:ea typeface="微软雅黑" pitchFamily="34" charset="-122"/>
              </a:rPr>
              <a:t>, </a:t>
            </a:r>
            <a:r>
              <a:rPr lang="zh-CN" altLang="en-US" sz="2000" dirty="0">
                <a:latin typeface="微软雅黑" pitchFamily="34" charset="-122"/>
                <a:ea typeface="微软雅黑" pitchFamily="34" charset="-122"/>
              </a:rPr>
              <a:t>但它们的名字必须是相同的</a:t>
            </a:r>
          </a:p>
          <a:p>
            <a:pPr lvl="1"/>
            <a:r>
              <a:rPr lang="en-US" altLang="zh-CN" sz="2000" dirty="0">
                <a:latin typeface="微软雅黑" pitchFamily="34" charset="-122"/>
                <a:ea typeface="微软雅黑" pitchFamily="34" charset="-122"/>
              </a:rPr>
              <a:t>2. </a:t>
            </a:r>
            <a:r>
              <a:rPr lang="zh-CN" altLang="en-US" sz="2000" dirty="0">
                <a:latin typeface="微软雅黑" pitchFamily="34" charset="-122"/>
                <a:ea typeface="微软雅黑" pitchFamily="34" charset="-122"/>
              </a:rPr>
              <a:t>在 </a:t>
            </a:r>
            <a:r>
              <a:rPr lang="en-US" altLang="zh-CN" sz="2000" dirty="0">
                <a:latin typeface="微软雅黑" pitchFamily="34" charset="-122"/>
                <a:ea typeface="微软雅黑" pitchFamily="34" charset="-122"/>
              </a:rPr>
              <a:t>Action </a:t>
            </a:r>
            <a:r>
              <a:rPr lang="zh-CN" altLang="en-US" sz="2000" dirty="0">
                <a:latin typeface="微软雅黑" pitchFamily="34" charset="-122"/>
                <a:ea typeface="微软雅黑" pitchFamily="34" charset="-122"/>
              </a:rPr>
              <a:t>中新添加 </a:t>
            </a:r>
            <a:r>
              <a:rPr lang="en-US" altLang="zh-CN" sz="2000" dirty="0">
                <a:latin typeface="微软雅黑" pitchFamily="34" charset="-122"/>
                <a:ea typeface="微软雅黑" pitchFamily="34" charset="-122"/>
              </a:rPr>
              <a:t>3 </a:t>
            </a:r>
            <a:r>
              <a:rPr lang="zh-CN" altLang="en-US" sz="2000" dirty="0">
                <a:latin typeface="微软雅黑" pitchFamily="34" charset="-122"/>
                <a:ea typeface="微软雅黑" pitchFamily="34" charset="-122"/>
              </a:rPr>
              <a:t>个和文件上传相关的属性</a:t>
            </a:r>
            <a:r>
              <a:rPr lang="en-US" altLang="zh-CN" sz="2000" dirty="0">
                <a:latin typeface="微软雅黑" pitchFamily="34" charset="-122"/>
                <a:ea typeface="微软雅黑" pitchFamily="34" charset="-122"/>
              </a:rPr>
              <a:t>. </a:t>
            </a:r>
            <a:r>
              <a:rPr lang="zh-CN" altLang="en-US" sz="2000" dirty="0">
                <a:latin typeface="微软雅黑" pitchFamily="34" charset="-122"/>
                <a:ea typeface="微软雅黑" pitchFamily="34" charset="-122"/>
              </a:rPr>
              <a:t>这 </a:t>
            </a:r>
            <a:r>
              <a:rPr lang="en-US" altLang="zh-CN" sz="2000" dirty="0">
                <a:latin typeface="微软雅黑" pitchFamily="34" charset="-122"/>
                <a:ea typeface="微软雅黑" pitchFamily="34" charset="-122"/>
              </a:rPr>
              <a:t>3 </a:t>
            </a:r>
            <a:r>
              <a:rPr lang="zh-CN" altLang="en-US" sz="2000" dirty="0">
                <a:latin typeface="微软雅黑" pitchFamily="34" charset="-122"/>
                <a:ea typeface="微软雅黑" pitchFamily="34" charset="-122"/>
              </a:rPr>
              <a:t>个属性的名字必须是以下</a:t>
            </a:r>
            <a:r>
              <a:rPr lang="zh-CN" altLang="en-US" sz="2000" dirty="0" smtClean="0">
                <a:latin typeface="微软雅黑" pitchFamily="34" charset="-122"/>
                <a:ea typeface="微软雅黑" pitchFamily="34" charset="-122"/>
              </a:rPr>
              <a:t>格式</a:t>
            </a:r>
            <a:endParaRPr lang="en-US" altLang="zh-CN" sz="2000" dirty="0" smtClean="0">
              <a:latin typeface="微软雅黑" pitchFamily="34" charset="-122"/>
              <a:ea typeface="微软雅黑" pitchFamily="34" charset="-122"/>
            </a:endParaRPr>
          </a:p>
          <a:p>
            <a:pPr lvl="2"/>
            <a:r>
              <a:rPr lang="en-US" altLang="zh-CN" sz="1800" dirty="0" smtClean="0">
                <a:latin typeface="微软雅黑" pitchFamily="34" charset="-122"/>
                <a:ea typeface="微软雅黑" pitchFamily="34" charset="-122"/>
              </a:rPr>
              <a:t>[File Name] : File -</a:t>
            </a:r>
            <a:r>
              <a:rPr lang="zh-CN" altLang="en-US" sz="1800" dirty="0" smtClean="0">
                <a:latin typeface="微软雅黑" pitchFamily="34" charset="-122"/>
                <a:ea typeface="微软雅黑" pitchFamily="34" charset="-122"/>
              </a:rPr>
              <a:t>被上传的文件。例如：</a:t>
            </a:r>
            <a:r>
              <a:rPr lang="en-US" altLang="zh-CN" sz="1800" dirty="0" smtClean="0">
                <a:latin typeface="微软雅黑" pitchFamily="34" charset="-122"/>
                <a:ea typeface="微软雅黑" pitchFamily="34" charset="-122"/>
              </a:rPr>
              <a:t>data</a:t>
            </a:r>
          </a:p>
          <a:p>
            <a:pPr lvl="2"/>
            <a:r>
              <a:rPr lang="en-US" altLang="zh-CN" sz="1800" dirty="0" smtClean="0">
                <a:latin typeface="微软雅黑" pitchFamily="34" charset="-122"/>
                <a:ea typeface="微软雅黑" pitchFamily="34" charset="-122"/>
              </a:rPr>
              <a:t>[File Name]</a:t>
            </a:r>
            <a:r>
              <a:rPr lang="en-US" altLang="zh-CN" sz="1800" dirty="0" err="1" smtClean="0">
                <a:latin typeface="微软雅黑" pitchFamily="34" charset="-122"/>
                <a:ea typeface="微软雅黑" pitchFamily="34" charset="-122"/>
              </a:rPr>
              <a:t>ContentType</a:t>
            </a:r>
            <a:r>
              <a:rPr lang="en-US" altLang="zh-CN" sz="1800" dirty="0" smtClean="0">
                <a:latin typeface="微软雅黑" pitchFamily="34" charset="-122"/>
                <a:ea typeface="微软雅黑" pitchFamily="34" charset="-122"/>
              </a:rPr>
              <a:t> : String -</a:t>
            </a:r>
            <a:r>
              <a:rPr lang="zh-CN" altLang="en-US" sz="1800" dirty="0" smtClean="0">
                <a:latin typeface="微软雅黑" pitchFamily="34" charset="-122"/>
                <a:ea typeface="微软雅黑" pitchFamily="34" charset="-122"/>
              </a:rPr>
              <a:t>上传文件的文件类型。例如：</a:t>
            </a:r>
            <a:r>
              <a:rPr lang="en-US" altLang="zh-CN" sz="1800" dirty="0" err="1" smtClean="0">
                <a:latin typeface="微软雅黑" pitchFamily="34" charset="-122"/>
                <a:ea typeface="微软雅黑" pitchFamily="34" charset="-122"/>
              </a:rPr>
              <a:t>dataContentType</a:t>
            </a:r>
            <a:endParaRPr lang="en-US" altLang="zh-CN" sz="1800" dirty="0" smtClean="0">
              <a:latin typeface="微软雅黑" pitchFamily="34" charset="-122"/>
              <a:ea typeface="微软雅黑" pitchFamily="34" charset="-122"/>
            </a:endParaRPr>
          </a:p>
          <a:p>
            <a:pPr lvl="2"/>
            <a:r>
              <a:rPr lang="en-US" altLang="zh-CN" sz="1800" dirty="0" smtClean="0">
                <a:latin typeface="微软雅黑" pitchFamily="34" charset="-122"/>
                <a:ea typeface="微软雅黑" pitchFamily="34" charset="-122"/>
              </a:rPr>
              <a:t>[File Name]</a:t>
            </a:r>
            <a:r>
              <a:rPr lang="en-US" altLang="zh-CN" sz="1800" dirty="0" err="1" smtClean="0">
                <a:latin typeface="微软雅黑" pitchFamily="34" charset="-122"/>
                <a:ea typeface="微软雅黑" pitchFamily="34" charset="-122"/>
              </a:rPr>
              <a:t>FileName</a:t>
            </a:r>
            <a:r>
              <a:rPr lang="en-US" altLang="zh-CN" sz="1800" dirty="0" smtClean="0">
                <a:latin typeface="微软雅黑" pitchFamily="34" charset="-122"/>
                <a:ea typeface="微软雅黑" pitchFamily="34" charset="-122"/>
              </a:rPr>
              <a:t> : String -</a:t>
            </a:r>
            <a:r>
              <a:rPr lang="zh-CN" altLang="en-US" sz="1800" dirty="0" smtClean="0">
                <a:latin typeface="微软雅黑" pitchFamily="34" charset="-122"/>
                <a:ea typeface="微软雅黑" pitchFamily="34" charset="-122"/>
              </a:rPr>
              <a:t>上传文件的文件名。例如：</a:t>
            </a:r>
            <a:r>
              <a:rPr lang="en-US" altLang="zh-CN" sz="1800" dirty="0" err="1" smtClean="0">
                <a:latin typeface="微软雅黑" pitchFamily="34" charset="-122"/>
                <a:ea typeface="微软雅黑" pitchFamily="34" charset="-122"/>
              </a:rPr>
              <a:t>dataFileName</a:t>
            </a:r>
            <a:endParaRPr lang="en-US" altLang="zh-CN" sz="1800" dirty="0" smtClean="0">
              <a:latin typeface="微软雅黑" pitchFamily="34" charset="-122"/>
              <a:ea typeface="微软雅黑" pitchFamily="34" charset="-122"/>
            </a:endParaRPr>
          </a:p>
          <a:p>
            <a:pPr lvl="1"/>
            <a:r>
              <a:rPr lang="zh-CN" altLang="en-US" sz="2000" dirty="0" smtClean="0">
                <a:latin typeface="微软雅黑" pitchFamily="34" charset="-122"/>
                <a:ea typeface="微软雅黑" pitchFamily="34" charset="-122"/>
              </a:rPr>
              <a:t>如果</a:t>
            </a:r>
            <a:r>
              <a:rPr lang="zh-CN" altLang="en-US" sz="2000" dirty="0">
                <a:latin typeface="微软雅黑" pitchFamily="34" charset="-122"/>
                <a:ea typeface="微软雅黑" pitchFamily="34" charset="-122"/>
              </a:rPr>
              <a:t>上上传多个文件</a:t>
            </a:r>
            <a:r>
              <a:rPr lang="en-US" altLang="zh-CN" sz="2000" dirty="0">
                <a:latin typeface="微软雅黑" pitchFamily="34" charset="-122"/>
                <a:ea typeface="微软雅黑" pitchFamily="34" charset="-122"/>
              </a:rPr>
              <a:t>, </a:t>
            </a:r>
            <a:r>
              <a:rPr lang="zh-CN" altLang="en-US" sz="2000" dirty="0">
                <a:latin typeface="微软雅黑" pitchFamily="34" charset="-122"/>
                <a:ea typeface="微软雅黑" pitchFamily="34" charset="-122"/>
              </a:rPr>
              <a:t>可以使用数组或 </a:t>
            </a:r>
            <a:r>
              <a:rPr lang="en-US" altLang="zh-CN" sz="2000" dirty="0">
                <a:latin typeface="微软雅黑" pitchFamily="34" charset="-122"/>
                <a:ea typeface="微软雅黑" pitchFamily="34" charset="-122"/>
              </a:rPr>
              <a:t>List</a:t>
            </a:r>
          </a:p>
        </p:txBody>
      </p:sp>
    </p:spTree>
    <p:extLst>
      <p:ext uri="{BB962C8B-B14F-4D97-AF65-F5344CB8AC3E}">
        <p14:creationId xmlns:p14="http://schemas.microsoft.com/office/powerpoint/2010/main" val="3608624986"/>
      </p:ext>
    </p:extLst>
  </p:cSld>
  <p:clrMapOvr>
    <a:masterClrMapping/>
  </p:clrMapOvr>
  <p:timing>
    <p:tnLst>
      <p:par>
        <p:cTn id="1" dur="indefinite" restart="never" nodeType="tmRoot"/>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Rectangle 2"/>
          <p:cNvSpPr>
            <a:spLocks noGrp="1" noChangeArrowheads="1"/>
          </p:cNvSpPr>
          <p:nvPr>
            <p:ph type="title"/>
          </p:nvPr>
        </p:nvSpPr>
        <p:spPr>
          <a:xfrm>
            <a:off x="971600" y="692696"/>
            <a:ext cx="7772400" cy="1143000"/>
          </a:xfrm>
        </p:spPr>
        <p:txBody>
          <a:bodyPr/>
          <a:lstStyle/>
          <a:p>
            <a:r>
              <a:rPr lang="zh-CN" altLang="en-US" dirty="0" smtClean="0">
                <a:latin typeface="微软雅黑" pitchFamily="34" charset="-122"/>
                <a:ea typeface="微软雅黑" pitchFamily="34" charset="-122"/>
              </a:rPr>
              <a:t>配置</a:t>
            </a:r>
            <a:r>
              <a:rPr lang="en-US" altLang="zh-CN" dirty="0" smtClean="0">
                <a:latin typeface="微软雅黑" pitchFamily="34" charset="-122"/>
                <a:ea typeface="微软雅黑" pitchFamily="34" charset="-122"/>
              </a:rPr>
              <a:t> </a:t>
            </a:r>
            <a:r>
              <a:rPr lang="en-US" altLang="zh-CN" dirty="0" err="1" smtClean="0">
                <a:latin typeface="微软雅黑" pitchFamily="34" charset="-122"/>
                <a:ea typeface="微软雅黑" pitchFamily="34" charset="-122"/>
              </a:rPr>
              <a:t>FileUpload</a:t>
            </a:r>
            <a:r>
              <a:rPr lang="en-US" altLang="zh-CN" dirty="0" smtClean="0">
                <a:latin typeface="微软雅黑" pitchFamily="34" charset="-122"/>
                <a:ea typeface="微软雅黑" pitchFamily="34" charset="-122"/>
              </a:rPr>
              <a:t> </a:t>
            </a:r>
            <a:r>
              <a:rPr lang="zh-CN" altLang="en-US" dirty="0">
                <a:latin typeface="微软雅黑" pitchFamily="34" charset="-122"/>
                <a:ea typeface="微软雅黑" pitchFamily="34" charset="-122"/>
              </a:rPr>
              <a:t>拦截器</a:t>
            </a:r>
          </a:p>
        </p:txBody>
      </p:sp>
      <p:sp>
        <p:nvSpPr>
          <p:cNvPr id="251907" name="Rectangle 3"/>
          <p:cNvSpPr>
            <a:spLocks noGrp="1" noChangeArrowheads="1"/>
          </p:cNvSpPr>
          <p:nvPr>
            <p:ph type="body" idx="1"/>
          </p:nvPr>
        </p:nvSpPr>
        <p:spPr>
          <a:xfrm>
            <a:off x="323850" y="1916832"/>
            <a:ext cx="8462992" cy="4179389"/>
          </a:xfrm>
        </p:spPr>
        <p:txBody>
          <a:bodyPr>
            <a:noAutofit/>
          </a:bodyPr>
          <a:lstStyle/>
          <a:p>
            <a:pPr>
              <a:lnSpc>
                <a:spcPct val="100000"/>
              </a:lnSpc>
            </a:pPr>
            <a:r>
              <a:rPr lang="en-US" altLang="zh-CN" sz="2000" dirty="0" err="1" smtClean="0">
                <a:latin typeface="微软雅黑" pitchFamily="34" charset="-122"/>
                <a:ea typeface="微软雅黑" pitchFamily="34" charset="-122"/>
              </a:rPr>
              <a:t>FileUpload</a:t>
            </a:r>
            <a:r>
              <a:rPr lang="en-US" altLang="zh-CN" sz="2000" dirty="0" smtClean="0">
                <a:latin typeface="微软雅黑" pitchFamily="34" charset="-122"/>
                <a:ea typeface="微软雅黑" pitchFamily="34" charset="-122"/>
              </a:rPr>
              <a:t> </a:t>
            </a:r>
            <a:r>
              <a:rPr lang="zh-CN" altLang="en-US" sz="2000" dirty="0">
                <a:latin typeface="微软雅黑" pitchFamily="34" charset="-122"/>
                <a:ea typeface="微软雅黑" pitchFamily="34" charset="-122"/>
              </a:rPr>
              <a:t>拦截器有 </a:t>
            </a:r>
            <a:r>
              <a:rPr lang="en-US" altLang="zh-CN" sz="2000" dirty="0">
                <a:latin typeface="微软雅黑" pitchFamily="34" charset="-122"/>
                <a:ea typeface="微软雅黑" pitchFamily="34" charset="-122"/>
              </a:rPr>
              <a:t>3 </a:t>
            </a:r>
            <a:r>
              <a:rPr lang="zh-CN" altLang="en-US" sz="2000" dirty="0">
                <a:latin typeface="微软雅黑" pitchFamily="34" charset="-122"/>
                <a:ea typeface="微软雅黑" pitchFamily="34" charset="-122"/>
              </a:rPr>
              <a:t>个属性可以设置</a:t>
            </a:r>
            <a:r>
              <a:rPr lang="en-US" altLang="zh-CN" sz="2000" dirty="0">
                <a:latin typeface="微软雅黑" pitchFamily="34" charset="-122"/>
                <a:ea typeface="微软雅黑" pitchFamily="34" charset="-122"/>
              </a:rPr>
              <a:t>.</a:t>
            </a:r>
          </a:p>
          <a:p>
            <a:pPr lvl="1">
              <a:lnSpc>
                <a:spcPct val="100000"/>
              </a:lnSpc>
            </a:pPr>
            <a:r>
              <a:rPr lang="en-US" altLang="zh-CN" sz="1800" dirty="0" err="1">
                <a:latin typeface="微软雅黑" pitchFamily="34" charset="-122"/>
                <a:ea typeface="微软雅黑" pitchFamily="34" charset="-122"/>
              </a:rPr>
              <a:t>maximumSize</a:t>
            </a:r>
            <a:r>
              <a:rPr lang="en-US" altLang="zh-CN" sz="1800" dirty="0">
                <a:latin typeface="微软雅黑" pitchFamily="34" charset="-122"/>
                <a:ea typeface="微软雅黑" pitchFamily="34" charset="-122"/>
              </a:rPr>
              <a:t>: </a:t>
            </a:r>
            <a:r>
              <a:rPr lang="zh-CN" altLang="en-US" sz="1800" dirty="0">
                <a:latin typeface="微软雅黑" pitchFamily="34" charset="-122"/>
                <a:ea typeface="微软雅黑" pitchFamily="34" charset="-122"/>
              </a:rPr>
              <a:t>上</a:t>
            </a:r>
            <a:r>
              <a:rPr lang="zh-CN" altLang="en-US" sz="1800" dirty="0" smtClean="0">
                <a:latin typeface="微软雅黑" pitchFamily="34" charset="-122"/>
                <a:ea typeface="微软雅黑" pitchFamily="34" charset="-122"/>
              </a:rPr>
              <a:t>传单个文件</a:t>
            </a:r>
            <a:r>
              <a:rPr lang="zh-CN" altLang="en-US" sz="1800" dirty="0">
                <a:latin typeface="微软雅黑" pitchFamily="34" charset="-122"/>
                <a:ea typeface="微软雅黑" pitchFamily="34" charset="-122"/>
              </a:rPr>
              <a:t>的最大长度</a:t>
            </a:r>
            <a:r>
              <a:rPr lang="en-US" altLang="zh-CN" sz="1800" dirty="0">
                <a:latin typeface="微软雅黑" pitchFamily="34" charset="-122"/>
                <a:ea typeface="微软雅黑" pitchFamily="34" charset="-122"/>
              </a:rPr>
              <a:t>(</a:t>
            </a:r>
            <a:r>
              <a:rPr lang="zh-CN" altLang="en-US" sz="1800" dirty="0">
                <a:latin typeface="微软雅黑" pitchFamily="34" charset="-122"/>
                <a:ea typeface="微软雅黑" pitchFamily="34" charset="-122"/>
              </a:rPr>
              <a:t>以字节为单位</a:t>
            </a:r>
            <a:r>
              <a:rPr lang="en-US" altLang="zh-CN" sz="1800" dirty="0">
                <a:latin typeface="微软雅黑" pitchFamily="34" charset="-122"/>
                <a:ea typeface="微软雅黑" pitchFamily="34" charset="-122"/>
              </a:rPr>
              <a:t>), </a:t>
            </a:r>
            <a:r>
              <a:rPr lang="zh-CN" altLang="en-US" sz="1800" dirty="0">
                <a:latin typeface="微软雅黑" pitchFamily="34" charset="-122"/>
                <a:ea typeface="微软雅黑" pitchFamily="34" charset="-122"/>
              </a:rPr>
              <a:t>默认值为 </a:t>
            </a:r>
            <a:r>
              <a:rPr lang="en-US" altLang="zh-CN" sz="1800" dirty="0">
                <a:latin typeface="微软雅黑" pitchFamily="34" charset="-122"/>
                <a:ea typeface="微软雅黑" pitchFamily="34" charset="-122"/>
              </a:rPr>
              <a:t>2 MB</a:t>
            </a:r>
          </a:p>
          <a:p>
            <a:pPr lvl="1">
              <a:lnSpc>
                <a:spcPct val="100000"/>
              </a:lnSpc>
            </a:pPr>
            <a:r>
              <a:rPr lang="en-US" altLang="zh-CN" sz="1800" dirty="0" err="1">
                <a:latin typeface="微软雅黑" pitchFamily="34" charset="-122"/>
                <a:ea typeface="微软雅黑" pitchFamily="34" charset="-122"/>
              </a:rPr>
              <a:t>allowedTypes</a:t>
            </a:r>
            <a:r>
              <a:rPr lang="en-US" altLang="zh-CN" sz="1800" dirty="0">
                <a:latin typeface="微软雅黑" pitchFamily="34" charset="-122"/>
                <a:ea typeface="微软雅黑" pitchFamily="34" charset="-122"/>
              </a:rPr>
              <a:t>: </a:t>
            </a:r>
            <a:r>
              <a:rPr lang="zh-CN" altLang="en-US" sz="1800" dirty="0">
                <a:latin typeface="微软雅黑" pitchFamily="34" charset="-122"/>
                <a:ea typeface="微软雅黑" pitchFamily="34" charset="-122"/>
              </a:rPr>
              <a:t>允许上传文件的类型</a:t>
            </a:r>
            <a:r>
              <a:rPr lang="en-US" altLang="zh-CN" sz="1800" dirty="0">
                <a:latin typeface="微软雅黑" pitchFamily="34" charset="-122"/>
                <a:ea typeface="微软雅黑" pitchFamily="34" charset="-122"/>
              </a:rPr>
              <a:t>, </a:t>
            </a:r>
            <a:r>
              <a:rPr lang="zh-CN" altLang="en-US" sz="1800" dirty="0">
                <a:latin typeface="微软雅黑" pitchFamily="34" charset="-122"/>
                <a:ea typeface="微软雅黑" pitchFamily="34" charset="-122"/>
              </a:rPr>
              <a:t>各类型之间以逗号分隔</a:t>
            </a:r>
          </a:p>
          <a:p>
            <a:pPr lvl="1">
              <a:lnSpc>
                <a:spcPct val="100000"/>
              </a:lnSpc>
            </a:pPr>
            <a:r>
              <a:rPr lang="en-US" altLang="zh-CN" sz="1800" dirty="0" err="1">
                <a:latin typeface="微软雅黑" pitchFamily="34" charset="-122"/>
                <a:ea typeface="微软雅黑" pitchFamily="34" charset="-122"/>
              </a:rPr>
              <a:t>allowedExtensions</a:t>
            </a:r>
            <a:r>
              <a:rPr lang="en-US" altLang="zh-CN" sz="1800" dirty="0">
                <a:latin typeface="微软雅黑" pitchFamily="34" charset="-122"/>
                <a:ea typeface="微软雅黑" pitchFamily="34" charset="-122"/>
              </a:rPr>
              <a:t>: </a:t>
            </a:r>
            <a:r>
              <a:rPr lang="zh-CN" altLang="en-US" sz="1800" dirty="0">
                <a:latin typeface="微软雅黑" pitchFamily="34" charset="-122"/>
                <a:ea typeface="微软雅黑" pitchFamily="34" charset="-122"/>
              </a:rPr>
              <a:t>允许上传文件扩展名</a:t>
            </a:r>
            <a:r>
              <a:rPr lang="en-US" altLang="zh-CN" sz="1800" dirty="0">
                <a:latin typeface="微软雅黑" pitchFamily="34" charset="-122"/>
                <a:ea typeface="微软雅黑" pitchFamily="34" charset="-122"/>
              </a:rPr>
              <a:t>, </a:t>
            </a:r>
            <a:r>
              <a:rPr lang="zh-CN" altLang="en-US" sz="1800" dirty="0">
                <a:latin typeface="微软雅黑" pitchFamily="34" charset="-122"/>
                <a:ea typeface="微软雅黑" pitchFamily="34" charset="-122"/>
              </a:rPr>
              <a:t>各扩展名之间以逗号分隔</a:t>
            </a:r>
          </a:p>
          <a:p>
            <a:pPr lvl="1">
              <a:lnSpc>
                <a:spcPct val="100000"/>
              </a:lnSpc>
            </a:pPr>
            <a:r>
              <a:rPr lang="zh-CN" altLang="en-US" sz="1800" dirty="0">
                <a:latin typeface="微软雅黑" pitchFamily="34" charset="-122"/>
                <a:ea typeface="微软雅黑" pitchFamily="34" charset="-122"/>
              </a:rPr>
              <a:t>可以在 </a:t>
            </a:r>
            <a:r>
              <a:rPr lang="en-US" altLang="zh-CN" sz="1800" dirty="0">
                <a:latin typeface="微软雅黑" pitchFamily="34" charset="-122"/>
                <a:ea typeface="微软雅黑" pitchFamily="34" charset="-122"/>
              </a:rPr>
              <a:t>struts.xml </a:t>
            </a:r>
            <a:r>
              <a:rPr lang="zh-CN" altLang="en-US" sz="1800" dirty="0">
                <a:latin typeface="微软雅黑" pitchFamily="34" charset="-122"/>
                <a:ea typeface="微软雅黑" pitchFamily="34" charset="-122"/>
              </a:rPr>
              <a:t>文件中覆盖这 </a:t>
            </a:r>
            <a:r>
              <a:rPr lang="en-US" altLang="zh-CN" sz="1800" dirty="0">
                <a:latin typeface="微软雅黑" pitchFamily="34" charset="-122"/>
                <a:ea typeface="微软雅黑" pitchFamily="34" charset="-122"/>
              </a:rPr>
              <a:t>3 </a:t>
            </a:r>
            <a:r>
              <a:rPr lang="zh-CN" altLang="en-US" sz="1800" dirty="0">
                <a:latin typeface="微软雅黑" pitchFamily="34" charset="-122"/>
                <a:ea typeface="微软雅黑" pitchFamily="34" charset="-122"/>
              </a:rPr>
              <a:t>个属性</a:t>
            </a:r>
          </a:p>
          <a:p>
            <a:pPr lvl="1">
              <a:lnSpc>
                <a:spcPct val="100000"/>
              </a:lnSpc>
            </a:pPr>
            <a:endParaRPr lang="zh-CN" altLang="en-US" dirty="0">
              <a:latin typeface="微软雅黑" pitchFamily="34" charset="-122"/>
              <a:ea typeface="微软雅黑" pitchFamily="34" charset="-122"/>
            </a:endParaRPr>
          </a:p>
          <a:p>
            <a:pPr marL="457200" lvl="1" indent="0">
              <a:lnSpc>
                <a:spcPct val="100000"/>
              </a:lnSpc>
              <a:buNone/>
            </a:pPr>
            <a:endParaRPr lang="zh-CN" altLang="en-US" dirty="0">
              <a:latin typeface="微软雅黑" pitchFamily="34" charset="-122"/>
              <a:ea typeface="微软雅黑" pitchFamily="34" charset="-122"/>
            </a:endParaRPr>
          </a:p>
          <a:p>
            <a:pPr>
              <a:lnSpc>
                <a:spcPct val="100000"/>
              </a:lnSpc>
            </a:pPr>
            <a:r>
              <a:rPr lang="en-US" altLang="zh-CN" sz="2000" dirty="0" smtClean="0">
                <a:latin typeface="微软雅黑" pitchFamily="34" charset="-122"/>
                <a:ea typeface="微软雅黑" pitchFamily="34" charset="-122"/>
              </a:rPr>
              <a:t>Commons </a:t>
            </a:r>
            <a:r>
              <a:rPr lang="en-US" altLang="zh-CN" sz="2000" dirty="0" err="1" smtClean="0">
                <a:latin typeface="微软雅黑" pitchFamily="34" charset="-122"/>
                <a:ea typeface="微软雅黑" pitchFamily="34" charset="-122"/>
              </a:rPr>
              <a:t>FileUpload</a:t>
            </a:r>
            <a:r>
              <a:rPr lang="en-US" altLang="zh-CN" sz="2000" dirty="0" smtClean="0">
                <a:latin typeface="微软雅黑" pitchFamily="34" charset="-122"/>
                <a:ea typeface="微软雅黑" pitchFamily="34" charset="-122"/>
              </a:rPr>
              <a:t> </a:t>
            </a:r>
            <a:r>
              <a:rPr lang="zh-CN" altLang="en-US" sz="2000" dirty="0" smtClean="0">
                <a:latin typeface="微软雅黑" pitchFamily="34" charset="-122"/>
                <a:ea typeface="微软雅黑" pitchFamily="34" charset="-122"/>
              </a:rPr>
              <a:t>组件默认接受上传文件总的最大值为 </a:t>
            </a:r>
            <a:r>
              <a:rPr lang="en-US" altLang="zh-CN" sz="2000" dirty="0" smtClean="0">
                <a:latin typeface="微软雅黑" pitchFamily="34" charset="-122"/>
                <a:ea typeface="微软雅黑" pitchFamily="34" charset="-122"/>
              </a:rPr>
              <a:t>2M</a:t>
            </a:r>
            <a:r>
              <a:rPr lang="zh-CN" altLang="en-US" sz="2000" dirty="0" smtClean="0">
                <a:latin typeface="微软雅黑" pitchFamily="34" charset="-122"/>
                <a:ea typeface="微软雅黑" pitchFamily="34" charset="-122"/>
              </a:rPr>
              <a:t>，</a:t>
            </a:r>
            <a:r>
              <a:rPr lang="en-US" altLang="zh-CN" sz="2000" dirty="0" smtClean="0">
                <a:latin typeface="微软雅黑" pitchFamily="34" charset="-122"/>
                <a:ea typeface="微软雅黑" pitchFamily="34" charset="-122"/>
              </a:rPr>
              <a:t> </a:t>
            </a:r>
            <a:r>
              <a:rPr lang="zh-CN" altLang="en-US" sz="2000" dirty="0" smtClean="0">
                <a:latin typeface="微软雅黑" pitchFamily="34" charset="-122"/>
                <a:ea typeface="微软雅黑" pitchFamily="34" charset="-122"/>
              </a:rPr>
              <a:t>可以通过在 </a:t>
            </a:r>
            <a:r>
              <a:rPr lang="en-US" altLang="zh-CN" sz="2000" dirty="0" smtClean="0">
                <a:latin typeface="微软雅黑" pitchFamily="34" charset="-122"/>
                <a:ea typeface="微软雅黑" pitchFamily="34" charset="-122"/>
              </a:rPr>
              <a:t>struts </a:t>
            </a:r>
            <a:r>
              <a:rPr lang="zh-CN" altLang="en-US" sz="2000" dirty="0" smtClean="0">
                <a:latin typeface="微软雅黑" pitchFamily="34" charset="-122"/>
                <a:ea typeface="微软雅黑" pitchFamily="34" charset="-122"/>
              </a:rPr>
              <a:t>配置文件中配置常量的方式修改</a:t>
            </a:r>
            <a:endParaRPr lang="en-US" altLang="zh-CN" sz="2000" dirty="0" smtClean="0">
              <a:latin typeface="微软雅黑" pitchFamily="34" charset="-122"/>
              <a:ea typeface="微软雅黑" pitchFamily="34" charset="-122"/>
            </a:endParaRPr>
          </a:p>
          <a:p>
            <a:pPr>
              <a:lnSpc>
                <a:spcPct val="100000"/>
              </a:lnSpc>
            </a:pPr>
            <a:r>
              <a:rPr lang="zh-CN" altLang="en-US" sz="2000" dirty="0" smtClean="0">
                <a:latin typeface="微软雅黑" pitchFamily="34" charset="-122"/>
                <a:ea typeface="微软雅黑" pitchFamily="34" charset="-122"/>
              </a:rPr>
              <a:t>与</a:t>
            </a:r>
            <a:r>
              <a:rPr lang="zh-CN" altLang="en-US" sz="2000" dirty="0">
                <a:latin typeface="微软雅黑" pitchFamily="34" charset="-122"/>
                <a:ea typeface="微软雅黑" pitchFamily="34" charset="-122"/>
              </a:rPr>
              <a:t>文件上传有关的出错消息在 </a:t>
            </a:r>
            <a:r>
              <a:rPr lang="en-US" altLang="zh-CN" sz="2000" dirty="0">
                <a:latin typeface="微软雅黑" pitchFamily="34" charset="-122"/>
                <a:ea typeface="微软雅黑" pitchFamily="34" charset="-122"/>
              </a:rPr>
              <a:t>struts-</a:t>
            </a:r>
            <a:r>
              <a:rPr lang="en-US" altLang="zh-CN" sz="2000" dirty="0" err="1">
                <a:latin typeface="微软雅黑" pitchFamily="34" charset="-122"/>
                <a:ea typeface="微软雅黑" pitchFamily="34" charset="-122"/>
              </a:rPr>
              <a:t>messages.properties</a:t>
            </a:r>
            <a:r>
              <a:rPr lang="en-US" altLang="zh-CN" sz="2000" dirty="0">
                <a:latin typeface="微软雅黑" pitchFamily="34" charset="-122"/>
                <a:ea typeface="微软雅黑" pitchFamily="34" charset="-122"/>
              </a:rPr>
              <a:t> </a:t>
            </a:r>
            <a:r>
              <a:rPr lang="zh-CN" altLang="en-US" sz="2000" dirty="0">
                <a:latin typeface="微软雅黑" pitchFamily="34" charset="-122"/>
                <a:ea typeface="微软雅黑" pitchFamily="34" charset="-122"/>
              </a:rPr>
              <a:t>文件里预定义</a:t>
            </a:r>
            <a:r>
              <a:rPr lang="en-US" altLang="zh-CN" sz="2000" dirty="0">
                <a:latin typeface="微软雅黑" pitchFamily="34" charset="-122"/>
                <a:ea typeface="微软雅黑" pitchFamily="34" charset="-122"/>
              </a:rPr>
              <a:t>.  </a:t>
            </a:r>
            <a:r>
              <a:rPr lang="zh-CN" altLang="en-US" sz="2000" dirty="0">
                <a:latin typeface="微软雅黑" pitchFamily="34" charset="-122"/>
                <a:ea typeface="微软雅黑" pitchFamily="34" charset="-122"/>
              </a:rPr>
              <a:t>可以在文件上传 </a:t>
            </a:r>
            <a:r>
              <a:rPr lang="en-US" altLang="zh-CN" sz="2000" dirty="0">
                <a:latin typeface="微软雅黑" pitchFamily="34" charset="-122"/>
                <a:ea typeface="微软雅黑" pitchFamily="34" charset="-122"/>
              </a:rPr>
              <a:t>Action </a:t>
            </a:r>
            <a:r>
              <a:rPr lang="zh-CN" altLang="en-US" sz="2000" dirty="0">
                <a:latin typeface="微软雅黑" pitchFamily="34" charset="-122"/>
                <a:ea typeface="微软雅黑" pitchFamily="34" charset="-122"/>
              </a:rPr>
              <a:t>相对应的资源文件中重新定义</a:t>
            </a:r>
            <a:r>
              <a:rPr lang="zh-CN" altLang="en-US" sz="2000" dirty="0" smtClean="0">
                <a:latin typeface="微软雅黑" pitchFamily="34" charset="-122"/>
                <a:ea typeface="微软雅黑" pitchFamily="34" charset="-122"/>
              </a:rPr>
              <a:t>错误消息</a:t>
            </a:r>
            <a:endParaRPr lang="en-US" altLang="zh-CN" sz="2400" dirty="0">
              <a:latin typeface="微软雅黑" pitchFamily="34" charset="-122"/>
              <a:ea typeface="微软雅黑" pitchFamily="34" charset="-122"/>
            </a:endParaRPr>
          </a:p>
        </p:txBody>
      </p:sp>
      <p:pic>
        <p:nvPicPr>
          <p:cNvPr id="2050" name="Picture 2"/>
          <p:cNvPicPr>
            <a:picLocks noChangeAspect="1" noChangeArrowheads="1"/>
          </p:cNvPicPr>
          <p:nvPr/>
        </p:nvPicPr>
        <p:blipFill>
          <a:blip r:embed="rId2"/>
          <a:srcRect/>
          <a:stretch>
            <a:fillRect/>
          </a:stretch>
        </p:blipFill>
        <p:spPr bwMode="auto">
          <a:xfrm>
            <a:off x="0" y="3651870"/>
            <a:ext cx="9220200" cy="857250"/>
          </a:xfrm>
          <a:prstGeom prst="rect">
            <a:avLst/>
          </a:prstGeom>
          <a:noFill/>
          <a:ln w="9525">
            <a:noFill/>
            <a:miter lim="800000"/>
            <a:headEnd/>
            <a:tailEnd/>
          </a:ln>
          <a:effectLst/>
        </p:spPr>
      </p:pic>
    </p:spTree>
    <p:extLst>
      <p:ext uri="{BB962C8B-B14F-4D97-AF65-F5344CB8AC3E}">
        <p14:creationId xmlns:p14="http://schemas.microsoft.com/office/powerpoint/2010/main" val="3862360393"/>
      </p:ext>
    </p:extLst>
  </p:cSld>
  <p:clrMapOvr>
    <a:masterClrMapping/>
  </p:clrMapOvr>
  <p:timing>
    <p:tnLst>
      <p:par>
        <p:cTn id="1" dur="indefinite" restart="never" nodeType="tmRoot"/>
      </p:par>
    </p:tn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Rectangle 2"/>
          <p:cNvSpPr>
            <a:spLocks noGrp="1" noChangeArrowheads="1"/>
          </p:cNvSpPr>
          <p:nvPr>
            <p:ph type="title"/>
          </p:nvPr>
        </p:nvSpPr>
        <p:spPr>
          <a:xfrm>
            <a:off x="755576" y="701824"/>
            <a:ext cx="7772400" cy="1143000"/>
          </a:xfrm>
        </p:spPr>
        <p:txBody>
          <a:bodyPr/>
          <a:lstStyle/>
          <a:p>
            <a:r>
              <a:rPr lang="zh-CN" altLang="en-US" dirty="0">
                <a:latin typeface="微软雅黑" pitchFamily="34" charset="-122"/>
                <a:ea typeface="微软雅黑" pitchFamily="34" charset="-122"/>
              </a:rPr>
              <a:t>文件下载概述</a:t>
            </a:r>
          </a:p>
        </p:txBody>
      </p:sp>
      <p:sp>
        <p:nvSpPr>
          <p:cNvPr id="252931" name="Rectangle 3"/>
          <p:cNvSpPr>
            <a:spLocks noGrp="1" noChangeArrowheads="1"/>
          </p:cNvSpPr>
          <p:nvPr>
            <p:ph type="body" idx="1"/>
          </p:nvPr>
        </p:nvSpPr>
        <p:spPr>
          <a:xfrm>
            <a:off x="251520" y="1916832"/>
            <a:ext cx="8594975" cy="1584176"/>
          </a:xfrm>
        </p:spPr>
        <p:txBody>
          <a:bodyPr/>
          <a:lstStyle/>
          <a:p>
            <a:r>
              <a:rPr lang="zh-CN" altLang="en-US" sz="2400" dirty="0" smtClean="0">
                <a:latin typeface="微软雅黑" pitchFamily="34" charset="-122"/>
                <a:ea typeface="微软雅黑" pitchFamily="34" charset="-122"/>
              </a:rPr>
              <a:t>在</a:t>
            </a:r>
            <a:r>
              <a:rPr lang="zh-CN" altLang="en-US" sz="2400" dirty="0">
                <a:latin typeface="微软雅黑" pitchFamily="34" charset="-122"/>
                <a:ea typeface="微软雅黑" pitchFamily="34" charset="-122"/>
              </a:rPr>
              <a:t>某些应用程序里</a:t>
            </a:r>
            <a:r>
              <a:rPr lang="en-US" altLang="zh-CN" sz="2400" dirty="0">
                <a:latin typeface="微软雅黑" pitchFamily="34" charset="-122"/>
                <a:ea typeface="微软雅黑" pitchFamily="34" charset="-122"/>
              </a:rPr>
              <a:t>, </a:t>
            </a:r>
            <a:r>
              <a:rPr lang="zh-CN" altLang="en-US" sz="2400" dirty="0">
                <a:latin typeface="微软雅黑" pitchFamily="34" charset="-122"/>
                <a:ea typeface="微软雅黑" pitchFamily="34" charset="-122"/>
              </a:rPr>
              <a:t>可能需要动态地把一个文件发送到用户的浏览器中</a:t>
            </a:r>
            <a:r>
              <a:rPr lang="en-US" altLang="zh-CN" sz="2400" dirty="0">
                <a:latin typeface="微软雅黑" pitchFamily="34" charset="-122"/>
                <a:ea typeface="微软雅黑" pitchFamily="34" charset="-122"/>
              </a:rPr>
              <a:t>, </a:t>
            </a:r>
            <a:r>
              <a:rPr lang="zh-CN" altLang="en-US" sz="2400" dirty="0" smtClean="0">
                <a:latin typeface="微软雅黑" pitchFamily="34" charset="-122"/>
                <a:ea typeface="微软雅黑" pitchFamily="34" charset="-122"/>
              </a:rPr>
              <a:t>而这个</a:t>
            </a:r>
            <a:r>
              <a:rPr lang="zh-CN" altLang="en-US" sz="2400" dirty="0">
                <a:latin typeface="微软雅黑" pitchFamily="34" charset="-122"/>
                <a:ea typeface="微软雅黑" pitchFamily="34" charset="-122"/>
              </a:rPr>
              <a:t>文件的名字和存放位置在编程时是无法预知的</a:t>
            </a:r>
          </a:p>
        </p:txBody>
      </p:sp>
    </p:spTree>
    <p:extLst>
      <p:ext uri="{BB962C8B-B14F-4D97-AF65-F5344CB8AC3E}">
        <p14:creationId xmlns:p14="http://schemas.microsoft.com/office/powerpoint/2010/main" val="2954205203"/>
      </p:ext>
    </p:extLst>
  </p:cSld>
  <p:clrMapOvr>
    <a:masterClrMapping/>
  </p:clrMapOvr>
  <p:timing>
    <p:tnLst>
      <p:par>
        <p:cTn id="1" dur="indefinite" restart="never" nodeType="tmRoot"/>
      </p:par>
    </p:tn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4" name="Rectangle 2"/>
          <p:cNvSpPr>
            <a:spLocks noGrp="1" noChangeArrowheads="1"/>
          </p:cNvSpPr>
          <p:nvPr>
            <p:ph type="title"/>
          </p:nvPr>
        </p:nvSpPr>
        <p:spPr>
          <a:xfrm>
            <a:off x="755576" y="548680"/>
            <a:ext cx="7772400" cy="1143000"/>
          </a:xfrm>
        </p:spPr>
        <p:txBody>
          <a:bodyPr/>
          <a:lstStyle/>
          <a:p>
            <a:r>
              <a:rPr lang="en-US" altLang="zh-CN" dirty="0">
                <a:latin typeface="微软雅黑" pitchFamily="34" charset="-122"/>
                <a:ea typeface="微软雅黑" pitchFamily="34" charset="-122"/>
              </a:rPr>
              <a:t>Stream </a:t>
            </a:r>
            <a:r>
              <a:rPr lang="zh-CN" altLang="en-US" dirty="0">
                <a:latin typeface="微软雅黑" pitchFamily="34" charset="-122"/>
                <a:ea typeface="微软雅黑" pitchFamily="34" charset="-122"/>
              </a:rPr>
              <a:t>结果类型</a:t>
            </a:r>
          </a:p>
        </p:txBody>
      </p:sp>
      <p:sp>
        <p:nvSpPr>
          <p:cNvPr id="253955" name="Rectangle 3"/>
          <p:cNvSpPr>
            <a:spLocks noGrp="1" noChangeArrowheads="1"/>
          </p:cNvSpPr>
          <p:nvPr>
            <p:ph type="body" idx="1"/>
          </p:nvPr>
        </p:nvSpPr>
        <p:spPr>
          <a:xfrm>
            <a:off x="285720" y="1556792"/>
            <a:ext cx="8353425" cy="5429264"/>
          </a:xfrm>
        </p:spPr>
        <p:txBody>
          <a:bodyPr>
            <a:normAutofit lnSpcReduction="10000"/>
          </a:bodyPr>
          <a:lstStyle/>
          <a:p>
            <a:pPr>
              <a:lnSpc>
                <a:spcPct val="110000"/>
              </a:lnSpc>
            </a:pPr>
            <a:r>
              <a:rPr lang="en-US" altLang="zh-CN" sz="2200" dirty="0">
                <a:latin typeface="微软雅黑" pitchFamily="34" charset="-122"/>
                <a:ea typeface="微软雅黑" pitchFamily="34" charset="-122"/>
              </a:rPr>
              <a:t>Struts </a:t>
            </a:r>
            <a:r>
              <a:rPr lang="zh-CN" altLang="en-US" sz="2200" dirty="0">
                <a:latin typeface="微软雅黑" pitchFamily="34" charset="-122"/>
                <a:ea typeface="微软雅黑" pitchFamily="34" charset="-122"/>
              </a:rPr>
              <a:t>专门为文件下载提供了一种 </a:t>
            </a:r>
            <a:r>
              <a:rPr lang="en-US" altLang="zh-CN" sz="2200" dirty="0">
                <a:latin typeface="微软雅黑" pitchFamily="34" charset="-122"/>
                <a:ea typeface="微软雅黑" pitchFamily="34" charset="-122"/>
              </a:rPr>
              <a:t>Stream </a:t>
            </a:r>
            <a:r>
              <a:rPr lang="zh-CN" altLang="en-US" sz="2200" dirty="0">
                <a:latin typeface="微软雅黑" pitchFamily="34" charset="-122"/>
                <a:ea typeface="微软雅黑" pitchFamily="34" charset="-122"/>
              </a:rPr>
              <a:t>结果类型</a:t>
            </a:r>
            <a:r>
              <a:rPr lang="en-US" altLang="zh-CN" sz="2200" dirty="0">
                <a:latin typeface="微软雅黑" pitchFamily="34" charset="-122"/>
                <a:ea typeface="微软雅黑" pitchFamily="34" charset="-122"/>
              </a:rPr>
              <a:t>. </a:t>
            </a:r>
            <a:r>
              <a:rPr lang="zh-CN" altLang="en-US" sz="2200" dirty="0">
                <a:latin typeface="微软雅黑" pitchFamily="34" charset="-122"/>
                <a:ea typeface="微软雅黑" pitchFamily="34" charset="-122"/>
              </a:rPr>
              <a:t>在使用一个 </a:t>
            </a:r>
            <a:r>
              <a:rPr lang="en-US" altLang="zh-CN" sz="2200" dirty="0">
                <a:latin typeface="微软雅黑" pitchFamily="34" charset="-122"/>
                <a:ea typeface="微软雅黑" pitchFamily="34" charset="-122"/>
              </a:rPr>
              <a:t>Stream </a:t>
            </a:r>
            <a:r>
              <a:rPr lang="zh-CN" altLang="en-US" sz="2200" dirty="0">
                <a:latin typeface="微软雅黑" pitchFamily="34" charset="-122"/>
                <a:ea typeface="微软雅黑" pitchFamily="34" charset="-122"/>
              </a:rPr>
              <a:t>结果时</a:t>
            </a:r>
            <a:r>
              <a:rPr lang="en-US" altLang="zh-CN" sz="2200" dirty="0">
                <a:latin typeface="微软雅黑" pitchFamily="34" charset="-122"/>
                <a:ea typeface="微软雅黑" pitchFamily="34" charset="-122"/>
              </a:rPr>
              <a:t>, </a:t>
            </a:r>
            <a:r>
              <a:rPr lang="zh-CN" altLang="en-US" sz="2200" dirty="0">
                <a:latin typeface="微软雅黑" pitchFamily="34" charset="-122"/>
                <a:ea typeface="微软雅黑" pitchFamily="34" charset="-122"/>
              </a:rPr>
              <a:t>不必准备一个 </a:t>
            </a:r>
            <a:r>
              <a:rPr lang="en-US" altLang="zh-CN" sz="2200" dirty="0">
                <a:latin typeface="微软雅黑" pitchFamily="34" charset="-122"/>
                <a:ea typeface="微软雅黑" pitchFamily="34" charset="-122"/>
              </a:rPr>
              <a:t>JSP </a:t>
            </a:r>
            <a:r>
              <a:rPr lang="zh-CN" altLang="en-US" sz="2200" dirty="0">
                <a:latin typeface="微软雅黑" pitchFamily="34" charset="-122"/>
                <a:ea typeface="微软雅黑" pitchFamily="34" charset="-122"/>
              </a:rPr>
              <a:t>页面</a:t>
            </a:r>
            <a:r>
              <a:rPr lang="en-US" altLang="zh-CN" sz="2200" dirty="0">
                <a:latin typeface="微软雅黑" pitchFamily="34" charset="-122"/>
                <a:ea typeface="微软雅黑" pitchFamily="34" charset="-122"/>
              </a:rPr>
              <a:t>.</a:t>
            </a:r>
          </a:p>
          <a:p>
            <a:pPr>
              <a:lnSpc>
                <a:spcPct val="110000"/>
              </a:lnSpc>
            </a:pPr>
            <a:r>
              <a:rPr lang="en-US" altLang="zh-CN" sz="2200" dirty="0">
                <a:latin typeface="微软雅黑" pitchFamily="34" charset="-122"/>
                <a:ea typeface="微软雅黑" pitchFamily="34" charset="-122"/>
              </a:rPr>
              <a:t>Stream </a:t>
            </a:r>
            <a:r>
              <a:rPr lang="zh-CN" altLang="en-US" sz="2200" dirty="0">
                <a:latin typeface="微软雅黑" pitchFamily="34" charset="-122"/>
                <a:ea typeface="微软雅黑" pitchFamily="34" charset="-122"/>
              </a:rPr>
              <a:t>结果类型</a:t>
            </a:r>
            <a:r>
              <a:rPr lang="zh-CN" altLang="en-US" sz="2200" dirty="0" smtClean="0">
                <a:latin typeface="微软雅黑" pitchFamily="34" charset="-122"/>
                <a:ea typeface="微软雅黑" pitchFamily="34" charset="-122"/>
              </a:rPr>
              <a:t>可以设置如下参数</a:t>
            </a:r>
            <a:r>
              <a:rPr lang="en-US" altLang="zh-CN" sz="2200" dirty="0" smtClean="0">
                <a:latin typeface="微软雅黑" pitchFamily="34" charset="-122"/>
                <a:ea typeface="微软雅黑" pitchFamily="34" charset="-122"/>
              </a:rPr>
              <a:t>: </a:t>
            </a:r>
          </a:p>
          <a:p>
            <a:pPr lvl="1">
              <a:lnSpc>
                <a:spcPct val="110000"/>
              </a:lnSpc>
            </a:pPr>
            <a:r>
              <a:rPr lang="en-US" altLang="zh-CN" sz="2000" dirty="0" err="1" smtClean="0">
                <a:latin typeface="微软雅黑" pitchFamily="34" charset="-122"/>
                <a:ea typeface="微软雅黑" pitchFamily="34" charset="-122"/>
              </a:rPr>
              <a:t>contentType</a:t>
            </a:r>
            <a:r>
              <a:rPr lang="zh-CN" altLang="en-US" sz="2000" dirty="0" smtClean="0">
                <a:latin typeface="微软雅黑" pitchFamily="34" charset="-122"/>
                <a:ea typeface="微软雅黑" pitchFamily="34" charset="-122"/>
              </a:rPr>
              <a:t>：被下载的文件的 </a:t>
            </a:r>
            <a:r>
              <a:rPr lang="en-US" altLang="zh-CN" sz="2000" dirty="0" smtClean="0">
                <a:latin typeface="微软雅黑" pitchFamily="34" charset="-122"/>
                <a:ea typeface="微软雅黑" pitchFamily="34" charset="-122"/>
              </a:rPr>
              <a:t>MIME </a:t>
            </a:r>
            <a:r>
              <a:rPr lang="zh-CN" altLang="en-US" sz="2000" dirty="0" smtClean="0">
                <a:latin typeface="微软雅黑" pitchFamily="34" charset="-122"/>
                <a:ea typeface="微软雅黑" pitchFamily="34" charset="-122"/>
              </a:rPr>
              <a:t>类型。默认值为 </a:t>
            </a:r>
            <a:r>
              <a:rPr lang="en-US" altLang="zh-CN" sz="2000" dirty="0" smtClean="0">
                <a:latin typeface="微软雅黑" pitchFamily="34" charset="-122"/>
                <a:ea typeface="微软雅黑" pitchFamily="34" charset="-122"/>
              </a:rPr>
              <a:t>text/plain</a:t>
            </a:r>
          </a:p>
          <a:p>
            <a:pPr lvl="1">
              <a:lnSpc>
                <a:spcPct val="110000"/>
              </a:lnSpc>
            </a:pPr>
            <a:r>
              <a:rPr lang="en-US" altLang="zh-CN" sz="2000" dirty="0" err="1" smtClean="0">
                <a:latin typeface="微软雅黑" pitchFamily="34" charset="-122"/>
                <a:ea typeface="微软雅黑" pitchFamily="34" charset="-122"/>
              </a:rPr>
              <a:t>contentLength</a:t>
            </a:r>
            <a:r>
              <a:rPr lang="zh-CN" altLang="en-US" sz="2000" dirty="0" smtClean="0">
                <a:latin typeface="微软雅黑" pitchFamily="34" charset="-122"/>
                <a:ea typeface="微软雅黑" pitchFamily="34" charset="-122"/>
              </a:rPr>
              <a:t>：被下载的文件的大小，以字节为单位</a:t>
            </a:r>
            <a:endParaRPr lang="en-US" altLang="zh-CN" sz="2000" dirty="0" smtClean="0">
              <a:latin typeface="微软雅黑" pitchFamily="34" charset="-122"/>
              <a:ea typeface="微软雅黑" pitchFamily="34" charset="-122"/>
            </a:endParaRPr>
          </a:p>
          <a:p>
            <a:pPr lvl="1">
              <a:lnSpc>
                <a:spcPct val="110000"/>
              </a:lnSpc>
            </a:pPr>
            <a:r>
              <a:rPr lang="en-US" altLang="zh-CN" sz="2000" dirty="0" err="1" smtClean="0">
                <a:latin typeface="微软雅黑" pitchFamily="34" charset="-122"/>
                <a:ea typeface="微软雅黑" pitchFamily="34" charset="-122"/>
              </a:rPr>
              <a:t>contentDisposition</a:t>
            </a:r>
            <a:r>
              <a:rPr lang="zh-CN" altLang="en-US" sz="2000" dirty="0" smtClean="0">
                <a:latin typeface="微软雅黑" pitchFamily="34" charset="-122"/>
                <a:ea typeface="微软雅黑" pitchFamily="34" charset="-122"/>
              </a:rPr>
              <a:t>：</a:t>
            </a:r>
            <a:r>
              <a:rPr lang="en-US" altLang="zh-CN" sz="2000" dirty="0" smtClean="0">
                <a:latin typeface="微软雅黑" pitchFamily="34" charset="-122"/>
                <a:ea typeface="微软雅黑" pitchFamily="34" charset="-122"/>
              </a:rPr>
              <a:t> </a:t>
            </a:r>
            <a:r>
              <a:rPr lang="zh-CN" altLang="en-US" sz="2000" dirty="0" smtClean="0">
                <a:latin typeface="微软雅黑" pitchFamily="34" charset="-122"/>
                <a:ea typeface="微软雅黑" pitchFamily="34" charset="-122"/>
              </a:rPr>
              <a:t>可以设置下载文件名的</a:t>
            </a:r>
            <a:r>
              <a:rPr lang="en-US" altLang="zh-CN" sz="2000" dirty="0" err="1" smtClean="0">
                <a:latin typeface="微软雅黑" pitchFamily="34" charset="-122"/>
                <a:ea typeface="微软雅黑" pitchFamily="34" charset="-122"/>
              </a:rPr>
              <a:t>ContentDispositon</a:t>
            </a:r>
            <a:r>
              <a:rPr lang="en-US" altLang="zh-CN" sz="2000" dirty="0" smtClean="0">
                <a:latin typeface="微软雅黑" pitchFamily="34" charset="-122"/>
                <a:ea typeface="微软雅黑" pitchFamily="34" charset="-122"/>
              </a:rPr>
              <a:t> </a:t>
            </a:r>
            <a:r>
              <a:rPr lang="zh-CN" altLang="en-US" sz="2000" dirty="0" smtClean="0">
                <a:latin typeface="微软雅黑" pitchFamily="34" charset="-122"/>
                <a:ea typeface="微软雅黑" pitchFamily="34" charset="-122"/>
              </a:rPr>
              <a:t>响应头，默认值为 </a:t>
            </a:r>
            <a:r>
              <a:rPr lang="en-US" sz="2000" dirty="0" smtClean="0">
                <a:latin typeface="微软雅黑" pitchFamily="34" charset="-122"/>
                <a:ea typeface="微软雅黑" pitchFamily="34" charset="-122"/>
              </a:rPr>
              <a:t>inline</a:t>
            </a:r>
            <a:r>
              <a:rPr lang="zh-CN" altLang="en-US" sz="2000" dirty="0" smtClean="0">
                <a:latin typeface="微软雅黑" pitchFamily="34" charset="-122"/>
                <a:ea typeface="微软雅黑" pitchFamily="34" charset="-122"/>
              </a:rPr>
              <a:t>，通常设置为如下格式：</a:t>
            </a:r>
            <a:r>
              <a:rPr lang="en-US" sz="2000" i="1" dirty="0" smtClean="0">
                <a:latin typeface="微软雅黑" pitchFamily="34" charset="-122"/>
                <a:ea typeface="微软雅黑" pitchFamily="34" charset="-122"/>
              </a:rPr>
              <a:t> </a:t>
            </a:r>
            <a:r>
              <a:rPr lang="en-US" sz="2000" i="1" dirty="0" err="1" smtClean="0">
                <a:latin typeface="微软雅黑" pitchFamily="34" charset="-122"/>
                <a:ea typeface="微软雅黑" pitchFamily="34" charset="-122"/>
              </a:rPr>
              <a:t>attachment;filename</a:t>
            </a:r>
            <a:r>
              <a:rPr lang="en-US" sz="2000" i="1" dirty="0" smtClean="0">
                <a:latin typeface="微软雅黑" pitchFamily="34" charset="-122"/>
                <a:ea typeface="微软雅黑" pitchFamily="34" charset="-122"/>
              </a:rPr>
              <a:t>="document.pdf"</a:t>
            </a:r>
            <a:r>
              <a:rPr lang="en-US" sz="2000" dirty="0" smtClean="0">
                <a:latin typeface="微软雅黑" pitchFamily="34" charset="-122"/>
                <a:ea typeface="微软雅黑" pitchFamily="34" charset="-122"/>
              </a:rPr>
              <a:t>.</a:t>
            </a:r>
          </a:p>
          <a:p>
            <a:pPr lvl="1">
              <a:lnSpc>
                <a:spcPct val="110000"/>
              </a:lnSpc>
            </a:pPr>
            <a:r>
              <a:rPr lang="en-US" altLang="zh-CN" sz="2000" dirty="0" err="1" smtClean="0">
                <a:latin typeface="微软雅黑" pitchFamily="34" charset="-122"/>
                <a:ea typeface="微软雅黑" pitchFamily="34" charset="-122"/>
              </a:rPr>
              <a:t>inputName</a:t>
            </a:r>
            <a:r>
              <a:rPr lang="zh-CN" altLang="en-US" sz="2000" dirty="0" smtClean="0">
                <a:latin typeface="微软雅黑" pitchFamily="34" charset="-122"/>
                <a:ea typeface="微软雅黑" pitchFamily="34" charset="-122"/>
              </a:rPr>
              <a:t>：</a:t>
            </a:r>
            <a:r>
              <a:rPr lang="en-US" altLang="zh-CN" sz="2000" dirty="0" smtClean="0">
                <a:latin typeface="微软雅黑" pitchFamily="34" charset="-122"/>
                <a:ea typeface="微软雅黑" pitchFamily="34" charset="-122"/>
              </a:rPr>
              <a:t>Action </a:t>
            </a:r>
            <a:r>
              <a:rPr lang="zh-CN" altLang="en-US" sz="2000" dirty="0" smtClean="0">
                <a:latin typeface="微软雅黑" pitchFamily="34" charset="-122"/>
                <a:ea typeface="微软雅黑" pitchFamily="34" charset="-122"/>
              </a:rPr>
              <a:t>中提供的文件的输入流。默认值为 </a:t>
            </a:r>
            <a:r>
              <a:rPr lang="en-US" altLang="zh-CN" sz="2000" dirty="0" err="1" smtClean="0">
                <a:latin typeface="微软雅黑" pitchFamily="34" charset="-122"/>
                <a:ea typeface="微软雅黑" pitchFamily="34" charset="-122"/>
              </a:rPr>
              <a:t>inputStream</a:t>
            </a:r>
            <a:endParaRPr lang="en-US" altLang="zh-CN" sz="2000" dirty="0" smtClean="0">
              <a:latin typeface="微软雅黑" pitchFamily="34" charset="-122"/>
              <a:ea typeface="微软雅黑" pitchFamily="34" charset="-122"/>
            </a:endParaRPr>
          </a:p>
          <a:p>
            <a:pPr lvl="1">
              <a:lnSpc>
                <a:spcPct val="110000"/>
              </a:lnSpc>
            </a:pPr>
            <a:r>
              <a:rPr lang="en-US" altLang="zh-CN" sz="2000" dirty="0" err="1" smtClean="0">
                <a:latin typeface="微软雅黑" pitchFamily="34" charset="-122"/>
                <a:ea typeface="微软雅黑" pitchFamily="34" charset="-122"/>
              </a:rPr>
              <a:t>bufferSize</a:t>
            </a:r>
            <a:r>
              <a:rPr lang="zh-CN" altLang="en-US" sz="2000" dirty="0" smtClean="0">
                <a:latin typeface="微软雅黑" pitchFamily="34" charset="-122"/>
                <a:ea typeface="微软雅黑" pitchFamily="34" charset="-122"/>
              </a:rPr>
              <a:t>：文件下载时缓冲区的大小。默认值为 </a:t>
            </a:r>
            <a:r>
              <a:rPr lang="en-US" altLang="zh-CN" sz="2000" dirty="0" smtClean="0">
                <a:latin typeface="微软雅黑" pitchFamily="34" charset="-122"/>
                <a:ea typeface="微软雅黑" pitchFamily="34" charset="-122"/>
              </a:rPr>
              <a:t>1024</a:t>
            </a:r>
          </a:p>
          <a:p>
            <a:pPr lvl="1">
              <a:lnSpc>
                <a:spcPct val="110000"/>
              </a:lnSpc>
            </a:pPr>
            <a:r>
              <a:rPr lang="en-US" altLang="zh-CN" sz="2000" dirty="0" err="1" smtClean="0">
                <a:latin typeface="微软雅黑" pitchFamily="34" charset="-122"/>
                <a:ea typeface="微软雅黑" pitchFamily="34" charset="-122"/>
              </a:rPr>
              <a:t>allowCaching</a:t>
            </a:r>
            <a:r>
              <a:rPr lang="en-US" altLang="zh-CN" sz="2000" dirty="0" smtClean="0">
                <a:latin typeface="微软雅黑" pitchFamily="34" charset="-122"/>
                <a:ea typeface="微软雅黑" pitchFamily="34" charset="-122"/>
              </a:rPr>
              <a:t> </a:t>
            </a:r>
            <a:r>
              <a:rPr lang="zh-CN" altLang="en-US" sz="2000" dirty="0" smtClean="0">
                <a:latin typeface="微软雅黑" pitchFamily="34" charset="-122"/>
                <a:ea typeface="微软雅黑" pitchFamily="34" charset="-122"/>
              </a:rPr>
              <a:t>：文件下载时是否允许使用缓存。默认值为 </a:t>
            </a:r>
            <a:r>
              <a:rPr lang="en-US" altLang="zh-CN" sz="2000" dirty="0" smtClean="0">
                <a:latin typeface="微软雅黑" pitchFamily="34" charset="-122"/>
                <a:ea typeface="微软雅黑" pitchFamily="34" charset="-122"/>
              </a:rPr>
              <a:t>true</a:t>
            </a:r>
          </a:p>
          <a:p>
            <a:pPr lvl="1">
              <a:lnSpc>
                <a:spcPct val="110000"/>
              </a:lnSpc>
            </a:pPr>
            <a:r>
              <a:rPr lang="en-US" altLang="zh-CN" sz="2000" dirty="0" err="1" smtClean="0">
                <a:latin typeface="微软雅黑" pitchFamily="34" charset="-122"/>
                <a:ea typeface="微软雅黑" pitchFamily="34" charset="-122"/>
              </a:rPr>
              <a:t>contentCharSet</a:t>
            </a:r>
            <a:r>
              <a:rPr lang="zh-CN" altLang="en-US" sz="2000" dirty="0" smtClean="0">
                <a:latin typeface="微软雅黑" pitchFamily="34" charset="-122"/>
                <a:ea typeface="微软雅黑" pitchFamily="34" charset="-122"/>
              </a:rPr>
              <a:t>：文件下载时的字符编码。</a:t>
            </a:r>
            <a:r>
              <a:rPr lang="en-US" altLang="zh-CN" sz="1800" dirty="0" smtClean="0">
                <a:latin typeface="微软雅黑" pitchFamily="34" charset="-122"/>
                <a:ea typeface="微软雅黑" pitchFamily="34" charset="-122"/>
              </a:rPr>
              <a:t>	</a:t>
            </a:r>
          </a:p>
          <a:p>
            <a:pPr>
              <a:lnSpc>
                <a:spcPct val="110000"/>
              </a:lnSpc>
            </a:pPr>
            <a:r>
              <a:rPr lang="en-US" altLang="zh-CN" sz="2200" b="1" dirty="0" smtClean="0">
                <a:solidFill>
                  <a:srgbClr val="FF0000"/>
                </a:solidFill>
                <a:latin typeface="微软雅黑" pitchFamily="34" charset="-122"/>
                <a:ea typeface="微软雅黑" pitchFamily="34" charset="-122"/>
              </a:rPr>
              <a:t>Stream </a:t>
            </a:r>
            <a:r>
              <a:rPr lang="zh-CN" altLang="en-US" sz="2200" b="1" dirty="0" smtClean="0">
                <a:solidFill>
                  <a:srgbClr val="FF0000"/>
                </a:solidFill>
                <a:latin typeface="微软雅黑" pitchFamily="34" charset="-122"/>
                <a:ea typeface="微软雅黑" pitchFamily="34" charset="-122"/>
              </a:rPr>
              <a:t>结果类型的参数可以在 </a:t>
            </a:r>
            <a:r>
              <a:rPr lang="en-US" altLang="zh-CN" sz="2200" b="1" dirty="0" smtClean="0">
                <a:solidFill>
                  <a:srgbClr val="FF0000"/>
                </a:solidFill>
                <a:latin typeface="微软雅黑" pitchFamily="34" charset="-122"/>
                <a:ea typeface="微软雅黑" pitchFamily="34" charset="-122"/>
              </a:rPr>
              <a:t>Action </a:t>
            </a:r>
            <a:r>
              <a:rPr lang="zh-CN" altLang="en-US" sz="2200" b="1" dirty="0" smtClean="0">
                <a:solidFill>
                  <a:srgbClr val="FF0000"/>
                </a:solidFill>
                <a:latin typeface="微软雅黑" pitchFamily="34" charset="-122"/>
                <a:ea typeface="微软雅黑" pitchFamily="34" charset="-122"/>
              </a:rPr>
              <a:t>以属性的方式覆盖</a:t>
            </a:r>
            <a:endParaRPr lang="en-US" altLang="zh-CN" sz="2200" b="1" dirty="0">
              <a:solidFill>
                <a:srgbClr val="FF0000"/>
              </a:solidFill>
              <a:latin typeface="微软雅黑" pitchFamily="34" charset="-122"/>
              <a:ea typeface="微软雅黑" pitchFamily="34" charset="-122"/>
            </a:endParaRPr>
          </a:p>
          <a:p>
            <a:pPr>
              <a:lnSpc>
                <a:spcPct val="110000"/>
              </a:lnSpc>
            </a:pPr>
            <a:endParaRPr lang="en-US" altLang="zh-CN" sz="2200" dirty="0">
              <a:latin typeface="微软雅黑" pitchFamily="34" charset="-122"/>
              <a:ea typeface="微软雅黑" pitchFamily="34" charset="-122"/>
            </a:endParaRPr>
          </a:p>
          <a:p>
            <a:pPr>
              <a:lnSpc>
                <a:spcPct val="110000"/>
              </a:lnSpc>
            </a:pPr>
            <a:endParaRPr lang="en-US" altLang="zh-CN" sz="2200" dirty="0">
              <a:latin typeface="微软雅黑" pitchFamily="34" charset="-122"/>
              <a:ea typeface="微软雅黑" pitchFamily="34" charset="-122"/>
            </a:endParaRPr>
          </a:p>
          <a:p>
            <a:pPr>
              <a:lnSpc>
                <a:spcPct val="110000"/>
              </a:lnSpc>
            </a:pPr>
            <a:endParaRPr lang="en-US" altLang="zh-CN" sz="2200" dirty="0">
              <a:latin typeface="微软雅黑" pitchFamily="34" charset="-122"/>
              <a:ea typeface="微软雅黑" pitchFamily="34" charset="-122"/>
            </a:endParaRPr>
          </a:p>
          <a:p>
            <a:pPr>
              <a:lnSpc>
                <a:spcPct val="110000"/>
              </a:lnSpc>
            </a:pPr>
            <a:endParaRPr lang="en-US" altLang="zh-CN" sz="2200" dirty="0">
              <a:latin typeface="微软雅黑" pitchFamily="34" charset="-122"/>
              <a:ea typeface="微软雅黑" pitchFamily="34" charset="-122"/>
            </a:endParaRPr>
          </a:p>
        </p:txBody>
      </p:sp>
    </p:spTree>
    <p:extLst>
      <p:ext uri="{BB962C8B-B14F-4D97-AF65-F5344CB8AC3E}">
        <p14:creationId xmlns:p14="http://schemas.microsoft.com/office/powerpoint/2010/main" val="2602166093"/>
      </p:ext>
    </p:extLst>
  </p:cSld>
  <p:clrMapOvr>
    <a:masterClrMapping/>
  </p:clrMapOvr>
  <p:timing>
    <p:tnLst>
      <p:par>
        <p:cTn id="1" dur="indefinite" restart="never" nodeType="tmRoot"/>
      </p:par>
    </p:tn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8" name="Rectangle 2"/>
          <p:cNvSpPr>
            <a:spLocks noGrp="1" noChangeArrowheads="1"/>
          </p:cNvSpPr>
          <p:nvPr>
            <p:ph type="title"/>
          </p:nvPr>
        </p:nvSpPr>
        <p:spPr>
          <a:xfrm>
            <a:off x="684213" y="2636838"/>
            <a:ext cx="7772400" cy="1143000"/>
          </a:xfrm>
        </p:spPr>
        <p:txBody>
          <a:bodyPr/>
          <a:lstStyle/>
          <a:p>
            <a:r>
              <a:rPr lang="zh-CN" altLang="en-US" dirty="0" smtClean="0">
                <a:latin typeface="微软雅黑" pitchFamily="34" charset="-122"/>
                <a:ea typeface="微软雅黑" pitchFamily="34" charset="-122"/>
              </a:rPr>
              <a:t>防止表单重复</a:t>
            </a:r>
            <a:r>
              <a:rPr lang="zh-CN" altLang="en-US" dirty="0">
                <a:latin typeface="微软雅黑" pitchFamily="34" charset="-122"/>
                <a:ea typeface="微软雅黑" pitchFamily="34" charset="-122"/>
              </a:rPr>
              <a:t>提交</a:t>
            </a:r>
          </a:p>
        </p:txBody>
      </p:sp>
      <p:sp>
        <p:nvSpPr>
          <p:cNvPr id="3" name="Rectangle 3"/>
          <p:cNvSpPr txBox="1">
            <a:spLocks noChangeArrowheads="1"/>
          </p:cNvSpPr>
          <p:nvPr/>
        </p:nvSpPr>
        <p:spPr>
          <a:xfrm>
            <a:off x="280052" y="5589240"/>
            <a:ext cx="3571868" cy="942996"/>
          </a:xfrm>
          <a:prstGeom prst="rect">
            <a:avLst/>
          </a:prstGeom>
        </p:spPr>
        <p:txBody>
          <a:bodyPr vert="horz" lIns="91440" tIns="45720" rIns="91440" bIns="45720" rtlCol="0">
            <a:normAutofit/>
          </a:bodyPr>
          <a:lstStyle/>
          <a:p>
            <a:pPr marL="0" marR="0" lvl="0" indent="0" algn="l" defTabSz="914400" rtl="0" eaLnBrk="1" fontAlgn="auto" latinLnBrk="0" hangingPunct="1">
              <a:lnSpc>
                <a:spcPct val="100000"/>
              </a:lnSpc>
              <a:spcBef>
                <a:spcPct val="20000"/>
              </a:spcBef>
              <a:spcAft>
                <a:spcPts val="0"/>
              </a:spcAft>
              <a:buClrTx/>
              <a:buSzTx/>
              <a:buFont typeface="Wingdings" pitchFamily="2" charset="2"/>
              <a:buNone/>
              <a:tabLst/>
              <a:defRPr/>
            </a:pPr>
            <a:r>
              <a:rPr kumimoji="0" lang="zh-CN" altLang="en-US" sz="2400" b="1" i="0" u="none" strike="noStrike" kern="1200" cap="none" spc="0" normalizeH="0" baseline="0" noProof="0" dirty="0" smtClean="0">
                <a:ln>
                  <a:noFill/>
                </a:ln>
                <a:solidFill>
                  <a:schemeClr val="tx1"/>
                </a:solidFill>
                <a:effectLst/>
                <a:uLnTx/>
                <a:uFillTx/>
                <a:latin typeface="Arial Unicode MS" pitchFamily="34" charset="-122"/>
                <a:ea typeface="Arial Unicode MS" pitchFamily="34" charset="-122"/>
                <a:cs typeface="Arial Unicode MS" pitchFamily="34" charset="-122"/>
              </a:rPr>
              <a:t>讲师：佟刚</a:t>
            </a:r>
            <a:endParaRPr kumimoji="0" lang="en-US" altLang="zh-CN" sz="2400" b="1" i="0" u="none" strike="noStrike" kern="1200" cap="none" spc="0" normalizeH="0" baseline="0" noProof="0" dirty="0" smtClean="0">
              <a:ln>
                <a:noFill/>
              </a:ln>
              <a:solidFill>
                <a:schemeClr val="tx1"/>
              </a:solidFill>
              <a:effectLst/>
              <a:uLnTx/>
              <a:uFillTx/>
              <a:latin typeface="Arial Unicode MS" pitchFamily="34" charset="-122"/>
              <a:ea typeface="Arial Unicode MS" pitchFamily="34" charset="-122"/>
              <a:cs typeface="Arial Unicode MS" pitchFamily="34" charset="-122"/>
            </a:endParaRPr>
          </a:p>
          <a:p>
            <a:pPr marL="0" marR="0" lvl="0" indent="0" algn="l" defTabSz="914400" rtl="0" eaLnBrk="1" fontAlgn="auto" latinLnBrk="0" hangingPunct="1">
              <a:lnSpc>
                <a:spcPct val="100000"/>
              </a:lnSpc>
              <a:spcBef>
                <a:spcPct val="20000"/>
              </a:spcBef>
              <a:spcAft>
                <a:spcPts val="0"/>
              </a:spcAft>
              <a:buClrTx/>
              <a:buSzTx/>
              <a:buFont typeface="Wingdings" pitchFamily="2" charset="2"/>
              <a:buNone/>
              <a:tabLst/>
              <a:defRPr/>
            </a:pPr>
            <a:r>
              <a:rPr kumimoji="0" lang="zh-CN" altLang="en-US" sz="2400" b="1" i="0" u="none" strike="noStrike" kern="1200" cap="none" spc="0" normalizeH="0" baseline="0" noProof="0" dirty="0" smtClean="0">
                <a:ln>
                  <a:noFill/>
                </a:ln>
                <a:solidFill>
                  <a:schemeClr val="tx1"/>
                </a:solidFill>
                <a:effectLst/>
                <a:uLnTx/>
                <a:uFillTx/>
                <a:latin typeface="Arial Unicode MS" pitchFamily="34" charset="-122"/>
                <a:ea typeface="Arial Unicode MS" pitchFamily="34" charset="-122"/>
                <a:cs typeface="Arial Unicode MS" pitchFamily="34" charset="-122"/>
              </a:rPr>
              <a:t>新浪微博</a:t>
            </a:r>
            <a:r>
              <a:rPr kumimoji="0" lang="en-US" altLang="zh-CN" sz="2400" b="1" i="0" u="none" strike="noStrike" kern="1200" cap="none" spc="0" normalizeH="0" baseline="0" noProof="0" dirty="0" smtClean="0">
                <a:ln>
                  <a:noFill/>
                </a:ln>
                <a:solidFill>
                  <a:schemeClr val="tx1"/>
                </a:solidFill>
                <a:effectLst/>
                <a:uLnTx/>
                <a:uFillTx/>
                <a:latin typeface="Arial Unicode MS" pitchFamily="34" charset="-122"/>
                <a:ea typeface="Arial Unicode MS" pitchFamily="34" charset="-122"/>
                <a:cs typeface="Arial Unicode MS" pitchFamily="34" charset="-122"/>
              </a:rPr>
              <a:t>:@</a:t>
            </a:r>
            <a:r>
              <a:rPr kumimoji="0" lang="zh-CN" altLang="en-US" sz="2400" b="1" i="0" u="none" strike="noStrike" kern="1200" cap="none" spc="0" normalizeH="0" baseline="0" noProof="0" dirty="0" smtClean="0">
                <a:ln>
                  <a:noFill/>
                </a:ln>
                <a:solidFill>
                  <a:schemeClr val="tx1"/>
                </a:solidFill>
                <a:effectLst/>
                <a:uLnTx/>
                <a:uFillTx/>
                <a:latin typeface="Arial Unicode MS" pitchFamily="34" charset="-122"/>
                <a:ea typeface="Arial Unicode MS" pitchFamily="34" charset="-122"/>
                <a:cs typeface="Arial Unicode MS" pitchFamily="34" charset="-122"/>
              </a:rPr>
              <a:t>尚硅谷</a:t>
            </a:r>
            <a:r>
              <a:rPr kumimoji="0" lang="en-US" altLang="zh-CN" sz="2400" b="1" i="0" u="none" strike="noStrike" kern="1200" cap="none" spc="0" normalizeH="0" baseline="0" noProof="0" dirty="0" smtClean="0">
                <a:ln>
                  <a:noFill/>
                </a:ln>
                <a:solidFill>
                  <a:schemeClr val="tx1"/>
                </a:solidFill>
                <a:effectLst/>
                <a:uLnTx/>
                <a:uFillTx/>
                <a:latin typeface="Arial Unicode MS" pitchFamily="34" charset="-122"/>
                <a:ea typeface="Arial Unicode MS" pitchFamily="34" charset="-122"/>
                <a:cs typeface="Arial Unicode MS" pitchFamily="34" charset="-122"/>
              </a:rPr>
              <a:t>-</a:t>
            </a:r>
            <a:r>
              <a:rPr lang="zh-CN" altLang="en-US" sz="2400" b="1" dirty="0">
                <a:latin typeface="Arial Unicode MS" pitchFamily="34" charset="-122"/>
                <a:ea typeface="Arial Unicode MS" pitchFamily="34" charset="-122"/>
                <a:cs typeface="Arial Unicode MS" pitchFamily="34" charset="-122"/>
              </a:rPr>
              <a:t>佟刚</a:t>
            </a:r>
            <a:endParaRPr kumimoji="0" lang="en-US" altLang="zh-CN" sz="2400" b="1" i="0" u="none" strike="noStrike" kern="1200" cap="none" spc="0" normalizeH="0" baseline="0" noProof="0" dirty="0" smtClean="0">
              <a:ln>
                <a:noFill/>
              </a:ln>
              <a:solidFill>
                <a:schemeClr val="tx1"/>
              </a:solidFill>
              <a:effectLst/>
              <a:uLnTx/>
              <a:uFillTx/>
              <a:latin typeface="Arial Unicode MS" pitchFamily="34" charset="-122"/>
              <a:ea typeface="Arial Unicode MS" pitchFamily="34" charset="-122"/>
              <a:cs typeface="Arial Unicode MS" pitchFamily="34" charset="-122"/>
            </a:endParaRPr>
          </a:p>
        </p:txBody>
      </p:sp>
    </p:spTree>
    <p:extLst>
      <p:ext uri="{BB962C8B-B14F-4D97-AF65-F5344CB8AC3E}">
        <p14:creationId xmlns:p14="http://schemas.microsoft.com/office/powerpoint/2010/main" val="318814026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395536" y="1088830"/>
            <a:ext cx="5814392" cy="369332"/>
          </a:xfrm>
          <a:prstGeom prst="rect">
            <a:avLst/>
          </a:prstGeom>
        </p:spPr>
        <p:txBody>
          <a:bodyPr wrap="square">
            <a:spAutoFit/>
          </a:bodyPr>
          <a:lstStyle/>
          <a:p>
            <a:r>
              <a:rPr lang="en-US" altLang="zh-CN" dirty="0"/>
              <a:t>http://</a:t>
            </a:r>
            <a:r>
              <a:rPr lang="en-US" altLang="zh-CN" dirty="0" smtClean="0"/>
              <a:t>localhost:8989/struts2-2/</a:t>
            </a:r>
            <a:r>
              <a:rPr lang="en-US" altLang="zh-CN" b="1" dirty="0" smtClean="0">
                <a:solidFill>
                  <a:srgbClr val="FF0000"/>
                </a:solidFill>
              </a:rPr>
              <a:t>product-input</a:t>
            </a:r>
            <a:r>
              <a:rPr lang="en-US" altLang="zh-CN" b="1" dirty="0" smtClean="0"/>
              <a:t>.action</a:t>
            </a:r>
            <a:endParaRPr lang="zh-CN" altLang="en-US" b="1" dirty="0"/>
          </a:p>
        </p:txBody>
      </p:sp>
      <p:sp>
        <p:nvSpPr>
          <p:cNvPr id="5" name="矩形 4"/>
          <p:cNvSpPr/>
          <p:nvPr/>
        </p:nvSpPr>
        <p:spPr>
          <a:xfrm>
            <a:off x="635424" y="1844824"/>
            <a:ext cx="6408712" cy="923330"/>
          </a:xfrm>
          <a:prstGeom prst="rect">
            <a:avLst/>
          </a:prstGeom>
        </p:spPr>
        <p:txBody>
          <a:bodyPr wrap="square">
            <a:spAutoFit/>
          </a:bodyPr>
          <a:lstStyle/>
          <a:p>
            <a:r>
              <a:rPr lang="en-US" altLang="zh-CN" dirty="0"/>
              <a:t>&lt;action name=</a:t>
            </a:r>
            <a:r>
              <a:rPr lang="en-US" altLang="zh-CN" i="1" dirty="0"/>
              <a:t>"</a:t>
            </a:r>
            <a:r>
              <a:rPr lang="en-US" altLang="zh-CN" b="1" i="1" dirty="0">
                <a:solidFill>
                  <a:srgbClr val="FF0000"/>
                </a:solidFill>
              </a:rPr>
              <a:t>product-input</a:t>
            </a:r>
            <a:r>
              <a:rPr lang="en-US" altLang="zh-CN" i="1" dirty="0"/>
              <a:t>"&gt;</a:t>
            </a:r>
          </a:p>
          <a:p>
            <a:r>
              <a:rPr lang="en-US" altLang="zh-CN" dirty="0"/>
              <a:t>   </a:t>
            </a:r>
            <a:r>
              <a:rPr lang="en-US" altLang="zh-CN" dirty="0" smtClean="0"/>
              <a:t>    &lt;</a:t>
            </a:r>
            <a:r>
              <a:rPr lang="en-US" altLang="zh-CN" dirty="0"/>
              <a:t>result&gt;/WEB-INF/pages/product-</a:t>
            </a:r>
            <a:r>
              <a:rPr lang="en-US" altLang="zh-CN" dirty="0" err="1"/>
              <a:t>input.jsp</a:t>
            </a:r>
            <a:r>
              <a:rPr lang="en-US" altLang="zh-CN" dirty="0"/>
              <a:t>&lt;/result&gt;</a:t>
            </a:r>
          </a:p>
          <a:p>
            <a:r>
              <a:rPr lang="en-US" altLang="zh-CN" dirty="0" smtClean="0"/>
              <a:t>&lt;/</a:t>
            </a:r>
            <a:r>
              <a:rPr lang="en-US" altLang="zh-CN" dirty="0"/>
              <a:t>action&gt;</a:t>
            </a:r>
            <a:endParaRPr lang="zh-CN" altLang="en-US" dirty="0"/>
          </a:p>
        </p:txBody>
      </p:sp>
      <p:cxnSp>
        <p:nvCxnSpPr>
          <p:cNvPr id="7" name="直接箭头连接符 6"/>
          <p:cNvCxnSpPr/>
          <p:nvPr/>
        </p:nvCxnSpPr>
        <p:spPr>
          <a:xfrm flipH="1">
            <a:off x="3059832" y="1458162"/>
            <a:ext cx="864096" cy="38666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88786" y="2636912"/>
            <a:ext cx="2413853" cy="1287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9" name="直接箭头连接符 8"/>
          <p:cNvCxnSpPr/>
          <p:nvPr/>
        </p:nvCxnSpPr>
        <p:spPr>
          <a:xfrm>
            <a:off x="4716016" y="2492896"/>
            <a:ext cx="2016224" cy="129614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1" name="矩形 10"/>
          <p:cNvSpPr/>
          <p:nvPr/>
        </p:nvSpPr>
        <p:spPr>
          <a:xfrm>
            <a:off x="232900" y="3468906"/>
            <a:ext cx="5347211" cy="369332"/>
          </a:xfrm>
          <a:prstGeom prst="rect">
            <a:avLst/>
          </a:prstGeom>
        </p:spPr>
        <p:txBody>
          <a:bodyPr wrap="square">
            <a:spAutoFit/>
          </a:bodyPr>
          <a:lstStyle/>
          <a:p>
            <a:r>
              <a:rPr lang="en-US" altLang="zh-CN" dirty="0"/>
              <a:t>http://localhost:8989/struts2-2/</a:t>
            </a:r>
            <a:r>
              <a:rPr lang="en-US" altLang="zh-CN" b="1" dirty="0">
                <a:solidFill>
                  <a:srgbClr val="FF0000"/>
                </a:solidFill>
              </a:rPr>
              <a:t>product-save</a:t>
            </a:r>
            <a:r>
              <a:rPr lang="en-US" altLang="zh-CN" dirty="0"/>
              <a:t>.action</a:t>
            </a:r>
            <a:endParaRPr lang="zh-CN" altLang="en-US" dirty="0"/>
          </a:p>
        </p:txBody>
      </p:sp>
      <p:sp>
        <p:nvSpPr>
          <p:cNvPr id="12" name="矩形 11"/>
          <p:cNvSpPr/>
          <p:nvPr/>
        </p:nvSpPr>
        <p:spPr>
          <a:xfrm>
            <a:off x="322674" y="4509120"/>
            <a:ext cx="8641814" cy="923330"/>
          </a:xfrm>
          <a:prstGeom prst="rect">
            <a:avLst/>
          </a:prstGeom>
        </p:spPr>
        <p:txBody>
          <a:bodyPr wrap="square">
            <a:spAutoFit/>
          </a:bodyPr>
          <a:lstStyle/>
          <a:p>
            <a:r>
              <a:rPr lang="en-US" altLang="zh-CN" dirty="0"/>
              <a:t>&lt;action name=</a:t>
            </a:r>
            <a:r>
              <a:rPr lang="en-US" altLang="zh-CN" i="1" dirty="0"/>
              <a:t>"</a:t>
            </a:r>
            <a:r>
              <a:rPr lang="en-US" altLang="zh-CN" b="1" i="1" dirty="0">
                <a:solidFill>
                  <a:srgbClr val="FF0000"/>
                </a:solidFill>
              </a:rPr>
              <a:t>product-save</a:t>
            </a:r>
            <a:r>
              <a:rPr lang="en-US" altLang="zh-CN" i="1" dirty="0"/>
              <a:t>" class="com.atguigu.struts2.app.Product" method="add"&gt;</a:t>
            </a:r>
          </a:p>
          <a:p>
            <a:r>
              <a:rPr lang="en-US" altLang="zh-CN" dirty="0"/>
              <a:t>   </a:t>
            </a:r>
            <a:r>
              <a:rPr lang="en-US" altLang="zh-CN" dirty="0" smtClean="0"/>
              <a:t>      &lt;</a:t>
            </a:r>
            <a:r>
              <a:rPr lang="en-US" altLang="zh-CN" dirty="0"/>
              <a:t>result name=</a:t>
            </a:r>
            <a:r>
              <a:rPr lang="en-US" altLang="zh-CN" i="1" dirty="0"/>
              <a:t>"details"&gt;/WEB-INF/pages/product-</a:t>
            </a:r>
            <a:r>
              <a:rPr lang="en-US" altLang="zh-CN" i="1" dirty="0" err="1"/>
              <a:t>details.jsp</a:t>
            </a:r>
            <a:r>
              <a:rPr lang="en-US" altLang="zh-CN" i="1" dirty="0"/>
              <a:t>&lt;/result&gt;</a:t>
            </a:r>
          </a:p>
          <a:p>
            <a:r>
              <a:rPr lang="en-US" altLang="zh-CN" dirty="0" smtClean="0"/>
              <a:t>&lt;/</a:t>
            </a:r>
            <a:r>
              <a:rPr lang="en-US" altLang="zh-CN" dirty="0"/>
              <a:t>action&gt;</a:t>
            </a:r>
            <a:endParaRPr lang="zh-CN" altLang="en-US" dirty="0"/>
          </a:p>
        </p:txBody>
      </p:sp>
      <p:cxnSp>
        <p:nvCxnSpPr>
          <p:cNvPr id="14" name="直接箭头连接符 13"/>
          <p:cNvCxnSpPr/>
          <p:nvPr/>
        </p:nvCxnSpPr>
        <p:spPr>
          <a:xfrm flipH="1">
            <a:off x="2699792" y="3838238"/>
            <a:ext cx="1139988" cy="67088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62110" y="5661248"/>
            <a:ext cx="4676775" cy="1047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6" name="直接箭头连接符 15"/>
          <p:cNvCxnSpPr/>
          <p:nvPr/>
        </p:nvCxnSpPr>
        <p:spPr>
          <a:xfrm flipH="1">
            <a:off x="6209928" y="4869160"/>
            <a:ext cx="2034480" cy="7920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7" name="矩形 16"/>
          <p:cNvSpPr/>
          <p:nvPr/>
        </p:nvSpPr>
        <p:spPr>
          <a:xfrm>
            <a:off x="5553217" y="6185123"/>
            <a:ext cx="1152129" cy="19620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9" name="直接箭头连接符 18"/>
          <p:cNvCxnSpPr>
            <a:stCxn id="17" idx="1"/>
          </p:cNvCxnSpPr>
          <p:nvPr/>
        </p:nvCxnSpPr>
        <p:spPr>
          <a:xfrm flipH="1" flipV="1">
            <a:off x="2699792" y="5157192"/>
            <a:ext cx="2853425" cy="112603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04359830"/>
      </p:ext>
    </p:extLst>
  </p:cSld>
  <p:clrMapOvr>
    <a:masterClrMapping/>
  </p:clrMapOvr>
  <p:timing>
    <p:tnLst>
      <p:par>
        <p:cTn id="1" dur="indefinite" restart="never" nodeType="tmRoot"/>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39552" y="692696"/>
            <a:ext cx="8229600" cy="857256"/>
          </a:xfrm>
        </p:spPr>
        <p:txBody>
          <a:bodyPr/>
          <a:lstStyle/>
          <a:p>
            <a:r>
              <a:rPr lang="zh-CN" altLang="en-US" dirty="0" smtClean="0">
                <a:latin typeface="微软雅黑" pitchFamily="34" charset="-122"/>
                <a:ea typeface="微软雅黑" pitchFamily="34" charset="-122"/>
              </a:rPr>
              <a:t>概述</a:t>
            </a:r>
            <a:endParaRPr lang="zh-CN" altLang="en-US" dirty="0">
              <a:latin typeface="微软雅黑" pitchFamily="34" charset="-122"/>
              <a:ea typeface="微软雅黑" pitchFamily="34" charset="-122"/>
            </a:endParaRPr>
          </a:p>
        </p:txBody>
      </p:sp>
      <p:sp>
        <p:nvSpPr>
          <p:cNvPr id="3" name="内容占位符 2"/>
          <p:cNvSpPr>
            <a:spLocks noGrp="1"/>
          </p:cNvSpPr>
          <p:nvPr>
            <p:ph idx="1"/>
          </p:nvPr>
        </p:nvSpPr>
        <p:spPr>
          <a:xfrm>
            <a:off x="374848" y="1665850"/>
            <a:ext cx="8229600" cy="4643470"/>
          </a:xfrm>
        </p:spPr>
        <p:txBody>
          <a:bodyPr>
            <a:normAutofit/>
          </a:bodyPr>
          <a:lstStyle/>
          <a:p>
            <a:r>
              <a:rPr lang="zh-CN" altLang="en-US" sz="2800" dirty="0" smtClean="0">
                <a:latin typeface="微软雅黑" pitchFamily="34" charset="-122"/>
                <a:ea typeface="微软雅黑" pitchFamily="34" charset="-122"/>
              </a:rPr>
              <a:t>表单的重复提交：</a:t>
            </a:r>
            <a:endParaRPr lang="en-US" altLang="zh-CN" sz="2800" dirty="0" smtClean="0">
              <a:latin typeface="微软雅黑" pitchFamily="34" charset="-122"/>
              <a:ea typeface="微软雅黑" pitchFamily="34" charset="-122"/>
            </a:endParaRPr>
          </a:p>
          <a:p>
            <a:pPr lvl="1"/>
            <a:r>
              <a:rPr lang="zh-CN" altLang="en-US" sz="2400" dirty="0" smtClean="0">
                <a:latin typeface="微软雅黑" pitchFamily="34" charset="-122"/>
                <a:ea typeface="微软雅黑" pitchFamily="34" charset="-122"/>
              </a:rPr>
              <a:t>若刷新表单页面</a:t>
            </a:r>
            <a:r>
              <a:rPr lang="en-US" altLang="zh-CN" sz="2400" dirty="0" smtClean="0">
                <a:latin typeface="微软雅黑" pitchFamily="34" charset="-122"/>
                <a:ea typeface="微软雅黑" pitchFamily="34" charset="-122"/>
              </a:rPr>
              <a:t>, </a:t>
            </a:r>
            <a:r>
              <a:rPr lang="zh-CN" altLang="en-US" sz="2400" dirty="0" smtClean="0">
                <a:latin typeface="微软雅黑" pitchFamily="34" charset="-122"/>
                <a:ea typeface="微软雅黑" pitchFamily="34" charset="-122"/>
              </a:rPr>
              <a:t>再提交表单不算重复提交</a:t>
            </a:r>
            <a:r>
              <a:rPr lang="en-US" altLang="zh-CN" sz="2400" dirty="0" smtClean="0">
                <a:latin typeface="微软雅黑" pitchFamily="34" charset="-122"/>
                <a:ea typeface="微软雅黑" pitchFamily="34" charset="-122"/>
              </a:rPr>
              <a:t>. </a:t>
            </a:r>
          </a:p>
          <a:p>
            <a:pPr lvl="1"/>
            <a:r>
              <a:rPr lang="zh-CN" altLang="en-US" sz="2400" dirty="0" smtClean="0">
                <a:latin typeface="微软雅黑" pitchFamily="34" charset="-122"/>
                <a:ea typeface="微软雅黑" pitchFamily="34" charset="-122"/>
              </a:rPr>
              <a:t>在不刷新表单页面的前提下</a:t>
            </a:r>
            <a:r>
              <a:rPr lang="en-US" altLang="zh-CN" sz="2400" dirty="0" smtClean="0">
                <a:latin typeface="微软雅黑" pitchFamily="34" charset="-122"/>
                <a:ea typeface="微软雅黑" pitchFamily="34" charset="-122"/>
              </a:rPr>
              <a:t>: </a:t>
            </a:r>
          </a:p>
          <a:p>
            <a:pPr lvl="2"/>
            <a:r>
              <a:rPr lang="zh-CN" altLang="en-US" sz="2000" dirty="0" smtClean="0">
                <a:latin typeface="微软雅黑" pitchFamily="34" charset="-122"/>
                <a:ea typeface="微软雅黑" pitchFamily="34" charset="-122"/>
              </a:rPr>
              <a:t>多次点击提交按钮</a:t>
            </a:r>
            <a:endParaRPr lang="en-US" altLang="zh-CN" sz="2000" dirty="0" smtClean="0">
              <a:latin typeface="微软雅黑" pitchFamily="34" charset="-122"/>
              <a:ea typeface="微软雅黑" pitchFamily="34" charset="-122"/>
            </a:endParaRPr>
          </a:p>
          <a:p>
            <a:pPr lvl="2"/>
            <a:r>
              <a:rPr lang="zh-CN" altLang="en-US" sz="2000" dirty="0" smtClean="0">
                <a:latin typeface="微软雅黑" pitchFamily="34" charset="-122"/>
                <a:ea typeface="微软雅黑" pitchFamily="34" charset="-122"/>
              </a:rPr>
              <a:t>已经提交成功</a:t>
            </a:r>
            <a:r>
              <a:rPr lang="en-US" altLang="zh-CN" sz="2000" dirty="0" smtClean="0">
                <a:latin typeface="微软雅黑" pitchFamily="34" charset="-122"/>
                <a:ea typeface="微软雅黑" pitchFamily="34" charset="-122"/>
              </a:rPr>
              <a:t>, </a:t>
            </a:r>
            <a:r>
              <a:rPr lang="zh-CN" altLang="en-US" sz="2000" dirty="0" smtClean="0">
                <a:latin typeface="微软雅黑" pitchFamily="34" charset="-122"/>
                <a:ea typeface="微软雅黑" pitchFamily="34" charset="-122"/>
              </a:rPr>
              <a:t>按 </a:t>
            </a:r>
            <a:r>
              <a:rPr lang="en-US" altLang="zh-CN" sz="2000" dirty="0" smtClean="0">
                <a:latin typeface="微软雅黑" pitchFamily="34" charset="-122"/>
                <a:ea typeface="微软雅黑" pitchFamily="34" charset="-122"/>
              </a:rPr>
              <a:t>"</a:t>
            </a:r>
            <a:r>
              <a:rPr lang="zh-CN" altLang="en-US" sz="2000" dirty="0" smtClean="0">
                <a:latin typeface="微软雅黑" pitchFamily="34" charset="-122"/>
                <a:ea typeface="微软雅黑" pitchFamily="34" charset="-122"/>
              </a:rPr>
              <a:t>回退</a:t>
            </a:r>
            <a:r>
              <a:rPr lang="en-US" altLang="zh-CN" sz="2000" dirty="0" smtClean="0">
                <a:latin typeface="微软雅黑" pitchFamily="34" charset="-122"/>
                <a:ea typeface="微软雅黑" pitchFamily="34" charset="-122"/>
              </a:rPr>
              <a:t>" </a:t>
            </a:r>
            <a:r>
              <a:rPr lang="zh-CN" altLang="en-US" sz="2000" dirty="0" smtClean="0">
                <a:latin typeface="微软雅黑" pitchFamily="34" charset="-122"/>
                <a:ea typeface="微软雅黑" pitchFamily="34" charset="-122"/>
              </a:rPr>
              <a:t>之后</a:t>
            </a:r>
            <a:r>
              <a:rPr lang="en-US" altLang="zh-CN" sz="2000" dirty="0" smtClean="0">
                <a:latin typeface="微软雅黑" pitchFamily="34" charset="-122"/>
                <a:ea typeface="微软雅黑" pitchFamily="34" charset="-122"/>
              </a:rPr>
              <a:t>, </a:t>
            </a:r>
            <a:r>
              <a:rPr lang="zh-CN" altLang="en-US" sz="2000" dirty="0" smtClean="0">
                <a:latin typeface="微软雅黑" pitchFamily="34" charset="-122"/>
                <a:ea typeface="微软雅黑" pitchFamily="34" charset="-122"/>
              </a:rPr>
              <a:t>再点击 </a:t>
            </a:r>
            <a:r>
              <a:rPr lang="en-US" altLang="zh-CN" sz="2000" dirty="0" smtClean="0">
                <a:latin typeface="微软雅黑" pitchFamily="34" charset="-122"/>
                <a:ea typeface="微软雅黑" pitchFamily="34" charset="-122"/>
              </a:rPr>
              <a:t>"</a:t>
            </a:r>
            <a:r>
              <a:rPr lang="zh-CN" altLang="en-US" sz="2000" dirty="0" smtClean="0">
                <a:latin typeface="微软雅黑" pitchFamily="34" charset="-122"/>
                <a:ea typeface="微软雅黑" pitchFamily="34" charset="-122"/>
              </a:rPr>
              <a:t>提交按钮</a:t>
            </a:r>
            <a:r>
              <a:rPr lang="en-US" altLang="zh-CN" sz="2000" dirty="0" smtClean="0">
                <a:latin typeface="微软雅黑" pitchFamily="34" charset="-122"/>
                <a:ea typeface="微软雅黑" pitchFamily="34" charset="-122"/>
              </a:rPr>
              <a:t>".</a:t>
            </a:r>
          </a:p>
          <a:p>
            <a:pPr lvl="2"/>
            <a:r>
              <a:rPr lang="zh-CN" altLang="en-US" sz="2000" dirty="0" smtClean="0">
                <a:latin typeface="微软雅黑" pitchFamily="34" charset="-122"/>
                <a:ea typeface="微软雅黑" pitchFamily="34" charset="-122"/>
              </a:rPr>
              <a:t>在控制器响应页面的形式为转发情况下，若已经提交成功</a:t>
            </a:r>
            <a:r>
              <a:rPr lang="en-US" altLang="zh-CN" sz="2000" dirty="0" smtClean="0">
                <a:latin typeface="微软雅黑" pitchFamily="34" charset="-122"/>
                <a:ea typeface="微软雅黑" pitchFamily="34" charset="-122"/>
              </a:rPr>
              <a:t>, </a:t>
            </a:r>
            <a:r>
              <a:rPr lang="zh-CN" altLang="en-US" sz="2000" dirty="0" smtClean="0">
                <a:latin typeface="微软雅黑" pitchFamily="34" charset="-122"/>
                <a:ea typeface="微软雅黑" pitchFamily="34" charset="-122"/>
              </a:rPr>
              <a:t>然后点击 </a:t>
            </a:r>
            <a:r>
              <a:rPr lang="en-US" altLang="zh-CN" sz="2000" dirty="0" smtClean="0">
                <a:latin typeface="微软雅黑" pitchFamily="34" charset="-122"/>
                <a:ea typeface="微软雅黑" pitchFamily="34" charset="-122"/>
              </a:rPr>
              <a:t>"</a:t>
            </a:r>
            <a:r>
              <a:rPr lang="zh-CN" altLang="en-US" sz="2000" dirty="0" smtClean="0">
                <a:latin typeface="微软雅黑" pitchFamily="34" charset="-122"/>
                <a:ea typeface="微软雅黑" pitchFamily="34" charset="-122"/>
              </a:rPr>
              <a:t>刷新</a:t>
            </a:r>
            <a:r>
              <a:rPr lang="en-US" altLang="zh-CN" sz="2000" dirty="0" smtClean="0">
                <a:latin typeface="微软雅黑" pitchFamily="34" charset="-122"/>
                <a:ea typeface="微软雅黑" pitchFamily="34" charset="-122"/>
              </a:rPr>
              <a:t>(F5)“</a:t>
            </a:r>
          </a:p>
          <a:p>
            <a:r>
              <a:rPr lang="zh-CN" altLang="en-US" sz="2800" dirty="0" smtClean="0">
                <a:latin typeface="微软雅黑" pitchFamily="34" charset="-122"/>
                <a:ea typeface="微软雅黑" pitchFamily="34" charset="-122"/>
              </a:rPr>
              <a:t>重复提交的缺点</a:t>
            </a:r>
            <a:r>
              <a:rPr lang="en-US" altLang="zh-CN" sz="2800" dirty="0" smtClean="0">
                <a:latin typeface="微软雅黑" pitchFamily="34" charset="-122"/>
                <a:ea typeface="微软雅黑" pitchFamily="34" charset="-122"/>
              </a:rPr>
              <a:t>:</a:t>
            </a:r>
          </a:p>
          <a:p>
            <a:pPr lvl="1"/>
            <a:r>
              <a:rPr lang="zh-CN" altLang="en-US" sz="2400" dirty="0" smtClean="0">
                <a:latin typeface="微软雅黑" pitchFamily="34" charset="-122"/>
                <a:ea typeface="微软雅黑" pitchFamily="34" charset="-122"/>
              </a:rPr>
              <a:t>加重了服务器的负担</a:t>
            </a:r>
            <a:endParaRPr lang="en-US" altLang="zh-CN" sz="2400" dirty="0" smtClean="0">
              <a:latin typeface="微软雅黑" pitchFamily="34" charset="-122"/>
              <a:ea typeface="微软雅黑" pitchFamily="34" charset="-122"/>
            </a:endParaRPr>
          </a:p>
          <a:p>
            <a:pPr lvl="1"/>
            <a:r>
              <a:rPr lang="zh-CN" altLang="en-US" sz="2400" dirty="0" smtClean="0">
                <a:latin typeface="微软雅黑" pitchFamily="34" charset="-122"/>
                <a:ea typeface="微软雅黑" pitchFamily="34" charset="-122"/>
              </a:rPr>
              <a:t>可能导致错误操作</a:t>
            </a:r>
            <a:r>
              <a:rPr lang="en-US" altLang="zh-CN" sz="2400" dirty="0" smtClean="0">
                <a:latin typeface="微软雅黑" pitchFamily="34" charset="-122"/>
                <a:ea typeface="微软雅黑" pitchFamily="34" charset="-122"/>
              </a:rPr>
              <a:t>. </a:t>
            </a:r>
          </a:p>
        </p:txBody>
      </p:sp>
    </p:spTree>
    <p:extLst>
      <p:ext uri="{BB962C8B-B14F-4D97-AF65-F5344CB8AC3E}">
        <p14:creationId xmlns:p14="http://schemas.microsoft.com/office/powerpoint/2010/main" val="877308640"/>
      </p:ext>
    </p:extLst>
  </p:cSld>
  <p:clrMapOvr>
    <a:masterClrMapping/>
  </p:clrMapOvr>
  <p:timing>
    <p:tnLst>
      <p:par>
        <p:cTn id="1" dur="indefinite" restart="never" nodeType="tmRoot"/>
      </p:par>
    </p:tn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755576" y="692696"/>
            <a:ext cx="8229600" cy="1008112"/>
          </a:xfrm>
        </p:spPr>
        <p:txBody>
          <a:bodyPr/>
          <a:lstStyle/>
          <a:p>
            <a:r>
              <a:rPr lang="en-US" altLang="zh-CN" dirty="0" smtClean="0">
                <a:latin typeface="微软雅黑" pitchFamily="34" charset="-122"/>
                <a:ea typeface="微软雅黑" pitchFamily="34" charset="-122"/>
              </a:rPr>
              <a:t>Struts2 </a:t>
            </a:r>
            <a:r>
              <a:rPr lang="zh-CN" altLang="en-US" dirty="0" smtClean="0">
                <a:latin typeface="微软雅黑" pitchFamily="34" charset="-122"/>
                <a:ea typeface="微软雅黑" pitchFamily="34" charset="-122"/>
              </a:rPr>
              <a:t>解决表单重复提交</a:t>
            </a:r>
            <a:endParaRPr lang="zh-CN" altLang="en-US" dirty="0">
              <a:latin typeface="微软雅黑" pitchFamily="34" charset="-122"/>
              <a:ea typeface="微软雅黑" pitchFamily="34" charset="-122"/>
            </a:endParaRPr>
          </a:p>
        </p:txBody>
      </p:sp>
      <p:sp>
        <p:nvSpPr>
          <p:cNvPr id="4" name="对角圆角矩形 3"/>
          <p:cNvSpPr/>
          <p:nvPr/>
        </p:nvSpPr>
        <p:spPr>
          <a:xfrm>
            <a:off x="817136" y="3063600"/>
            <a:ext cx="2143140" cy="785818"/>
          </a:xfrm>
          <a:prstGeom prst="round2Diag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smtClean="0">
                <a:solidFill>
                  <a:srgbClr val="0000FF"/>
                </a:solidFill>
              </a:rPr>
              <a:t>&lt;s:token&gt; </a:t>
            </a:r>
            <a:r>
              <a:rPr lang="zh-CN" altLang="en-US" b="1" dirty="0" smtClean="0">
                <a:solidFill>
                  <a:srgbClr val="0000FF"/>
                </a:solidFill>
              </a:rPr>
              <a:t>执行</a:t>
            </a:r>
            <a:endParaRPr lang="zh-CN" altLang="en-US" b="1" dirty="0">
              <a:solidFill>
                <a:srgbClr val="0000FF"/>
              </a:solidFill>
            </a:endParaRPr>
          </a:p>
        </p:txBody>
      </p:sp>
      <p:sp>
        <p:nvSpPr>
          <p:cNvPr id="5" name="椭圆 4"/>
          <p:cNvSpPr/>
          <p:nvPr/>
        </p:nvSpPr>
        <p:spPr>
          <a:xfrm>
            <a:off x="245632" y="1920592"/>
            <a:ext cx="357190" cy="357190"/>
          </a:xfrm>
          <a:prstGeom prst="ellipse">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TextBox 10"/>
          <p:cNvSpPr txBox="1"/>
          <p:nvPr/>
        </p:nvSpPr>
        <p:spPr>
          <a:xfrm>
            <a:off x="388508" y="2349220"/>
            <a:ext cx="1143008" cy="369332"/>
          </a:xfrm>
          <a:prstGeom prst="rect">
            <a:avLst/>
          </a:prstGeom>
          <a:noFill/>
        </p:spPr>
        <p:txBody>
          <a:bodyPr wrap="square" rtlCol="0">
            <a:spAutoFit/>
          </a:bodyPr>
          <a:lstStyle/>
          <a:p>
            <a:r>
              <a:rPr lang="zh-CN" altLang="en-US" dirty="0" smtClean="0"/>
              <a:t>加载页面</a:t>
            </a:r>
            <a:endParaRPr lang="zh-CN" altLang="en-US" dirty="0"/>
          </a:p>
        </p:txBody>
      </p:sp>
      <p:sp>
        <p:nvSpPr>
          <p:cNvPr id="12" name="右箭头 11"/>
          <p:cNvSpPr/>
          <p:nvPr/>
        </p:nvSpPr>
        <p:spPr>
          <a:xfrm>
            <a:off x="817136" y="3635104"/>
            <a:ext cx="1143008" cy="500066"/>
          </a:xfrm>
          <a:prstGeom prst="rightArrow">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dirty="0" smtClean="0">
                <a:solidFill>
                  <a:schemeClr val="tx1"/>
                </a:solidFill>
              </a:rPr>
              <a:t>隐藏域</a:t>
            </a:r>
            <a:endParaRPr lang="zh-CN" altLang="en-US" sz="1200" dirty="0">
              <a:solidFill>
                <a:schemeClr val="tx1"/>
              </a:solidFill>
            </a:endParaRPr>
          </a:p>
        </p:txBody>
      </p:sp>
      <p:sp>
        <p:nvSpPr>
          <p:cNvPr id="16" name="右箭头 15"/>
          <p:cNvSpPr/>
          <p:nvPr/>
        </p:nvSpPr>
        <p:spPr>
          <a:xfrm>
            <a:off x="1531516" y="2777848"/>
            <a:ext cx="1428760" cy="500066"/>
          </a:xfrm>
          <a:prstGeom prst="rightArrow">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dirty="0" smtClean="0">
                <a:solidFill>
                  <a:schemeClr val="tx1"/>
                </a:solidFill>
              </a:rPr>
              <a:t>Session </a:t>
            </a:r>
            <a:r>
              <a:rPr lang="zh-CN" altLang="en-US" sz="1200" dirty="0" smtClean="0">
                <a:solidFill>
                  <a:schemeClr val="tx1"/>
                </a:solidFill>
              </a:rPr>
              <a:t>属性值</a:t>
            </a:r>
            <a:endParaRPr lang="zh-CN" altLang="en-US" sz="1200" dirty="0">
              <a:solidFill>
                <a:schemeClr val="tx1"/>
              </a:solidFill>
            </a:endParaRPr>
          </a:p>
        </p:txBody>
      </p:sp>
      <p:sp>
        <p:nvSpPr>
          <p:cNvPr id="20" name="对角圆角矩形 19"/>
          <p:cNvSpPr/>
          <p:nvPr/>
        </p:nvSpPr>
        <p:spPr>
          <a:xfrm>
            <a:off x="3103152" y="4349484"/>
            <a:ext cx="1785950" cy="571504"/>
          </a:xfrm>
          <a:prstGeom prst="round2Diag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smtClean="0">
                <a:solidFill>
                  <a:srgbClr val="0000FF"/>
                </a:solidFill>
              </a:rPr>
              <a:t>Token </a:t>
            </a:r>
            <a:r>
              <a:rPr lang="zh-CN" altLang="en-US" b="1" dirty="0" smtClean="0">
                <a:solidFill>
                  <a:srgbClr val="0000FF"/>
                </a:solidFill>
              </a:rPr>
              <a:t>拦截器</a:t>
            </a:r>
            <a:endParaRPr lang="zh-CN" altLang="en-US" b="1" dirty="0">
              <a:solidFill>
                <a:srgbClr val="0000FF"/>
              </a:solidFill>
            </a:endParaRPr>
          </a:p>
        </p:txBody>
      </p:sp>
      <p:cxnSp>
        <p:nvCxnSpPr>
          <p:cNvPr id="24" name="形状 23"/>
          <p:cNvCxnSpPr>
            <a:stCxn id="4" idx="0"/>
            <a:endCxn id="20" idx="3"/>
          </p:cNvCxnSpPr>
          <p:nvPr/>
        </p:nvCxnSpPr>
        <p:spPr>
          <a:xfrm>
            <a:off x="2960276" y="3456509"/>
            <a:ext cx="1035851" cy="892975"/>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sp>
        <p:nvSpPr>
          <p:cNvPr id="33" name="对角圆角矩形 32"/>
          <p:cNvSpPr/>
          <p:nvPr/>
        </p:nvSpPr>
        <p:spPr>
          <a:xfrm>
            <a:off x="6746490" y="2597394"/>
            <a:ext cx="1785950" cy="571504"/>
          </a:xfrm>
          <a:prstGeom prst="round2Diag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smtClean="0">
                <a:solidFill>
                  <a:srgbClr val="0000FF"/>
                </a:solidFill>
              </a:rPr>
              <a:t>后续的拦截器</a:t>
            </a:r>
            <a:endParaRPr lang="zh-CN" altLang="en-US" b="1" dirty="0">
              <a:solidFill>
                <a:srgbClr val="0000FF"/>
              </a:solidFill>
            </a:endParaRPr>
          </a:p>
        </p:txBody>
      </p:sp>
      <p:sp>
        <p:nvSpPr>
          <p:cNvPr id="39" name="对角圆角矩形 38"/>
          <p:cNvSpPr/>
          <p:nvPr/>
        </p:nvSpPr>
        <p:spPr>
          <a:xfrm>
            <a:off x="817136" y="5421054"/>
            <a:ext cx="2143140" cy="785818"/>
          </a:xfrm>
          <a:prstGeom prst="round2Diag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smtClean="0">
                <a:solidFill>
                  <a:srgbClr val="0000FF"/>
                </a:solidFill>
              </a:rPr>
              <a:t>&lt;s:token&gt; </a:t>
            </a:r>
            <a:r>
              <a:rPr lang="zh-CN" altLang="en-US" b="1" dirty="0" smtClean="0">
                <a:solidFill>
                  <a:srgbClr val="0000FF"/>
                </a:solidFill>
              </a:rPr>
              <a:t>不执行</a:t>
            </a:r>
            <a:endParaRPr lang="zh-CN" altLang="en-US" b="1" dirty="0">
              <a:solidFill>
                <a:srgbClr val="0000FF"/>
              </a:solidFill>
            </a:endParaRPr>
          </a:p>
        </p:txBody>
      </p:sp>
      <p:sp>
        <p:nvSpPr>
          <p:cNvPr id="40" name="右箭头 39"/>
          <p:cNvSpPr/>
          <p:nvPr/>
        </p:nvSpPr>
        <p:spPr>
          <a:xfrm>
            <a:off x="817136" y="5980032"/>
            <a:ext cx="1143008" cy="500066"/>
          </a:xfrm>
          <a:prstGeom prst="rightArrow">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dirty="0" smtClean="0">
                <a:solidFill>
                  <a:schemeClr val="tx1"/>
                </a:solidFill>
              </a:rPr>
              <a:t>隐藏域</a:t>
            </a:r>
            <a:endParaRPr lang="zh-CN" altLang="en-US" sz="1200" dirty="0">
              <a:solidFill>
                <a:schemeClr val="tx1"/>
              </a:solidFill>
            </a:endParaRPr>
          </a:p>
        </p:txBody>
      </p:sp>
      <p:cxnSp>
        <p:nvCxnSpPr>
          <p:cNvPr id="42" name="形状 41"/>
          <p:cNvCxnSpPr>
            <a:stCxn id="39" idx="0"/>
            <a:endCxn id="20" idx="1"/>
          </p:cNvCxnSpPr>
          <p:nvPr/>
        </p:nvCxnSpPr>
        <p:spPr>
          <a:xfrm flipV="1">
            <a:off x="2960276" y="4920988"/>
            <a:ext cx="1035851" cy="892975"/>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sp>
        <p:nvSpPr>
          <p:cNvPr id="53" name="对角圆角矩形 52"/>
          <p:cNvSpPr/>
          <p:nvPr/>
        </p:nvSpPr>
        <p:spPr>
          <a:xfrm>
            <a:off x="7032242" y="6097856"/>
            <a:ext cx="1500198" cy="571504"/>
          </a:xfrm>
          <a:prstGeom prst="round2Diag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err="1" smtClean="0">
                <a:solidFill>
                  <a:srgbClr val="0000FF"/>
                </a:solidFill>
              </a:rPr>
              <a:t>invalid.token</a:t>
            </a:r>
            <a:endParaRPr lang="zh-CN" altLang="en-US" b="1" dirty="0">
              <a:solidFill>
                <a:srgbClr val="0000FF"/>
              </a:solidFill>
            </a:endParaRPr>
          </a:p>
        </p:txBody>
      </p:sp>
      <p:sp>
        <p:nvSpPr>
          <p:cNvPr id="60" name="对角圆角矩形 59"/>
          <p:cNvSpPr/>
          <p:nvPr/>
        </p:nvSpPr>
        <p:spPr>
          <a:xfrm>
            <a:off x="5674920" y="3811840"/>
            <a:ext cx="2857520" cy="1643074"/>
          </a:xfrm>
          <a:prstGeom prst="round2Diag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AutoNum type="arabicPeriod"/>
            </a:pPr>
            <a:r>
              <a:rPr lang="zh-CN" altLang="en-US" sz="1400" b="1" dirty="0" smtClean="0">
                <a:solidFill>
                  <a:srgbClr val="0000FF"/>
                </a:solidFill>
              </a:rPr>
              <a:t>取出隐藏域的值 </a:t>
            </a:r>
            <a:r>
              <a:rPr lang="en-US" altLang="zh-CN" sz="1400" b="1" dirty="0" smtClean="0">
                <a:solidFill>
                  <a:srgbClr val="0000FF"/>
                </a:solidFill>
              </a:rPr>
              <a:t>a</a:t>
            </a:r>
          </a:p>
          <a:p>
            <a:pPr marL="342900" indent="-342900">
              <a:buAutoNum type="arabicPeriod"/>
            </a:pPr>
            <a:r>
              <a:rPr lang="zh-CN" altLang="en-US" sz="1400" b="1" dirty="0" smtClean="0">
                <a:solidFill>
                  <a:srgbClr val="0000FF"/>
                </a:solidFill>
              </a:rPr>
              <a:t>取出 </a:t>
            </a:r>
            <a:r>
              <a:rPr lang="en-US" altLang="zh-CN" sz="1400" b="1" dirty="0" smtClean="0">
                <a:solidFill>
                  <a:srgbClr val="0000FF"/>
                </a:solidFill>
              </a:rPr>
              <a:t>session </a:t>
            </a:r>
            <a:r>
              <a:rPr lang="zh-CN" altLang="en-US" sz="1400" b="1" dirty="0" smtClean="0">
                <a:solidFill>
                  <a:srgbClr val="0000FF"/>
                </a:solidFill>
              </a:rPr>
              <a:t>属性值 </a:t>
            </a:r>
            <a:r>
              <a:rPr lang="en-US" altLang="zh-CN" sz="1400" b="1" dirty="0" smtClean="0">
                <a:solidFill>
                  <a:srgbClr val="0000FF"/>
                </a:solidFill>
              </a:rPr>
              <a:t>b</a:t>
            </a:r>
          </a:p>
          <a:p>
            <a:pPr marL="342900" indent="-342900">
              <a:buAutoNum type="arabicPeriod"/>
            </a:pPr>
            <a:r>
              <a:rPr lang="zh-CN" altLang="en-US" sz="1400" b="1" dirty="0" smtClean="0">
                <a:solidFill>
                  <a:srgbClr val="0000FF"/>
                </a:solidFill>
              </a:rPr>
              <a:t>比较 </a:t>
            </a:r>
            <a:r>
              <a:rPr lang="en-US" altLang="zh-CN" sz="1400" b="1" dirty="0" smtClean="0">
                <a:solidFill>
                  <a:srgbClr val="0000FF"/>
                </a:solidFill>
              </a:rPr>
              <a:t>a </a:t>
            </a:r>
            <a:r>
              <a:rPr lang="zh-CN" altLang="en-US" sz="1400" b="1" dirty="0" smtClean="0">
                <a:solidFill>
                  <a:srgbClr val="0000FF"/>
                </a:solidFill>
              </a:rPr>
              <a:t>和 </a:t>
            </a:r>
            <a:r>
              <a:rPr lang="en-US" altLang="zh-CN" sz="1400" b="1" dirty="0" smtClean="0">
                <a:solidFill>
                  <a:srgbClr val="0000FF"/>
                </a:solidFill>
              </a:rPr>
              <a:t>b</a:t>
            </a:r>
          </a:p>
          <a:p>
            <a:pPr marL="342900" indent="-342900">
              <a:buAutoNum type="arabicPeriod"/>
            </a:pPr>
            <a:r>
              <a:rPr lang="en-US" altLang="zh-CN" sz="1400" b="1" dirty="0" smtClean="0">
                <a:solidFill>
                  <a:srgbClr val="0000FF"/>
                </a:solidFill>
              </a:rPr>
              <a:t> </a:t>
            </a:r>
          </a:p>
          <a:p>
            <a:pPr marL="342900" indent="-342900">
              <a:buAutoNum type="arabicPeriod"/>
            </a:pPr>
            <a:endParaRPr lang="en-US" altLang="zh-CN" sz="1400" b="1" dirty="0" smtClean="0">
              <a:solidFill>
                <a:srgbClr val="0000FF"/>
              </a:solidFill>
            </a:endParaRPr>
          </a:p>
          <a:p>
            <a:pPr marL="342900" indent="-342900">
              <a:buAutoNum type="arabicPeriod"/>
            </a:pPr>
            <a:endParaRPr lang="en-US" altLang="zh-CN" sz="1400" b="1" dirty="0" smtClean="0">
              <a:solidFill>
                <a:srgbClr val="0000FF"/>
              </a:solidFill>
            </a:endParaRPr>
          </a:p>
          <a:p>
            <a:pPr marL="342900" indent="-342900">
              <a:buAutoNum type="arabicPeriod"/>
            </a:pPr>
            <a:r>
              <a:rPr lang="en-US" altLang="zh-CN" sz="1400" b="1" dirty="0" smtClean="0">
                <a:solidFill>
                  <a:srgbClr val="0000FF"/>
                </a:solidFill>
              </a:rPr>
              <a:t> </a:t>
            </a:r>
          </a:p>
        </p:txBody>
      </p:sp>
      <p:cxnSp>
        <p:nvCxnSpPr>
          <p:cNvPr id="62" name="形状 61"/>
          <p:cNvCxnSpPr>
            <a:stCxn id="5" idx="4"/>
            <a:endCxn id="4" idx="2"/>
          </p:cNvCxnSpPr>
          <p:nvPr/>
        </p:nvCxnSpPr>
        <p:spPr>
          <a:xfrm rot="16200000" flipH="1">
            <a:off x="31318" y="2670690"/>
            <a:ext cx="1178727" cy="392909"/>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sp>
        <p:nvSpPr>
          <p:cNvPr id="65" name="TextBox 64"/>
          <p:cNvSpPr txBox="1"/>
          <p:nvPr/>
        </p:nvSpPr>
        <p:spPr>
          <a:xfrm>
            <a:off x="6078496" y="4526220"/>
            <a:ext cx="2239630" cy="523220"/>
          </a:xfrm>
          <a:prstGeom prst="rect">
            <a:avLst/>
          </a:prstGeom>
          <a:solidFill>
            <a:srgbClr val="FFFF00"/>
          </a:solidFill>
        </p:spPr>
        <p:txBody>
          <a:bodyPr wrap="square" rtlCol="0">
            <a:spAutoFit/>
          </a:bodyPr>
          <a:lstStyle/>
          <a:p>
            <a:r>
              <a:rPr lang="zh-CN" altLang="en-US" sz="1400" b="1" dirty="0" smtClean="0">
                <a:solidFill>
                  <a:srgbClr val="0000FF"/>
                </a:solidFill>
              </a:rPr>
              <a:t>若一致，移除 </a:t>
            </a:r>
            <a:r>
              <a:rPr lang="en-US" altLang="zh-CN" sz="1400" b="1" dirty="0" smtClean="0">
                <a:solidFill>
                  <a:srgbClr val="0000FF"/>
                </a:solidFill>
              </a:rPr>
              <a:t>session </a:t>
            </a:r>
            <a:r>
              <a:rPr lang="zh-CN" altLang="en-US" sz="1400" b="1" dirty="0" smtClean="0">
                <a:solidFill>
                  <a:srgbClr val="0000FF"/>
                </a:solidFill>
              </a:rPr>
              <a:t>属性值，执行后续拦截器</a:t>
            </a:r>
            <a:endParaRPr lang="en-US" altLang="zh-CN" sz="1400" b="1" dirty="0" smtClean="0">
              <a:solidFill>
                <a:srgbClr val="0000FF"/>
              </a:solidFill>
            </a:endParaRPr>
          </a:p>
        </p:txBody>
      </p:sp>
      <p:sp>
        <p:nvSpPr>
          <p:cNvPr id="66" name="TextBox 65"/>
          <p:cNvSpPr txBox="1"/>
          <p:nvPr/>
        </p:nvSpPr>
        <p:spPr>
          <a:xfrm>
            <a:off x="6091022" y="5138329"/>
            <a:ext cx="2286016" cy="307777"/>
          </a:xfrm>
          <a:prstGeom prst="rect">
            <a:avLst/>
          </a:prstGeom>
          <a:solidFill>
            <a:srgbClr val="92D050"/>
          </a:solidFill>
        </p:spPr>
        <p:txBody>
          <a:bodyPr wrap="square" rtlCol="0">
            <a:spAutoFit/>
          </a:bodyPr>
          <a:lstStyle/>
          <a:p>
            <a:r>
              <a:rPr lang="zh-CN" altLang="en-US" sz="1400" b="1" dirty="0" smtClean="0">
                <a:solidFill>
                  <a:srgbClr val="0000FF"/>
                </a:solidFill>
              </a:rPr>
              <a:t>不一致，返回 </a:t>
            </a:r>
            <a:r>
              <a:rPr lang="en-US" altLang="zh-CN" sz="1400" b="1" dirty="0" err="1" smtClean="0">
                <a:solidFill>
                  <a:srgbClr val="0000FF"/>
                </a:solidFill>
              </a:rPr>
              <a:t>invalid.token</a:t>
            </a:r>
            <a:endParaRPr lang="en-US" altLang="zh-CN" sz="1400" b="1" dirty="0" smtClean="0">
              <a:solidFill>
                <a:srgbClr val="0000FF"/>
              </a:solidFill>
            </a:endParaRPr>
          </a:p>
        </p:txBody>
      </p:sp>
      <p:cxnSp>
        <p:nvCxnSpPr>
          <p:cNvPr id="68" name="肘形连接符 67"/>
          <p:cNvCxnSpPr>
            <a:stCxn id="65" idx="3"/>
            <a:endCxn id="33" idx="0"/>
          </p:cNvCxnSpPr>
          <p:nvPr/>
        </p:nvCxnSpPr>
        <p:spPr>
          <a:xfrm flipV="1">
            <a:off x="8318126" y="2883146"/>
            <a:ext cx="214314" cy="1904684"/>
          </a:xfrm>
          <a:prstGeom prst="bentConnector3">
            <a:avLst>
              <a:gd name="adj1" fmla="val 206666"/>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0" name="肘形连接符 69"/>
          <p:cNvCxnSpPr>
            <a:stCxn id="66" idx="3"/>
            <a:endCxn id="53" idx="0"/>
          </p:cNvCxnSpPr>
          <p:nvPr/>
        </p:nvCxnSpPr>
        <p:spPr>
          <a:xfrm>
            <a:off x="8377038" y="5292218"/>
            <a:ext cx="155402" cy="1091390"/>
          </a:xfrm>
          <a:prstGeom prst="bentConnector3">
            <a:avLst>
              <a:gd name="adj1" fmla="val 247102"/>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2" name="直接箭头连接符 71"/>
          <p:cNvCxnSpPr>
            <a:stCxn id="20" idx="0"/>
            <a:endCxn id="60" idx="2"/>
          </p:cNvCxnSpPr>
          <p:nvPr/>
        </p:nvCxnSpPr>
        <p:spPr>
          <a:xfrm flipV="1">
            <a:off x="4889102" y="4633377"/>
            <a:ext cx="785818" cy="185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60915277"/>
      </p:ext>
    </p:extLst>
  </p:cSld>
  <p:clrMapOvr>
    <a:masterClrMapping/>
  </p:clrMapOvr>
  <p:timing>
    <p:tnLst>
      <p:par>
        <p:cTn id="1" dur="indefinite" restart="never" nodeType="tmRoot"/>
      </p:par>
    </p:tn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6" name="Rectangle 2"/>
          <p:cNvSpPr>
            <a:spLocks noGrp="1" noChangeArrowheads="1"/>
          </p:cNvSpPr>
          <p:nvPr>
            <p:ph type="title"/>
          </p:nvPr>
        </p:nvSpPr>
        <p:spPr>
          <a:xfrm>
            <a:off x="832048" y="620688"/>
            <a:ext cx="7772400" cy="1143000"/>
          </a:xfrm>
        </p:spPr>
        <p:txBody>
          <a:bodyPr/>
          <a:lstStyle/>
          <a:p>
            <a:r>
              <a:rPr lang="zh-CN" altLang="en-US" dirty="0">
                <a:latin typeface="微软雅黑" pitchFamily="34" charset="-122"/>
                <a:ea typeface="微软雅黑" pitchFamily="34" charset="-122"/>
              </a:rPr>
              <a:t>标记管理</a:t>
            </a:r>
          </a:p>
        </p:txBody>
      </p:sp>
      <p:sp>
        <p:nvSpPr>
          <p:cNvPr id="257027" name="Rectangle 3"/>
          <p:cNvSpPr>
            <a:spLocks noGrp="1" noChangeArrowheads="1"/>
          </p:cNvSpPr>
          <p:nvPr>
            <p:ph type="body" idx="1"/>
          </p:nvPr>
        </p:nvSpPr>
        <p:spPr>
          <a:xfrm>
            <a:off x="322585" y="1841081"/>
            <a:ext cx="8497887" cy="4540247"/>
          </a:xfrm>
        </p:spPr>
        <p:txBody>
          <a:bodyPr>
            <a:normAutofit lnSpcReduction="10000"/>
          </a:bodyPr>
          <a:lstStyle/>
          <a:p>
            <a:pPr>
              <a:lnSpc>
                <a:spcPct val="100000"/>
              </a:lnSpc>
            </a:pPr>
            <a:r>
              <a:rPr lang="en-US" altLang="zh-CN" sz="2400" dirty="0">
                <a:latin typeface="微软雅黑" pitchFamily="34" charset="-122"/>
                <a:ea typeface="微软雅黑" pitchFamily="34" charset="-122"/>
              </a:rPr>
              <a:t>Struts </a:t>
            </a:r>
            <a:r>
              <a:rPr lang="zh-CN" altLang="en-US" sz="2400" dirty="0">
                <a:latin typeface="微软雅黑" pitchFamily="34" charset="-122"/>
                <a:ea typeface="微软雅黑" pitchFamily="34" charset="-122"/>
              </a:rPr>
              <a:t>提供的 </a:t>
            </a:r>
            <a:r>
              <a:rPr lang="en-US" altLang="zh-CN" sz="2400" b="1" dirty="0">
                <a:solidFill>
                  <a:srgbClr val="FF3300"/>
                </a:solidFill>
                <a:latin typeface="微软雅黑" pitchFamily="34" charset="-122"/>
                <a:ea typeface="微软雅黑" pitchFamily="34" charset="-122"/>
              </a:rPr>
              <a:t>token </a:t>
            </a:r>
            <a:r>
              <a:rPr lang="zh-CN" altLang="en-US" sz="2400" b="1" dirty="0">
                <a:solidFill>
                  <a:srgbClr val="FF3300"/>
                </a:solidFill>
                <a:latin typeface="微软雅黑" pitchFamily="34" charset="-122"/>
                <a:ea typeface="微软雅黑" pitchFamily="34" charset="-122"/>
              </a:rPr>
              <a:t>标签</a:t>
            </a:r>
            <a:r>
              <a:rPr lang="zh-CN" altLang="en-US" sz="2400" dirty="0">
                <a:latin typeface="微软雅黑" pitchFamily="34" charset="-122"/>
                <a:ea typeface="微软雅黑" pitchFamily="34" charset="-122"/>
              </a:rPr>
              <a:t>可以用来生成一个独一无二的标记</a:t>
            </a:r>
            <a:r>
              <a:rPr lang="en-US" altLang="zh-CN" sz="2400" dirty="0">
                <a:latin typeface="微软雅黑" pitchFamily="34" charset="-122"/>
                <a:ea typeface="微软雅黑" pitchFamily="34" charset="-122"/>
              </a:rPr>
              <a:t>. </a:t>
            </a:r>
            <a:r>
              <a:rPr lang="zh-CN" altLang="en-US" sz="2400" dirty="0">
                <a:latin typeface="微软雅黑" pitchFamily="34" charset="-122"/>
                <a:ea typeface="微软雅黑" pitchFamily="34" charset="-122"/>
              </a:rPr>
              <a:t>这个标签</a:t>
            </a:r>
            <a:r>
              <a:rPr lang="zh-CN" altLang="en-US" sz="2400" b="1" dirty="0">
                <a:solidFill>
                  <a:srgbClr val="FF3300"/>
                </a:solidFill>
                <a:latin typeface="微软雅黑" pitchFamily="34" charset="-122"/>
                <a:ea typeface="微软雅黑" pitchFamily="34" charset="-122"/>
              </a:rPr>
              <a:t>必须嵌套在 </a:t>
            </a:r>
            <a:r>
              <a:rPr lang="en-US" altLang="zh-CN" sz="2400" b="1" dirty="0">
                <a:solidFill>
                  <a:srgbClr val="FF3300"/>
                </a:solidFill>
                <a:latin typeface="微软雅黑" pitchFamily="34" charset="-122"/>
                <a:ea typeface="微软雅黑" pitchFamily="34" charset="-122"/>
              </a:rPr>
              <a:t>form </a:t>
            </a:r>
            <a:r>
              <a:rPr lang="zh-CN" altLang="en-US" sz="2400" b="1" dirty="0">
                <a:solidFill>
                  <a:srgbClr val="FF3300"/>
                </a:solidFill>
                <a:latin typeface="微软雅黑" pitchFamily="34" charset="-122"/>
                <a:ea typeface="微软雅黑" pitchFamily="34" charset="-122"/>
              </a:rPr>
              <a:t>标签的内部使用</a:t>
            </a:r>
            <a:r>
              <a:rPr lang="en-US" altLang="zh-CN" sz="2400" dirty="0">
                <a:latin typeface="微软雅黑" pitchFamily="34" charset="-122"/>
                <a:ea typeface="微软雅黑" pitchFamily="34" charset="-122"/>
              </a:rPr>
              <a:t>, </a:t>
            </a:r>
            <a:r>
              <a:rPr lang="zh-CN" altLang="en-US" sz="2400" b="1" dirty="0">
                <a:solidFill>
                  <a:srgbClr val="FF3300"/>
                </a:solidFill>
                <a:latin typeface="微软雅黑" pitchFamily="34" charset="-122"/>
                <a:ea typeface="微软雅黑" pitchFamily="34" charset="-122"/>
              </a:rPr>
              <a:t>它将在表单里插入一个隐藏字段并把</a:t>
            </a:r>
            <a:r>
              <a:rPr lang="zh-CN" altLang="en-US" sz="2400" b="1" dirty="0" smtClean="0">
                <a:solidFill>
                  <a:srgbClr val="FF3300"/>
                </a:solidFill>
                <a:latin typeface="微软雅黑" pitchFamily="34" charset="-122"/>
                <a:ea typeface="微软雅黑" pitchFamily="34" charset="-122"/>
              </a:rPr>
              <a:t>标记值（隐藏域的字段的值）保存</a:t>
            </a:r>
            <a:r>
              <a:rPr lang="zh-CN" altLang="en-US" sz="2400" b="1" dirty="0">
                <a:solidFill>
                  <a:srgbClr val="FF3300"/>
                </a:solidFill>
                <a:latin typeface="微软雅黑" pitchFamily="34" charset="-122"/>
                <a:ea typeface="微软雅黑" pitchFamily="34" charset="-122"/>
              </a:rPr>
              <a:t>在</a:t>
            </a:r>
            <a:r>
              <a:rPr lang="en-US" altLang="zh-CN" sz="2400" b="1" dirty="0" err="1">
                <a:solidFill>
                  <a:srgbClr val="FF3300"/>
                </a:solidFill>
                <a:latin typeface="微软雅黑" pitchFamily="34" charset="-122"/>
                <a:ea typeface="微软雅黑" pitchFamily="34" charset="-122"/>
              </a:rPr>
              <a:t>HttpSession</a:t>
            </a:r>
            <a:r>
              <a:rPr lang="en-US" altLang="zh-CN" sz="2400" b="1" dirty="0">
                <a:solidFill>
                  <a:srgbClr val="FF3300"/>
                </a:solidFill>
                <a:latin typeface="微软雅黑" pitchFamily="34" charset="-122"/>
                <a:ea typeface="微软雅黑" pitchFamily="34" charset="-122"/>
              </a:rPr>
              <a:t> </a:t>
            </a:r>
            <a:r>
              <a:rPr lang="zh-CN" altLang="en-US" sz="2400" b="1" dirty="0">
                <a:solidFill>
                  <a:srgbClr val="FF3300"/>
                </a:solidFill>
                <a:latin typeface="微软雅黑" pitchFamily="34" charset="-122"/>
                <a:ea typeface="微软雅黑" pitchFamily="34" charset="-122"/>
              </a:rPr>
              <a:t>对象里</a:t>
            </a:r>
            <a:r>
              <a:rPr lang="en-US" altLang="zh-CN" sz="2400" dirty="0">
                <a:latin typeface="微软雅黑" pitchFamily="34" charset="-122"/>
                <a:ea typeface="微软雅黑" pitchFamily="34" charset="-122"/>
              </a:rPr>
              <a:t>. </a:t>
            </a:r>
          </a:p>
          <a:p>
            <a:pPr>
              <a:lnSpc>
                <a:spcPct val="100000"/>
              </a:lnSpc>
            </a:pPr>
            <a:r>
              <a:rPr lang="en-US" altLang="zh-CN" sz="2400" dirty="0">
                <a:latin typeface="微软雅黑" pitchFamily="34" charset="-122"/>
                <a:ea typeface="微软雅黑" pitchFamily="34" charset="-122"/>
              </a:rPr>
              <a:t>Token </a:t>
            </a:r>
            <a:r>
              <a:rPr lang="zh-CN" altLang="en-US" sz="2400" dirty="0">
                <a:latin typeface="微软雅黑" pitchFamily="34" charset="-122"/>
                <a:ea typeface="微软雅黑" pitchFamily="34" charset="-122"/>
              </a:rPr>
              <a:t>标签必须与 </a:t>
            </a:r>
            <a:r>
              <a:rPr lang="en-US" altLang="zh-CN" sz="2400" dirty="0">
                <a:latin typeface="微软雅黑" pitchFamily="34" charset="-122"/>
                <a:ea typeface="微软雅黑" pitchFamily="34" charset="-122"/>
              </a:rPr>
              <a:t>Token </a:t>
            </a:r>
            <a:r>
              <a:rPr lang="zh-CN" altLang="en-US" sz="2400" dirty="0">
                <a:latin typeface="微软雅黑" pitchFamily="34" charset="-122"/>
                <a:ea typeface="微软雅黑" pitchFamily="34" charset="-122"/>
              </a:rPr>
              <a:t>或 </a:t>
            </a:r>
            <a:r>
              <a:rPr lang="en-US" altLang="zh-CN" sz="2400" dirty="0" err="1">
                <a:latin typeface="微软雅黑" pitchFamily="34" charset="-122"/>
                <a:ea typeface="微软雅黑" pitchFamily="34" charset="-122"/>
              </a:rPr>
              <a:t>TokenSession</a:t>
            </a:r>
            <a:r>
              <a:rPr lang="en-US" altLang="zh-CN" sz="2400" dirty="0">
                <a:latin typeface="微软雅黑" pitchFamily="34" charset="-122"/>
                <a:ea typeface="微软雅黑" pitchFamily="34" charset="-122"/>
              </a:rPr>
              <a:t> </a:t>
            </a:r>
            <a:r>
              <a:rPr lang="zh-CN" altLang="en-US" sz="2400" dirty="0">
                <a:latin typeface="微软雅黑" pitchFamily="34" charset="-122"/>
                <a:ea typeface="微软雅黑" pitchFamily="34" charset="-122"/>
              </a:rPr>
              <a:t>拦截器配合使用</a:t>
            </a:r>
            <a:r>
              <a:rPr lang="en-US" altLang="zh-CN" sz="2400" dirty="0">
                <a:latin typeface="微软雅黑" pitchFamily="34" charset="-122"/>
                <a:ea typeface="微软雅黑" pitchFamily="34" charset="-122"/>
              </a:rPr>
              <a:t>, </a:t>
            </a:r>
            <a:r>
              <a:rPr lang="zh-CN" altLang="en-US" sz="2400" dirty="0">
                <a:latin typeface="微软雅黑" pitchFamily="34" charset="-122"/>
                <a:ea typeface="微软雅黑" pitchFamily="34" charset="-122"/>
              </a:rPr>
              <a:t>这两个拦截器都能对标记进行处理</a:t>
            </a:r>
            <a:r>
              <a:rPr lang="en-US" altLang="zh-CN" sz="2400" dirty="0">
                <a:latin typeface="微软雅黑" pitchFamily="34" charset="-122"/>
                <a:ea typeface="微软雅黑" pitchFamily="34" charset="-122"/>
              </a:rPr>
              <a:t>. </a:t>
            </a:r>
          </a:p>
          <a:p>
            <a:pPr>
              <a:lnSpc>
                <a:spcPct val="100000"/>
              </a:lnSpc>
            </a:pPr>
            <a:r>
              <a:rPr lang="en-US" altLang="zh-CN" sz="2400" dirty="0">
                <a:latin typeface="微软雅黑" pitchFamily="34" charset="-122"/>
                <a:ea typeface="微软雅黑" pitchFamily="34" charset="-122"/>
              </a:rPr>
              <a:t>Token </a:t>
            </a:r>
            <a:r>
              <a:rPr lang="zh-CN" altLang="en-US" sz="2400" dirty="0">
                <a:latin typeface="微软雅黑" pitchFamily="34" charset="-122"/>
                <a:ea typeface="微软雅黑" pitchFamily="34" charset="-122"/>
              </a:rPr>
              <a:t>拦截器在遇到重复提交情况时</a:t>
            </a:r>
            <a:r>
              <a:rPr lang="en-US" altLang="zh-CN" sz="2400" dirty="0">
                <a:latin typeface="微软雅黑" pitchFamily="34" charset="-122"/>
                <a:ea typeface="微软雅黑" pitchFamily="34" charset="-122"/>
              </a:rPr>
              <a:t>, </a:t>
            </a:r>
            <a:r>
              <a:rPr lang="zh-CN" altLang="en-US" sz="2400" dirty="0">
                <a:latin typeface="微软雅黑" pitchFamily="34" charset="-122"/>
                <a:ea typeface="微软雅黑" pitchFamily="34" charset="-122"/>
              </a:rPr>
              <a:t>会返回 </a:t>
            </a:r>
            <a:r>
              <a:rPr lang="en-US" altLang="zh-CN" sz="2400" dirty="0" err="1">
                <a:latin typeface="微软雅黑" pitchFamily="34" charset="-122"/>
                <a:ea typeface="微软雅黑" pitchFamily="34" charset="-122"/>
              </a:rPr>
              <a:t>invalid.token</a:t>
            </a:r>
            <a:r>
              <a:rPr lang="en-US" altLang="zh-CN" sz="2400" dirty="0">
                <a:latin typeface="微软雅黑" pitchFamily="34" charset="-122"/>
                <a:ea typeface="微软雅黑" pitchFamily="34" charset="-122"/>
              </a:rPr>
              <a:t> </a:t>
            </a:r>
            <a:r>
              <a:rPr lang="zh-CN" altLang="en-US" sz="2400" dirty="0">
                <a:latin typeface="微软雅黑" pitchFamily="34" charset="-122"/>
                <a:ea typeface="微软雅黑" pitchFamily="34" charset="-122"/>
              </a:rPr>
              <a:t>结果并加上一</a:t>
            </a:r>
            <a:r>
              <a:rPr lang="zh-CN" altLang="en-US" sz="2400" dirty="0" smtClean="0">
                <a:latin typeface="微软雅黑" pitchFamily="34" charset="-122"/>
                <a:ea typeface="微软雅黑" pitchFamily="34" charset="-122"/>
              </a:rPr>
              <a:t>个</a:t>
            </a:r>
            <a:r>
              <a:rPr lang="zh-CN" altLang="en-US" sz="2400" dirty="0">
                <a:latin typeface="微软雅黑" pitchFamily="34" charset="-122"/>
                <a:ea typeface="微软雅黑" pitchFamily="34" charset="-122"/>
              </a:rPr>
              <a:t> </a:t>
            </a:r>
            <a:r>
              <a:rPr lang="en-US" altLang="zh-CN" sz="2400" dirty="0" smtClean="0">
                <a:latin typeface="微软雅黑" pitchFamily="34" charset="-122"/>
                <a:ea typeface="微软雅黑" pitchFamily="34" charset="-122"/>
              </a:rPr>
              <a:t>Action </a:t>
            </a:r>
            <a:r>
              <a:rPr lang="zh-CN" altLang="en-US" sz="2400" dirty="0" smtClean="0">
                <a:latin typeface="微软雅黑" pitchFamily="34" charset="-122"/>
                <a:ea typeface="微软雅黑" pitchFamily="34" charset="-122"/>
              </a:rPr>
              <a:t>错误</a:t>
            </a:r>
            <a:r>
              <a:rPr lang="en-US" altLang="zh-CN" sz="2400" dirty="0">
                <a:latin typeface="微软雅黑" pitchFamily="34" charset="-122"/>
                <a:ea typeface="微软雅黑" pitchFamily="34" charset="-122"/>
              </a:rPr>
              <a:t>. </a:t>
            </a:r>
            <a:r>
              <a:rPr lang="zh-CN" altLang="en-US" sz="2400" dirty="0">
                <a:latin typeface="微软雅黑" pitchFamily="34" charset="-122"/>
                <a:ea typeface="微软雅黑" pitchFamily="34" charset="-122"/>
              </a:rPr>
              <a:t>这种错误默认的消息是</a:t>
            </a:r>
            <a:r>
              <a:rPr lang="en-US" altLang="zh-CN" sz="2400" dirty="0">
                <a:latin typeface="微软雅黑" pitchFamily="34" charset="-122"/>
                <a:ea typeface="微软雅黑" pitchFamily="34" charset="-122"/>
              </a:rPr>
              <a:t>: </a:t>
            </a:r>
            <a:r>
              <a:rPr lang="en-US" altLang="zh-CN" sz="2400" dirty="0" smtClean="0">
                <a:latin typeface="微软雅黑" pitchFamily="34" charset="-122"/>
                <a:ea typeface="微软雅黑" pitchFamily="34" charset="-122"/>
              </a:rPr>
              <a:t>The form has already been processed or no token was supplied, please try again.</a:t>
            </a:r>
            <a:endParaRPr lang="en-US" altLang="zh-CN" sz="2400" dirty="0">
              <a:latin typeface="微软雅黑" pitchFamily="34" charset="-122"/>
              <a:ea typeface="微软雅黑" pitchFamily="34" charset="-122"/>
            </a:endParaRPr>
          </a:p>
          <a:p>
            <a:pPr>
              <a:lnSpc>
                <a:spcPct val="100000"/>
              </a:lnSpc>
            </a:pPr>
            <a:r>
              <a:rPr lang="en-US" altLang="zh-CN" sz="2400" b="1" dirty="0" err="1" smtClean="0">
                <a:solidFill>
                  <a:srgbClr val="FF0000"/>
                </a:solidFill>
                <a:latin typeface="微软雅黑" pitchFamily="34" charset="-122"/>
                <a:ea typeface="微软雅黑" pitchFamily="34" charset="-122"/>
              </a:rPr>
              <a:t>TokenSession</a:t>
            </a:r>
            <a:r>
              <a:rPr lang="en-US" altLang="zh-CN" sz="2400" b="1" dirty="0" smtClean="0">
                <a:solidFill>
                  <a:srgbClr val="FF0000"/>
                </a:solidFill>
                <a:latin typeface="微软雅黑" pitchFamily="34" charset="-122"/>
                <a:ea typeface="微软雅黑" pitchFamily="34" charset="-122"/>
              </a:rPr>
              <a:t> </a:t>
            </a:r>
            <a:r>
              <a:rPr lang="zh-CN" altLang="en-US" sz="2400" b="1" dirty="0">
                <a:solidFill>
                  <a:srgbClr val="FF0000"/>
                </a:solidFill>
                <a:latin typeface="微软雅黑" pitchFamily="34" charset="-122"/>
                <a:ea typeface="微软雅黑" pitchFamily="34" charset="-122"/>
              </a:rPr>
              <a:t>拦截器采取的做法只是阻断后续的提交</a:t>
            </a:r>
            <a:r>
              <a:rPr lang="en-US" altLang="zh-CN" sz="2400" b="1" dirty="0">
                <a:solidFill>
                  <a:srgbClr val="FF0000"/>
                </a:solidFill>
                <a:latin typeface="微软雅黑" pitchFamily="34" charset="-122"/>
                <a:ea typeface="微软雅黑" pitchFamily="34" charset="-122"/>
              </a:rPr>
              <a:t>, </a:t>
            </a:r>
            <a:r>
              <a:rPr lang="zh-CN" altLang="en-US" sz="2400" b="1" dirty="0">
                <a:solidFill>
                  <a:srgbClr val="FF0000"/>
                </a:solidFill>
                <a:latin typeface="微软雅黑" pitchFamily="34" charset="-122"/>
                <a:ea typeface="微软雅黑" pitchFamily="34" charset="-122"/>
              </a:rPr>
              <a:t>用户将看到同样的</a:t>
            </a:r>
            <a:r>
              <a:rPr lang="zh-CN" altLang="en-US" sz="2400" b="1" dirty="0" smtClean="0">
                <a:solidFill>
                  <a:srgbClr val="FF0000"/>
                </a:solidFill>
                <a:latin typeface="微软雅黑" pitchFamily="34" charset="-122"/>
                <a:ea typeface="微软雅黑" pitchFamily="34" charset="-122"/>
              </a:rPr>
              <a:t>响应</a:t>
            </a:r>
            <a:r>
              <a:rPr lang="zh-CN" altLang="en-US" sz="2400" b="1" dirty="0" smtClean="0">
                <a:solidFill>
                  <a:srgbClr val="FF0000"/>
                </a:solidFill>
                <a:latin typeface="微软雅黑" pitchFamily="34" charset="-122"/>
                <a:ea typeface="微软雅黑" pitchFamily="34" charset="-122"/>
              </a:rPr>
              <a:t>，但实际上并没有重复提交</a:t>
            </a:r>
            <a:endParaRPr lang="zh-CN" altLang="en-US" sz="2400" b="1" dirty="0">
              <a:solidFill>
                <a:srgbClr val="FF0000"/>
              </a:solidFill>
              <a:latin typeface="微软雅黑" pitchFamily="34" charset="-122"/>
              <a:ea typeface="微软雅黑" pitchFamily="34" charset="-122"/>
            </a:endParaRPr>
          </a:p>
        </p:txBody>
      </p:sp>
    </p:spTree>
    <p:extLst>
      <p:ext uri="{BB962C8B-B14F-4D97-AF65-F5344CB8AC3E}">
        <p14:creationId xmlns:p14="http://schemas.microsoft.com/office/powerpoint/2010/main" val="664869397"/>
      </p:ext>
    </p:extLst>
  </p:cSld>
  <p:clrMapOvr>
    <a:masterClrMapping/>
  </p:clrMapOvr>
  <p:timing>
    <p:tnLst>
      <p:par>
        <p:cTn id="1" dur="indefinite" restart="never" nodeType="tmRoot"/>
      </p:par>
    </p:tn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8" name="Rectangle 2"/>
          <p:cNvSpPr>
            <a:spLocks noGrp="1" noChangeArrowheads="1"/>
          </p:cNvSpPr>
          <p:nvPr>
            <p:ph type="title"/>
          </p:nvPr>
        </p:nvSpPr>
        <p:spPr>
          <a:xfrm>
            <a:off x="685800" y="2573338"/>
            <a:ext cx="7772400" cy="1143000"/>
          </a:xfrm>
        </p:spPr>
        <p:txBody>
          <a:bodyPr/>
          <a:lstStyle/>
          <a:p>
            <a:r>
              <a:rPr lang="zh-CN" altLang="en-US" dirty="0">
                <a:latin typeface="微软雅黑" pitchFamily="34" charset="-122"/>
                <a:ea typeface="微软雅黑" pitchFamily="34" charset="-122"/>
              </a:rPr>
              <a:t>自定义拦截器</a:t>
            </a:r>
          </a:p>
        </p:txBody>
      </p:sp>
      <p:sp>
        <p:nvSpPr>
          <p:cNvPr id="3" name="Rectangle 3"/>
          <p:cNvSpPr txBox="1">
            <a:spLocks noChangeArrowheads="1"/>
          </p:cNvSpPr>
          <p:nvPr/>
        </p:nvSpPr>
        <p:spPr>
          <a:xfrm>
            <a:off x="280052" y="5589240"/>
            <a:ext cx="3571868" cy="942996"/>
          </a:xfrm>
          <a:prstGeom prst="rect">
            <a:avLst/>
          </a:prstGeom>
        </p:spPr>
        <p:txBody>
          <a:bodyPr vert="horz" lIns="91440" tIns="45720" rIns="91440" bIns="45720" rtlCol="0">
            <a:normAutofit/>
          </a:bodyPr>
          <a:lstStyle/>
          <a:p>
            <a:pPr marL="0" marR="0" lvl="0" indent="0" algn="l" defTabSz="914400" rtl="0" eaLnBrk="1" fontAlgn="auto" latinLnBrk="0" hangingPunct="1">
              <a:lnSpc>
                <a:spcPct val="100000"/>
              </a:lnSpc>
              <a:spcBef>
                <a:spcPct val="20000"/>
              </a:spcBef>
              <a:spcAft>
                <a:spcPts val="0"/>
              </a:spcAft>
              <a:buClrTx/>
              <a:buSzTx/>
              <a:buFont typeface="Wingdings" pitchFamily="2" charset="2"/>
              <a:buNone/>
              <a:tabLst/>
              <a:defRPr/>
            </a:pPr>
            <a:r>
              <a:rPr kumimoji="0" lang="zh-CN" altLang="en-US" sz="2400" b="1" i="0" u="none" strike="noStrike" kern="1200" cap="none" spc="0" normalizeH="0" baseline="0" noProof="0" dirty="0" smtClean="0">
                <a:ln>
                  <a:noFill/>
                </a:ln>
                <a:solidFill>
                  <a:schemeClr val="tx1"/>
                </a:solidFill>
                <a:effectLst/>
                <a:uLnTx/>
                <a:uFillTx/>
                <a:latin typeface="Arial Unicode MS" pitchFamily="34" charset="-122"/>
                <a:ea typeface="Arial Unicode MS" pitchFamily="34" charset="-122"/>
                <a:cs typeface="Arial Unicode MS" pitchFamily="34" charset="-122"/>
              </a:rPr>
              <a:t>讲师：佟刚</a:t>
            </a:r>
            <a:endParaRPr kumimoji="0" lang="en-US" altLang="zh-CN" sz="2400" b="1" i="0" u="none" strike="noStrike" kern="1200" cap="none" spc="0" normalizeH="0" baseline="0" noProof="0" dirty="0" smtClean="0">
              <a:ln>
                <a:noFill/>
              </a:ln>
              <a:solidFill>
                <a:schemeClr val="tx1"/>
              </a:solidFill>
              <a:effectLst/>
              <a:uLnTx/>
              <a:uFillTx/>
              <a:latin typeface="Arial Unicode MS" pitchFamily="34" charset="-122"/>
              <a:ea typeface="Arial Unicode MS" pitchFamily="34" charset="-122"/>
              <a:cs typeface="Arial Unicode MS" pitchFamily="34" charset="-122"/>
            </a:endParaRPr>
          </a:p>
          <a:p>
            <a:pPr marL="0" marR="0" lvl="0" indent="0" algn="l" defTabSz="914400" rtl="0" eaLnBrk="1" fontAlgn="auto" latinLnBrk="0" hangingPunct="1">
              <a:lnSpc>
                <a:spcPct val="100000"/>
              </a:lnSpc>
              <a:spcBef>
                <a:spcPct val="20000"/>
              </a:spcBef>
              <a:spcAft>
                <a:spcPts val="0"/>
              </a:spcAft>
              <a:buClrTx/>
              <a:buSzTx/>
              <a:buFont typeface="Wingdings" pitchFamily="2" charset="2"/>
              <a:buNone/>
              <a:tabLst/>
              <a:defRPr/>
            </a:pPr>
            <a:r>
              <a:rPr kumimoji="0" lang="zh-CN" altLang="en-US" sz="2400" b="1" i="0" u="none" strike="noStrike" kern="1200" cap="none" spc="0" normalizeH="0" baseline="0" noProof="0" dirty="0" smtClean="0">
                <a:ln>
                  <a:noFill/>
                </a:ln>
                <a:solidFill>
                  <a:schemeClr val="tx1"/>
                </a:solidFill>
                <a:effectLst/>
                <a:uLnTx/>
                <a:uFillTx/>
                <a:latin typeface="Arial Unicode MS" pitchFamily="34" charset="-122"/>
                <a:ea typeface="Arial Unicode MS" pitchFamily="34" charset="-122"/>
                <a:cs typeface="Arial Unicode MS" pitchFamily="34" charset="-122"/>
              </a:rPr>
              <a:t>新浪微博</a:t>
            </a:r>
            <a:r>
              <a:rPr kumimoji="0" lang="en-US" altLang="zh-CN" sz="2400" b="1" i="0" u="none" strike="noStrike" kern="1200" cap="none" spc="0" normalizeH="0" baseline="0" noProof="0" dirty="0" smtClean="0">
                <a:ln>
                  <a:noFill/>
                </a:ln>
                <a:solidFill>
                  <a:schemeClr val="tx1"/>
                </a:solidFill>
                <a:effectLst/>
                <a:uLnTx/>
                <a:uFillTx/>
                <a:latin typeface="Arial Unicode MS" pitchFamily="34" charset="-122"/>
                <a:ea typeface="Arial Unicode MS" pitchFamily="34" charset="-122"/>
                <a:cs typeface="Arial Unicode MS" pitchFamily="34" charset="-122"/>
              </a:rPr>
              <a:t>:@</a:t>
            </a:r>
            <a:r>
              <a:rPr kumimoji="0" lang="zh-CN" altLang="en-US" sz="2400" b="1" i="0" u="none" strike="noStrike" kern="1200" cap="none" spc="0" normalizeH="0" baseline="0" noProof="0" dirty="0" smtClean="0">
                <a:ln>
                  <a:noFill/>
                </a:ln>
                <a:solidFill>
                  <a:schemeClr val="tx1"/>
                </a:solidFill>
                <a:effectLst/>
                <a:uLnTx/>
                <a:uFillTx/>
                <a:latin typeface="Arial Unicode MS" pitchFamily="34" charset="-122"/>
                <a:ea typeface="Arial Unicode MS" pitchFamily="34" charset="-122"/>
                <a:cs typeface="Arial Unicode MS" pitchFamily="34" charset="-122"/>
              </a:rPr>
              <a:t>尚硅谷</a:t>
            </a:r>
            <a:r>
              <a:rPr kumimoji="0" lang="en-US" altLang="zh-CN" sz="2400" b="1" i="0" u="none" strike="noStrike" kern="1200" cap="none" spc="0" normalizeH="0" baseline="0" noProof="0" dirty="0" smtClean="0">
                <a:ln>
                  <a:noFill/>
                </a:ln>
                <a:solidFill>
                  <a:schemeClr val="tx1"/>
                </a:solidFill>
                <a:effectLst/>
                <a:uLnTx/>
                <a:uFillTx/>
                <a:latin typeface="Arial Unicode MS" pitchFamily="34" charset="-122"/>
                <a:ea typeface="Arial Unicode MS" pitchFamily="34" charset="-122"/>
                <a:cs typeface="Arial Unicode MS" pitchFamily="34" charset="-122"/>
              </a:rPr>
              <a:t>-</a:t>
            </a:r>
            <a:r>
              <a:rPr kumimoji="0" lang="zh-CN" altLang="en-US" sz="2400" b="1" i="0" u="none" strike="noStrike" kern="1200" cap="none" spc="0" normalizeH="0" baseline="0" noProof="0" dirty="0" smtClean="0">
                <a:ln>
                  <a:noFill/>
                </a:ln>
                <a:solidFill>
                  <a:schemeClr val="tx1"/>
                </a:solidFill>
                <a:effectLst/>
                <a:uLnTx/>
                <a:uFillTx/>
                <a:latin typeface="Arial Unicode MS" pitchFamily="34" charset="-122"/>
                <a:ea typeface="Arial Unicode MS" pitchFamily="34" charset="-122"/>
                <a:cs typeface="Arial Unicode MS" pitchFamily="34" charset="-122"/>
              </a:rPr>
              <a:t>佟刚</a:t>
            </a:r>
            <a:endParaRPr kumimoji="0" lang="en-US" altLang="zh-CN" sz="2400" b="1" i="0" u="none" strike="noStrike" kern="1200" cap="none" spc="0" normalizeH="0" baseline="0" noProof="0" dirty="0" smtClean="0">
              <a:ln>
                <a:noFill/>
              </a:ln>
              <a:solidFill>
                <a:schemeClr val="tx1"/>
              </a:solidFill>
              <a:effectLst/>
              <a:uLnTx/>
              <a:uFillTx/>
              <a:latin typeface="Arial Unicode MS" pitchFamily="34" charset="-122"/>
              <a:ea typeface="Arial Unicode MS" pitchFamily="34" charset="-122"/>
              <a:cs typeface="Arial Unicode MS" pitchFamily="34" charset="-122"/>
            </a:endParaRPr>
          </a:p>
        </p:txBody>
      </p:sp>
    </p:spTree>
    <p:extLst>
      <p:ext uri="{BB962C8B-B14F-4D97-AF65-F5344CB8AC3E}">
        <p14:creationId xmlns:p14="http://schemas.microsoft.com/office/powerpoint/2010/main" val="2158889630"/>
      </p:ext>
    </p:extLst>
  </p:cSld>
  <p:clrMapOvr>
    <a:masterClrMapping/>
  </p:clrMapOvr>
  <p:timing>
    <p:tnLst>
      <p:par>
        <p:cTn id="1" dur="indefinite" restart="never" nodeType="tmRoot"/>
      </p:par>
    </p:tn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90872" y="699536"/>
            <a:ext cx="8229600" cy="1001272"/>
          </a:xfrm>
        </p:spPr>
        <p:txBody>
          <a:bodyPr/>
          <a:lstStyle/>
          <a:p>
            <a:r>
              <a:rPr lang="en-US" altLang="zh-CN" dirty="0" smtClean="0">
                <a:latin typeface="微软雅黑" pitchFamily="34" charset="-122"/>
                <a:ea typeface="微软雅黑" pitchFamily="34" charset="-122"/>
              </a:rPr>
              <a:t>Struts2 </a:t>
            </a:r>
            <a:r>
              <a:rPr lang="zh-CN" altLang="en-US" dirty="0" smtClean="0">
                <a:latin typeface="微软雅黑" pitchFamily="34" charset="-122"/>
                <a:ea typeface="微软雅黑" pitchFamily="34" charset="-122"/>
              </a:rPr>
              <a:t>拦截器</a:t>
            </a:r>
            <a:endParaRPr lang="zh-CN" altLang="en-US" dirty="0">
              <a:latin typeface="微软雅黑" pitchFamily="34" charset="-122"/>
              <a:ea typeface="微软雅黑" pitchFamily="34" charset="-122"/>
            </a:endParaRPr>
          </a:p>
        </p:txBody>
      </p:sp>
      <p:sp>
        <p:nvSpPr>
          <p:cNvPr id="3" name="内容占位符 2"/>
          <p:cNvSpPr>
            <a:spLocks noGrp="1"/>
          </p:cNvSpPr>
          <p:nvPr>
            <p:ph idx="1"/>
          </p:nvPr>
        </p:nvSpPr>
        <p:spPr>
          <a:xfrm>
            <a:off x="323528" y="1730448"/>
            <a:ext cx="8424936" cy="3858792"/>
          </a:xfrm>
        </p:spPr>
        <p:txBody>
          <a:bodyPr>
            <a:normAutofit fontScale="92500"/>
          </a:bodyPr>
          <a:lstStyle/>
          <a:p>
            <a:pPr>
              <a:lnSpc>
                <a:spcPct val="110000"/>
              </a:lnSpc>
            </a:pPr>
            <a:r>
              <a:rPr lang="zh-CN" altLang="en-US" sz="2400" dirty="0" smtClean="0">
                <a:latin typeface="微软雅黑" pitchFamily="34" charset="-122"/>
                <a:ea typeface="微软雅黑" pitchFamily="34" charset="-122"/>
              </a:rPr>
              <a:t>拦截器（</a:t>
            </a:r>
            <a:r>
              <a:rPr lang="en-US" altLang="zh-CN" sz="2400" dirty="0" smtClean="0">
                <a:latin typeface="微软雅黑" pitchFamily="34" charset="-122"/>
                <a:ea typeface="微软雅黑" pitchFamily="34" charset="-122"/>
              </a:rPr>
              <a:t>Interceptor</a:t>
            </a:r>
            <a:r>
              <a:rPr lang="zh-CN" altLang="en-US" sz="2400" dirty="0" smtClean="0">
                <a:latin typeface="微软雅黑" pitchFamily="34" charset="-122"/>
                <a:ea typeface="微软雅黑" pitchFamily="34" charset="-122"/>
              </a:rPr>
              <a:t>）是 </a:t>
            </a:r>
            <a:r>
              <a:rPr lang="en-US" altLang="zh-CN" sz="2400" dirty="0" smtClean="0">
                <a:latin typeface="微软雅黑" pitchFamily="34" charset="-122"/>
                <a:ea typeface="微软雅黑" pitchFamily="34" charset="-122"/>
              </a:rPr>
              <a:t>Struts 2 </a:t>
            </a:r>
            <a:r>
              <a:rPr lang="zh-CN" altLang="en-US" sz="2400" dirty="0" smtClean="0">
                <a:latin typeface="微软雅黑" pitchFamily="34" charset="-122"/>
                <a:ea typeface="微软雅黑" pitchFamily="34" charset="-122"/>
              </a:rPr>
              <a:t>的核心组成部分。</a:t>
            </a:r>
            <a:endParaRPr lang="en-US" altLang="zh-CN" sz="2400" dirty="0" smtClean="0">
              <a:latin typeface="微软雅黑" pitchFamily="34" charset="-122"/>
              <a:ea typeface="微软雅黑" pitchFamily="34" charset="-122"/>
            </a:endParaRPr>
          </a:p>
          <a:p>
            <a:pPr>
              <a:lnSpc>
                <a:spcPct val="110000"/>
              </a:lnSpc>
            </a:pPr>
            <a:r>
              <a:rPr lang="en-US" altLang="zh-CN" sz="2400" dirty="0" smtClean="0">
                <a:latin typeface="微软雅黑" pitchFamily="34" charset="-122"/>
                <a:ea typeface="微软雅黑" pitchFamily="34" charset="-122"/>
              </a:rPr>
              <a:t>Struts2 </a:t>
            </a:r>
            <a:r>
              <a:rPr lang="zh-CN" altLang="en-US" sz="2400" dirty="0" smtClean="0">
                <a:latin typeface="微软雅黑" pitchFamily="34" charset="-122"/>
                <a:ea typeface="微软雅黑" pitchFamily="34" charset="-122"/>
              </a:rPr>
              <a:t>很多功能都是构建在拦截器基础之上的，例如文件的上传和下载、国际化、数据类型转换和数据校验等等。</a:t>
            </a:r>
            <a:endParaRPr lang="en-US" altLang="zh-CN" sz="2400" dirty="0" smtClean="0">
              <a:latin typeface="微软雅黑" pitchFamily="34" charset="-122"/>
              <a:ea typeface="微软雅黑" pitchFamily="34" charset="-122"/>
            </a:endParaRPr>
          </a:p>
          <a:p>
            <a:pPr>
              <a:lnSpc>
                <a:spcPct val="110000"/>
              </a:lnSpc>
            </a:pPr>
            <a:r>
              <a:rPr lang="en-US" altLang="zh-CN" sz="2400" dirty="0" smtClean="0">
                <a:latin typeface="微软雅黑" pitchFamily="34" charset="-122"/>
                <a:ea typeface="微软雅黑" pitchFamily="34" charset="-122"/>
              </a:rPr>
              <a:t>Struts2 </a:t>
            </a:r>
            <a:r>
              <a:rPr lang="zh-CN" altLang="en-US" sz="2400" dirty="0" smtClean="0">
                <a:latin typeface="微软雅黑" pitchFamily="34" charset="-122"/>
                <a:ea typeface="微软雅黑" pitchFamily="34" charset="-122"/>
              </a:rPr>
              <a:t>拦截器在访问某个 </a:t>
            </a:r>
            <a:r>
              <a:rPr lang="en-US" altLang="zh-CN" sz="2400" dirty="0" smtClean="0">
                <a:latin typeface="微软雅黑" pitchFamily="34" charset="-122"/>
                <a:ea typeface="微软雅黑" pitchFamily="34" charset="-122"/>
              </a:rPr>
              <a:t>Action </a:t>
            </a:r>
            <a:r>
              <a:rPr lang="zh-CN" altLang="en-US" sz="2400" dirty="0" smtClean="0">
                <a:latin typeface="微软雅黑" pitchFamily="34" charset="-122"/>
                <a:ea typeface="微软雅黑" pitchFamily="34" charset="-122"/>
              </a:rPr>
              <a:t>方法之前或之后实施拦截</a:t>
            </a:r>
            <a:r>
              <a:rPr lang="en-US" altLang="zh-CN" sz="2400" dirty="0" smtClean="0">
                <a:latin typeface="微软雅黑" pitchFamily="34" charset="-122"/>
                <a:ea typeface="微软雅黑" pitchFamily="34" charset="-122"/>
              </a:rPr>
              <a:t> </a:t>
            </a:r>
          </a:p>
          <a:p>
            <a:pPr>
              <a:lnSpc>
                <a:spcPct val="110000"/>
              </a:lnSpc>
            </a:pPr>
            <a:r>
              <a:rPr lang="en-US" altLang="zh-CN" sz="2400" dirty="0" smtClean="0">
                <a:latin typeface="微软雅黑" pitchFamily="34" charset="-122"/>
                <a:ea typeface="微软雅黑" pitchFamily="34" charset="-122"/>
              </a:rPr>
              <a:t>Struts2 </a:t>
            </a:r>
            <a:r>
              <a:rPr lang="zh-CN" altLang="en-US" sz="2400" dirty="0" smtClean="0">
                <a:latin typeface="微软雅黑" pitchFamily="34" charset="-122"/>
                <a:ea typeface="微软雅黑" pitchFamily="34" charset="-122"/>
              </a:rPr>
              <a:t>拦截器是可插拔的</a:t>
            </a:r>
            <a:r>
              <a:rPr lang="en-US" altLang="zh-CN" sz="2400" dirty="0" smtClean="0">
                <a:latin typeface="微软雅黑" pitchFamily="34" charset="-122"/>
                <a:ea typeface="微软雅黑" pitchFamily="34" charset="-122"/>
              </a:rPr>
              <a:t>, </a:t>
            </a:r>
            <a:r>
              <a:rPr lang="zh-CN" altLang="en-US" sz="2400" dirty="0" smtClean="0">
                <a:latin typeface="微软雅黑" pitchFamily="34" charset="-122"/>
                <a:ea typeface="微软雅黑" pitchFamily="34" charset="-122"/>
              </a:rPr>
              <a:t>拦截器是 </a:t>
            </a:r>
            <a:r>
              <a:rPr lang="en-US" altLang="zh-CN" sz="2400" dirty="0" smtClean="0">
                <a:latin typeface="微软雅黑" pitchFamily="34" charset="-122"/>
                <a:ea typeface="微软雅黑" pitchFamily="34" charset="-122"/>
              </a:rPr>
              <a:t>AOP</a:t>
            </a:r>
            <a:r>
              <a:rPr lang="zh-CN" altLang="en-US" sz="2400" dirty="0" smtClean="0">
                <a:latin typeface="微软雅黑" pitchFamily="34" charset="-122"/>
                <a:ea typeface="微软雅黑" pitchFamily="34" charset="-122"/>
              </a:rPr>
              <a:t>（面向切面编程）</a:t>
            </a:r>
            <a:r>
              <a:rPr lang="en-US" altLang="zh-CN" sz="2400" dirty="0" smtClean="0">
                <a:latin typeface="微软雅黑" pitchFamily="34" charset="-122"/>
                <a:ea typeface="微软雅黑" pitchFamily="34" charset="-122"/>
              </a:rPr>
              <a:t> </a:t>
            </a:r>
            <a:r>
              <a:rPr lang="zh-CN" altLang="en-US" sz="2400" dirty="0" smtClean="0">
                <a:latin typeface="微软雅黑" pitchFamily="34" charset="-122"/>
                <a:ea typeface="微软雅黑" pitchFamily="34" charset="-122"/>
              </a:rPr>
              <a:t>的一种实现．</a:t>
            </a:r>
          </a:p>
          <a:p>
            <a:pPr>
              <a:lnSpc>
                <a:spcPct val="110000"/>
              </a:lnSpc>
            </a:pPr>
            <a:r>
              <a:rPr lang="zh-CN" altLang="en-US" sz="2400" dirty="0" smtClean="0">
                <a:latin typeface="微软雅黑" pitchFamily="34" charset="-122"/>
                <a:ea typeface="微软雅黑" pitchFamily="34" charset="-122"/>
              </a:rPr>
              <a:t>拦截器栈</a:t>
            </a:r>
            <a:r>
              <a:rPr lang="en-US" altLang="zh-CN" sz="2400" dirty="0" smtClean="0">
                <a:latin typeface="微软雅黑" pitchFamily="34" charset="-122"/>
                <a:ea typeface="微软雅黑" pitchFamily="34" charset="-122"/>
              </a:rPr>
              <a:t>(Interceptor Stack): </a:t>
            </a:r>
            <a:r>
              <a:rPr lang="zh-CN" altLang="en-US" sz="2400" dirty="0" smtClean="0">
                <a:latin typeface="微软雅黑" pitchFamily="34" charset="-122"/>
                <a:ea typeface="微软雅黑" pitchFamily="34" charset="-122"/>
              </a:rPr>
              <a:t>将拦截器按一定的顺序联结成一条链</a:t>
            </a:r>
            <a:r>
              <a:rPr lang="en-US" altLang="zh-CN" sz="2400" dirty="0" smtClean="0">
                <a:latin typeface="微软雅黑" pitchFamily="34" charset="-122"/>
                <a:ea typeface="微软雅黑" pitchFamily="34" charset="-122"/>
              </a:rPr>
              <a:t>. </a:t>
            </a:r>
            <a:r>
              <a:rPr lang="zh-CN" altLang="en-US" sz="2400" dirty="0" smtClean="0">
                <a:latin typeface="微软雅黑" pitchFamily="34" charset="-122"/>
                <a:ea typeface="微软雅黑" pitchFamily="34" charset="-122"/>
              </a:rPr>
              <a:t>在访问被拦截的方法时</a:t>
            </a:r>
            <a:r>
              <a:rPr lang="en-US" altLang="zh-CN" sz="2400" dirty="0" smtClean="0">
                <a:latin typeface="微软雅黑" pitchFamily="34" charset="-122"/>
                <a:ea typeface="微软雅黑" pitchFamily="34" charset="-122"/>
              </a:rPr>
              <a:t>, Struts2 </a:t>
            </a:r>
            <a:r>
              <a:rPr lang="zh-CN" altLang="en-US" sz="2400" dirty="0" smtClean="0">
                <a:latin typeface="微软雅黑" pitchFamily="34" charset="-122"/>
                <a:ea typeface="微软雅黑" pitchFamily="34" charset="-122"/>
              </a:rPr>
              <a:t>拦截器链中的拦截器就会按其之前定义的顺序被依次调用</a:t>
            </a:r>
          </a:p>
          <a:p>
            <a:pPr>
              <a:lnSpc>
                <a:spcPct val="110000"/>
              </a:lnSpc>
            </a:pPr>
            <a:endParaRPr lang="en-US" altLang="zh-CN" sz="2400" dirty="0" smtClean="0">
              <a:latin typeface="微软雅黑" pitchFamily="34" charset="-122"/>
              <a:ea typeface="微软雅黑" pitchFamily="34" charset="-122"/>
            </a:endParaRPr>
          </a:p>
        </p:txBody>
      </p:sp>
    </p:spTree>
    <p:extLst>
      <p:ext uri="{BB962C8B-B14F-4D97-AF65-F5344CB8AC3E}">
        <p14:creationId xmlns:p14="http://schemas.microsoft.com/office/powerpoint/2010/main" val="2647691857"/>
      </p:ext>
    </p:extLst>
  </p:cSld>
  <p:clrMapOvr>
    <a:masterClrMapping/>
  </p:clrMapOvr>
  <p:timing>
    <p:tnLst>
      <p:par>
        <p:cTn id="1" dur="indefinite" restart="never" nodeType="tmRoot"/>
      </p:par>
    </p:tn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3728" y="2012704"/>
            <a:ext cx="4675747" cy="44579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标题 1"/>
          <p:cNvSpPr>
            <a:spLocks noGrp="1"/>
          </p:cNvSpPr>
          <p:nvPr>
            <p:ph type="title"/>
          </p:nvPr>
        </p:nvSpPr>
        <p:spPr>
          <a:xfrm>
            <a:off x="590872" y="699536"/>
            <a:ext cx="8229600" cy="1001272"/>
          </a:xfrm>
        </p:spPr>
        <p:txBody>
          <a:bodyPr/>
          <a:lstStyle/>
          <a:p>
            <a:r>
              <a:rPr lang="en-US" altLang="zh-CN" dirty="0" smtClean="0">
                <a:latin typeface="微软雅黑" pitchFamily="34" charset="-122"/>
                <a:ea typeface="微软雅黑" pitchFamily="34" charset="-122"/>
              </a:rPr>
              <a:t>Struts2 </a:t>
            </a:r>
            <a:r>
              <a:rPr lang="zh-CN" altLang="en-US" dirty="0" smtClean="0">
                <a:latin typeface="微软雅黑" pitchFamily="34" charset="-122"/>
                <a:ea typeface="微软雅黑" pitchFamily="34" charset="-122"/>
              </a:rPr>
              <a:t>拦截器</a:t>
            </a:r>
            <a:endParaRPr lang="zh-CN" altLang="en-US" dirty="0">
              <a:latin typeface="微软雅黑" pitchFamily="34" charset="-122"/>
              <a:ea typeface="微软雅黑" pitchFamily="34" charset="-122"/>
            </a:endParaRPr>
          </a:p>
        </p:txBody>
      </p:sp>
    </p:spTree>
    <p:extLst>
      <p:ext uri="{BB962C8B-B14F-4D97-AF65-F5344CB8AC3E}">
        <p14:creationId xmlns:p14="http://schemas.microsoft.com/office/powerpoint/2010/main" val="4268309894"/>
      </p:ext>
    </p:extLst>
  </p:cSld>
  <p:clrMapOvr>
    <a:masterClrMapping/>
  </p:clrMapOvr>
  <p:timing>
    <p:tnLst>
      <p:par>
        <p:cTn id="1" dur="indefinite" restart="never" nodeType="tmRoot"/>
      </p:par>
    </p:tn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圆角矩形 3"/>
          <p:cNvSpPr/>
          <p:nvPr/>
        </p:nvSpPr>
        <p:spPr>
          <a:xfrm>
            <a:off x="3419872" y="4149080"/>
            <a:ext cx="1728192" cy="7200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Action</a:t>
            </a:r>
            <a:endParaRPr lang="zh-CN" altLang="en-US" dirty="0"/>
          </a:p>
        </p:txBody>
      </p:sp>
      <p:sp>
        <p:nvSpPr>
          <p:cNvPr id="6" name="圆角矩形 5"/>
          <p:cNvSpPr/>
          <p:nvPr/>
        </p:nvSpPr>
        <p:spPr>
          <a:xfrm>
            <a:off x="3347864" y="1412776"/>
            <a:ext cx="1728192" cy="7200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Interceptor-1</a:t>
            </a:r>
            <a:endParaRPr lang="zh-CN" altLang="en-US" dirty="0"/>
          </a:p>
        </p:txBody>
      </p:sp>
      <p:sp>
        <p:nvSpPr>
          <p:cNvPr id="7" name="圆角矩形 6"/>
          <p:cNvSpPr/>
          <p:nvPr/>
        </p:nvSpPr>
        <p:spPr>
          <a:xfrm>
            <a:off x="3347864" y="2636912"/>
            <a:ext cx="1728192" cy="7200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Interceptor-2</a:t>
            </a:r>
            <a:endParaRPr lang="zh-CN" altLang="en-US" dirty="0"/>
          </a:p>
        </p:txBody>
      </p:sp>
      <p:cxnSp>
        <p:nvCxnSpPr>
          <p:cNvPr id="9" name="直接箭头连接符 8"/>
          <p:cNvCxnSpPr>
            <a:endCxn id="6" idx="0"/>
          </p:cNvCxnSpPr>
          <p:nvPr/>
        </p:nvCxnSpPr>
        <p:spPr>
          <a:xfrm>
            <a:off x="4211960" y="620688"/>
            <a:ext cx="0" cy="7920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直接箭头连接符 10"/>
          <p:cNvCxnSpPr>
            <a:stCxn id="6" idx="2"/>
            <a:endCxn id="7" idx="0"/>
          </p:cNvCxnSpPr>
          <p:nvPr/>
        </p:nvCxnSpPr>
        <p:spPr>
          <a:xfrm>
            <a:off x="4211960" y="2132856"/>
            <a:ext cx="0" cy="50405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直接箭头连接符 12"/>
          <p:cNvCxnSpPr>
            <a:stCxn id="7" idx="2"/>
            <a:endCxn id="4" idx="0"/>
          </p:cNvCxnSpPr>
          <p:nvPr/>
        </p:nvCxnSpPr>
        <p:spPr>
          <a:xfrm>
            <a:off x="4211960" y="3356992"/>
            <a:ext cx="72008" cy="7920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40936986"/>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圆角矩形 4"/>
          <p:cNvSpPr/>
          <p:nvPr/>
        </p:nvSpPr>
        <p:spPr>
          <a:xfrm>
            <a:off x="179512" y="1043430"/>
            <a:ext cx="8784976" cy="504056"/>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altLang="zh-CN" b="1" dirty="0" err="1"/>
              <a:t>StrutsPrepareAndExecuteFilter</a:t>
            </a:r>
            <a:endParaRPr lang="zh-CN" altLang="en-US" b="1" dirty="0"/>
          </a:p>
        </p:txBody>
      </p:sp>
      <p:sp>
        <p:nvSpPr>
          <p:cNvPr id="6" name="圆角矩形 5"/>
          <p:cNvSpPr/>
          <p:nvPr/>
        </p:nvSpPr>
        <p:spPr>
          <a:xfrm>
            <a:off x="6300192" y="31668"/>
            <a:ext cx="2160240" cy="504056"/>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altLang="zh-CN" b="1" dirty="0" err="1" smtClean="0"/>
              <a:t>HttpServletRequest</a:t>
            </a:r>
            <a:endParaRPr lang="zh-CN" altLang="en-US" b="1" dirty="0"/>
          </a:p>
        </p:txBody>
      </p:sp>
      <p:cxnSp>
        <p:nvCxnSpPr>
          <p:cNvPr id="58" name="直接箭头连接符 57"/>
          <p:cNvCxnSpPr/>
          <p:nvPr/>
        </p:nvCxnSpPr>
        <p:spPr>
          <a:xfrm flipV="1">
            <a:off x="8748464" y="627754"/>
            <a:ext cx="0" cy="5591338"/>
          </a:xfrm>
          <a:prstGeom prst="straightConnector1">
            <a:avLst/>
          </a:prstGeom>
          <a:ln w="76200">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9" name="圆角矩形 8"/>
          <p:cNvSpPr/>
          <p:nvPr/>
        </p:nvSpPr>
        <p:spPr>
          <a:xfrm>
            <a:off x="6529663" y="2206690"/>
            <a:ext cx="1872208" cy="504056"/>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altLang="zh-CN" b="1" dirty="0" err="1" smtClean="0"/>
              <a:t>ActionMapper</a:t>
            </a:r>
            <a:endParaRPr lang="zh-CN" altLang="en-US" b="1" dirty="0"/>
          </a:p>
        </p:txBody>
      </p:sp>
      <p:cxnSp>
        <p:nvCxnSpPr>
          <p:cNvPr id="11" name="直接箭头连接符 10"/>
          <p:cNvCxnSpPr/>
          <p:nvPr/>
        </p:nvCxnSpPr>
        <p:spPr>
          <a:xfrm>
            <a:off x="7681791" y="1553633"/>
            <a:ext cx="0" cy="653057"/>
          </a:xfrm>
          <a:prstGeom prst="straightConnector1">
            <a:avLst/>
          </a:prstGeom>
          <a:ln w="7620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13" name="直接箭头连接符 12"/>
          <p:cNvCxnSpPr/>
          <p:nvPr/>
        </p:nvCxnSpPr>
        <p:spPr>
          <a:xfrm flipV="1">
            <a:off x="7092280" y="1553635"/>
            <a:ext cx="0" cy="653055"/>
          </a:xfrm>
          <a:prstGeom prst="straightConnector1">
            <a:avLst/>
          </a:prstGeom>
          <a:ln w="76200">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14" name="圆角矩形 13"/>
          <p:cNvSpPr/>
          <p:nvPr/>
        </p:nvSpPr>
        <p:spPr>
          <a:xfrm>
            <a:off x="251520" y="2278229"/>
            <a:ext cx="1944216" cy="504056"/>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altLang="zh-CN" b="1" dirty="0" err="1" smtClean="0"/>
              <a:t>ActionProxy</a:t>
            </a:r>
            <a:endParaRPr lang="zh-CN" altLang="en-US" b="1" dirty="0"/>
          </a:p>
        </p:txBody>
      </p:sp>
      <p:cxnSp>
        <p:nvCxnSpPr>
          <p:cNvPr id="19" name="直接箭头连接符 18"/>
          <p:cNvCxnSpPr>
            <a:endCxn id="14" idx="0"/>
          </p:cNvCxnSpPr>
          <p:nvPr/>
        </p:nvCxnSpPr>
        <p:spPr>
          <a:xfrm>
            <a:off x="1223628" y="1553635"/>
            <a:ext cx="0" cy="724594"/>
          </a:xfrm>
          <a:prstGeom prst="straightConnector1">
            <a:avLst/>
          </a:prstGeom>
          <a:ln w="7620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22" name="直接箭头连接符 21"/>
          <p:cNvCxnSpPr>
            <a:stCxn id="6" idx="2"/>
          </p:cNvCxnSpPr>
          <p:nvPr/>
        </p:nvCxnSpPr>
        <p:spPr>
          <a:xfrm>
            <a:off x="7380312" y="535724"/>
            <a:ext cx="0" cy="507706"/>
          </a:xfrm>
          <a:prstGeom prst="straightConnector1">
            <a:avLst/>
          </a:prstGeom>
          <a:ln w="76200">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23" name="圆角矩形 22"/>
          <p:cNvSpPr/>
          <p:nvPr/>
        </p:nvSpPr>
        <p:spPr>
          <a:xfrm>
            <a:off x="2915816" y="1700808"/>
            <a:ext cx="1440160" cy="5157192"/>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altLang="zh-CN" b="1" dirty="0" smtClean="0"/>
              <a:t>Action</a:t>
            </a:r>
          </a:p>
          <a:p>
            <a:pPr algn="ctr"/>
            <a:r>
              <a:rPr lang="en-US" altLang="zh-CN" b="1" dirty="0" smtClean="0"/>
              <a:t>Invocation</a:t>
            </a:r>
            <a:endParaRPr lang="zh-CN" altLang="en-US" b="1" dirty="0"/>
          </a:p>
        </p:txBody>
      </p:sp>
      <p:cxnSp>
        <p:nvCxnSpPr>
          <p:cNvPr id="27" name="直接箭头连接符 26"/>
          <p:cNvCxnSpPr>
            <a:stCxn id="14" idx="3"/>
          </p:cNvCxnSpPr>
          <p:nvPr/>
        </p:nvCxnSpPr>
        <p:spPr>
          <a:xfrm>
            <a:off x="2195736" y="2530257"/>
            <a:ext cx="720080" cy="0"/>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sp>
        <p:nvSpPr>
          <p:cNvPr id="28" name="圆角矩形 27"/>
          <p:cNvSpPr/>
          <p:nvPr/>
        </p:nvSpPr>
        <p:spPr>
          <a:xfrm>
            <a:off x="251520" y="3536645"/>
            <a:ext cx="1944216" cy="73217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altLang="zh-CN" b="1" dirty="0" smtClean="0"/>
              <a:t>Configuration</a:t>
            </a:r>
          </a:p>
          <a:p>
            <a:pPr algn="ctr"/>
            <a:r>
              <a:rPr lang="en-US" altLang="zh-CN" b="1" dirty="0" smtClean="0"/>
              <a:t>Manager</a:t>
            </a:r>
            <a:endParaRPr lang="zh-CN" altLang="en-US" b="1" dirty="0"/>
          </a:p>
        </p:txBody>
      </p:sp>
      <p:cxnSp>
        <p:nvCxnSpPr>
          <p:cNvPr id="46" name="直接箭头连接符 45"/>
          <p:cNvCxnSpPr/>
          <p:nvPr/>
        </p:nvCxnSpPr>
        <p:spPr>
          <a:xfrm>
            <a:off x="5109846" y="2096634"/>
            <a:ext cx="1" cy="2301979"/>
          </a:xfrm>
          <a:prstGeom prst="straightConnector1">
            <a:avLst/>
          </a:prstGeom>
          <a:ln w="76200">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29" name="圆角矩形 28"/>
          <p:cNvSpPr/>
          <p:nvPr/>
        </p:nvSpPr>
        <p:spPr>
          <a:xfrm>
            <a:off x="251520" y="4929078"/>
            <a:ext cx="1944216" cy="73217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altLang="zh-CN" b="1" dirty="0" smtClean="0"/>
              <a:t>struts.xml</a:t>
            </a:r>
            <a:endParaRPr lang="zh-CN" altLang="en-US" b="1" dirty="0"/>
          </a:p>
        </p:txBody>
      </p:sp>
      <p:cxnSp>
        <p:nvCxnSpPr>
          <p:cNvPr id="31" name="直接箭头连接符 30"/>
          <p:cNvCxnSpPr>
            <a:stCxn id="28" idx="0"/>
            <a:endCxn id="14" idx="2"/>
          </p:cNvCxnSpPr>
          <p:nvPr/>
        </p:nvCxnSpPr>
        <p:spPr>
          <a:xfrm flipV="1">
            <a:off x="1223628" y="2782285"/>
            <a:ext cx="0" cy="754360"/>
          </a:xfrm>
          <a:prstGeom prst="straightConnector1">
            <a:avLst/>
          </a:prstGeom>
          <a:ln w="7620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33" name="直接箭头连接符 32"/>
          <p:cNvCxnSpPr>
            <a:stCxn id="28" idx="2"/>
            <a:endCxn id="29" idx="0"/>
          </p:cNvCxnSpPr>
          <p:nvPr/>
        </p:nvCxnSpPr>
        <p:spPr>
          <a:xfrm>
            <a:off x="1223628" y="4268815"/>
            <a:ext cx="0" cy="660263"/>
          </a:xfrm>
          <a:prstGeom prst="straightConnector1">
            <a:avLst/>
          </a:prstGeom>
          <a:ln w="76200">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35" name="圆角矩形 34"/>
          <p:cNvSpPr/>
          <p:nvPr/>
        </p:nvSpPr>
        <p:spPr>
          <a:xfrm>
            <a:off x="4211960" y="1827040"/>
            <a:ext cx="1800200" cy="35093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altLang="zh-CN" b="1" dirty="0" smtClean="0"/>
              <a:t>Interceptor 1</a:t>
            </a:r>
            <a:endParaRPr lang="zh-CN" altLang="en-US" b="1" dirty="0"/>
          </a:p>
        </p:txBody>
      </p:sp>
      <p:sp>
        <p:nvSpPr>
          <p:cNvPr id="38" name="圆角矩形 37"/>
          <p:cNvSpPr/>
          <p:nvPr/>
        </p:nvSpPr>
        <p:spPr>
          <a:xfrm>
            <a:off x="4212414" y="2406586"/>
            <a:ext cx="1800200" cy="35093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altLang="zh-CN" b="1" dirty="0" smtClean="0"/>
              <a:t>Interceptor 2</a:t>
            </a:r>
            <a:endParaRPr lang="zh-CN" altLang="en-US" b="1" dirty="0"/>
          </a:p>
        </p:txBody>
      </p:sp>
      <p:sp>
        <p:nvSpPr>
          <p:cNvPr id="39" name="圆角矩形 38"/>
          <p:cNvSpPr/>
          <p:nvPr/>
        </p:nvSpPr>
        <p:spPr>
          <a:xfrm>
            <a:off x="4211543" y="2992615"/>
            <a:ext cx="1800200" cy="35093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altLang="zh-CN" b="1" dirty="0" smtClean="0"/>
              <a:t>Interceptor 3</a:t>
            </a:r>
            <a:endParaRPr lang="zh-CN" altLang="en-US" b="1" dirty="0"/>
          </a:p>
        </p:txBody>
      </p:sp>
      <p:sp>
        <p:nvSpPr>
          <p:cNvPr id="40" name="圆角矩形 39"/>
          <p:cNvSpPr/>
          <p:nvPr/>
        </p:nvSpPr>
        <p:spPr>
          <a:xfrm>
            <a:off x="4226315" y="3640687"/>
            <a:ext cx="1800200" cy="350930"/>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altLang="zh-CN" b="1" dirty="0" smtClean="0"/>
              <a:t>Action</a:t>
            </a:r>
            <a:endParaRPr lang="zh-CN" altLang="en-US" b="1" dirty="0"/>
          </a:p>
        </p:txBody>
      </p:sp>
      <p:cxnSp>
        <p:nvCxnSpPr>
          <p:cNvPr id="51" name="直接箭头连接符 50"/>
          <p:cNvCxnSpPr/>
          <p:nvPr/>
        </p:nvCxnSpPr>
        <p:spPr>
          <a:xfrm flipH="1">
            <a:off x="5089503" y="5257920"/>
            <a:ext cx="418" cy="1055955"/>
          </a:xfrm>
          <a:prstGeom prst="straightConnector1">
            <a:avLst/>
          </a:prstGeom>
          <a:ln w="76200">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41" name="圆角矩形 40"/>
          <p:cNvSpPr/>
          <p:nvPr/>
        </p:nvSpPr>
        <p:spPr>
          <a:xfrm>
            <a:off x="4211543" y="4358272"/>
            <a:ext cx="1800200" cy="35093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altLang="zh-CN" b="1" dirty="0" smtClean="0"/>
              <a:t>Result</a:t>
            </a:r>
            <a:endParaRPr lang="zh-CN" altLang="en-US" b="1" dirty="0"/>
          </a:p>
        </p:txBody>
      </p:sp>
      <p:sp>
        <p:nvSpPr>
          <p:cNvPr id="42" name="圆角矩形 41"/>
          <p:cNvSpPr/>
          <p:nvPr/>
        </p:nvSpPr>
        <p:spPr>
          <a:xfrm>
            <a:off x="4191617" y="4906990"/>
            <a:ext cx="1800200" cy="35093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altLang="zh-CN" b="1" dirty="0" smtClean="0"/>
              <a:t>Interceptor 3</a:t>
            </a:r>
            <a:endParaRPr lang="zh-CN" altLang="en-US" b="1" dirty="0"/>
          </a:p>
        </p:txBody>
      </p:sp>
      <p:sp>
        <p:nvSpPr>
          <p:cNvPr id="43" name="圆角矩形 42"/>
          <p:cNvSpPr/>
          <p:nvPr/>
        </p:nvSpPr>
        <p:spPr>
          <a:xfrm>
            <a:off x="4192071" y="5486536"/>
            <a:ext cx="1800200" cy="35093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altLang="zh-CN" b="1" dirty="0" smtClean="0"/>
              <a:t>Interceptor 2</a:t>
            </a:r>
            <a:endParaRPr lang="zh-CN" altLang="en-US" b="1" dirty="0"/>
          </a:p>
        </p:txBody>
      </p:sp>
      <p:sp>
        <p:nvSpPr>
          <p:cNvPr id="44" name="圆角矩形 43"/>
          <p:cNvSpPr/>
          <p:nvPr/>
        </p:nvSpPr>
        <p:spPr>
          <a:xfrm>
            <a:off x="4191200" y="6313875"/>
            <a:ext cx="1800200" cy="35093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altLang="zh-CN" b="1" dirty="0" smtClean="0"/>
              <a:t>Interceptor 1</a:t>
            </a:r>
            <a:endParaRPr lang="zh-CN" altLang="en-US" b="1" dirty="0"/>
          </a:p>
        </p:txBody>
      </p:sp>
      <p:sp>
        <p:nvSpPr>
          <p:cNvPr id="52" name="圆角矩形 51"/>
          <p:cNvSpPr/>
          <p:nvPr/>
        </p:nvSpPr>
        <p:spPr>
          <a:xfrm>
            <a:off x="6660232" y="6237312"/>
            <a:ext cx="2376264" cy="504056"/>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altLang="zh-CN" b="1" dirty="0" err="1" smtClean="0"/>
              <a:t>HttpServletResponse</a:t>
            </a:r>
            <a:endParaRPr lang="zh-CN" altLang="en-US" b="1" dirty="0"/>
          </a:p>
        </p:txBody>
      </p:sp>
      <p:cxnSp>
        <p:nvCxnSpPr>
          <p:cNvPr id="54" name="直接箭头连接符 53"/>
          <p:cNvCxnSpPr>
            <a:stCxn id="44" idx="3"/>
            <a:endCxn id="52" idx="1"/>
          </p:cNvCxnSpPr>
          <p:nvPr/>
        </p:nvCxnSpPr>
        <p:spPr>
          <a:xfrm>
            <a:off x="5991400" y="6489340"/>
            <a:ext cx="668832" cy="0"/>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sp>
        <p:nvSpPr>
          <p:cNvPr id="66" name="圆角矩形 65"/>
          <p:cNvSpPr/>
          <p:nvPr/>
        </p:nvSpPr>
        <p:spPr>
          <a:xfrm>
            <a:off x="6529663" y="4214473"/>
            <a:ext cx="2160241" cy="647369"/>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altLang="zh-CN" b="1" dirty="0" smtClean="0"/>
              <a:t>Template</a:t>
            </a:r>
          </a:p>
          <a:p>
            <a:pPr algn="ctr"/>
            <a:r>
              <a:rPr lang="en-US" altLang="zh-CN" b="1" dirty="0" smtClean="0"/>
              <a:t>JSP</a:t>
            </a:r>
            <a:r>
              <a:rPr lang="zh-CN" altLang="en-US" b="1" dirty="0" smtClean="0"/>
              <a:t>、</a:t>
            </a:r>
            <a:r>
              <a:rPr lang="en-US" altLang="zh-CN" b="1" dirty="0" err="1" smtClean="0"/>
              <a:t>FreeMarker</a:t>
            </a:r>
            <a:r>
              <a:rPr lang="en-US" altLang="zh-CN" b="1" dirty="0" smtClean="0"/>
              <a:t>…</a:t>
            </a:r>
            <a:endParaRPr lang="zh-CN" altLang="en-US" b="1" dirty="0"/>
          </a:p>
        </p:txBody>
      </p:sp>
      <p:cxnSp>
        <p:nvCxnSpPr>
          <p:cNvPr id="68" name="直接箭头连接符 67"/>
          <p:cNvCxnSpPr>
            <a:stCxn id="41" idx="3"/>
          </p:cNvCxnSpPr>
          <p:nvPr/>
        </p:nvCxnSpPr>
        <p:spPr>
          <a:xfrm>
            <a:off x="6011743" y="4533737"/>
            <a:ext cx="517920" cy="0"/>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sp>
        <p:nvSpPr>
          <p:cNvPr id="73" name="圆角矩形 72"/>
          <p:cNvSpPr/>
          <p:nvPr/>
        </p:nvSpPr>
        <p:spPr>
          <a:xfrm>
            <a:off x="6529663" y="3215169"/>
            <a:ext cx="1872208" cy="504056"/>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altLang="zh-CN" b="1" dirty="0" err="1" smtClean="0"/>
              <a:t>TagSubsystem</a:t>
            </a:r>
            <a:endParaRPr lang="zh-CN" altLang="en-US" b="1" dirty="0"/>
          </a:p>
        </p:txBody>
      </p:sp>
      <p:cxnSp>
        <p:nvCxnSpPr>
          <p:cNvPr id="75" name="直接箭头连接符 74"/>
          <p:cNvCxnSpPr/>
          <p:nvPr/>
        </p:nvCxnSpPr>
        <p:spPr>
          <a:xfrm>
            <a:off x="7596336" y="3719225"/>
            <a:ext cx="0" cy="495248"/>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13900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1" fill="hold" nodeType="click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wipe(up)">
                                      <p:cBhvr>
                                        <p:cTn id="13" dur="500"/>
                                        <p:tgtEl>
                                          <p:spTgt spid="22"/>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randombar(horizontal)">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up)">
                                      <p:cBhvr>
                                        <p:cTn id="23" dur="500"/>
                                        <p:tgtEl>
                                          <p:spTgt spid="11"/>
                                        </p:tgtEl>
                                      </p:cBhvr>
                                    </p:animEffect>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randombar(horizontal)">
                                      <p:cBhvr>
                                        <p:cTn id="28" dur="500"/>
                                        <p:tgtEl>
                                          <p:spTgt spid="9"/>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nodeType="click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down)">
                                      <p:cBhvr>
                                        <p:cTn id="33" dur="500"/>
                                        <p:tgtEl>
                                          <p:spTgt spid="13"/>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1" fill="hold" nodeType="click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wipe(up)">
                                      <p:cBhvr>
                                        <p:cTn id="38" dur="500"/>
                                        <p:tgtEl>
                                          <p:spTgt spid="19"/>
                                        </p:tgtEl>
                                      </p:cBhvr>
                                    </p:animEffect>
                                  </p:childTnLst>
                                </p:cTn>
                              </p:par>
                            </p:childTnLst>
                          </p:cTn>
                        </p:par>
                      </p:childTnLst>
                    </p:cTn>
                  </p:par>
                  <p:par>
                    <p:cTn id="39" fill="hold">
                      <p:stCondLst>
                        <p:cond delay="indefinite"/>
                      </p:stCondLst>
                      <p:childTnLst>
                        <p:par>
                          <p:cTn id="40" fill="hold">
                            <p:stCondLst>
                              <p:cond delay="0"/>
                            </p:stCondLst>
                            <p:childTnLst>
                              <p:par>
                                <p:cTn id="41" presetID="14" presetClass="entr" presetSubtype="10" fill="hold" grpId="0" nodeType="click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randombar(horizontal)">
                                      <p:cBhvr>
                                        <p:cTn id="43" dur="500"/>
                                        <p:tgtEl>
                                          <p:spTgt spid="14"/>
                                        </p:tgtEl>
                                      </p:cBhvr>
                                    </p:animEffect>
                                  </p:childTnLst>
                                </p:cTn>
                              </p:par>
                            </p:childTnLst>
                          </p:cTn>
                        </p:par>
                      </p:childTnLst>
                    </p:cTn>
                  </p:par>
                  <p:par>
                    <p:cTn id="44" fill="hold">
                      <p:stCondLst>
                        <p:cond delay="indefinite"/>
                      </p:stCondLst>
                      <p:childTnLst>
                        <p:par>
                          <p:cTn id="45" fill="hold">
                            <p:stCondLst>
                              <p:cond delay="0"/>
                            </p:stCondLst>
                            <p:childTnLst>
                              <p:par>
                                <p:cTn id="46" presetID="14" presetClass="entr" presetSubtype="10" fill="hold" grpId="0" nodeType="clickEffect">
                                  <p:stCondLst>
                                    <p:cond delay="0"/>
                                  </p:stCondLst>
                                  <p:childTnLst>
                                    <p:set>
                                      <p:cBhvr>
                                        <p:cTn id="47" dur="1" fill="hold">
                                          <p:stCondLst>
                                            <p:cond delay="0"/>
                                          </p:stCondLst>
                                        </p:cTn>
                                        <p:tgtEl>
                                          <p:spTgt spid="28"/>
                                        </p:tgtEl>
                                        <p:attrNameLst>
                                          <p:attrName>style.visibility</p:attrName>
                                        </p:attrNameLst>
                                      </p:cBhvr>
                                      <p:to>
                                        <p:strVal val="visible"/>
                                      </p:to>
                                    </p:set>
                                    <p:animEffect transition="in" filter="randombar(horizontal)">
                                      <p:cBhvr>
                                        <p:cTn id="48" dur="500"/>
                                        <p:tgtEl>
                                          <p:spTgt spid="28"/>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1" fill="hold" nodeType="clickEffect">
                                  <p:stCondLst>
                                    <p:cond delay="0"/>
                                  </p:stCondLst>
                                  <p:childTnLst>
                                    <p:set>
                                      <p:cBhvr>
                                        <p:cTn id="52" dur="1" fill="hold">
                                          <p:stCondLst>
                                            <p:cond delay="0"/>
                                          </p:stCondLst>
                                        </p:cTn>
                                        <p:tgtEl>
                                          <p:spTgt spid="33"/>
                                        </p:tgtEl>
                                        <p:attrNameLst>
                                          <p:attrName>style.visibility</p:attrName>
                                        </p:attrNameLst>
                                      </p:cBhvr>
                                      <p:to>
                                        <p:strVal val="visible"/>
                                      </p:to>
                                    </p:set>
                                    <p:animEffect transition="in" filter="wipe(up)">
                                      <p:cBhvr>
                                        <p:cTn id="53" dur="500"/>
                                        <p:tgtEl>
                                          <p:spTgt spid="33"/>
                                        </p:tgtEl>
                                      </p:cBhvr>
                                    </p:animEffect>
                                  </p:childTnLst>
                                </p:cTn>
                              </p:par>
                            </p:childTnLst>
                          </p:cTn>
                        </p:par>
                      </p:childTnLst>
                    </p:cTn>
                  </p:par>
                  <p:par>
                    <p:cTn id="54" fill="hold">
                      <p:stCondLst>
                        <p:cond delay="indefinite"/>
                      </p:stCondLst>
                      <p:childTnLst>
                        <p:par>
                          <p:cTn id="55" fill="hold">
                            <p:stCondLst>
                              <p:cond delay="0"/>
                            </p:stCondLst>
                            <p:childTnLst>
                              <p:par>
                                <p:cTn id="56" presetID="14" presetClass="entr" presetSubtype="10" fill="hold" grpId="0" nodeType="clickEffect">
                                  <p:stCondLst>
                                    <p:cond delay="0"/>
                                  </p:stCondLst>
                                  <p:childTnLst>
                                    <p:set>
                                      <p:cBhvr>
                                        <p:cTn id="57" dur="1" fill="hold">
                                          <p:stCondLst>
                                            <p:cond delay="0"/>
                                          </p:stCondLst>
                                        </p:cTn>
                                        <p:tgtEl>
                                          <p:spTgt spid="29"/>
                                        </p:tgtEl>
                                        <p:attrNameLst>
                                          <p:attrName>style.visibility</p:attrName>
                                        </p:attrNameLst>
                                      </p:cBhvr>
                                      <p:to>
                                        <p:strVal val="visible"/>
                                      </p:to>
                                    </p:set>
                                    <p:animEffect transition="in" filter="randombar(horizontal)">
                                      <p:cBhvr>
                                        <p:cTn id="58" dur="500"/>
                                        <p:tgtEl>
                                          <p:spTgt spid="29"/>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4" fill="hold" nodeType="clickEffect">
                                  <p:stCondLst>
                                    <p:cond delay="0"/>
                                  </p:stCondLst>
                                  <p:childTnLst>
                                    <p:set>
                                      <p:cBhvr>
                                        <p:cTn id="62" dur="1" fill="hold">
                                          <p:stCondLst>
                                            <p:cond delay="0"/>
                                          </p:stCondLst>
                                        </p:cTn>
                                        <p:tgtEl>
                                          <p:spTgt spid="31"/>
                                        </p:tgtEl>
                                        <p:attrNameLst>
                                          <p:attrName>style.visibility</p:attrName>
                                        </p:attrNameLst>
                                      </p:cBhvr>
                                      <p:to>
                                        <p:strVal val="visible"/>
                                      </p:to>
                                    </p:set>
                                    <p:animEffect transition="in" filter="wipe(down)">
                                      <p:cBhvr>
                                        <p:cTn id="63" dur="500"/>
                                        <p:tgtEl>
                                          <p:spTgt spid="31"/>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8" fill="hold" nodeType="clickEffect">
                                  <p:stCondLst>
                                    <p:cond delay="0"/>
                                  </p:stCondLst>
                                  <p:childTnLst>
                                    <p:set>
                                      <p:cBhvr>
                                        <p:cTn id="67" dur="1" fill="hold">
                                          <p:stCondLst>
                                            <p:cond delay="0"/>
                                          </p:stCondLst>
                                        </p:cTn>
                                        <p:tgtEl>
                                          <p:spTgt spid="27"/>
                                        </p:tgtEl>
                                        <p:attrNameLst>
                                          <p:attrName>style.visibility</p:attrName>
                                        </p:attrNameLst>
                                      </p:cBhvr>
                                      <p:to>
                                        <p:strVal val="visible"/>
                                      </p:to>
                                    </p:set>
                                    <p:animEffect transition="in" filter="wipe(left)">
                                      <p:cBhvr>
                                        <p:cTn id="68" dur="500"/>
                                        <p:tgtEl>
                                          <p:spTgt spid="27"/>
                                        </p:tgtEl>
                                      </p:cBhvr>
                                    </p:animEffect>
                                  </p:childTnLst>
                                </p:cTn>
                              </p:par>
                            </p:childTnLst>
                          </p:cTn>
                        </p:par>
                      </p:childTnLst>
                    </p:cTn>
                  </p:par>
                  <p:par>
                    <p:cTn id="69" fill="hold">
                      <p:stCondLst>
                        <p:cond delay="indefinite"/>
                      </p:stCondLst>
                      <p:childTnLst>
                        <p:par>
                          <p:cTn id="70" fill="hold">
                            <p:stCondLst>
                              <p:cond delay="0"/>
                            </p:stCondLst>
                            <p:childTnLst>
                              <p:par>
                                <p:cTn id="71" presetID="14" presetClass="entr" presetSubtype="10" fill="hold" grpId="0" nodeType="clickEffect">
                                  <p:stCondLst>
                                    <p:cond delay="0"/>
                                  </p:stCondLst>
                                  <p:childTnLst>
                                    <p:set>
                                      <p:cBhvr>
                                        <p:cTn id="72" dur="1" fill="hold">
                                          <p:stCondLst>
                                            <p:cond delay="0"/>
                                          </p:stCondLst>
                                        </p:cTn>
                                        <p:tgtEl>
                                          <p:spTgt spid="23"/>
                                        </p:tgtEl>
                                        <p:attrNameLst>
                                          <p:attrName>style.visibility</p:attrName>
                                        </p:attrNameLst>
                                      </p:cBhvr>
                                      <p:to>
                                        <p:strVal val="visible"/>
                                      </p:to>
                                    </p:set>
                                    <p:animEffect transition="in" filter="randombar(horizontal)">
                                      <p:cBhvr>
                                        <p:cTn id="73" dur="500"/>
                                        <p:tgtEl>
                                          <p:spTgt spid="23"/>
                                        </p:tgtEl>
                                      </p:cBhvr>
                                    </p:animEffect>
                                  </p:childTnLst>
                                </p:cTn>
                              </p:par>
                            </p:childTnLst>
                          </p:cTn>
                        </p:par>
                      </p:childTnLst>
                    </p:cTn>
                  </p:par>
                  <p:par>
                    <p:cTn id="74" fill="hold">
                      <p:stCondLst>
                        <p:cond delay="indefinite"/>
                      </p:stCondLst>
                      <p:childTnLst>
                        <p:par>
                          <p:cTn id="75" fill="hold">
                            <p:stCondLst>
                              <p:cond delay="0"/>
                            </p:stCondLst>
                            <p:childTnLst>
                              <p:par>
                                <p:cTn id="76" presetID="14" presetClass="entr" presetSubtype="10" fill="hold" grpId="0" nodeType="clickEffect">
                                  <p:stCondLst>
                                    <p:cond delay="0"/>
                                  </p:stCondLst>
                                  <p:childTnLst>
                                    <p:set>
                                      <p:cBhvr>
                                        <p:cTn id="77" dur="1" fill="hold">
                                          <p:stCondLst>
                                            <p:cond delay="0"/>
                                          </p:stCondLst>
                                        </p:cTn>
                                        <p:tgtEl>
                                          <p:spTgt spid="35"/>
                                        </p:tgtEl>
                                        <p:attrNameLst>
                                          <p:attrName>style.visibility</p:attrName>
                                        </p:attrNameLst>
                                      </p:cBhvr>
                                      <p:to>
                                        <p:strVal val="visible"/>
                                      </p:to>
                                    </p:set>
                                    <p:animEffect transition="in" filter="randombar(horizontal)">
                                      <p:cBhvr>
                                        <p:cTn id="78" dur="500"/>
                                        <p:tgtEl>
                                          <p:spTgt spid="35"/>
                                        </p:tgtEl>
                                      </p:cBhvr>
                                    </p:animEffect>
                                  </p:childTnLst>
                                </p:cTn>
                              </p:par>
                              <p:par>
                                <p:cTn id="79" presetID="14" presetClass="entr" presetSubtype="10" fill="hold" grpId="0" nodeType="withEffect">
                                  <p:stCondLst>
                                    <p:cond delay="0"/>
                                  </p:stCondLst>
                                  <p:childTnLst>
                                    <p:set>
                                      <p:cBhvr>
                                        <p:cTn id="80" dur="1" fill="hold">
                                          <p:stCondLst>
                                            <p:cond delay="0"/>
                                          </p:stCondLst>
                                        </p:cTn>
                                        <p:tgtEl>
                                          <p:spTgt spid="38"/>
                                        </p:tgtEl>
                                        <p:attrNameLst>
                                          <p:attrName>style.visibility</p:attrName>
                                        </p:attrNameLst>
                                      </p:cBhvr>
                                      <p:to>
                                        <p:strVal val="visible"/>
                                      </p:to>
                                    </p:set>
                                    <p:animEffect transition="in" filter="randombar(horizontal)">
                                      <p:cBhvr>
                                        <p:cTn id="81" dur="500"/>
                                        <p:tgtEl>
                                          <p:spTgt spid="38"/>
                                        </p:tgtEl>
                                      </p:cBhvr>
                                    </p:animEffect>
                                  </p:childTnLst>
                                </p:cTn>
                              </p:par>
                              <p:par>
                                <p:cTn id="82" presetID="14" presetClass="entr" presetSubtype="10" fill="hold" grpId="0" nodeType="withEffect">
                                  <p:stCondLst>
                                    <p:cond delay="0"/>
                                  </p:stCondLst>
                                  <p:childTnLst>
                                    <p:set>
                                      <p:cBhvr>
                                        <p:cTn id="83" dur="1" fill="hold">
                                          <p:stCondLst>
                                            <p:cond delay="0"/>
                                          </p:stCondLst>
                                        </p:cTn>
                                        <p:tgtEl>
                                          <p:spTgt spid="39"/>
                                        </p:tgtEl>
                                        <p:attrNameLst>
                                          <p:attrName>style.visibility</p:attrName>
                                        </p:attrNameLst>
                                      </p:cBhvr>
                                      <p:to>
                                        <p:strVal val="visible"/>
                                      </p:to>
                                    </p:set>
                                    <p:animEffect transition="in" filter="randombar(horizontal)">
                                      <p:cBhvr>
                                        <p:cTn id="84" dur="500"/>
                                        <p:tgtEl>
                                          <p:spTgt spid="39"/>
                                        </p:tgtEl>
                                      </p:cBhvr>
                                    </p:animEffect>
                                  </p:childTnLst>
                                </p:cTn>
                              </p:par>
                            </p:childTnLst>
                          </p:cTn>
                        </p:par>
                      </p:childTnLst>
                    </p:cTn>
                  </p:par>
                  <p:par>
                    <p:cTn id="85" fill="hold">
                      <p:stCondLst>
                        <p:cond delay="indefinite"/>
                      </p:stCondLst>
                      <p:childTnLst>
                        <p:par>
                          <p:cTn id="86" fill="hold">
                            <p:stCondLst>
                              <p:cond delay="0"/>
                            </p:stCondLst>
                            <p:childTnLst>
                              <p:par>
                                <p:cTn id="87" presetID="14" presetClass="entr" presetSubtype="10" fill="hold" grpId="0" nodeType="click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randombar(horizontal)">
                                      <p:cBhvr>
                                        <p:cTn id="89" dur="500"/>
                                        <p:tgtEl>
                                          <p:spTgt spid="40"/>
                                        </p:tgtEl>
                                      </p:cBhvr>
                                    </p:animEffect>
                                  </p:childTnLst>
                                </p:cTn>
                              </p:par>
                            </p:childTnLst>
                          </p:cTn>
                        </p:par>
                      </p:childTnLst>
                    </p:cTn>
                  </p:par>
                  <p:par>
                    <p:cTn id="90" fill="hold">
                      <p:stCondLst>
                        <p:cond delay="indefinite"/>
                      </p:stCondLst>
                      <p:childTnLst>
                        <p:par>
                          <p:cTn id="91" fill="hold">
                            <p:stCondLst>
                              <p:cond delay="0"/>
                            </p:stCondLst>
                            <p:childTnLst>
                              <p:par>
                                <p:cTn id="92" presetID="14" presetClass="entr" presetSubtype="10" fill="hold" grpId="0" nodeType="clickEffect">
                                  <p:stCondLst>
                                    <p:cond delay="0"/>
                                  </p:stCondLst>
                                  <p:childTnLst>
                                    <p:set>
                                      <p:cBhvr>
                                        <p:cTn id="93" dur="1" fill="hold">
                                          <p:stCondLst>
                                            <p:cond delay="0"/>
                                          </p:stCondLst>
                                        </p:cTn>
                                        <p:tgtEl>
                                          <p:spTgt spid="41"/>
                                        </p:tgtEl>
                                        <p:attrNameLst>
                                          <p:attrName>style.visibility</p:attrName>
                                        </p:attrNameLst>
                                      </p:cBhvr>
                                      <p:to>
                                        <p:strVal val="visible"/>
                                      </p:to>
                                    </p:set>
                                    <p:animEffect transition="in" filter="randombar(horizontal)">
                                      <p:cBhvr>
                                        <p:cTn id="94" dur="500"/>
                                        <p:tgtEl>
                                          <p:spTgt spid="41"/>
                                        </p:tgtEl>
                                      </p:cBhvr>
                                    </p:animEffect>
                                  </p:childTnLst>
                                </p:cTn>
                              </p:par>
                            </p:childTnLst>
                          </p:cTn>
                        </p:par>
                      </p:childTnLst>
                    </p:cTn>
                  </p:par>
                  <p:par>
                    <p:cTn id="95" fill="hold">
                      <p:stCondLst>
                        <p:cond delay="indefinite"/>
                      </p:stCondLst>
                      <p:childTnLst>
                        <p:par>
                          <p:cTn id="96" fill="hold">
                            <p:stCondLst>
                              <p:cond delay="0"/>
                            </p:stCondLst>
                            <p:childTnLst>
                              <p:par>
                                <p:cTn id="97" presetID="22" presetClass="entr" presetSubtype="1" fill="hold" nodeType="clickEffect">
                                  <p:stCondLst>
                                    <p:cond delay="0"/>
                                  </p:stCondLst>
                                  <p:childTnLst>
                                    <p:set>
                                      <p:cBhvr>
                                        <p:cTn id="98" dur="1" fill="hold">
                                          <p:stCondLst>
                                            <p:cond delay="0"/>
                                          </p:stCondLst>
                                        </p:cTn>
                                        <p:tgtEl>
                                          <p:spTgt spid="46"/>
                                        </p:tgtEl>
                                        <p:attrNameLst>
                                          <p:attrName>style.visibility</p:attrName>
                                        </p:attrNameLst>
                                      </p:cBhvr>
                                      <p:to>
                                        <p:strVal val="visible"/>
                                      </p:to>
                                    </p:set>
                                    <p:animEffect transition="in" filter="wipe(up)">
                                      <p:cBhvr>
                                        <p:cTn id="99" dur="500"/>
                                        <p:tgtEl>
                                          <p:spTgt spid="46"/>
                                        </p:tgtEl>
                                      </p:cBhvr>
                                    </p:animEffect>
                                  </p:childTnLst>
                                </p:cTn>
                              </p:par>
                            </p:childTnLst>
                          </p:cTn>
                        </p:par>
                      </p:childTnLst>
                    </p:cTn>
                  </p:par>
                  <p:par>
                    <p:cTn id="100" fill="hold">
                      <p:stCondLst>
                        <p:cond delay="indefinite"/>
                      </p:stCondLst>
                      <p:childTnLst>
                        <p:par>
                          <p:cTn id="101" fill="hold">
                            <p:stCondLst>
                              <p:cond delay="0"/>
                            </p:stCondLst>
                            <p:childTnLst>
                              <p:par>
                                <p:cTn id="102" presetID="22" presetClass="entr" presetSubtype="8" fill="hold" nodeType="clickEffect">
                                  <p:stCondLst>
                                    <p:cond delay="0"/>
                                  </p:stCondLst>
                                  <p:childTnLst>
                                    <p:set>
                                      <p:cBhvr>
                                        <p:cTn id="103" dur="1" fill="hold">
                                          <p:stCondLst>
                                            <p:cond delay="0"/>
                                          </p:stCondLst>
                                        </p:cTn>
                                        <p:tgtEl>
                                          <p:spTgt spid="68"/>
                                        </p:tgtEl>
                                        <p:attrNameLst>
                                          <p:attrName>style.visibility</p:attrName>
                                        </p:attrNameLst>
                                      </p:cBhvr>
                                      <p:to>
                                        <p:strVal val="visible"/>
                                      </p:to>
                                    </p:set>
                                    <p:animEffect transition="in" filter="wipe(left)">
                                      <p:cBhvr>
                                        <p:cTn id="104" dur="500"/>
                                        <p:tgtEl>
                                          <p:spTgt spid="68"/>
                                        </p:tgtEl>
                                      </p:cBhvr>
                                    </p:animEffect>
                                  </p:childTnLst>
                                </p:cTn>
                              </p:par>
                            </p:childTnLst>
                          </p:cTn>
                        </p:par>
                      </p:childTnLst>
                    </p:cTn>
                  </p:par>
                  <p:par>
                    <p:cTn id="105" fill="hold">
                      <p:stCondLst>
                        <p:cond delay="indefinite"/>
                      </p:stCondLst>
                      <p:childTnLst>
                        <p:par>
                          <p:cTn id="106" fill="hold">
                            <p:stCondLst>
                              <p:cond delay="0"/>
                            </p:stCondLst>
                            <p:childTnLst>
                              <p:par>
                                <p:cTn id="107" presetID="14" presetClass="entr" presetSubtype="10" fill="hold" grpId="0" nodeType="clickEffect">
                                  <p:stCondLst>
                                    <p:cond delay="0"/>
                                  </p:stCondLst>
                                  <p:childTnLst>
                                    <p:set>
                                      <p:cBhvr>
                                        <p:cTn id="108" dur="1" fill="hold">
                                          <p:stCondLst>
                                            <p:cond delay="0"/>
                                          </p:stCondLst>
                                        </p:cTn>
                                        <p:tgtEl>
                                          <p:spTgt spid="66"/>
                                        </p:tgtEl>
                                        <p:attrNameLst>
                                          <p:attrName>style.visibility</p:attrName>
                                        </p:attrNameLst>
                                      </p:cBhvr>
                                      <p:to>
                                        <p:strVal val="visible"/>
                                      </p:to>
                                    </p:set>
                                    <p:animEffect transition="in" filter="randombar(horizontal)">
                                      <p:cBhvr>
                                        <p:cTn id="109" dur="500"/>
                                        <p:tgtEl>
                                          <p:spTgt spid="66"/>
                                        </p:tgtEl>
                                      </p:cBhvr>
                                    </p:animEffect>
                                  </p:childTnLst>
                                </p:cTn>
                              </p:par>
                            </p:childTnLst>
                          </p:cTn>
                        </p:par>
                      </p:childTnLst>
                    </p:cTn>
                  </p:par>
                  <p:par>
                    <p:cTn id="110" fill="hold">
                      <p:stCondLst>
                        <p:cond delay="indefinite"/>
                      </p:stCondLst>
                      <p:childTnLst>
                        <p:par>
                          <p:cTn id="111" fill="hold">
                            <p:stCondLst>
                              <p:cond delay="0"/>
                            </p:stCondLst>
                            <p:childTnLst>
                              <p:par>
                                <p:cTn id="112" presetID="14" presetClass="entr" presetSubtype="10" fill="hold" grpId="0" nodeType="clickEffect">
                                  <p:stCondLst>
                                    <p:cond delay="0"/>
                                  </p:stCondLst>
                                  <p:childTnLst>
                                    <p:set>
                                      <p:cBhvr>
                                        <p:cTn id="113" dur="1" fill="hold">
                                          <p:stCondLst>
                                            <p:cond delay="0"/>
                                          </p:stCondLst>
                                        </p:cTn>
                                        <p:tgtEl>
                                          <p:spTgt spid="73"/>
                                        </p:tgtEl>
                                        <p:attrNameLst>
                                          <p:attrName>style.visibility</p:attrName>
                                        </p:attrNameLst>
                                      </p:cBhvr>
                                      <p:to>
                                        <p:strVal val="visible"/>
                                      </p:to>
                                    </p:set>
                                    <p:animEffect transition="in" filter="randombar(horizontal)">
                                      <p:cBhvr>
                                        <p:cTn id="114" dur="500"/>
                                        <p:tgtEl>
                                          <p:spTgt spid="73"/>
                                        </p:tgtEl>
                                      </p:cBhvr>
                                    </p:animEffect>
                                  </p:childTnLst>
                                </p:cTn>
                              </p:par>
                            </p:childTnLst>
                          </p:cTn>
                        </p:par>
                      </p:childTnLst>
                    </p:cTn>
                  </p:par>
                  <p:par>
                    <p:cTn id="115" fill="hold">
                      <p:stCondLst>
                        <p:cond delay="indefinite"/>
                      </p:stCondLst>
                      <p:childTnLst>
                        <p:par>
                          <p:cTn id="116" fill="hold">
                            <p:stCondLst>
                              <p:cond delay="0"/>
                            </p:stCondLst>
                            <p:childTnLst>
                              <p:par>
                                <p:cTn id="117" presetID="22" presetClass="entr" presetSubtype="1" fill="hold" nodeType="clickEffect">
                                  <p:stCondLst>
                                    <p:cond delay="0"/>
                                  </p:stCondLst>
                                  <p:childTnLst>
                                    <p:set>
                                      <p:cBhvr>
                                        <p:cTn id="118" dur="1" fill="hold">
                                          <p:stCondLst>
                                            <p:cond delay="0"/>
                                          </p:stCondLst>
                                        </p:cTn>
                                        <p:tgtEl>
                                          <p:spTgt spid="75"/>
                                        </p:tgtEl>
                                        <p:attrNameLst>
                                          <p:attrName>style.visibility</p:attrName>
                                        </p:attrNameLst>
                                      </p:cBhvr>
                                      <p:to>
                                        <p:strVal val="visible"/>
                                      </p:to>
                                    </p:set>
                                    <p:animEffect transition="in" filter="wipe(up)">
                                      <p:cBhvr>
                                        <p:cTn id="119" dur="500"/>
                                        <p:tgtEl>
                                          <p:spTgt spid="75"/>
                                        </p:tgtEl>
                                      </p:cBhvr>
                                    </p:animEffect>
                                  </p:childTnLst>
                                </p:cTn>
                              </p:par>
                            </p:childTnLst>
                          </p:cTn>
                        </p:par>
                      </p:childTnLst>
                    </p:cTn>
                  </p:par>
                  <p:par>
                    <p:cTn id="120" fill="hold">
                      <p:stCondLst>
                        <p:cond delay="indefinite"/>
                      </p:stCondLst>
                      <p:childTnLst>
                        <p:par>
                          <p:cTn id="121" fill="hold">
                            <p:stCondLst>
                              <p:cond delay="0"/>
                            </p:stCondLst>
                            <p:childTnLst>
                              <p:par>
                                <p:cTn id="122" presetID="14" presetClass="entr" presetSubtype="10" fill="hold" grpId="0" nodeType="clickEffect">
                                  <p:stCondLst>
                                    <p:cond delay="0"/>
                                  </p:stCondLst>
                                  <p:childTnLst>
                                    <p:set>
                                      <p:cBhvr>
                                        <p:cTn id="123" dur="1" fill="hold">
                                          <p:stCondLst>
                                            <p:cond delay="0"/>
                                          </p:stCondLst>
                                        </p:cTn>
                                        <p:tgtEl>
                                          <p:spTgt spid="42"/>
                                        </p:tgtEl>
                                        <p:attrNameLst>
                                          <p:attrName>style.visibility</p:attrName>
                                        </p:attrNameLst>
                                      </p:cBhvr>
                                      <p:to>
                                        <p:strVal val="visible"/>
                                      </p:to>
                                    </p:set>
                                    <p:animEffect transition="in" filter="randombar(horizontal)">
                                      <p:cBhvr>
                                        <p:cTn id="124" dur="500"/>
                                        <p:tgtEl>
                                          <p:spTgt spid="42"/>
                                        </p:tgtEl>
                                      </p:cBhvr>
                                    </p:animEffect>
                                  </p:childTnLst>
                                </p:cTn>
                              </p:par>
                              <p:par>
                                <p:cTn id="125" presetID="14" presetClass="entr" presetSubtype="10" fill="hold" grpId="0" nodeType="withEffect">
                                  <p:stCondLst>
                                    <p:cond delay="0"/>
                                  </p:stCondLst>
                                  <p:childTnLst>
                                    <p:set>
                                      <p:cBhvr>
                                        <p:cTn id="126" dur="1" fill="hold">
                                          <p:stCondLst>
                                            <p:cond delay="0"/>
                                          </p:stCondLst>
                                        </p:cTn>
                                        <p:tgtEl>
                                          <p:spTgt spid="43"/>
                                        </p:tgtEl>
                                        <p:attrNameLst>
                                          <p:attrName>style.visibility</p:attrName>
                                        </p:attrNameLst>
                                      </p:cBhvr>
                                      <p:to>
                                        <p:strVal val="visible"/>
                                      </p:to>
                                    </p:set>
                                    <p:animEffect transition="in" filter="randombar(horizontal)">
                                      <p:cBhvr>
                                        <p:cTn id="127" dur="500"/>
                                        <p:tgtEl>
                                          <p:spTgt spid="43"/>
                                        </p:tgtEl>
                                      </p:cBhvr>
                                    </p:animEffect>
                                  </p:childTnLst>
                                </p:cTn>
                              </p:par>
                              <p:par>
                                <p:cTn id="128" presetID="14" presetClass="entr" presetSubtype="10" fill="hold" grpId="0" nodeType="withEffect">
                                  <p:stCondLst>
                                    <p:cond delay="0"/>
                                  </p:stCondLst>
                                  <p:childTnLst>
                                    <p:set>
                                      <p:cBhvr>
                                        <p:cTn id="129" dur="1" fill="hold">
                                          <p:stCondLst>
                                            <p:cond delay="0"/>
                                          </p:stCondLst>
                                        </p:cTn>
                                        <p:tgtEl>
                                          <p:spTgt spid="44"/>
                                        </p:tgtEl>
                                        <p:attrNameLst>
                                          <p:attrName>style.visibility</p:attrName>
                                        </p:attrNameLst>
                                      </p:cBhvr>
                                      <p:to>
                                        <p:strVal val="visible"/>
                                      </p:to>
                                    </p:set>
                                    <p:animEffect transition="in" filter="randombar(horizontal)">
                                      <p:cBhvr>
                                        <p:cTn id="130" dur="500"/>
                                        <p:tgtEl>
                                          <p:spTgt spid="44"/>
                                        </p:tgtEl>
                                      </p:cBhvr>
                                    </p:animEffect>
                                  </p:childTnLst>
                                </p:cTn>
                              </p:par>
                            </p:childTnLst>
                          </p:cTn>
                        </p:par>
                      </p:childTnLst>
                    </p:cTn>
                  </p:par>
                  <p:par>
                    <p:cTn id="131" fill="hold">
                      <p:stCondLst>
                        <p:cond delay="indefinite"/>
                      </p:stCondLst>
                      <p:childTnLst>
                        <p:par>
                          <p:cTn id="132" fill="hold">
                            <p:stCondLst>
                              <p:cond delay="0"/>
                            </p:stCondLst>
                            <p:childTnLst>
                              <p:par>
                                <p:cTn id="133" presetID="22" presetClass="entr" presetSubtype="1" fill="hold" nodeType="clickEffect">
                                  <p:stCondLst>
                                    <p:cond delay="0"/>
                                  </p:stCondLst>
                                  <p:childTnLst>
                                    <p:set>
                                      <p:cBhvr>
                                        <p:cTn id="134" dur="1" fill="hold">
                                          <p:stCondLst>
                                            <p:cond delay="0"/>
                                          </p:stCondLst>
                                        </p:cTn>
                                        <p:tgtEl>
                                          <p:spTgt spid="51"/>
                                        </p:tgtEl>
                                        <p:attrNameLst>
                                          <p:attrName>style.visibility</p:attrName>
                                        </p:attrNameLst>
                                      </p:cBhvr>
                                      <p:to>
                                        <p:strVal val="visible"/>
                                      </p:to>
                                    </p:set>
                                    <p:animEffect transition="in" filter="wipe(up)">
                                      <p:cBhvr>
                                        <p:cTn id="135" dur="500"/>
                                        <p:tgtEl>
                                          <p:spTgt spid="51"/>
                                        </p:tgtEl>
                                      </p:cBhvr>
                                    </p:animEffect>
                                  </p:childTnLst>
                                </p:cTn>
                              </p:par>
                            </p:childTnLst>
                          </p:cTn>
                        </p:par>
                      </p:childTnLst>
                    </p:cTn>
                  </p:par>
                  <p:par>
                    <p:cTn id="136" fill="hold">
                      <p:stCondLst>
                        <p:cond delay="indefinite"/>
                      </p:stCondLst>
                      <p:childTnLst>
                        <p:par>
                          <p:cTn id="137" fill="hold">
                            <p:stCondLst>
                              <p:cond delay="0"/>
                            </p:stCondLst>
                            <p:childTnLst>
                              <p:par>
                                <p:cTn id="138" presetID="22" presetClass="entr" presetSubtype="8" fill="hold" nodeType="clickEffect">
                                  <p:stCondLst>
                                    <p:cond delay="0"/>
                                  </p:stCondLst>
                                  <p:childTnLst>
                                    <p:set>
                                      <p:cBhvr>
                                        <p:cTn id="139" dur="1" fill="hold">
                                          <p:stCondLst>
                                            <p:cond delay="0"/>
                                          </p:stCondLst>
                                        </p:cTn>
                                        <p:tgtEl>
                                          <p:spTgt spid="54"/>
                                        </p:tgtEl>
                                        <p:attrNameLst>
                                          <p:attrName>style.visibility</p:attrName>
                                        </p:attrNameLst>
                                      </p:cBhvr>
                                      <p:to>
                                        <p:strVal val="visible"/>
                                      </p:to>
                                    </p:set>
                                    <p:animEffect transition="in" filter="wipe(left)">
                                      <p:cBhvr>
                                        <p:cTn id="140" dur="500"/>
                                        <p:tgtEl>
                                          <p:spTgt spid="54"/>
                                        </p:tgtEl>
                                      </p:cBhvr>
                                    </p:animEffect>
                                  </p:childTnLst>
                                </p:cTn>
                              </p:par>
                            </p:childTnLst>
                          </p:cTn>
                        </p:par>
                      </p:childTnLst>
                    </p:cTn>
                  </p:par>
                  <p:par>
                    <p:cTn id="141" fill="hold">
                      <p:stCondLst>
                        <p:cond delay="indefinite"/>
                      </p:stCondLst>
                      <p:childTnLst>
                        <p:par>
                          <p:cTn id="142" fill="hold">
                            <p:stCondLst>
                              <p:cond delay="0"/>
                            </p:stCondLst>
                            <p:childTnLst>
                              <p:par>
                                <p:cTn id="143" presetID="14" presetClass="entr" presetSubtype="10" fill="hold" grpId="0" nodeType="clickEffect">
                                  <p:stCondLst>
                                    <p:cond delay="0"/>
                                  </p:stCondLst>
                                  <p:childTnLst>
                                    <p:set>
                                      <p:cBhvr>
                                        <p:cTn id="144" dur="1" fill="hold">
                                          <p:stCondLst>
                                            <p:cond delay="0"/>
                                          </p:stCondLst>
                                        </p:cTn>
                                        <p:tgtEl>
                                          <p:spTgt spid="52"/>
                                        </p:tgtEl>
                                        <p:attrNameLst>
                                          <p:attrName>style.visibility</p:attrName>
                                        </p:attrNameLst>
                                      </p:cBhvr>
                                      <p:to>
                                        <p:strVal val="visible"/>
                                      </p:to>
                                    </p:set>
                                    <p:animEffect transition="in" filter="randombar(horizontal)">
                                      <p:cBhvr>
                                        <p:cTn id="145" dur="500"/>
                                        <p:tgtEl>
                                          <p:spTgt spid="52"/>
                                        </p:tgtEl>
                                      </p:cBhvr>
                                    </p:animEffect>
                                  </p:childTnLst>
                                </p:cTn>
                              </p:par>
                            </p:childTnLst>
                          </p:cTn>
                        </p:par>
                      </p:childTnLst>
                    </p:cTn>
                  </p:par>
                  <p:par>
                    <p:cTn id="146" fill="hold">
                      <p:stCondLst>
                        <p:cond delay="indefinite"/>
                      </p:stCondLst>
                      <p:childTnLst>
                        <p:par>
                          <p:cTn id="147" fill="hold">
                            <p:stCondLst>
                              <p:cond delay="0"/>
                            </p:stCondLst>
                            <p:childTnLst>
                              <p:par>
                                <p:cTn id="148" presetID="22" presetClass="entr" presetSubtype="4" fill="hold" nodeType="clickEffect">
                                  <p:stCondLst>
                                    <p:cond delay="0"/>
                                  </p:stCondLst>
                                  <p:childTnLst>
                                    <p:set>
                                      <p:cBhvr>
                                        <p:cTn id="149" dur="1" fill="hold">
                                          <p:stCondLst>
                                            <p:cond delay="0"/>
                                          </p:stCondLst>
                                        </p:cTn>
                                        <p:tgtEl>
                                          <p:spTgt spid="58"/>
                                        </p:tgtEl>
                                        <p:attrNameLst>
                                          <p:attrName>style.visibility</p:attrName>
                                        </p:attrNameLst>
                                      </p:cBhvr>
                                      <p:to>
                                        <p:strVal val="visible"/>
                                      </p:to>
                                    </p:set>
                                    <p:animEffect transition="in" filter="wipe(down)">
                                      <p:cBhvr>
                                        <p:cTn id="150"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9" grpId="0" animBg="1"/>
      <p:bldP spid="14" grpId="0" animBg="1"/>
      <p:bldP spid="23" grpId="0" animBg="1"/>
      <p:bldP spid="28" grpId="0" animBg="1"/>
      <p:bldP spid="29" grpId="0" animBg="1"/>
      <p:bldP spid="35" grpId="0" animBg="1"/>
      <p:bldP spid="38" grpId="0" animBg="1"/>
      <p:bldP spid="39" grpId="0" animBg="1"/>
      <p:bldP spid="40" grpId="0" animBg="1"/>
      <p:bldP spid="41" grpId="0" animBg="1"/>
      <p:bldP spid="42" grpId="0" animBg="1"/>
      <p:bldP spid="43" grpId="0" animBg="1"/>
      <p:bldP spid="44" grpId="0" animBg="1"/>
      <p:bldP spid="52" grpId="0" animBg="1"/>
      <p:bldP spid="66" grpId="0" animBg="1"/>
      <p:bldP spid="73" grpId="0" animBg="1"/>
    </p:bldLs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圆角矩形 3"/>
          <p:cNvSpPr/>
          <p:nvPr/>
        </p:nvSpPr>
        <p:spPr>
          <a:xfrm>
            <a:off x="2915816" y="836712"/>
            <a:ext cx="1440160" cy="5157192"/>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altLang="zh-CN" b="1" dirty="0" smtClean="0"/>
              <a:t>Action</a:t>
            </a:r>
          </a:p>
          <a:p>
            <a:pPr algn="ctr"/>
            <a:r>
              <a:rPr lang="en-US" altLang="zh-CN" b="1" dirty="0" smtClean="0"/>
              <a:t>Invocation</a:t>
            </a:r>
            <a:endParaRPr lang="zh-CN" altLang="en-US" b="1" dirty="0"/>
          </a:p>
        </p:txBody>
      </p:sp>
      <p:sp>
        <p:nvSpPr>
          <p:cNvPr id="6" name="圆角矩形 5"/>
          <p:cNvSpPr/>
          <p:nvPr/>
        </p:nvSpPr>
        <p:spPr>
          <a:xfrm>
            <a:off x="5580112" y="1138409"/>
            <a:ext cx="1800200" cy="35093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altLang="zh-CN" b="1" dirty="0" smtClean="0"/>
              <a:t>Interceptor 1</a:t>
            </a:r>
            <a:endParaRPr lang="zh-CN" altLang="en-US" b="1" dirty="0"/>
          </a:p>
        </p:txBody>
      </p:sp>
      <p:cxnSp>
        <p:nvCxnSpPr>
          <p:cNvPr id="16" name="直接箭头连接符 15"/>
          <p:cNvCxnSpPr>
            <a:endCxn id="6" idx="1"/>
          </p:cNvCxnSpPr>
          <p:nvPr/>
        </p:nvCxnSpPr>
        <p:spPr>
          <a:xfrm>
            <a:off x="4355976" y="1313874"/>
            <a:ext cx="1224136"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03038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randombar(horizont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12253" name="Group 957"/>
          <p:cNvGraphicFramePr>
            <a:graphicFrameLocks noGrp="1"/>
          </p:cNvGraphicFramePr>
          <p:nvPr>
            <p:ph/>
            <p:extLst>
              <p:ext uri="{D42A27DB-BD31-4B8C-83A1-F6EECF244321}">
                <p14:modId xmlns:p14="http://schemas.microsoft.com/office/powerpoint/2010/main" val="3345710518"/>
              </p:ext>
            </p:extLst>
          </p:nvPr>
        </p:nvGraphicFramePr>
        <p:xfrm>
          <a:off x="107504" y="1749888"/>
          <a:ext cx="8964612" cy="4919472"/>
        </p:xfrm>
        <a:graphic>
          <a:graphicData uri="http://schemas.openxmlformats.org/drawingml/2006/table">
            <a:tbl>
              <a:tblPr/>
              <a:tblGrid>
                <a:gridCol w="2222779"/>
                <a:gridCol w="1703424"/>
                <a:gridCol w="5038409"/>
              </a:tblGrid>
              <a:tr h="2270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1200" b="1" i="0" u="none" strike="noStrike" cap="none" normalizeH="0" baseline="0" dirty="0" smtClean="0">
                          <a:ln>
                            <a:noFill/>
                          </a:ln>
                          <a:solidFill>
                            <a:srgbClr val="000000"/>
                          </a:solidFill>
                          <a:effectLst/>
                          <a:latin typeface="Arial" charset="0"/>
                          <a:ea typeface="宋体" pitchFamily="2" charset="-122"/>
                        </a:rPr>
                        <a:t>拦截器</a:t>
                      </a:r>
                      <a:endParaRPr kumimoji="0" lang="zh-CN" altLang="en-US" sz="2000" b="0" i="0" u="none" strike="noStrike" cap="none" normalizeH="0" baseline="0" dirty="0" smtClean="0">
                        <a:ln>
                          <a:noFill/>
                        </a:ln>
                        <a:solidFill>
                          <a:schemeClr val="tx1"/>
                        </a:solidFill>
                        <a:effectLst/>
                        <a:latin typeface="Arial" charset="0"/>
                        <a:ea typeface="宋体"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D4D0C8"/>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D4D0C8"/>
                      </a:solidFill>
                      <a:prstDash val="solid"/>
                      <a:round/>
                      <a:headEnd type="none" w="med" len="med"/>
                      <a:tailEnd type="none" w="med" len="med"/>
                    </a:lnB>
                    <a:lnTlToBr>
                      <a:noFill/>
                    </a:lnTlToBr>
                    <a:lnBlToTr>
                      <a:noFill/>
                    </a:lnBlToTr>
                    <a:solidFill>
                      <a:srgbClr val="66FF33"/>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1200" b="1" i="0" u="none" strike="noStrike" cap="none" normalizeH="0" baseline="0" smtClean="0">
                          <a:ln>
                            <a:noFill/>
                          </a:ln>
                          <a:solidFill>
                            <a:srgbClr val="000000"/>
                          </a:solidFill>
                          <a:effectLst/>
                          <a:latin typeface="Arial" charset="0"/>
                          <a:ea typeface="宋体" pitchFamily="2" charset="-122"/>
                        </a:rPr>
                        <a:t>名字</a:t>
                      </a:r>
                      <a:endParaRPr kumimoji="0" lang="zh-CN" altLang="en-US" sz="2000" b="0" i="0" u="none" strike="noStrike" cap="none" normalizeH="0" baseline="0" smtClean="0">
                        <a:ln>
                          <a:noFill/>
                        </a:ln>
                        <a:solidFill>
                          <a:schemeClr val="tx1"/>
                        </a:solidFill>
                        <a:effectLst/>
                        <a:latin typeface="Arial" charset="0"/>
                        <a:ea typeface="宋体" pitchFamily="2" charset="-122"/>
                      </a:endParaRPr>
                    </a:p>
                  </a:txBody>
                  <a:tcPr horzOverflow="overflow">
                    <a:lnL w="12700" cap="flat" cmpd="sng" algn="ctr">
                      <a:solidFill>
                        <a:srgbClr val="D4D0C8"/>
                      </a:solidFill>
                      <a:prstDash val="solid"/>
                      <a:round/>
                      <a:headEnd type="none" w="med" len="med"/>
                      <a:tailEnd type="none" w="med" len="med"/>
                    </a:lnL>
                    <a:lnR w="12700" cap="flat" cmpd="sng" algn="ctr">
                      <a:solidFill>
                        <a:srgbClr val="D4D0C8"/>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D4D0C8"/>
                      </a:solidFill>
                      <a:prstDash val="solid"/>
                      <a:round/>
                      <a:headEnd type="none" w="med" len="med"/>
                      <a:tailEnd type="none" w="med" len="med"/>
                    </a:lnB>
                    <a:lnTlToBr>
                      <a:noFill/>
                    </a:lnTlToBr>
                    <a:lnBlToTr>
                      <a:noFill/>
                    </a:lnBlToTr>
                    <a:solidFill>
                      <a:srgbClr val="66FF33"/>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1200" b="1" i="0" u="none" strike="noStrike" cap="none" normalizeH="0" baseline="0" smtClean="0">
                          <a:ln>
                            <a:noFill/>
                          </a:ln>
                          <a:solidFill>
                            <a:srgbClr val="000000"/>
                          </a:solidFill>
                          <a:effectLst/>
                          <a:latin typeface="Arial" charset="0"/>
                          <a:ea typeface="宋体" pitchFamily="2" charset="-122"/>
                        </a:rPr>
                        <a:t>说明</a:t>
                      </a:r>
                      <a:endParaRPr kumimoji="0" lang="zh-CN" altLang="en-US" sz="2000" b="0" i="0" u="none" strike="noStrike" cap="none" normalizeH="0" baseline="0" smtClean="0">
                        <a:ln>
                          <a:noFill/>
                        </a:ln>
                        <a:solidFill>
                          <a:schemeClr val="tx1"/>
                        </a:solidFill>
                        <a:effectLst/>
                        <a:latin typeface="Arial" charset="0"/>
                        <a:ea typeface="宋体" pitchFamily="2" charset="-122"/>
                      </a:endParaRPr>
                    </a:p>
                  </a:txBody>
                  <a:tcPr horzOverflow="overflow">
                    <a:lnL w="12700" cap="flat" cmpd="sng" algn="ctr">
                      <a:solidFill>
                        <a:srgbClr val="D4D0C8"/>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D4D0C8"/>
                      </a:solidFill>
                      <a:prstDash val="solid"/>
                      <a:round/>
                      <a:headEnd type="none" w="med" len="med"/>
                      <a:tailEnd type="none" w="med" len="med"/>
                    </a:lnB>
                    <a:lnTlToBr>
                      <a:noFill/>
                    </a:lnTlToBr>
                    <a:lnBlToTr>
                      <a:noFill/>
                    </a:lnBlToTr>
                    <a:solidFill>
                      <a:srgbClr val="66FF33"/>
                    </a:solidFill>
                  </a:tcPr>
                </a:tc>
              </a:tr>
              <a:tr h="1571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200" b="0" i="0" u="none" strike="noStrike" cap="none" normalizeH="0" baseline="0" smtClean="0">
                          <a:ln>
                            <a:noFill/>
                          </a:ln>
                          <a:solidFill>
                            <a:srgbClr val="000000"/>
                          </a:solidFill>
                          <a:effectLst/>
                          <a:latin typeface="Arial" charset="0"/>
                          <a:ea typeface="宋体" pitchFamily="2" charset="-122"/>
                        </a:rPr>
                        <a:t>Alias Interceptor</a:t>
                      </a:r>
                      <a:endParaRPr kumimoji="0" lang="en-US" altLang="zh-CN" sz="1200" b="0" i="0" u="none" strike="noStrike" cap="none" normalizeH="0" baseline="0" smtClean="0">
                        <a:ln>
                          <a:noFill/>
                        </a:ln>
                        <a:solidFill>
                          <a:schemeClr val="tx1"/>
                        </a:solidFill>
                        <a:effectLst/>
                        <a:latin typeface="Arial" charset="0"/>
                        <a:ea typeface="宋体"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D4D0C8"/>
                      </a:solidFill>
                      <a:prstDash val="solid"/>
                      <a:round/>
                      <a:headEnd type="none" w="med" len="med"/>
                      <a:tailEnd type="none" w="med" len="med"/>
                    </a:lnR>
                    <a:lnT w="12700" cap="flat" cmpd="sng" algn="ctr">
                      <a:solidFill>
                        <a:srgbClr val="D4D0C8"/>
                      </a:solidFill>
                      <a:prstDash val="solid"/>
                      <a:round/>
                      <a:headEnd type="none" w="med" len="med"/>
                      <a:tailEnd type="none" w="med" len="med"/>
                    </a:lnT>
                    <a:lnB w="12700" cap="flat" cmpd="sng" algn="ctr">
                      <a:solidFill>
                        <a:srgbClr val="D4D0C8"/>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200" b="0" i="0" u="none" strike="noStrike" cap="none" normalizeH="0" baseline="0" smtClean="0">
                          <a:ln>
                            <a:noFill/>
                          </a:ln>
                          <a:solidFill>
                            <a:srgbClr val="000000"/>
                          </a:solidFill>
                          <a:effectLst/>
                          <a:latin typeface="Arial" charset="0"/>
                          <a:ea typeface="宋体" pitchFamily="2" charset="-122"/>
                        </a:rPr>
                        <a:t>alias</a:t>
                      </a:r>
                      <a:endParaRPr kumimoji="0" lang="en-US" altLang="zh-CN" sz="1200" b="0" i="0" u="none" strike="noStrike" cap="none" normalizeH="0" baseline="0" smtClean="0">
                        <a:ln>
                          <a:noFill/>
                        </a:ln>
                        <a:solidFill>
                          <a:schemeClr val="tx1"/>
                        </a:solidFill>
                        <a:effectLst/>
                        <a:latin typeface="Arial" charset="0"/>
                        <a:ea typeface="宋体" pitchFamily="2" charset="-122"/>
                      </a:endParaRPr>
                    </a:p>
                  </a:txBody>
                  <a:tcPr horzOverflow="overflow">
                    <a:lnL w="12700" cap="flat" cmpd="sng" algn="ctr">
                      <a:solidFill>
                        <a:srgbClr val="D4D0C8"/>
                      </a:solidFill>
                      <a:prstDash val="solid"/>
                      <a:round/>
                      <a:headEnd type="none" w="med" len="med"/>
                      <a:tailEnd type="none" w="med" len="med"/>
                    </a:lnL>
                    <a:lnR w="12700" cap="flat" cmpd="sng" algn="ctr">
                      <a:solidFill>
                        <a:srgbClr val="D4D0C8"/>
                      </a:solidFill>
                      <a:prstDash val="solid"/>
                      <a:round/>
                      <a:headEnd type="none" w="med" len="med"/>
                      <a:tailEnd type="none" w="med" len="med"/>
                    </a:lnR>
                    <a:lnT w="12700" cap="flat" cmpd="sng" algn="ctr">
                      <a:solidFill>
                        <a:srgbClr val="D4D0C8"/>
                      </a:solidFill>
                      <a:prstDash val="solid"/>
                      <a:round/>
                      <a:headEnd type="none" w="med" len="med"/>
                      <a:tailEnd type="none" w="med" len="med"/>
                    </a:lnT>
                    <a:lnB w="12700" cap="flat" cmpd="sng" algn="ctr">
                      <a:solidFill>
                        <a:srgbClr val="D4D0C8"/>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1200" b="0" i="0" u="none" strike="noStrike" cap="none" normalizeH="0" baseline="0" smtClean="0">
                          <a:ln>
                            <a:noFill/>
                          </a:ln>
                          <a:solidFill>
                            <a:srgbClr val="000000"/>
                          </a:solidFill>
                          <a:effectLst/>
                          <a:latin typeface="Arial" charset="0"/>
                          <a:ea typeface="宋体" pitchFamily="2" charset="-122"/>
                        </a:rPr>
                        <a:t>在不同请求之间将请求参数在不同名字件转换，请求内容不变</a:t>
                      </a:r>
                      <a:endParaRPr kumimoji="0" lang="zh-CN" altLang="en-US" sz="2000" b="0" i="0" u="none" strike="noStrike" cap="none" normalizeH="0" baseline="0" smtClean="0">
                        <a:ln>
                          <a:noFill/>
                        </a:ln>
                        <a:solidFill>
                          <a:schemeClr val="tx1"/>
                        </a:solidFill>
                        <a:effectLst/>
                        <a:latin typeface="Arial" charset="0"/>
                        <a:ea typeface="宋体" pitchFamily="2" charset="-122"/>
                      </a:endParaRPr>
                    </a:p>
                  </a:txBody>
                  <a:tcPr horzOverflow="overflow">
                    <a:lnL w="12700" cap="flat" cmpd="sng" algn="ctr">
                      <a:solidFill>
                        <a:srgbClr val="D4D0C8"/>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D4D0C8"/>
                      </a:solidFill>
                      <a:prstDash val="solid"/>
                      <a:round/>
                      <a:headEnd type="none" w="med" len="med"/>
                      <a:tailEnd type="none" w="med" len="med"/>
                    </a:lnT>
                    <a:lnB w="12700" cap="flat" cmpd="sng" algn="ctr">
                      <a:solidFill>
                        <a:srgbClr val="D4D0C8"/>
                      </a:solidFill>
                      <a:prstDash val="solid"/>
                      <a:round/>
                      <a:headEnd type="none" w="med" len="med"/>
                      <a:tailEnd type="none" w="med" len="med"/>
                    </a:lnB>
                    <a:lnTlToBr>
                      <a:noFill/>
                    </a:lnTlToBr>
                    <a:lnBlToTr>
                      <a:noFill/>
                    </a:lnBlToTr>
                    <a:noFill/>
                  </a:tcPr>
                </a:tc>
              </a:tr>
              <a:tr h="1730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200" b="0" i="0" u="none" strike="noStrike" cap="none" normalizeH="0" baseline="0" dirty="0" smtClean="0">
                          <a:ln>
                            <a:noFill/>
                          </a:ln>
                          <a:solidFill>
                            <a:srgbClr val="000000"/>
                          </a:solidFill>
                          <a:effectLst/>
                          <a:latin typeface="Arial" charset="0"/>
                          <a:ea typeface="宋体" pitchFamily="2" charset="-122"/>
                        </a:rPr>
                        <a:t>Chaining Interceptor</a:t>
                      </a:r>
                      <a:endParaRPr kumimoji="0" lang="en-US" altLang="zh-CN" sz="1200" b="0" i="0" u="none" strike="noStrike" cap="none" normalizeH="0" baseline="0" dirty="0" smtClean="0">
                        <a:ln>
                          <a:noFill/>
                        </a:ln>
                        <a:solidFill>
                          <a:schemeClr val="tx1"/>
                        </a:solidFill>
                        <a:effectLst/>
                        <a:latin typeface="Arial" charset="0"/>
                        <a:ea typeface="宋体"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D4D0C8"/>
                      </a:solidFill>
                      <a:prstDash val="solid"/>
                      <a:round/>
                      <a:headEnd type="none" w="med" len="med"/>
                      <a:tailEnd type="none" w="med" len="med"/>
                    </a:lnR>
                    <a:lnT w="12700" cap="flat" cmpd="sng" algn="ctr">
                      <a:solidFill>
                        <a:srgbClr val="D4D0C8"/>
                      </a:solidFill>
                      <a:prstDash val="solid"/>
                      <a:round/>
                      <a:headEnd type="none" w="med" len="med"/>
                      <a:tailEnd type="none" w="med" len="med"/>
                    </a:lnT>
                    <a:lnB w="12700" cap="flat" cmpd="sng" algn="ctr">
                      <a:solidFill>
                        <a:srgbClr val="D4D0C8"/>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200" b="0" i="0" u="none" strike="noStrike" cap="none" normalizeH="0" baseline="0" smtClean="0">
                          <a:ln>
                            <a:noFill/>
                          </a:ln>
                          <a:solidFill>
                            <a:srgbClr val="000000"/>
                          </a:solidFill>
                          <a:effectLst/>
                          <a:latin typeface="Arial" charset="0"/>
                          <a:ea typeface="宋体" pitchFamily="2" charset="-122"/>
                        </a:rPr>
                        <a:t>chain</a:t>
                      </a:r>
                      <a:endParaRPr kumimoji="0" lang="en-US" altLang="zh-CN" sz="1200" b="0" i="0" u="none" strike="noStrike" cap="none" normalizeH="0" baseline="0" smtClean="0">
                        <a:ln>
                          <a:noFill/>
                        </a:ln>
                        <a:solidFill>
                          <a:schemeClr val="tx1"/>
                        </a:solidFill>
                        <a:effectLst/>
                        <a:latin typeface="Arial" charset="0"/>
                        <a:ea typeface="宋体" pitchFamily="2" charset="-122"/>
                      </a:endParaRPr>
                    </a:p>
                  </a:txBody>
                  <a:tcPr horzOverflow="overflow">
                    <a:lnL w="12700" cap="flat" cmpd="sng" algn="ctr">
                      <a:solidFill>
                        <a:srgbClr val="D4D0C8"/>
                      </a:solidFill>
                      <a:prstDash val="solid"/>
                      <a:round/>
                      <a:headEnd type="none" w="med" len="med"/>
                      <a:tailEnd type="none" w="med" len="med"/>
                    </a:lnL>
                    <a:lnR w="12700" cap="flat" cmpd="sng" algn="ctr">
                      <a:solidFill>
                        <a:srgbClr val="D4D0C8"/>
                      </a:solidFill>
                      <a:prstDash val="solid"/>
                      <a:round/>
                      <a:headEnd type="none" w="med" len="med"/>
                      <a:tailEnd type="none" w="med" len="med"/>
                    </a:lnR>
                    <a:lnT w="12700" cap="flat" cmpd="sng" algn="ctr">
                      <a:solidFill>
                        <a:srgbClr val="D4D0C8"/>
                      </a:solidFill>
                      <a:prstDash val="solid"/>
                      <a:round/>
                      <a:headEnd type="none" w="med" len="med"/>
                      <a:tailEnd type="none" w="med" len="med"/>
                    </a:lnT>
                    <a:lnB w="12700" cap="flat" cmpd="sng" algn="ctr">
                      <a:solidFill>
                        <a:srgbClr val="D4D0C8"/>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1200" b="0" i="0" u="none" strike="noStrike" cap="none" normalizeH="0" baseline="0" smtClean="0">
                          <a:ln>
                            <a:noFill/>
                          </a:ln>
                          <a:solidFill>
                            <a:srgbClr val="000000"/>
                          </a:solidFill>
                          <a:effectLst/>
                          <a:latin typeface="Arial" charset="0"/>
                          <a:ea typeface="宋体" pitchFamily="2" charset="-122"/>
                        </a:rPr>
                        <a:t>让前一个</a:t>
                      </a:r>
                      <a:r>
                        <a:rPr kumimoji="0" lang="en-US" altLang="zh-CN" sz="1200" b="0" i="0" u="none" strike="noStrike" cap="none" normalizeH="0" baseline="0" smtClean="0">
                          <a:ln>
                            <a:noFill/>
                          </a:ln>
                          <a:solidFill>
                            <a:srgbClr val="000000"/>
                          </a:solidFill>
                          <a:effectLst/>
                          <a:latin typeface="Arial" charset="0"/>
                          <a:ea typeface="宋体" pitchFamily="2" charset="-122"/>
                        </a:rPr>
                        <a:t>Action</a:t>
                      </a:r>
                      <a:r>
                        <a:rPr kumimoji="0" lang="zh-CN" altLang="en-US" sz="1200" b="0" i="0" u="none" strike="noStrike" cap="none" normalizeH="0" baseline="0" smtClean="0">
                          <a:ln>
                            <a:noFill/>
                          </a:ln>
                          <a:solidFill>
                            <a:srgbClr val="000000"/>
                          </a:solidFill>
                          <a:effectLst/>
                          <a:latin typeface="Arial" charset="0"/>
                          <a:ea typeface="宋体" pitchFamily="2" charset="-122"/>
                        </a:rPr>
                        <a:t>的属性可以被后一个</a:t>
                      </a:r>
                      <a:r>
                        <a:rPr kumimoji="0" lang="en-US" altLang="zh-CN" sz="1200" b="0" i="0" u="none" strike="noStrike" cap="none" normalizeH="0" baseline="0" smtClean="0">
                          <a:ln>
                            <a:noFill/>
                          </a:ln>
                          <a:solidFill>
                            <a:srgbClr val="000000"/>
                          </a:solidFill>
                          <a:effectLst/>
                          <a:latin typeface="Arial" charset="0"/>
                          <a:ea typeface="宋体" pitchFamily="2" charset="-122"/>
                        </a:rPr>
                        <a:t>Action</a:t>
                      </a:r>
                      <a:r>
                        <a:rPr kumimoji="0" lang="zh-CN" altLang="en-US" sz="1200" b="0" i="0" u="none" strike="noStrike" cap="none" normalizeH="0" baseline="0" smtClean="0">
                          <a:ln>
                            <a:noFill/>
                          </a:ln>
                          <a:solidFill>
                            <a:srgbClr val="000000"/>
                          </a:solidFill>
                          <a:effectLst/>
                          <a:latin typeface="Arial" charset="0"/>
                          <a:ea typeface="宋体" pitchFamily="2" charset="-122"/>
                        </a:rPr>
                        <a:t>访问，现在和</a:t>
                      </a:r>
                      <a:r>
                        <a:rPr kumimoji="0" lang="en-US" altLang="zh-CN" sz="1200" b="0" i="0" u="none" strike="noStrike" cap="none" normalizeH="0" baseline="0" smtClean="0">
                          <a:ln>
                            <a:noFill/>
                          </a:ln>
                          <a:solidFill>
                            <a:srgbClr val="000000"/>
                          </a:solidFill>
                          <a:effectLst/>
                          <a:latin typeface="Arial" charset="0"/>
                          <a:ea typeface="宋体" pitchFamily="2" charset="-122"/>
                        </a:rPr>
                        <a:t>chain</a:t>
                      </a:r>
                      <a:r>
                        <a:rPr kumimoji="0" lang="zh-CN" altLang="en-US" sz="1200" b="0" i="0" u="none" strike="noStrike" cap="none" normalizeH="0" baseline="0" smtClean="0">
                          <a:ln>
                            <a:noFill/>
                          </a:ln>
                          <a:solidFill>
                            <a:srgbClr val="000000"/>
                          </a:solidFill>
                          <a:effectLst/>
                          <a:latin typeface="Arial" charset="0"/>
                          <a:ea typeface="宋体" pitchFamily="2" charset="-122"/>
                        </a:rPr>
                        <a:t>类型的</a:t>
                      </a:r>
                      <a:r>
                        <a:rPr kumimoji="0" lang="en-US" altLang="zh-CN" sz="1200" b="0" i="0" u="none" strike="noStrike" cap="none" normalizeH="0" baseline="0" smtClean="0">
                          <a:ln>
                            <a:noFill/>
                          </a:ln>
                          <a:solidFill>
                            <a:srgbClr val="000000"/>
                          </a:solidFill>
                          <a:effectLst/>
                          <a:latin typeface="Arial" charset="0"/>
                          <a:ea typeface="宋体" pitchFamily="2" charset="-122"/>
                        </a:rPr>
                        <a:t>result</a:t>
                      </a:r>
                      <a:r>
                        <a:rPr kumimoji="0" lang="zh-CN" altLang="en-US" sz="1200" b="0" i="0" u="none" strike="noStrike" cap="none" normalizeH="0" baseline="0" smtClean="0">
                          <a:ln>
                            <a:noFill/>
                          </a:ln>
                          <a:solidFill>
                            <a:srgbClr val="000000"/>
                          </a:solidFill>
                          <a:effectLst/>
                          <a:latin typeface="Arial" charset="0"/>
                          <a:ea typeface="宋体" pitchFamily="2" charset="-122"/>
                        </a:rPr>
                        <a:t>（）结合使用。</a:t>
                      </a:r>
                      <a:endParaRPr kumimoji="0" lang="zh-CN" altLang="en-US" sz="2000" b="0" i="0" u="none" strike="noStrike" cap="none" normalizeH="0" baseline="0" smtClean="0">
                        <a:ln>
                          <a:noFill/>
                        </a:ln>
                        <a:solidFill>
                          <a:schemeClr val="tx1"/>
                        </a:solidFill>
                        <a:effectLst/>
                        <a:latin typeface="Arial" charset="0"/>
                        <a:ea typeface="宋体" pitchFamily="2" charset="-122"/>
                      </a:endParaRPr>
                    </a:p>
                  </a:txBody>
                  <a:tcPr horzOverflow="overflow">
                    <a:lnL w="12700" cap="flat" cmpd="sng" algn="ctr">
                      <a:solidFill>
                        <a:srgbClr val="D4D0C8"/>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D4D0C8"/>
                      </a:solidFill>
                      <a:prstDash val="solid"/>
                      <a:round/>
                      <a:headEnd type="none" w="med" len="med"/>
                      <a:tailEnd type="none" w="med" len="med"/>
                    </a:lnT>
                    <a:lnB w="12700" cap="flat" cmpd="sng" algn="ctr">
                      <a:solidFill>
                        <a:srgbClr val="D4D0C8"/>
                      </a:solidFill>
                      <a:prstDash val="solid"/>
                      <a:round/>
                      <a:headEnd type="none" w="med" len="med"/>
                      <a:tailEnd type="none" w="med" len="med"/>
                    </a:lnB>
                    <a:lnTlToBr>
                      <a:noFill/>
                    </a:lnTlToBr>
                    <a:lnBlToTr>
                      <a:noFill/>
                    </a:lnBlToTr>
                    <a:noFill/>
                  </a:tcPr>
                </a:tc>
              </a:tr>
              <a:tr h="2095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200" b="0" i="0" u="none" strike="noStrike" cap="none" normalizeH="0" baseline="0" smtClean="0">
                          <a:ln>
                            <a:noFill/>
                          </a:ln>
                          <a:solidFill>
                            <a:srgbClr val="000000"/>
                          </a:solidFill>
                          <a:effectLst/>
                          <a:latin typeface="Arial" charset="0"/>
                          <a:ea typeface="宋体" pitchFamily="2" charset="-122"/>
                        </a:rPr>
                        <a:t>Checkbox Interceptor</a:t>
                      </a:r>
                      <a:endParaRPr kumimoji="0" lang="en-US" altLang="zh-CN" sz="1200" b="0" i="0" u="none" strike="noStrike" cap="none" normalizeH="0" baseline="0" smtClean="0">
                        <a:ln>
                          <a:noFill/>
                        </a:ln>
                        <a:solidFill>
                          <a:schemeClr val="tx1"/>
                        </a:solidFill>
                        <a:effectLst/>
                        <a:latin typeface="Arial" charset="0"/>
                        <a:ea typeface="宋体"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D4D0C8"/>
                      </a:solidFill>
                      <a:prstDash val="solid"/>
                      <a:round/>
                      <a:headEnd type="none" w="med" len="med"/>
                      <a:tailEnd type="none" w="med" len="med"/>
                    </a:lnR>
                    <a:lnT w="12700" cap="flat" cmpd="sng" algn="ctr">
                      <a:solidFill>
                        <a:srgbClr val="D4D0C8"/>
                      </a:solidFill>
                      <a:prstDash val="solid"/>
                      <a:round/>
                      <a:headEnd type="none" w="med" len="med"/>
                      <a:tailEnd type="none" w="med" len="med"/>
                    </a:lnT>
                    <a:lnB w="12700" cap="flat" cmpd="sng" algn="ctr">
                      <a:solidFill>
                        <a:srgbClr val="D4D0C8"/>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200" b="0" i="0" u="none" strike="noStrike" cap="none" normalizeH="0" baseline="0" smtClean="0">
                          <a:ln>
                            <a:noFill/>
                          </a:ln>
                          <a:solidFill>
                            <a:srgbClr val="000000"/>
                          </a:solidFill>
                          <a:effectLst/>
                          <a:latin typeface="Arial" charset="0"/>
                          <a:ea typeface="宋体" pitchFamily="2" charset="-122"/>
                        </a:rPr>
                        <a:t>checkbox</a:t>
                      </a:r>
                      <a:endParaRPr kumimoji="0" lang="en-US" altLang="zh-CN" sz="1200" b="0" i="0" u="none" strike="noStrike" cap="none" normalizeH="0" baseline="0" smtClean="0">
                        <a:ln>
                          <a:noFill/>
                        </a:ln>
                        <a:solidFill>
                          <a:schemeClr val="tx1"/>
                        </a:solidFill>
                        <a:effectLst/>
                        <a:latin typeface="Arial" charset="0"/>
                        <a:ea typeface="宋体" pitchFamily="2" charset="-122"/>
                      </a:endParaRPr>
                    </a:p>
                  </a:txBody>
                  <a:tcPr horzOverflow="overflow">
                    <a:lnL w="12700" cap="flat" cmpd="sng" algn="ctr">
                      <a:solidFill>
                        <a:srgbClr val="D4D0C8"/>
                      </a:solidFill>
                      <a:prstDash val="solid"/>
                      <a:round/>
                      <a:headEnd type="none" w="med" len="med"/>
                      <a:tailEnd type="none" w="med" len="med"/>
                    </a:lnL>
                    <a:lnR w="12700" cap="flat" cmpd="sng" algn="ctr">
                      <a:solidFill>
                        <a:srgbClr val="D4D0C8"/>
                      </a:solidFill>
                      <a:prstDash val="solid"/>
                      <a:round/>
                      <a:headEnd type="none" w="med" len="med"/>
                      <a:tailEnd type="none" w="med" len="med"/>
                    </a:lnR>
                    <a:lnT w="12700" cap="flat" cmpd="sng" algn="ctr">
                      <a:solidFill>
                        <a:srgbClr val="D4D0C8"/>
                      </a:solidFill>
                      <a:prstDash val="solid"/>
                      <a:round/>
                      <a:headEnd type="none" w="med" len="med"/>
                      <a:tailEnd type="none" w="med" len="med"/>
                    </a:lnT>
                    <a:lnB w="12700" cap="flat" cmpd="sng" algn="ctr">
                      <a:solidFill>
                        <a:srgbClr val="D4D0C8"/>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1200" b="0" i="0" u="none" strike="noStrike" cap="none" normalizeH="0" baseline="0" smtClean="0">
                          <a:ln>
                            <a:noFill/>
                          </a:ln>
                          <a:solidFill>
                            <a:srgbClr val="000000"/>
                          </a:solidFill>
                          <a:effectLst/>
                          <a:latin typeface="Arial" charset="0"/>
                          <a:ea typeface="宋体" pitchFamily="2" charset="-122"/>
                        </a:rPr>
                        <a:t>添加了</a:t>
                      </a:r>
                      <a:r>
                        <a:rPr kumimoji="0" lang="en-US" altLang="zh-CN" sz="1200" b="0" i="0" u="none" strike="noStrike" cap="none" normalizeH="0" baseline="0" smtClean="0">
                          <a:ln>
                            <a:noFill/>
                          </a:ln>
                          <a:solidFill>
                            <a:srgbClr val="000000"/>
                          </a:solidFill>
                          <a:effectLst/>
                          <a:latin typeface="Arial" charset="0"/>
                          <a:ea typeface="宋体" pitchFamily="2" charset="-122"/>
                        </a:rPr>
                        <a:t>checkbox</a:t>
                      </a:r>
                      <a:r>
                        <a:rPr kumimoji="0" lang="zh-CN" altLang="en-US" sz="1200" b="0" i="0" u="none" strike="noStrike" cap="none" normalizeH="0" baseline="0" smtClean="0">
                          <a:ln>
                            <a:noFill/>
                          </a:ln>
                          <a:solidFill>
                            <a:srgbClr val="000000"/>
                          </a:solidFill>
                          <a:effectLst/>
                          <a:latin typeface="Arial" charset="0"/>
                          <a:ea typeface="宋体" pitchFamily="2" charset="-122"/>
                        </a:rPr>
                        <a:t>自动处理代码，将没有选中的</a:t>
                      </a:r>
                      <a:r>
                        <a:rPr kumimoji="0" lang="en-US" altLang="zh-CN" sz="1200" b="0" i="0" u="none" strike="noStrike" cap="none" normalizeH="0" baseline="0" smtClean="0">
                          <a:ln>
                            <a:noFill/>
                          </a:ln>
                          <a:solidFill>
                            <a:srgbClr val="000000"/>
                          </a:solidFill>
                          <a:effectLst/>
                          <a:latin typeface="Arial" charset="0"/>
                          <a:ea typeface="宋体" pitchFamily="2" charset="-122"/>
                        </a:rPr>
                        <a:t>checkbox</a:t>
                      </a:r>
                      <a:r>
                        <a:rPr kumimoji="0" lang="zh-CN" altLang="en-US" sz="1200" b="0" i="0" u="none" strike="noStrike" cap="none" normalizeH="0" baseline="0" smtClean="0">
                          <a:ln>
                            <a:noFill/>
                          </a:ln>
                          <a:solidFill>
                            <a:srgbClr val="000000"/>
                          </a:solidFill>
                          <a:effectLst/>
                          <a:latin typeface="Arial" charset="0"/>
                          <a:ea typeface="宋体" pitchFamily="2" charset="-122"/>
                        </a:rPr>
                        <a:t>的内容设定为</a:t>
                      </a:r>
                      <a:r>
                        <a:rPr kumimoji="0" lang="en-US" altLang="zh-CN" sz="1200" b="0" i="0" u="none" strike="noStrike" cap="none" normalizeH="0" baseline="0" smtClean="0">
                          <a:ln>
                            <a:noFill/>
                          </a:ln>
                          <a:solidFill>
                            <a:srgbClr val="000000"/>
                          </a:solidFill>
                          <a:effectLst/>
                          <a:latin typeface="Arial" charset="0"/>
                          <a:ea typeface="宋体" pitchFamily="2" charset="-122"/>
                        </a:rPr>
                        <a:t>false</a:t>
                      </a:r>
                      <a:r>
                        <a:rPr kumimoji="0" lang="zh-CN" altLang="en-US" sz="1200" b="0" i="0" u="none" strike="noStrike" cap="none" normalizeH="0" baseline="0" smtClean="0">
                          <a:ln>
                            <a:noFill/>
                          </a:ln>
                          <a:solidFill>
                            <a:srgbClr val="000000"/>
                          </a:solidFill>
                          <a:effectLst/>
                          <a:latin typeface="Arial" charset="0"/>
                          <a:ea typeface="宋体" pitchFamily="2" charset="-122"/>
                        </a:rPr>
                        <a:t>，而</a:t>
                      </a:r>
                      <a:r>
                        <a:rPr kumimoji="0" lang="en-US" altLang="zh-CN" sz="1200" b="0" i="0" u="none" strike="noStrike" cap="none" normalizeH="0" baseline="0" smtClean="0">
                          <a:ln>
                            <a:noFill/>
                          </a:ln>
                          <a:solidFill>
                            <a:srgbClr val="000000"/>
                          </a:solidFill>
                          <a:effectLst/>
                          <a:latin typeface="Arial" charset="0"/>
                          <a:ea typeface="宋体" pitchFamily="2" charset="-122"/>
                        </a:rPr>
                        <a:t>html</a:t>
                      </a:r>
                      <a:r>
                        <a:rPr kumimoji="0" lang="zh-CN" altLang="en-US" sz="1200" b="0" i="0" u="none" strike="noStrike" cap="none" normalizeH="0" baseline="0" smtClean="0">
                          <a:ln>
                            <a:noFill/>
                          </a:ln>
                          <a:solidFill>
                            <a:srgbClr val="000000"/>
                          </a:solidFill>
                          <a:effectLst/>
                          <a:latin typeface="Arial" charset="0"/>
                          <a:ea typeface="宋体" pitchFamily="2" charset="-122"/>
                        </a:rPr>
                        <a:t>默认情况下不提交没有选中的</a:t>
                      </a:r>
                      <a:r>
                        <a:rPr kumimoji="0" lang="en-US" altLang="zh-CN" sz="1200" b="0" i="0" u="none" strike="noStrike" cap="none" normalizeH="0" baseline="0" smtClean="0">
                          <a:ln>
                            <a:noFill/>
                          </a:ln>
                          <a:solidFill>
                            <a:srgbClr val="000000"/>
                          </a:solidFill>
                          <a:effectLst/>
                          <a:latin typeface="Arial" charset="0"/>
                          <a:ea typeface="宋体" pitchFamily="2" charset="-122"/>
                        </a:rPr>
                        <a:t>checkbox</a:t>
                      </a:r>
                      <a:r>
                        <a:rPr kumimoji="0" lang="zh-CN" altLang="en-US" sz="1200" b="0" i="0" u="none" strike="noStrike" cap="none" normalizeH="0" baseline="0" smtClean="0">
                          <a:ln>
                            <a:noFill/>
                          </a:ln>
                          <a:solidFill>
                            <a:srgbClr val="000000"/>
                          </a:solidFill>
                          <a:effectLst/>
                          <a:latin typeface="Arial" charset="0"/>
                          <a:ea typeface="宋体" pitchFamily="2" charset="-122"/>
                        </a:rPr>
                        <a:t>。</a:t>
                      </a:r>
                      <a:endParaRPr kumimoji="0" lang="zh-CN" altLang="en-US" sz="2000" b="0" i="0" u="none" strike="noStrike" cap="none" normalizeH="0" baseline="0" smtClean="0">
                        <a:ln>
                          <a:noFill/>
                        </a:ln>
                        <a:solidFill>
                          <a:schemeClr val="tx1"/>
                        </a:solidFill>
                        <a:effectLst/>
                        <a:latin typeface="Arial" charset="0"/>
                        <a:ea typeface="宋体" pitchFamily="2" charset="-122"/>
                      </a:endParaRPr>
                    </a:p>
                  </a:txBody>
                  <a:tcPr horzOverflow="overflow">
                    <a:lnL w="12700" cap="flat" cmpd="sng" algn="ctr">
                      <a:solidFill>
                        <a:srgbClr val="D4D0C8"/>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D4D0C8"/>
                      </a:solidFill>
                      <a:prstDash val="solid"/>
                      <a:round/>
                      <a:headEnd type="none" w="med" len="med"/>
                      <a:tailEnd type="none" w="med" len="med"/>
                    </a:lnT>
                    <a:lnB w="12700" cap="flat" cmpd="sng" algn="ctr">
                      <a:solidFill>
                        <a:srgbClr val="D4D0C8"/>
                      </a:solidFill>
                      <a:prstDash val="solid"/>
                      <a:round/>
                      <a:headEnd type="none" w="med" len="med"/>
                      <a:tailEnd type="none" w="med" len="med"/>
                    </a:lnB>
                    <a:lnTlToBr>
                      <a:noFill/>
                    </a:lnTlToBr>
                    <a:lnBlToTr>
                      <a:noFill/>
                    </a:lnBlToTr>
                    <a:noFill/>
                  </a:tcPr>
                </a:tc>
              </a:tr>
              <a:tr h="1571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200" b="0" i="0" u="none" strike="noStrike" cap="none" normalizeH="0" baseline="0" smtClean="0">
                          <a:ln>
                            <a:noFill/>
                          </a:ln>
                          <a:solidFill>
                            <a:srgbClr val="000000"/>
                          </a:solidFill>
                          <a:effectLst/>
                          <a:latin typeface="Arial" charset="0"/>
                          <a:ea typeface="宋体" pitchFamily="2" charset="-122"/>
                        </a:rPr>
                        <a:t>Cookies Interceptor</a:t>
                      </a:r>
                      <a:endParaRPr kumimoji="0" lang="en-US" altLang="zh-CN" sz="1200" b="0" i="0" u="none" strike="noStrike" cap="none" normalizeH="0" baseline="0" smtClean="0">
                        <a:ln>
                          <a:noFill/>
                        </a:ln>
                        <a:solidFill>
                          <a:schemeClr val="tx1"/>
                        </a:solidFill>
                        <a:effectLst/>
                        <a:latin typeface="Arial" charset="0"/>
                        <a:ea typeface="宋体"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D4D0C8"/>
                      </a:solidFill>
                      <a:prstDash val="solid"/>
                      <a:round/>
                      <a:headEnd type="none" w="med" len="med"/>
                      <a:tailEnd type="none" w="med" len="med"/>
                    </a:lnR>
                    <a:lnT w="12700" cap="flat" cmpd="sng" algn="ctr">
                      <a:solidFill>
                        <a:srgbClr val="D4D0C8"/>
                      </a:solidFill>
                      <a:prstDash val="solid"/>
                      <a:round/>
                      <a:headEnd type="none" w="med" len="med"/>
                      <a:tailEnd type="none" w="med" len="med"/>
                    </a:lnT>
                    <a:lnB w="12700" cap="flat" cmpd="sng" algn="ctr">
                      <a:solidFill>
                        <a:srgbClr val="D4D0C8"/>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200" b="0" i="0" u="none" strike="noStrike" cap="none" normalizeH="0" baseline="0" smtClean="0">
                          <a:ln>
                            <a:noFill/>
                          </a:ln>
                          <a:solidFill>
                            <a:srgbClr val="000000"/>
                          </a:solidFill>
                          <a:effectLst/>
                          <a:latin typeface="Arial" charset="0"/>
                          <a:ea typeface="宋体" pitchFamily="2" charset="-122"/>
                        </a:rPr>
                        <a:t>cookies</a:t>
                      </a:r>
                      <a:endParaRPr kumimoji="0" lang="en-US" altLang="zh-CN" sz="1200" b="0" i="0" u="none" strike="noStrike" cap="none" normalizeH="0" baseline="0" smtClean="0">
                        <a:ln>
                          <a:noFill/>
                        </a:ln>
                        <a:solidFill>
                          <a:schemeClr val="tx1"/>
                        </a:solidFill>
                        <a:effectLst/>
                        <a:latin typeface="Arial" charset="0"/>
                        <a:ea typeface="宋体" pitchFamily="2" charset="-122"/>
                      </a:endParaRPr>
                    </a:p>
                  </a:txBody>
                  <a:tcPr horzOverflow="overflow">
                    <a:lnL w="12700" cap="flat" cmpd="sng" algn="ctr">
                      <a:solidFill>
                        <a:srgbClr val="D4D0C8"/>
                      </a:solidFill>
                      <a:prstDash val="solid"/>
                      <a:round/>
                      <a:headEnd type="none" w="med" len="med"/>
                      <a:tailEnd type="none" w="med" len="med"/>
                    </a:lnL>
                    <a:lnR w="12700" cap="flat" cmpd="sng" algn="ctr">
                      <a:solidFill>
                        <a:srgbClr val="D4D0C8"/>
                      </a:solidFill>
                      <a:prstDash val="solid"/>
                      <a:round/>
                      <a:headEnd type="none" w="med" len="med"/>
                      <a:tailEnd type="none" w="med" len="med"/>
                    </a:lnR>
                    <a:lnT w="12700" cap="flat" cmpd="sng" algn="ctr">
                      <a:solidFill>
                        <a:srgbClr val="D4D0C8"/>
                      </a:solidFill>
                      <a:prstDash val="solid"/>
                      <a:round/>
                      <a:headEnd type="none" w="med" len="med"/>
                      <a:tailEnd type="none" w="med" len="med"/>
                    </a:lnT>
                    <a:lnB w="12700" cap="flat" cmpd="sng" algn="ctr">
                      <a:solidFill>
                        <a:srgbClr val="D4D0C8"/>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1200" b="0" i="0" u="none" strike="noStrike" cap="none" normalizeH="0" baseline="0" smtClean="0">
                          <a:ln>
                            <a:noFill/>
                          </a:ln>
                          <a:solidFill>
                            <a:srgbClr val="000000"/>
                          </a:solidFill>
                          <a:effectLst/>
                          <a:latin typeface="Arial" charset="0"/>
                          <a:ea typeface="宋体" pitchFamily="2" charset="-122"/>
                        </a:rPr>
                        <a:t>使用配置的</a:t>
                      </a:r>
                      <a:r>
                        <a:rPr kumimoji="0" lang="en-US" altLang="zh-CN" sz="1200" b="0" i="0" u="none" strike="noStrike" cap="none" normalizeH="0" baseline="0" smtClean="0">
                          <a:ln>
                            <a:noFill/>
                          </a:ln>
                          <a:solidFill>
                            <a:srgbClr val="000000"/>
                          </a:solidFill>
                          <a:effectLst/>
                          <a:latin typeface="Arial" charset="0"/>
                          <a:ea typeface="宋体" pitchFamily="2" charset="-122"/>
                        </a:rPr>
                        <a:t>name,value</a:t>
                      </a:r>
                      <a:r>
                        <a:rPr kumimoji="0" lang="zh-CN" altLang="en-US" sz="1200" b="0" i="0" u="none" strike="noStrike" cap="none" normalizeH="0" baseline="0" smtClean="0">
                          <a:ln>
                            <a:noFill/>
                          </a:ln>
                          <a:solidFill>
                            <a:srgbClr val="000000"/>
                          </a:solidFill>
                          <a:effectLst/>
                          <a:latin typeface="Arial" charset="0"/>
                          <a:ea typeface="宋体" pitchFamily="2" charset="-122"/>
                        </a:rPr>
                        <a:t>来是指</a:t>
                      </a:r>
                      <a:r>
                        <a:rPr kumimoji="0" lang="en-US" altLang="zh-CN" sz="1200" b="0" i="0" u="none" strike="noStrike" cap="none" normalizeH="0" baseline="0" smtClean="0">
                          <a:ln>
                            <a:noFill/>
                          </a:ln>
                          <a:solidFill>
                            <a:srgbClr val="000000"/>
                          </a:solidFill>
                          <a:effectLst/>
                          <a:latin typeface="Arial" charset="0"/>
                          <a:ea typeface="宋体" pitchFamily="2" charset="-122"/>
                        </a:rPr>
                        <a:t>cookies</a:t>
                      </a:r>
                      <a:endParaRPr kumimoji="0" lang="en-US" altLang="zh-CN" sz="2000" b="0" i="0" u="none" strike="noStrike" cap="none" normalizeH="0" baseline="0" smtClean="0">
                        <a:ln>
                          <a:noFill/>
                        </a:ln>
                        <a:solidFill>
                          <a:schemeClr val="tx1"/>
                        </a:solidFill>
                        <a:effectLst/>
                        <a:latin typeface="Arial" charset="0"/>
                        <a:ea typeface="宋体" pitchFamily="2" charset="-122"/>
                      </a:endParaRPr>
                    </a:p>
                  </a:txBody>
                  <a:tcPr horzOverflow="overflow">
                    <a:lnL w="12700" cap="flat" cmpd="sng" algn="ctr">
                      <a:solidFill>
                        <a:srgbClr val="D4D0C8"/>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D4D0C8"/>
                      </a:solidFill>
                      <a:prstDash val="solid"/>
                      <a:round/>
                      <a:headEnd type="none" w="med" len="med"/>
                      <a:tailEnd type="none" w="med" len="med"/>
                    </a:lnT>
                    <a:lnB w="12700" cap="flat" cmpd="sng" algn="ctr">
                      <a:solidFill>
                        <a:srgbClr val="D4D0C8"/>
                      </a:solidFill>
                      <a:prstDash val="solid"/>
                      <a:round/>
                      <a:headEnd type="none" w="med" len="med"/>
                      <a:tailEnd type="none" w="med" len="med"/>
                    </a:lnB>
                    <a:lnTlToBr>
                      <a:noFill/>
                    </a:lnTlToBr>
                    <a:lnBlToTr>
                      <a:noFill/>
                    </a:lnBlToTr>
                    <a:noFill/>
                  </a:tcPr>
                </a:tc>
              </a:tr>
              <a:tr h="2254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200" b="0" i="0" u="none" strike="noStrike" cap="none" normalizeH="0" baseline="0" smtClean="0">
                          <a:ln>
                            <a:noFill/>
                          </a:ln>
                          <a:solidFill>
                            <a:srgbClr val="000000"/>
                          </a:solidFill>
                          <a:effectLst/>
                          <a:latin typeface="Arial" charset="0"/>
                          <a:ea typeface="宋体" pitchFamily="2" charset="-122"/>
                        </a:rPr>
                        <a:t>Conversion Error Interceptor</a:t>
                      </a:r>
                      <a:endParaRPr kumimoji="0" lang="en-US" altLang="zh-CN" sz="1200" b="0" i="0" u="none" strike="noStrike" cap="none" normalizeH="0" baseline="0" smtClean="0">
                        <a:ln>
                          <a:noFill/>
                        </a:ln>
                        <a:solidFill>
                          <a:schemeClr val="tx1"/>
                        </a:solidFill>
                        <a:effectLst/>
                        <a:latin typeface="Arial" charset="0"/>
                        <a:ea typeface="宋体"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D4D0C8"/>
                      </a:solidFill>
                      <a:prstDash val="solid"/>
                      <a:round/>
                      <a:headEnd type="none" w="med" len="med"/>
                      <a:tailEnd type="none" w="med" len="med"/>
                    </a:lnR>
                    <a:lnT w="12700" cap="flat" cmpd="sng" algn="ctr">
                      <a:solidFill>
                        <a:srgbClr val="D4D0C8"/>
                      </a:solidFill>
                      <a:prstDash val="solid"/>
                      <a:round/>
                      <a:headEnd type="none" w="med" len="med"/>
                      <a:tailEnd type="none" w="med" len="med"/>
                    </a:lnT>
                    <a:lnB w="12700" cap="flat" cmpd="sng" algn="ctr">
                      <a:solidFill>
                        <a:srgbClr val="D4D0C8"/>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200" b="0" i="0" u="none" strike="noStrike" cap="none" normalizeH="0" baseline="0" smtClean="0">
                          <a:ln>
                            <a:noFill/>
                          </a:ln>
                          <a:solidFill>
                            <a:srgbClr val="000000"/>
                          </a:solidFill>
                          <a:effectLst/>
                          <a:latin typeface="Arial" charset="0"/>
                          <a:ea typeface="宋体" pitchFamily="2" charset="-122"/>
                        </a:rPr>
                        <a:t>conversionError</a:t>
                      </a:r>
                      <a:endParaRPr kumimoji="0" lang="en-US" altLang="zh-CN" sz="1200" b="0" i="0" u="none" strike="noStrike" cap="none" normalizeH="0" baseline="0" smtClean="0">
                        <a:ln>
                          <a:noFill/>
                        </a:ln>
                        <a:solidFill>
                          <a:schemeClr val="tx1"/>
                        </a:solidFill>
                        <a:effectLst/>
                        <a:latin typeface="Arial" charset="0"/>
                        <a:ea typeface="宋体" pitchFamily="2" charset="-122"/>
                      </a:endParaRPr>
                    </a:p>
                  </a:txBody>
                  <a:tcPr horzOverflow="overflow">
                    <a:lnL w="12700" cap="flat" cmpd="sng" algn="ctr">
                      <a:solidFill>
                        <a:srgbClr val="D4D0C8"/>
                      </a:solidFill>
                      <a:prstDash val="solid"/>
                      <a:round/>
                      <a:headEnd type="none" w="med" len="med"/>
                      <a:tailEnd type="none" w="med" len="med"/>
                    </a:lnL>
                    <a:lnR w="12700" cap="flat" cmpd="sng" algn="ctr">
                      <a:solidFill>
                        <a:srgbClr val="D4D0C8"/>
                      </a:solidFill>
                      <a:prstDash val="solid"/>
                      <a:round/>
                      <a:headEnd type="none" w="med" len="med"/>
                      <a:tailEnd type="none" w="med" len="med"/>
                    </a:lnR>
                    <a:lnT w="12700" cap="flat" cmpd="sng" algn="ctr">
                      <a:solidFill>
                        <a:srgbClr val="D4D0C8"/>
                      </a:solidFill>
                      <a:prstDash val="solid"/>
                      <a:round/>
                      <a:headEnd type="none" w="med" len="med"/>
                      <a:tailEnd type="none" w="med" len="med"/>
                    </a:lnT>
                    <a:lnB w="12700" cap="flat" cmpd="sng" algn="ctr">
                      <a:solidFill>
                        <a:srgbClr val="D4D0C8"/>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1200" b="0" i="0" u="none" strike="noStrike" cap="none" normalizeH="0" baseline="0" smtClean="0">
                          <a:ln>
                            <a:noFill/>
                          </a:ln>
                          <a:solidFill>
                            <a:srgbClr val="000000"/>
                          </a:solidFill>
                          <a:effectLst/>
                          <a:latin typeface="Arial" charset="0"/>
                          <a:ea typeface="宋体" pitchFamily="2" charset="-122"/>
                        </a:rPr>
                        <a:t>将错误从</a:t>
                      </a:r>
                      <a:r>
                        <a:rPr kumimoji="0" lang="en-US" altLang="zh-CN" sz="1200" b="0" i="0" u="none" strike="noStrike" cap="none" normalizeH="0" baseline="0" smtClean="0">
                          <a:ln>
                            <a:noFill/>
                          </a:ln>
                          <a:solidFill>
                            <a:srgbClr val="000000"/>
                          </a:solidFill>
                          <a:effectLst/>
                          <a:latin typeface="Arial" charset="0"/>
                          <a:ea typeface="宋体" pitchFamily="2" charset="-122"/>
                        </a:rPr>
                        <a:t>ActionContext</a:t>
                      </a:r>
                      <a:r>
                        <a:rPr kumimoji="0" lang="zh-CN" altLang="en-US" sz="1200" b="0" i="0" u="none" strike="noStrike" cap="none" normalizeH="0" baseline="0" smtClean="0">
                          <a:ln>
                            <a:noFill/>
                          </a:ln>
                          <a:solidFill>
                            <a:srgbClr val="000000"/>
                          </a:solidFill>
                          <a:effectLst/>
                          <a:latin typeface="Arial" charset="0"/>
                          <a:ea typeface="宋体" pitchFamily="2" charset="-122"/>
                        </a:rPr>
                        <a:t>中添加到</a:t>
                      </a:r>
                      <a:r>
                        <a:rPr kumimoji="0" lang="en-US" altLang="zh-CN" sz="1200" b="0" i="0" u="none" strike="noStrike" cap="none" normalizeH="0" baseline="0" smtClean="0">
                          <a:ln>
                            <a:noFill/>
                          </a:ln>
                          <a:solidFill>
                            <a:srgbClr val="000000"/>
                          </a:solidFill>
                          <a:effectLst/>
                          <a:latin typeface="Arial" charset="0"/>
                          <a:ea typeface="宋体" pitchFamily="2" charset="-122"/>
                        </a:rPr>
                        <a:t>Action</a:t>
                      </a:r>
                      <a:r>
                        <a:rPr kumimoji="0" lang="zh-CN" altLang="en-US" sz="1200" b="0" i="0" u="none" strike="noStrike" cap="none" normalizeH="0" baseline="0" smtClean="0">
                          <a:ln>
                            <a:noFill/>
                          </a:ln>
                          <a:solidFill>
                            <a:srgbClr val="000000"/>
                          </a:solidFill>
                          <a:effectLst/>
                          <a:latin typeface="Arial" charset="0"/>
                          <a:ea typeface="宋体" pitchFamily="2" charset="-122"/>
                        </a:rPr>
                        <a:t>的属性字段中。</a:t>
                      </a:r>
                      <a:endParaRPr kumimoji="0" lang="zh-CN" altLang="en-US" sz="2000" b="0" i="0" u="none" strike="noStrike" cap="none" normalizeH="0" baseline="0" smtClean="0">
                        <a:ln>
                          <a:noFill/>
                        </a:ln>
                        <a:solidFill>
                          <a:schemeClr val="tx1"/>
                        </a:solidFill>
                        <a:effectLst/>
                        <a:latin typeface="Arial" charset="0"/>
                        <a:ea typeface="宋体" pitchFamily="2" charset="-122"/>
                      </a:endParaRPr>
                    </a:p>
                  </a:txBody>
                  <a:tcPr horzOverflow="overflow">
                    <a:lnL w="12700" cap="flat" cmpd="sng" algn="ctr">
                      <a:solidFill>
                        <a:srgbClr val="D4D0C8"/>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D4D0C8"/>
                      </a:solidFill>
                      <a:prstDash val="solid"/>
                      <a:round/>
                      <a:headEnd type="none" w="med" len="med"/>
                      <a:tailEnd type="none" w="med" len="med"/>
                    </a:lnT>
                    <a:lnB w="12700" cap="flat" cmpd="sng" algn="ctr">
                      <a:solidFill>
                        <a:srgbClr val="D4D0C8"/>
                      </a:solidFill>
                      <a:prstDash val="solid"/>
                      <a:round/>
                      <a:headEnd type="none" w="med" len="med"/>
                      <a:tailEnd type="none" w="med" len="med"/>
                    </a:lnB>
                    <a:lnTlToBr>
                      <a:noFill/>
                    </a:lnTlToBr>
                    <a:lnBlToTr>
                      <a:noFill/>
                    </a:lnBlToTr>
                    <a:noFill/>
                  </a:tcPr>
                </a:tc>
              </a:tr>
              <a:tr h="2254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200" b="0" i="0" u="none" strike="noStrike" cap="none" normalizeH="0" baseline="0" smtClean="0">
                          <a:ln>
                            <a:noFill/>
                          </a:ln>
                          <a:solidFill>
                            <a:srgbClr val="000000"/>
                          </a:solidFill>
                          <a:effectLst/>
                          <a:latin typeface="Arial" charset="0"/>
                          <a:ea typeface="宋体" pitchFamily="2" charset="-122"/>
                        </a:rPr>
                        <a:t>Create Session Interceptor</a:t>
                      </a:r>
                      <a:endParaRPr kumimoji="0" lang="en-US" altLang="zh-CN" sz="1200" b="0" i="0" u="none" strike="noStrike" cap="none" normalizeH="0" baseline="0" smtClean="0">
                        <a:ln>
                          <a:noFill/>
                        </a:ln>
                        <a:solidFill>
                          <a:schemeClr val="tx1"/>
                        </a:solidFill>
                        <a:effectLst/>
                        <a:latin typeface="Arial" charset="0"/>
                        <a:ea typeface="宋体"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D4D0C8"/>
                      </a:solidFill>
                      <a:prstDash val="solid"/>
                      <a:round/>
                      <a:headEnd type="none" w="med" len="med"/>
                      <a:tailEnd type="none" w="med" len="med"/>
                    </a:lnR>
                    <a:lnT w="12700" cap="flat" cmpd="sng" algn="ctr">
                      <a:solidFill>
                        <a:srgbClr val="D4D0C8"/>
                      </a:solidFill>
                      <a:prstDash val="solid"/>
                      <a:round/>
                      <a:headEnd type="none" w="med" len="med"/>
                      <a:tailEnd type="none" w="med" len="med"/>
                    </a:lnT>
                    <a:lnB w="12700" cap="flat" cmpd="sng" algn="ctr">
                      <a:solidFill>
                        <a:srgbClr val="D4D0C8"/>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200" b="0" i="0" u="none" strike="noStrike" cap="none" normalizeH="0" baseline="0" smtClean="0">
                          <a:ln>
                            <a:noFill/>
                          </a:ln>
                          <a:solidFill>
                            <a:srgbClr val="000000"/>
                          </a:solidFill>
                          <a:effectLst/>
                          <a:latin typeface="Arial" charset="0"/>
                          <a:ea typeface="宋体" pitchFamily="2" charset="-122"/>
                        </a:rPr>
                        <a:t>createSession</a:t>
                      </a:r>
                      <a:endParaRPr kumimoji="0" lang="en-US" altLang="zh-CN" sz="1200" b="0" i="0" u="none" strike="noStrike" cap="none" normalizeH="0" baseline="0" smtClean="0">
                        <a:ln>
                          <a:noFill/>
                        </a:ln>
                        <a:solidFill>
                          <a:schemeClr val="tx1"/>
                        </a:solidFill>
                        <a:effectLst/>
                        <a:latin typeface="Arial" charset="0"/>
                        <a:ea typeface="宋体" pitchFamily="2" charset="-122"/>
                      </a:endParaRPr>
                    </a:p>
                  </a:txBody>
                  <a:tcPr horzOverflow="overflow">
                    <a:lnL w="12700" cap="flat" cmpd="sng" algn="ctr">
                      <a:solidFill>
                        <a:srgbClr val="D4D0C8"/>
                      </a:solidFill>
                      <a:prstDash val="solid"/>
                      <a:round/>
                      <a:headEnd type="none" w="med" len="med"/>
                      <a:tailEnd type="none" w="med" len="med"/>
                    </a:lnL>
                    <a:lnR w="12700" cap="flat" cmpd="sng" algn="ctr">
                      <a:solidFill>
                        <a:srgbClr val="D4D0C8"/>
                      </a:solidFill>
                      <a:prstDash val="solid"/>
                      <a:round/>
                      <a:headEnd type="none" w="med" len="med"/>
                      <a:tailEnd type="none" w="med" len="med"/>
                    </a:lnR>
                    <a:lnT w="12700" cap="flat" cmpd="sng" algn="ctr">
                      <a:solidFill>
                        <a:srgbClr val="D4D0C8"/>
                      </a:solidFill>
                      <a:prstDash val="solid"/>
                      <a:round/>
                      <a:headEnd type="none" w="med" len="med"/>
                      <a:tailEnd type="none" w="med" len="med"/>
                    </a:lnT>
                    <a:lnB w="12700" cap="flat" cmpd="sng" algn="ctr">
                      <a:solidFill>
                        <a:srgbClr val="D4D0C8"/>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1200" b="0" i="0" u="none" strike="noStrike" cap="none" normalizeH="0" baseline="0" smtClean="0">
                          <a:ln>
                            <a:noFill/>
                          </a:ln>
                          <a:solidFill>
                            <a:srgbClr val="000000"/>
                          </a:solidFill>
                          <a:effectLst/>
                          <a:latin typeface="Arial" charset="0"/>
                          <a:ea typeface="宋体" pitchFamily="2" charset="-122"/>
                        </a:rPr>
                        <a:t>自动的创建</a:t>
                      </a:r>
                      <a:r>
                        <a:rPr kumimoji="0" lang="en-US" altLang="zh-CN" sz="1200" b="0" i="0" u="none" strike="noStrike" cap="none" normalizeH="0" baseline="0" smtClean="0">
                          <a:ln>
                            <a:noFill/>
                          </a:ln>
                          <a:solidFill>
                            <a:srgbClr val="000000"/>
                          </a:solidFill>
                          <a:effectLst/>
                          <a:latin typeface="Arial" charset="0"/>
                          <a:ea typeface="宋体" pitchFamily="2" charset="-122"/>
                        </a:rPr>
                        <a:t>HttpSession</a:t>
                      </a:r>
                      <a:r>
                        <a:rPr kumimoji="0" lang="zh-CN" altLang="en-US" sz="1200" b="0" i="0" u="none" strike="noStrike" cap="none" normalizeH="0" baseline="0" smtClean="0">
                          <a:ln>
                            <a:noFill/>
                          </a:ln>
                          <a:solidFill>
                            <a:srgbClr val="000000"/>
                          </a:solidFill>
                          <a:effectLst/>
                          <a:latin typeface="Arial" charset="0"/>
                          <a:ea typeface="宋体" pitchFamily="2" charset="-122"/>
                        </a:rPr>
                        <a:t>，用来为需要使用到</a:t>
                      </a:r>
                      <a:r>
                        <a:rPr kumimoji="0" lang="en-US" altLang="zh-CN" sz="1200" b="0" i="0" u="none" strike="noStrike" cap="none" normalizeH="0" baseline="0" smtClean="0">
                          <a:ln>
                            <a:noFill/>
                          </a:ln>
                          <a:solidFill>
                            <a:srgbClr val="000000"/>
                          </a:solidFill>
                          <a:effectLst/>
                          <a:latin typeface="Arial" charset="0"/>
                          <a:ea typeface="宋体" pitchFamily="2" charset="-122"/>
                        </a:rPr>
                        <a:t>HttpSession</a:t>
                      </a:r>
                      <a:r>
                        <a:rPr kumimoji="0" lang="zh-CN" altLang="en-US" sz="1200" b="0" i="0" u="none" strike="noStrike" cap="none" normalizeH="0" baseline="0" smtClean="0">
                          <a:ln>
                            <a:noFill/>
                          </a:ln>
                          <a:solidFill>
                            <a:srgbClr val="000000"/>
                          </a:solidFill>
                          <a:effectLst/>
                          <a:latin typeface="Arial" charset="0"/>
                          <a:ea typeface="宋体" pitchFamily="2" charset="-122"/>
                        </a:rPr>
                        <a:t>的拦截器服务。</a:t>
                      </a:r>
                      <a:endParaRPr kumimoji="0" lang="zh-CN" altLang="en-US" sz="2000" b="0" i="0" u="none" strike="noStrike" cap="none" normalizeH="0" baseline="0" smtClean="0">
                        <a:ln>
                          <a:noFill/>
                        </a:ln>
                        <a:solidFill>
                          <a:schemeClr val="tx1"/>
                        </a:solidFill>
                        <a:effectLst/>
                        <a:latin typeface="Arial" charset="0"/>
                        <a:ea typeface="宋体" pitchFamily="2" charset="-122"/>
                      </a:endParaRPr>
                    </a:p>
                  </a:txBody>
                  <a:tcPr horzOverflow="overflow">
                    <a:lnL w="12700" cap="flat" cmpd="sng" algn="ctr">
                      <a:solidFill>
                        <a:srgbClr val="D4D0C8"/>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D4D0C8"/>
                      </a:solidFill>
                      <a:prstDash val="solid"/>
                      <a:round/>
                      <a:headEnd type="none" w="med" len="med"/>
                      <a:tailEnd type="none" w="med" len="med"/>
                    </a:lnT>
                    <a:lnB w="12700" cap="flat" cmpd="sng" algn="ctr">
                      <a:solidFill>
                        <a:srgbClr val="D4D0C8"/>
                      </a:solidFill>
                      <a:prstDash val="solid"/>
                      <a:round/>
                      <a:headEnd type="none" w="med" len="med"/>
                      <a:tailEnd type="none" w="med" len="med"/>
                    </a:lnB>
                    <a:lnTlToBr>
                      <a:noFill/>
                    </a:lnTlToBr>
                    <a:lnBlToTr>
                      <a:noFill/>
                    </a:lnBlToTr>
                    <a:noFill/>
                  </a:tcPr>
                </a:tc>
              </a:tr>
              <a:tr h="1571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200" b="0" i="0" u="none" strike="noStrike" cap="none" normalizeH="0" baseline="0" smtClean="0">
                          <a:ln>
                            <a:noFill/>
                          </a:ln>
                          <a:solidFill>
                            <a:srgbClr val="000000"/>
                          </a:solidFill>
                          <a:effectLst/>
                          <a:latin typeface="Arial" charset="0"/>
                          <a:ea typeface="宋体" pitchFamily="2" charset="-122"/>
                        </a:rPr>
                        <a:t>Debugging Interceptor</a:t>
                      </a:r>
                      <a:endParaRPr kumimoji="0" lang="en-US" altLang="zh-CN" sz="1200" b="0" i="0" u="none" strike="noStrike" cap="none" normalizeH="0" baseline="0" smtClean="0">
                        <a:ln>
                          <a:noFill/>
                        </a:ln>
                        <a:solidFill>
                          <a:schemeClr val="tx1"/>
                        </a:solidFill>
                        <a:effectLst/>
                        <a:latin typeface="Arial" charset="0"/>
                        <a:ea typeface="宋体"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D4D0C8"/>
                      </a:solidFill>
                      <a:prstDash val="solid"/>
                      <a:round/>
                      <a:headEnd type="none" w="med" len="med"/>
                      <a:tailEnd type="none" w="med" len="med"/>
                    </a:lnR>
                    <a:lnT w="12700" cap="flat" cmpd="sng" algn="ctr">
                      <a:solidFill>
                        <a:srgbClr val="D4D0C8"/>
                      </a:solidFill>
                      <a:prstDash val="solid"/>
                      <a:round/>
                      <a:headEnd type="none" w="med" len="med"/>
                      <a:tailEnd type="none" w="med" len="med"/>
                    </a:lnT>
                    <a:lnB w="12700" cap="flat" cmpd="sng" algn="ctr">
                      <a:solidFill>
                        <a:srgbClr val="D4D0C8"/>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200" b="0" i="0" u="none" strike="noStrike" cap="none" normalizeH="0" baseline="0" smtClean="0">
                          <a:ln>
                            <a:noFill/>
                          </a:ln>
                          <a:solidFill>
                            <a:srgbClr val="000000"/>
                          </a:solidFill>
                          <a:effectLst/>
                          <a:latin typeface="Arial" charset="0"/>
                          <a:ea typeface="宋体" pitchFamily="2" charset="-122"/>
                        </a:rPr>
                        <a:t>debugging</a:t>
                      </a:r>
                      <a:endParaRPr kumimoji="0" lang="en-US" altLang="zh-CN" sz="1200" b="0" i="0" u="none" strike="noStrike" cap="none" normalizeH="0" baseline="0" smtClean="0">
                        <a:ln>
                          <a:noFill/>
                        </a:ln>
                        <a:solidFill>
                          <a:schemeClr val="tx1"/>
                        </a:solidFill>
                        <a:effectLst/>
                        <a:latin typeface="Arial" charset="0"/>
                        <a:ea typeface="宋体" pitchFamily="2" charset="-122"/>
                      </a:endParaRPr>
                    </a:p>
                  </a:txBody>
                  <a:tcPr horzOverflow="overflow">
                    <a:lnL w="12700" cap="flat" cmpd="sng" algn="ctr">
                      <a:solidFill>
                        <a:srgbClr val="D4D0C8"/>
                      </a:solidFill>
                      <a:prstDash val="solid"/>
                      <a:round/>
                      <a:headEnd type="none" w="med" len="med"/>
                      <a:tailEnd type="none" w="med" len="med"/>
                    </a:lnL>
                    <a:lnR w="12700" cap="flat" cmpd="sng" algn="ctr">
                      <a:solidFill>
                        <a:srgbClr val="D4D0C8"/>
                      </a:solidFill>
                      <a:prstDash val="solid"/>
                      <a:round/>
                      <a:headEnd type="none" w="med" len="med"/>
                      <a:tailEnd type="none" w="med" len="med"/>
                    </a:lnR>
                    <a:lnT w="12700" cap="flat" cmpd="sng" algn="ctr">
                      <a:solidFill>
                        <a:srgbClr val="D4D0C8"/>
                      </a:solidFill>
                      <a:prstDash val="solid"/>
                      <a:round/>
                      <a:headEnd type="none" w="med" len="med"/>
                      <a:tailEnd type="none" w="med" len="med"/>
                    </a:lnT>
                    <a:lnB w="12700" cap="flat" cmpd="sng" algn="ctr">
                      <a:solidFill>
                        <a:srgbClr val="D4D0C8"/>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1200" b="0" i="0" u="none" strike="noStrike" cap="none" normalizeH="0" baseline="0" smtClean="0">
                          <a:ln>
                            <a:noFill/>
                          </a:ln>
                          <a:solidFill>
                            <a:srgbClr val="000000"/>
                          </a:solidFill>
                          <a:effectLst/>
                          <a:latin typeface="Arial" charset="0"/>
                          <a:ea typeface="宋体" pitchFamily="2" charset="-122"/>
                        </a:rPr>
                        <a:t>提供不同的调试用的页面来展现内部的数据状况。</a:t>
                      </a:r>
                      <a:endParaRPr kumimoji="0" lang="zh-CN" altLang="en-US" sz="2000" b="0" i="0" u="none" strike="noStrike" cap="none" normalizeH="0" baseline="0" smtClean="0">
                        <a:ln>
                          <a:noFill/>
                        </a:ln>
                        <a:solidFill>
                          <a:schemeClr val="tx1"/>
                        </a:solidFill>
                        <a:effectLst/>
                        <a:latin typeface="Arial" charset="0"/>
                        <a:ea typeface="宋体" pitchFamily="2" charset="-122"/>
                      </a:endParaRPr>
                    </a:p>
                  </a:txBody>
                  <a:tcPr horzOverflow="overflow">
                    <a:lnL w="12700" cap="flat" cmpd="sng" algn="ctr">
                      <a:solidFill>
                        <a:srgbClr val="D4D0C8"/>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D4D0C8"/>
                      </a:solidFill>
                      <a:prstDash val="solid"/>
                      <a:round/>
                      <a:headEnd type="none" w="med" len="med"/>
                      <a:tailEnd type="none" w="med" len="med"/>
                    </a:lnT>
                    <a:lnB w="12700" cap="flat" cmpd="sng" algn="ctr">
                      <a:solidFill>
                        <a:srgbClr val="D4D0C8"/>
                      </a:solidFill>
                      <a:prstDash val="solid"/>
                      <a:round/>
                      <a:headEnd type="none" w="med" len="med"/>
                      <a:tailEnd type="none" w="med" len="med"/>
                    </a:lnB>
                    <a:lnTlToBr>
                      <a:noFill/>
                    </a:lnTlToBr>
                    <a:lnBlToTr>
                      <a:noFill/>
                    </a:lnBlToTr>
                    <a:noFill/>
                  </a:tcPr>
                </a:tc>
              </a:tr>
              <a:tr h="2254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200" b="0" i="0" u="none" strike="noStrike" cap="none" normalizeH="0" baseline="0" smtClean="0">
                          <a:ln>
                            <a:noFill/>
                          </a:ln>
                          <a:solidFill>
                            <a:srgbClr val="000000"/>
                          </a:solidFill>
                          <a:effectLst/>
                          <a:latin typeface="Arial" charset="0"/>
                          <a:ea typeface="宋体" pitchFamily="2" charset="-122"/>
                        </a:rPr>
                        <a:t>Execute and Wait Interceptor</a:t>
                      </a:r>
                      <a:endParaRPr kumimoji="0" lang="en-US" altLang="zh-CN" sz="1200" b="0" i="0" u="none" strike="noStrike" cap="none" normalizeH="0" baseline="0" smtClean="0">
                        <a:ln>
                          <a:noFill/>
                        </a:ln>
                        <a:solidFill>
                          <a:schemeClr val="tx1"/>
                        </a:solidFill>
                        <a:effectLst/>
                        <a:latin typeface="Arial" charset="0"/>
                        <a:ea typeface="宋体"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D4D0C8"/>
                      </a:solidFill>
                      <a:prstDash val="solid"/>
                      <a:round/>
                      <a:headEnd type="none" w="med" len="med"/>
                      <a:tailEnd type="none" w="med" len="med"/>
                    </a:lnR>
                    <a:lnT w="12700" cap="flat" cmpd="sng" algn="ctr">
                      <a:solidFill>
                        <a:srgbClr val="D4D0C8"/>
                      </a:solidFill>
                      <a:prstDash val="solid"/>
                      <a:round/>
                      <a:headEnd type="none" w="med" len="med"/>
                      <a:tailEnd type="none" w="med" len="med"/>
                    </a:lnT>
                    <a:lnB w="12700" cap="flat" cmpd="sng" algn="ctr">
                      <a:solidFill>
                        <a:srgbClr val="D4D0C8"/>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200" b="0" i="0" u="none" strike="noStrike" cap="none" normalizeH="0" baseline="0" smtClean="0">
                          <a:ln>
                            <a:noFill/>
                          </a:ln>
                          <a:solidFill>
                            <a:srgbClr val="000000"/>
                          </a:solidFill>
                          <a:effectLst/>
                          <a:latin typeface="Arial" charset="0"/>
                          <a:ea typeface="宋体" pitchFamily="2" charset="-122"/>
                        </a:rPr>
                        <a:t>execAndWait</a:t>
                      </a:r>
                      <a:endParaRPr kumimoji="0" lang="en-US" altLang="zh-CN" sz="1200" b="0" i="0" u="none" strike="noStrike" cap="none" normalizeH="0" baseline="0" smtClean="0">
                        <a:ln>
                          <a:noFill/>
                        </a:ln>
                        <a:solidFill>
                          <a:schemeClr val="tx1"/>
                        </a:solidFill>
                        <a:effectLst/>
                        <a:latin typeface="Arial" charset="0"/>
                        <a:ea typeface="宋体" pitchFamily="2" charset="-122"/>
                      </a:endParaRPr>
                    </a:p>
                  </a:txBody>
                  <a:tcPr horzOverflow="overflow">
                    <a:lnL w="12700" cap="flat" cmpd="sng" algn="ctr">
                      <a:solidFill>
                        <a:srgbClr val="D4D0C8"/>
                      </a:solidFill>
                      <a:prstDash val="solid"/>
                      <a:round/>
                      <a:headEnd type="none" w="med" len="med"/>
                      <a:tailEnd type="none" w="med" len="med"/>
                    </a:lnL>
                    <a:lnR w="12700" cap="flat" cmpd="sng" algn="ctr">
                      <a:solidFill>
                        <a:srgbClr val="D4D0C8"/>
                      </a:solidFill>
                      <a:prstDash val="solid"/>
                      <a:round/>
                      <a:headEnd type="none" w="med" len="med"/>
                      <a:tailEnd type="none" w="med" len="med"/>
                    </a:lnR>
                    <a:lnT w="12700" cap="flat" cmpd="sng" algn="ctr">
                      <a:solidFill>
                        <a:srgbClr val="D4D0C8"/>
                      </a:solidFill>
                      <a:prstDash val="solid"/>
                      <a:round/>
                      <a:headEnd type="none" w="med" len="med"/>
                      <a:tailEnd type="none" w="med" len="med"/>
                    </a:lnT>
                    <a:lnB w="12700" cap="flat" cmpd="sng" algn="ctr">
                      <a:solidFill>
                        <a:srgbClr val="D4D0C8"/>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1200" b="0" i="0" u="none" strike="noStrike" cap="none" normalizeH="0" baseline="0" smtClean="0">
                          <a:ln>
                            <a:noFill/>
                          </a:ln>
                          <a:solidFill>
                            <a:srgbClr val="000000"/>
                          </a:solidFill>
                          <a:effectLst/>
                          <a:latin typeface="Arial" charset="0"/>
                          <a:ea typeface="宋体" pitchFamily="2" charset="-122"/>
                        </a:rPr>
                        <a:t>在后台执行</a:t>
                      </a:r>
                      <a:r>
                        <a:rPr kumimoji="0" lang="en-US" altLang="zh-CN" sz="1200" b="0" i="0" u="none" strike="noStrike" cap="none" normalizeH="0" baseline="0" smtClean="0">
                          <a:ln>
                            <a:noFill/>
                          </a:ln>
                          <a:solidFill>
                            <a:srgbClr val="000000"/>
                          </a:solidFill>
                          <a:effectLst/>
                          <a:latin typeface="Arial" charset="0"/>
                          <a:ea typeface="宋体" pitchFamily="2" charset="-122"/>
                        </a:rPr>
                        <a:t>Action</a:t>
                      </a:r>
                      <a:r>
                        <a:rPr kumimoji="0" lang="zh-CN" altLang="en-US" sz="1200" b="0" i="0" u="none" strike="noStrike" cap="none" normalizeH="0" baseline="0" smtClean="0">
                          <a:ln>
                            <a:noFill/>
                          </a:ln>
                          <a:solidFill>
                            <a:srgbClr val="000000"/>
                          </a:solidFill>
                          <a:effectLst/>
                          <a:latin typeface="Arial" charset="0"/>
                          <a:ea typeface="宋体" pitchFamily="2" charset="-122"/>
                        </a:rPr>
                        <a:t>，同时将用户带到一个中间的等待页面。</a:t>
                      </a:r>
                      <a:endParaRPr kumimoji="0" lang="zh-CN" altLang="en-US" sz="2000" b="0" i="0" u="none" strike="noStrike" cap="none" normalizeH="0" baseline="0" smtClean="0">
                        <a:ln>
                          <a:noFill/>
                        </a:ln>
                        <a:solidFill>
                          <a:schemeClr val="tx1"/>
                        </a:solidFill>
                        <a:effectLst/>
                        <a:latin typeface="Arial" charset="0"/>
                        <a:ea typeface="宋体" pitchFamily="2" charset="-122"/>
                      </a:endParaRPr>
                    </a:p>
                  </a:txBody>
                  <a:tcPr horzOverflow="overflow">
                    <a:lnL w="12700" cap="flat" cmpd="sng" algn="ctr">
                      <a:solidFill>
                        <a:srgbClr val="D4D0C8"/>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D4D0C8"/>
                      </a:solidFill>
                      <a:prstDash val="solid"/>
                      <a:round/>
                      <a:headEnd type="none" w="med" len="med"/>
                      <a:tailEnd type="none" w="med" len="med"/>
                    </a:lnT>
                    <a:lnB w="12700" cap="flat" cmpd="sng" algn="ctr">
                      <a:solidFill>
                        <a:srgbClr val="D4D0C8"/>
                      </a:solidFill>
                      <a:prstDash val="solid"/>
                      <a:round/>
                      <a:headEnd type="none" w="med" len="med"/>
                      <a:tailEnd type="none" w="med" len="med"/>
                    </a:lnB>
                    <a:lnTlToBr>
                      <a:noFill/>
                    </a:lnTlToBr>
                    <a:lnBlToTr>
                      <a:noFill/>
                    </a:lnBlToTr>
                    <a:noFill/>
                  </a:tcPr>
                </a:tc>
              </a:tr>
              <a:tr h="1571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200" b="0" i="0" u="none" strike="noStrike" cap="none" normalizeH="0" baseline="0" smtClean="0">
                          <a:ln>
                            <a:noFill/>
                          </a:ln>
                          <a:solidFill>
                            <a:srgbClr val="000000"/>
                          </a:solidFill>
                          <a:effectLst/>
                          <a:latin typeface="Arial" charset="0"/>
                          <a:ea typeface="宋体" pitchFamily="2" charset="-122"/>
                        </a:rPr>
                        <a:t>Exception Interceptor</a:t>
                      </a:r>
                      <a:endParaRPr kumimoji="0" lang="en-US" altLang="zh-CN" sz="1200" b="0" i="0" u="none" strike="noStrike" cap="none" normalizeH="0" baseline="0" smtClean="0">
                        <a:ln>
                          <a:noFill/>
                        </a:ln>
                        <a:solidFill>
                          <a:schemeClr val="tx1"/>
                        </a:solidFill>
                        <a:effectLst/>
                        <a:latin typeface="Arial" charset="0"/>
                        <a:ea typeface="宋体"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D4D0C8"/>
                      </a:solidFill>
                      <a:prstDash val="solid"/>
                      <a:round/>
                      <a:headEnd type="none" w="med" len="med"/>
                      <a:tailEnd type="none" w="med" len="med"/>
                    </a:lnR>
                    <a:lnT w="12700" cap="flat" cmpd="sng" algn="ctr">
                      <a:solidFill>
                        <a:srgbClr val="D4D0C8"/>
                      </a:solidFill>
                      <a:prstDash val="solid"/>
                      <a:round/>
                      <a:headEnd type="none" w="med" len="med"/>
                      <a:tailEnd type="none" w="med" len="med"/>
                    </a:lnT>
                    <a:lnB w="12700" cap="flat" cmpd="sng" algn="ctr">
                      <a:solidFill>
                        <a:srgbClr val="D4D0C8"/>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200" b="0" i="0" u="none" strike="noStrike" cap="none" normalizeH="0" baseline="0" smtClean="0">
                          <a:ln>
                            <a:noFill/>
                          </a:ln>
                          <a:solidFill>
                            <a:srgbClr val="000000"/>
                          </a:solidFill>
                          <a:effectLst/>
                          <a:latin typeface="Arial" charset="0"/>
                          <a:ea typeface="宋体" pitchFamily="2" charset="-122"/>
                        </a:rPr>
                        <a:t>exception</a:t>
                      </a:r>
                      <a:endParaRPr kumimoji="0" lang="en-US" altLang="zh-CN" sz="1200" b="0" i="0" u="none" strike="noStrike" cap="none" normalizeH="0" baseline="0" smtClean="0">
                        <a:ln>
                          <a:noFill/>
                        </a:ln>
                        <a:solidFill>
                          <a:schemeClr val="tx1"/>
                        </a:solidFill>
                        <a:effectLst/>
                        <a:latin typeface="Arial" charset="0"/>
                        <a:ea typeface="宋体" pitchFamily="2" charset="-122"/>
                      </a:endParaRPr>
                    </a:p>
                  </a:txBody>
                  <a:tcPr horzOverflow="overflow">
                    <a:lnL w="12700" cap="flat" cmpd="sng" algn="ctr">
                      <a:solidFill>
                        <a:srgbClr val="D4D0C8"/>
                      </a:solidFill>
                      <a:prstDash val="solid"/>
                      <a:round/>
                      <a:headEnd type="none" w="med" len="med"/>
                      <a:tailEnd type="none" w="med" len="med"/>
                    </a:lnL>
                    <a:lnR w="12700" cap="flat" cmpd="sng" algn="ctr">
                      <a:solidFill>
                        <a:srgbClr val="D4D0C8"/>
                      </a:solidFill>
                      <a:prstDash val="solid"/>
                      <a:round/>
                      <a:headEnd type="none" w="med" len="med"/>
                      <a:tailEnd type="none" w="med" len="med"/>
                    </a:lnR>
                    <a:lnT w="12700" cap="flat" cmpd="sng" algn="ctr">
                      <a:solidFill>
                        <a:srgbClr val="D4D0C8"/>
                      </a:solidFill>
                      <a:prstDash val="solid"/>
                      <a:round/>
                      <a:headEnd type="none" w="med" len="med"/>
                      <a:tailEnd type="none" w="med" len="med"/>
                    </a:lnT>
                    <a:lnB w="12700" cap="flat" cmpd="sng" algn="ctr">
                      <a:solidFill>
                        <a:srgbClr val="D4D0C8"/>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1200" b="0" i="0" u="none" strike="noStrike" cap="none" normalizeH="0" baseline="0" smtClean="0">
                          <a:ln>
                            <a:noFill/>
                          </a:ln>
                          <a:solidFill>
                            <a:srgbClr val="000000"/>
                          </a:solidFill>
                          <a:effectLst/>
                          <a:latin typeface="Arial" charset="0"/>
                          <a:ea typeface="宋体" pitchFamily="2" charset="-122"/>
                        </a:rPr>
                        <a:t>将异常定位到一个画面</a:t>
                      </a:r>
                      <a:endParaRPr kumimoji="0" lang="zh-CN" altLang="en-US" sz="2000" b="0" i="0" u="none" strike="noStrike" cap="none" normalizeH="0" baseline="0" smtClean="0">
                        <a:ln>
                          <a:noFill/>
                        </a:ln>
                        <a:solidFill>
                          <a:schemeClr val="tx1"/>
                        </a:solidFill>
                        <a:effectLst/>
                        <a:latin typeface="Arial" charset="0"/>
                        <a:ea typeface="宋体" pitchFamily="2" charset="-122"/>
                      </a:endParaRPr>
                    </a:p>
                  </a:txBody>
                  <a:tcPr horzOverflow="overflow">
                    <a:lnL w="12700" cap="flat" cmpd="sng" algn="ctr">
                      <a:solidFill>
                        <a:srgbClr val="D4D0C8"/>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D4D0C8"/>
                      </a:solidFill>
                      <a:prstDash val="solid"/>
                      <a:round/>
                      <a:headEnd type="none" w="med" len="med"/>
                      <a:tailEnd type="none" w="med" len="med"/>
                    </a:lnT>
                    <a:lnB w="12700" cap="flat" cmpd="sng" algn="ctr">
                      <a:solidFill>
                        <a:srgbClr val="D4D0C8"/>
                      </a:solidFill>
                      <a:prstDash val="solid"/>
                      <a:round/>
                      <a:headEnd type="none" w="med" len="med"/>
                      <a:tailEnd type="none" w="med" len="med"/>
                    </a:lnB>
                    <a:lnTlToBr>
                      <a:noFill/>
                    </a:lnTlToBr>
                    <a:lnBlToTr>
                      <a:noFill/>
                    </a:lnBlToTr>
                    <a:noFill/>
                  </a:tcPr>
                </a:tc>
              </a:tr>
              <a:tr h="1587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200" b="0" i="0" u="none" strike="noStrike" cap="none" normalizeH="0" baseline="0" smtClean="0">
                          <a:ln>
                            <a:noFill/>
                          </a:ln>
                          <a:solidFill>
                            <a:srgbClr val="000000"/>
                          </a:solidFill>
                          <a:effectLst/>
                          <a:latin typeface="Arial" charset="0"/>
                          <a:ea typeface="宋体" pitchFamily="2" charset="-122"/>
                        </a:rPr>
                        <a:t>File Upload Interceptor</a:t>
                      </a:r>
                      <a:endParaRPr kumimoji="0" lang="en-US" altLang="zh-CN" sz="1200" b="0" i="0" u="none" strike="noStrike" cap="none" normalizeH="0" baseline="0" smtClean="0">
                        <a:ln>
                          <a:noFill/>
                        </a:ln>
                        <a:solidFill>
                          <a:schemeClr val="tx1"/>
                        </a:solidFill>
                        <a:effectLst/>
                        <a:latin typeface="Arial" charset="0"/>
                        <a:ea typeface="宋体"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D4D0C8"/>
                      </a:solidFill>
                      <a:prstDash val="solid"/>
                      <a:round/>
                      <a:headEnd type="none" w="med" len="med"/>
                      <a:tailEnd type="none" w="med" len="med"/>
                    </a:lnR>
                    <a:lnT w="12700" cap="flat" cmpd="sng" algn="ctr">
                      <a:solidFill>
                        <a:srgbClr val="D4D0C8"/>
                      </a:solidFill>
                      <a:prstDash val="solid"/>
                      <a:round/>
                      <a:headEnd type="none" w="med" len="med"/>
                      <a:tailEnd type="none" w="med" len="med"/>
                    </a:lnT>
                    <a:lnB w="12700" cap="flat" cmpd="sng" algn="ctr">
                      <a:solidFill>
                        <a:srgbClr val="D4D0C8"/>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200" b="0" i="0" u="none" strike="noStrike" cap="none" normalizeH="0" baseline="0" smtClean="0">
                          <a:ln>
                            <a:noFill/>
                          </a:ln>
                          <a:solidFill>
                            <a:srgbClr val="000000"/>
                          </a:solidFill>
                          <a:effectLst/>
                          <a:latin typeface="Arial" charset="0"/>
                          <a:ea typeface="宋体" pitchFamily="2" charset="-122"/>
                        </a:rPr>
                        <a:t>fileUpload</a:t>
                      </a:r>
                      <a:endParaRPr kumimoji="0" lang="en-US" altLang="zh-CN" sz="1200" b="0" i="0" u="none" strike="noStrike" cap="none" normalizeH="0" baseline="0" smtClean="0">
                        <a:ln>
                          <a:noFill/>
                        </a:ln>
                        <a:solidFill>
                          <a:schemeClr val="tx1"/>
                        </a:solidFill>
                        <a:effectLst/>
                        <a:latin typeface="Arial" charset="0"/>
                        <a:ea typeface="宋体" pitchFamily="2" charset="-122"/>
                      </a:endParaRPr>
                    </a:p>
                  </a:txBody>
                  <a:tcPr horzOverflow="overflow">
                    <a:lnL w="12700" cap="flat" cmpd="sng" algn="ctr">
                      <a:solidFill>
                        <a:srgbClr val="D4D0C8"/>
                      </a:solidFill>
                      <a:prstDash val="solid"/>
                      <a:round/>
                      <a:headEnd type="none" w="med" len="med"/>
                      <a:tailEnd type="none" w="med" len="med"/>
                    </a:lnL>
                    <a:lnR w="12700" cap="flat" cmpd="sng" algn="ctr">
                      <a:solidFill>
                        <a:srgbClr val="D4D0C8"/>
                      </a:solidFill>
                      <a:prstDash val="solid"/>
                      <a:round/>
                      <a:headEnd type="none" w="med" len="med"/>
                      <a:tailEnd type="none" w="med" len="med"/>
                    </a:lnR>
                    <a:lnT w="12700" cap="flat" cmpd="sng" algn="ctr">
                      <a:solidFill>
                        <a:srgbClr val="D4D0C8"/>
                      </a:solidFill>
                      <a:prstDash val="solid"/>
                      <a:round/>
                      <a:headEnd type="none" w="med" len="med"/>
                      <a:tailEnd type="none" w="med" len="med"/>
                    </a:lnT>
                    <a:lnB w="12700" cap="flat" cmpd="sng" algn="ctr">
                      <a:solidFill>
                        <a:srgbClr val="D4D0C8"/>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1200" b="0" i="0" u="none" strike="noStrike" cap="none" normalizeH="0" baseline="0" smtClean="0">
                          <a:ln>
                            <a:noFill/>
                          </a:ln>
                          <a:solidFill>
                            <a:srgbClr val="000000"/>
                          </a:solidFill>
                          <a:effectLst/>
                          <a:latin typeface="Arial" charset="0"/>
                          <a:ea typeface="宋体" pitchFamily="2" charset="-122"/>
                        </a:rPr>
                        <a:t>提供文件上传功能</a:t>
                      </a:r>
                      <a:endParaRPr kumimoji="0" lang="zh-CN" altLang="en-US" sz="2000" b="0" i="0" u="none" strike="noStrike" cap="none" normalizeH="0" baseline="0" smtClean="0">
                        <a:ln>
                          <a:noFill/>
                        </a:ln>
                        <a:solidFill>
                          <a:schemeClr val="tx1"/>
                        </a:solidFill>
                        <a:effectLst/>
                        <a:latin typeface="Arial" charset="0"/>
                        <a:ea typeface="宋体" pitchFamily="2" charset="-122"/>
                      </a:endParaRPr>
                    </a:p>
                  </a:txBody>
                  <a:tcPr horzOverflow="overflow">
                    <a:lnL w="12700" cap="flat" cmpd="sng" algn="ctr">
                      <a:solidFill>
                        <a:srgbClr val="D4D0C8"/>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D4D0C8"/>
                      </a:solidFill>
                      <a:prstDash val="solid"/>
                      <a:round/>
                      <a:headEnd type="none" w="med" len="med"/>
                      <a:tailEnd type="none" w="med" len="med"/>
                    </a:lnT>
                    <a:lnB w="12700" cap="flat" cmpd="sng" algn="ctr">
                      <a:solidFill>
                        <a:srgbClr val="D4D0C8"/>
                      </a:solidFill>
                      <a:prstDash val="solid"/>
                      <a:round/>
                      <a:headEnd type="none" w="med" len="med"/>
                      <a:tailEnd type="none" w="med" len="med"/>
                    </a:lnB>
                    <a:lnTlToBr>
                      <a:noFill/>
                    </a:lnTlToBr>
                    <a:lnBlToTr>
                      <a:noFill/>
                    </a:lnBlToTr>
                    <a:noFill/>
                  </a:tcPr>
                </a:tc>
              </a:tr>
              <a:tr h="1571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200" b="0" i="0" u="none" strike="noStrike" cap="none" normalizeH="0" baseline="0" smtClean="0">
                          <a:ln>
                            <a:noFill/>
                          </a:ln>
                          <a:solidFill>
                            <a:srgbClr val="000000"/>
                          </a:solidFill>
                          <a:effectLst/>
                          <a:latin typeface="Arial" charset="0"/>
                          <a:ea typeface="宋体" pitchFamily="2" charset="-122"/>
                        </a:rPr>
                        <a:t>I18n Interceptor</a:t>
                      </a:r>
                      <a:endParaRPr kumimoji="0" lang="en-US" altLang="zh-CN" sz="1200" b="0" i="0" u="none" strike="noStrike" cap="none" normalizeH="0" baseline="0" smtClean="0">
                        <a:ln>
                          <a:noFill/>
                        </a:ln>
                        <a:solidFill>
                          <a:schemeClr val="tx1"/>
                        </a:solidFill>
                        <a:effectLst/>
                        <a:latin typeface="Arial" charset="0"/>
                        <a:ea typeface="宋体"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D4D0C8"/>
                      </a:solidFill>
                      <a:prstDash val="solid"/>
                      <a:round/>
                      <a:headEnd type="none" w="med" len="med"/>
                      <a:tailEnd type="none" w="med" len="med"/>
                    </a:lnR>
                    <a:lnT w="12700" cap="flat" cmpd="sng" algn="ctr">
                      <a:solidFill>
                        <a:srgbClr val="D4D0C8"/>
                      </a:solidFill>
                      <a:prstDash val="solid"/>
                      <a:round/>
                      <a:headEnd type="none" w="med" len="med"/>
                      <a:tailEnd type="none" w="med" len="med"/>
                    </a:lnT>
                    <a:lnB w="12700" cap="flat" cmpd="sng" algn="ctr">
                      <a:solidFill>
                        <a:srgbClr val="D4D0C8"/>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200" b="0" i="0" u="none" strike="noStrike" cap="none" normalizeH="0" baseline="0" smtClean="0">
                          <a:ln>
                            <a:noFill/>
                          </a:ln>
                          <a:solidFill>
                            <a:srgbClr val="000000"/>
                          </a:solidFill>
                          <a:effectLst/>
                          <a:latin typeface="Arial" charset="0"/>
                          <a:ea typeface="宋体" pitchFamily="2" charset="-122"/>
                        </a:rPr>
                        <a:t>i18n</a:t>
                      </a:r>
                      <a:endParaRPr kumimoji="0" lang="en-US" altLang="zh-CN" sz="1200" b="0" i="0" u="none" strike="noStrike" cap="none" normalizeH="0" baseline="0" smtClean="0">
                        <a:ln>
                          <a:noFill/>
                        </a:ln>
                        <a:solidFill>
                          <a:schemeClr val="tx1"/>
                        </a:solidFill>
                        <a:effectLst/>
                        <a:latin typeface="Arial" charset="0"/>
                        <a:ea typeface="宋体" pitchFamily="2" charset="-122"/>
                      </a:endParaRPr>
                    </a:p>
                  </a:txBody>
                  <a:tcPr horzOverflow="overflow">
                    <a:lnL w="12700" cap="flat" cmpd="sng" algn="ctr">
                      <a:solidFill>
                        <a:srgbClr val="D4D0C8"/>
                      </a:solidFill>
                      <a:prstDash val="solid"/>
                      <a:round/>
                      <a:headEnd type="none" w="med" len="med"/>
                      <a:tailEnd type="none" w="med" len="med"/>
                    </a:lnL>
                    <a:lnR w="12700" cap="flat" cmpd="sng" algn="ctr">
                      <a:solidFill>
                        <a:srgbClr val="D4D0C8"/>
                      </a:solidFill>
                      <a:prstDash val="solid"/>
                      <a:round/>
                      <a:headEnd type="none" w="med" len="med"/>
                      <a:tailEnd type="none" w="med" len="med"/>
                    </a:lnR>
                    <a:lnT w="12700" cap="flat" cmpd="sng" algn="ctr">
                      <a:solidFill>
                        <a:srgbClr val="D4D0C8"/>
                      </a:solidFill>
                      <a:prstDash val="solid"/>
                      <a:round/>
                      <a:headEnd type="none" w="med" len="med"/>
                      <a:tailEnd type="none" w="med" len="med"/>
                    </a:lnT>
                    <a:lnB w="12700" cap="flat" cmpd="sng" algn="ctr">
                      <a:solidFill>
                        <a:srgbClr val="D4D0C8"/>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1200" b="0" i="0" u="none" strike="noStrike" cap="none" normalizeH="0" baseline="0" smtClean="0">
                          <a:ln>
                            <a:noFill/>
                          </a:ln>
                          <a:solidFill>
                            <a:srgbClr val="000000"/>
                          </a:solidFill>
                          <a:effectLst/>
                          <a:latin typeface="Arial" charset="0"/>
                          <a:ea typeface="宋体" pitchFamily="2" charset="-122"/>
                        </a:rPr>
                        <a:t>记录用户选择的</a:t>
                      </a:r>
                      <a:r>
                        <a:rPr kumimoji="0" lang="en-US" altLang="zh-CN" sz="1200" b="0" i="0" u="none" strike="noStrike" cap="none" normalizeH="0" baseline="0" smtClean="0">
                          <a:ln>
                            <a:noFill/>
                          </a:ln>
                          <a:solidFill>
                            <a:srgbClr val="000000"/>
                          </a:solidFill>
                          <a:effectLst/>
                          <a:latin typeface="Arial" charset="0"/>
                          <a:ea typeface="宋体" pitchFamily="2" charset="-122"/>
                        </a:rPr>
                        <a:t>locale</a:t>
                      </a:r>
                      <a:endParaRPr kumimoji="0" lang="en-US" altLang="zh-CN" sz="2000" b="0" i="0" u="none" strike="noStrike" cap="none" normalizeH="0" baseline="0" smtClean="0">
                        <a:ln>
                          <a:noFill/>
                        </a:ln>
                        <a:solidFill>
                          <a:schemeClr val="tx1"/>
                        </a:solidFill>
                        <a:effectLst/>
                        <a:latin typeface="Arial" charset="0"/>
                        <a:ea typeface="宋体" pitchFamily="2" charset="-122"/>
                      </a:endParaRPr>
                    </a:p>
                  </a:txBody>
                  <a:tcPr horzOverflow="overflow">
                    <a:lnL w="12700" cap="flat" cmpd="sng" algn="ctr">
                      <a:solidFill>
                        <a:srgbClr val="D4D0C8"/>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D4D0C8"/>
                      </a:solidFill>
                      <a:prstDash val="solid"/>
                      <a:round/>
                      <a:headEnd type="none" w="med" len="med"/>
                      <a:tailEnd type="none" w="med" len="med"/>
                    </a:lnT>
                    <a:lnB w="12700" cap="flat" cmpd="sng" algn="ctr">
                      <a:solidFill>
                        <a:srgbClr val="D4D0C8"/>
                      </a:solidFill>
                      <a:prstDash val="solid"/>
                      <a:round/>
                      <a:headEnd type="none" w="med" len="med"/>
                      <a:tailEnd type="none" w="med" len="med"/>
                    </a:lnB>
                    <a:lnTlToBr>
                      <a:noFill/>
                    </a:lnTlToBr>
                    <a:lnBlToTr>
                      <a:noFill/>
                    </a:lnBlToTr>
                    <a:noFill/>
                  </a:tcPr>
                </a:tc>
              </a:tr>
              <a:tr h="1571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200" b="0" i="0" u="none" strike="noStrike" cap="none" normalizeH="0" baseline="0" smtClean="0">
                          <a:ln>
                            <a:noFill/>
                          </a:ln>
                          <a:solidFill>
                            <a:srgbClr val="000000"/>
                          </a:solidFill>
                          <a:effectLst/>
                          <a:latin typeface="Arial" charset="0"/>
                          <a:ea typeface="宋体" pitchFamily="2" charset="-122"/>
                        </a:rPr>
                        <a:t>Logger Interceptor</a:t>
                      </a:r>
                      <a:endParaRPr kumimoji="0" lang="en-US" altLang="zh-CN" sz="1200" b="0" i="0" u="none" strike="noStrike" cap="none" normalizeH="0" baseline="0" smtClean="0">
                        <a:ln>
                          <a:noFill/>
                        </a:ln>
                        <a:solidFill>
                          <a:schemeClr val="tx1"/>
                        </a:solidFill>
                        <a:effectLst/>
                        <a:latin typeface="Arial" charset="0"/>
                        <a:ea typeface="宋体"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D4D0C8"/>
                      </a:solidFill>
                      <a:prstDash val="solid"/>
                      <a:round/>
                      <a:headEnd type="none" w="med" len="med"/>
                      <a:tailEnd type="none" w="med" len="med"/>
                    </a:lnR>
                    <a:lnT w="12700" cap="flat" cmpd="sng" algn="ctr">
                      <a:solidFill>
                        <a:srgbClr val="D4D0C8"/>
                      </a:solidFill>
                      <a:prstDash val="solid"/>
                      <a:round/>
                      <a:headEnd type="none" w="med" len="med"/>
                      <a:tailEnd type="none" w="med" len="med"/>
                    </a:lnT>
                    <a:lnB w="12700" cap="flat" cmpd="sng" algn="ctr">
                      <a:solidFill>
                        <a:srgbClr val="D4D0C8"/>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200" b="0" i="0" u="none" strike="noStrike" cap="none" normalizeH="0" baseline="0" smtClean="0">
                          <a:ln>
                            <a:noFill/>
                          </a:ln>
                          <a:solidFill>
                            <a:srgbClr val="000000"/>
                          </a:solidFill>
                          <a:effectLst/>
                          <a:latin typeface="Arial" charset="0"/>
                          <a:ea typeface="宋体" pitchFamily="2" charset="-122"/>
                        </a:rPr>
                        <a:t>logger</a:t>
                      </a:r>
                      <a:endParaRPr kumimoji="0" lang="en-US" altLang="zh-CN" sz="1200" b="0" i="0" u="none" strike="noStrike" cap="none" normalizeH="0" baseline="0" smtClean="0">
                        <a:ln>
                          <a:noFill/>
                        </a:ln>
                        <a:solidFill>
                          <a:schemeClr val="tx1"/>
                        </a:solidFill>
                        <a:effectLst/>
                        <a:latin typeface="Arial" charset="0"/>
                        <a:ea typeface="宋体" pitchFamily="2" charset="-122"/>
                      </a:endParaRPr>
                    </a:p>
                  </a:txBody>
                  <a:tcPr horzOverflow="overflow">
                    <a:lnL w="12700" cap="flat" cmpd="sng" algn="ctr">
                      <a:solidFill>
                        <a:srgbClr val="D4D0C8"/>
                      </a:solidFill>
                      <a:prstDash val="solid"/>
                      <a:round/>
                      <a:headEnd type="none" w="med" len="med"/>
                      <a:tailEnd type="none" w="med" len="med"/>
                    </a:lnL>
                    <a:lnR w="12700" cap="flat" cmpd="sng" algn="ctr">
                      <a:solidFill>
                        <a:srgbClr val="D4D0C8"/>
                      </a:solidFill>
                      <a:prstDash val="solid"/>
                      <a:round/>
                      <a:headEnd type="none" w="med" len="med"/>
                      <a:tailEnd type="none" w="med" len="med"/>
                    </a:lnR>
                    <a:lnT w="12700" cap="flat" cmpd="sng" algn="ctr">
                      <a:solidFill>
                        <a:srgbClr val="D4D0C8"/>
                      </a:solidFill>
                      <a:prstDash val="solid"/>
                      <a:round/>
                      <a:headEnd type="none" w="med" len="med"/>
                      <a:tailEnd type="none" w="med" len="med"/>
                    </a:lnT>
                    <a:lnB w="12700" cap="flat" cmpd="sng" algn="ctr">
                      <a:solidFill>
                        <a:srgbClr val="D4D0C8"/>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1200" b="0" i="0" u="none" strike="noStrike" cap="none" normalizeH="0" baseline="0" smtClean="0">
                          <a:ln>
                            <a:noFill/>
                          </a:ln>
                          <a:solidFill>
                            <a:srgbClr val="000000"/>
                          </a:solidFill>
                          <a:effectLst/>
                          <a:latin typeface="Arial" charset="0"/>
                          <a:ea typeface="宋体" pitchFamily="2" charset="-122"/>
                        </a:rPr>
                        <a:t>输出</a:t>
                      </a:r>
                      <a:r>
                        <a:rPr kumimoji="0" lang="en-US" altLang="zh-CN" sz="1200" b="0" i="0" u="none" strike="noStrike" cap="none" normalizeH="0" baseline="0" smtClean="0">
                          <a:ln>
                            <a:noFill/>
                          </a:ln>
                          <a:solidFill>
                            <a:srgbClr val="000000"/>
                          </a:solidFill>
                          <a:effectLst/>
                          <a:latin typeface="Arial" charset="0"/>
                          <a:ea typeface="宋体" pitchFamily="2" charset="-122"/>
                        </a:rPr>
                        <a:t>Action</a:t>
                      </a:r>
                      <a:r>
                        <a:rPr kumimoji="0" lang="zh-CN" altLang="en-US" sz="1200" b="0" i="0" u="none" strike="noStrike" cap="none" normalizeH="0" baseline="0" smtClean="0">
                          <a:ln>
                            <a:noFill/>
                          </a:ln>
                          <a:solidFill>
                            <a:srgbClr val="000000"/>
                          </a:solidFill>
                          <a:effectLst/>
                          <a:latin typeface="Arial" charset="0"/>
                          <a:ea typeface="宋体" pitchFamily="2" charset="-122"/>
                        </a:rPr>
                        <a:t>的名字</a:t>
                      </a:r>
                      <a:endParaRPr kumimoji="0" lang="zh-CN" altLang="en-US" sz="2000" b="0" i="0" u="none" strike="noStrike" cap="none" normalizeH="0" baseline="0" smtClean="0">
                        <a:ln>
                          <a:noFill/>
                        </a:ln>
                        <a:solidFill>
                          <a:schemeClr val="tx1"/>
                        </a:solidFill>
                        <a:effectLst/>
                        <a:latin typeface="Arial" charset="0"/>
                        <a:ea typeface="宋体" pitchFamily="2" charset="-122"/>
                      </a:endParaRPr>
                    </a:p>
                  </a:txBody>
                  <a:tcPr horzOverflow="overflow">
                    <a:lnL w="12700" cap="flat" cmpd="sng" algn="ctr">
                      <a:solidFill>
                        <a:srgbClr val="D4D0C8"/>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D4D0C8"/>
                      </a:solidFill>
                      <a:prstDash val="solid"/>
                      <a:round/>
                      <a:headEnd type="none" w="med" len="med"/>
                      <a:tailEnd type="none" w="med" len="med"/>
                    </a:lnT>
                    <a:lnB w="12700" cap="flat" cmpd="sng" algn="ctr">
                      <a:solidFill>
                        <a:srgbClr val="D4D0C8"/>
                      </a:solidFill>
                      <a:prstDash val="solid"/>
                      <a:round/>
                      <a:headEnd type="none" w="med" len="med"/>
                      <a:tailEnd type="none" w="med" len="med"/>
                    </a:lnB>
                    <a:lnTlToBr>
                      <a:noFill/>
                    </a:lnTlToBr>
                    <a:lnBlToTr>
                      <a:noFill/>
                    </a:lnBlToTr>
                    <a:noFill/>
                  </a:tcPr>
                </a:tc>
              </a:tr>
              <a:tr h="2254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200" b="0" i="0" u="none" strike="noStrike" cap="none" normalizeH="0" baseline="0" dirty="0" smtClean="0">
                          <a:ln>
                            <a:noFill/>
                          </a:ln>
                          <a:solidFill>
                            <a:srgbClr val="000000"/>
                          </a:solidFill>
                          <a:effectLst/>
                          <a:latin typeface="Arial" charset="0"/>
                          <a:ea typeface="宋体" pitchFamily="2" charset="-122"/>
                        </a:rPr>
                        <a:t>Message Store Interceptor</a:t>
                      </a:r>
                      <a:endParaRPr kumimoji="0" lang="en-US" altLang="zh-CN" sz="1200" b="0" i="0" u="none" strike="noStrike" cap="none" normalizeH="0" baseline="0" dirty="0" smtClean="0">
                        <a:ln>
                          <a:noFill/>
                        </a:ln>
                        <a:solidFill>
                          <a:schemeClr val="tx1"/>
                        </a:solidFill>
                        <a:effectLst/>
                        <a:latin typeface="Arial" charset="0"/>
                        <a:ea typeface="宋体"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D4D0C8"/>
                      </a:solidFill>
                      <a:prstDash val="solid"/>
                      <a:round/>
                      <a:headEnd type="none" w="med" len="med"/>
                      <a:tailEnd type="none" w="med" len="med"/>
                    </a:lnR>
                    <a:lnT w="12700" cap="flat" cmpd="sng" algn="ctr">
                      <a:solidFill>
                        <a:srgbClr val="D4D0C8"/>
                      </a:solidFill>
                      <a:prstDash val="solid"/>
                      <a:round/>
                      <a:headEnd type="none" w="med" len="med"/>
                      <a:tailEnd type="none" w="med" len="med"/>
                    </a:lnT>
                    <a:lnB w="12700" cap="flat" cmpd="sng" algn="ctr">
                      <a:solidFill>
                        <a:srgbClr val="D4D0C8"/>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200" b="0" i="0" u="none" strike="noStrike" cap="none" normalizeH="0" baseline="0" dirty="0" smtClean="0">
                          <a:ln>
                            <a:noFill/>
                          </a:ln>
                          <a:solidFill>
                            <a:srgbClr val="000000"/>
                          </a:solidFill>
                          <a:effectLst/>
                          <a:latin typeface="Arial" charset="0"/>
                          <a:ea typeface="宋体" pitchFamily="2" charset="-122"/>
                        </a:rPr>
                        <a:t>store</a:t>
                      </a:r>
                      <a:endParaRPr kumimoji="0" lang="en-US" altLang="zh-CN" sz="1200" b="0" i="0" u="none" strike="noStrike" cap="none" normalizeH="0" baseline="0" dirty="0" smtClean="0">
                        <a:ln>
                          <a:noFill/>
                        </a:ln>
                        <a:solidFill>
                          <a:schemeClr val="tx1"/>
                        </a:solidFill>
                        <a:effectLst/>
                        <a:latin typeface="Arial" charset="0"/>
                        <a:ea typeface="宋体" pitchFamily="2" charset="-122"/>
                      </a:endParaRPr>
                    </a:p>
                  </a:txBody>
                  <a:tcPr horzOverflow="overflow">
                    <a:lnL w="12700" cap="flat" cmpd="sng" algn="ctr">
                      <a:solidFill>
                        <a:srgbClr val="D4D0C8"/>
                      </a:solidFill>
                      <a:prstDash val="solid"/>
                      <a:round/>
                      <a:headEnd type="none" w="med" len="med"/>
                      <a:tailEnd type="none" w="med" len="med"/>
                    </a:lnL>
                    <a:lnR w="12700" cap="flat" cmpd="sng" algn="ctr">
                      <a:solidFill>
                        <a:srgbClr val="D4D0C8"/>
                      </a:solidFill>
                      <a:prstDash val="solid"/>
                      <a:round/>
                      <a:headEnd type="none" w="med" len="med"/>
                      <a:tailEnd type="none" w="med" len="med"/>
                    </a:lnR>
                    <a:lnT w="12700" cap="flat" cmpd="sng" algn="ctr">
                      <a:solidFill>
                        <a:srgbClr val="D4D0C8"/>
                      </a:solidFill>
                      <a:prstDash val="solid"/>
                      <a:round/>
                      <a:headEnd type="none" w="med" len="med"/>
                      <a:tailEnd type="none" w="med" len="med"/>
                    </a:lnT>
                    <a:lnB w="12700" cap="flat" cmpd="sng" algn="ctr">
                      <a:solidFill>
                        <a:srgbClr val="D4D0C8"/>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1200" b="0" i="0" u="none" strike="noStrike" cap="none" normalizeH="0" baseline="0" dirty="0" smtClean="0">
                          <a:ln>
                            <a:noFill/>
                          </a:ln>
                          <a:solidFill>
                            <a:srgbClr val="000000"/>
                          </a:solidFill>
                          <a:effectLst/>
                          <a:latin typeface="Arial" charset="0"/>
                          <a:ea typeface="宋体" pitchFamily="2" charset="-122"/>
                        </a:rPr>
                        <a:t>存储或者访问实现</a:t>
                      </a:r>
                      <a:r>
                        <a:rPr kumimoji="0" lang="en-US" altLang="zh-CN" sz="1200" b="0" i="0" u="none" strike="noStrike" cap="none" normalizeH="0" baseline="0" dirty="0" err="1" smtClean="0">
                          <a:ln>
                            <a:noFill/>
                          </a:ln>
                          <a:solidFill>
                            <a:srgbClr val="000000"/>
                          </a:solidFill>
                          <a:effectLst/>
                          <a:latin typeface="Arial" charset="0"/>
                          <a:ea typeface="宋体" pitchFamily="2" charset="-122"/>
                        </a:rPr>
                        <a:t>ValidationAware</a:t>
                      </a:r>
                      <a:r>
                        <a:rPr kumimoji="0" lang="zh-CN" altLang="en-US" sz="1200" b="0" i="0" u="none" strike="noStrike" cap="none" normalizeH="0" baseline="0" dirty="0" smtClean="0">
                          <a:ln>
                            <a:noFill/>
                          </a:ln>
                          <a:solidFill>
                            <a:srgbClr val="000000"/>
                          </a:solidFill>
                          <a:effectLst/>
                          <a:latin typeface="Arial" charset="0"/>
                          <a:ea typeface="宋体" pitchFamily="2" charset="-122"/>
                        </a:rPr>
                        <a:t>接口的</a:t>
                      </a:r>
                      <a:r>
                        <a:rPr kumimoji="0" lang="en-US" altLang="zh-CN" sz="1200" b="0" i="0" u="none" strike="noStrike" cap="none" normalizeH="0" baseline="0" dirty="0" smtClean="0">
                          <a:ln>
                            <a:noFill/>
                          </a:ln>
                          <a:solidFill>
                            <a:srgbClr val="000000"/>
                          </a:solidFill>
                          <a:effectLst/>
                          <a:latin typeface="Arial" charset="0"/>
                          <a:ea typeface="宋体" pitchFamily="2" charset="-122"/>
                        </a:rPr>
                        <a:t>Action</a:t>
                      </a:r>
                      <a:r>
                        <a:rPr kumimoji="0" lang="zh-CN" altLang="en-US" sz="1200" b="0" i="0" u="none" strike="noStrike" cap="none" normalizeH="0" baseline="0" dirty="0" smtClean="0">
                          <a:ln>
                            <a:noFill/>
                          </a:ln>
                          <a:solidFill>
                            <a:srgbClr val="000000"/>
                          </a:solidFill>
                          <a:effectLst/>
                          <a:latin typeface="Arial" charset="0"/>
                          <a:ea typeface="宋体" pitchFamily="2" charset="-122"/>
                        </a:rPr>
                        <a:t>类出现的消息，错误，字段错误等。</a:t>
                      </a:r>
                      <a:endParaRPr kumimoji="0" lang="zh-CN" altLang="en-US" sz="2000" b="0" i="0" u="none" strike="noStrike" cap="none" normalizeH="0" baseline="0" dirty="0" smtClean="0">
                        <a:ln>
                          <a:noFill/>
                        </a:ln>
                        <a:solidFill>
                          <a:schemeClr val="tx1"/>
                        </a:solidFill>
                        <a:effectLst/>
                        <a:latin typeface="Arial" charset="0"/>
                        <a:ea typeface="宋体" pitchFamily="2" charset="-122"/>
                      </a:endParaRPr>
                    </a:p>
                  </a:txBody>
                  <a:tcPr horzOverflow="overflow">
                    <a:lnL w="12700" cap="flat" cmpd="sng" algn="ctr">
                      <a:solidFill>
                        <a:srgbClr val="D4D0C8"/>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D4D0C8"/>
                      </a:solidFill>
                      <a:prstDash val="solid"/>
                      <a:round/>
                      <a:headEnd type="none" w="med" len="med"/>
                      <a:tailEnd type="none" w="med" len="med"/>
                    </a:lnT>
                    <a:lnB w="12700" cap="flat" cmpd="sng" algn="ctr">
                      <a:solidFill>
                        <a:srgbClr val="D4D0C8"/>
                      </a:solidFill>
                      <a:prstDash val="solid"/>
                      <a:round/>
                      <a:headEnd type="none" w="med" len="med"/>
                      <a:tailEnd type="none" w="med" len="med"/>
                    </a:lnB>
                    <a:lnTlToBr>
                      <a:noFill/>
                    </a:lnTlToBr>
                    <a:lnBlToTr>
                      <a:noFill/>
                    </a:lnBlToTr>
                    <a:noFill/>
                  </a:tcPr>
                </a:tc>
              </a:tr>
              <a:tr h="225425">
                <a:tc>
                  <a:txBody>
                    <a:bodyPr/>
                    <a:lstStyle/>
                    <a:p>
                      <a:pPr marL="0" marR="0" lvl="0" indent="0" algn="l" defTabSz="914400" rtl="0" eaLnBrk="1" fontAlgn="base" latinLnBrk="0" hangingPunct="1">
                        <a:lnSpc>
                          <a:spcPct val="120000"/>
                        </a:lnSpc>
                        <a:spcBef>
                          <a:spcPct val="0"/>
                        </a:spcBef>
                        <a:spcAft>
                          <a:spcPct val="0"/>
                        </a:spcAft>
                        <a:buClrTx/>
                        <a:buSzTx/>
                        <a:buFontTx/>
                        <a:buNone/>
                        <a:tabLst/>
                      </a:pPr>
                      <a:r>
                        <a:rPr kumimoji="0" lang="en-US" altLang="zh-CN" sz="1200" b="0" i="0" u="none" strike="noStrike" cap="none" normalizeH="0" baseline="0" dirty="0" smtClean="0">
                          <a:ln>
                            <a:noFill/>
                          </a:ln>
                          <a:solidFill>
                            <a:srgbClr val="000000"/>
                          </a:solidFill>
                          <a:effectLst/>
                          <a:latin typeface="Arial" charset="0"/>
                          <a:ea typeface="宋体" pitchFamily="2" charset="-122"/>
                        </a:rPr>
                        <a:t>Model Driven Interceptor</a:t>
                      </a:r>
                      <a:endParaRPr kumimoji="0" lang="en-US" altLang="zh-CN" sz="1200" b="0" i="0" u="none" strike="noStrike" cap="none" normalizeH="0" baseline="0" dirty="0" smtClean="0">
                        <a:ln>
                          <a:noFill/>
                        </a:ln>
                        <a:solidFill>
                          <a:schemeClr val="tx1"/>
                        </a:solidFill>
                        <a:effectLst/>
                        <a:latin typeface="Arial" charset="0"/>
                        <a:ea typeface="宋体"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D4D0C8"/>
                      </a:solidFill>
                      <a:prstDash val="solid"/>
                      <a:round/>
                      <a:headEnd type="none" w="med" len="med"/>
                      <a:tailEnd type="none" w="med" len="med"/>
                    </a:lnR>
                    <a:lnT w="12700" cap="flat" cmpd="sng" algn="ctr">
                      <a:solidFill>
                        <a:srgbClr val="D4D0C8"/>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20000"/>
                        </a:lnSpc>
                        <a:spcBef>
                          <a:spcPct val="0"/>
                        </a:spcBef>
                        <a:spcAft>
                          <a:spcPct val="0"/>
                        </a:spcAft>
                        <a:buClrTx/>
                        <a:buSzTx/>
                        <a:buFontTx/>
                        <a:buNone/>
                        <a:tabLst/>
                      </a:pPr>
                      <a:r>
                        <a:rPr kumimoji="0" lang="en-US" altLang="zh-CN" sz="1200" b="0" i="0" u="none" strike="noStrike" cap="none" normalizeH="0" baseline="0" dirty="0" smtClean="0">
                          <a:ln>
                            <a:noFill/>
                          </a:ln>
                          <a:solidFill>
                            <a:srgbClr val="000000"/>
                          </a:solidFill>
                          <a:effectLst/>
                          <a:latin typeface="Arial" charset="0"/>
                          <a:ea typeface="宋体" pitchFamily="2" charset="-122"/>
                        </a:rPr>
                        <a:t>model-driven</a:t>
                      </a:r>
                      <a:endParaRPr kumimoji="0" lang="en-US" altLang="zh-CN" sz="1200" b="0" i="0" u="none" strike="noStrike" cap="none" normalizeH="0" baseline="0" dirty="0" smtClean="0">
                        <a:ln>
                          <a:noFill/>
                        </a:ln>
                        <a:solidFill>
                          <a:schemeClr val="tx1"/>
                        </a:solidFill>
                        <a:effectLst/>
                        <a:latin typeface="Arial" charset="0"/>
                        <a:ea typeface="宋体" pitchFamily="2" charset="-122"/>
                      </a:endParaRPr>
                    </a:p>
                  </a:txBody>
                  <a:tcPr horzOverflow="overflow">
                    <a:lnL w="12700" cap="flat" cmpd="sng" algn="ctr">
                      <a:solidFill>
                        <a:srgbClr val="D4D0C8"/>
                      </a:solidFill>
                      <a:prstDash val="solid"/>
                      <a:round/>
                      <a:headEnd type="none" w="med" len="med"/>
                      <a:tailEnd type="none" w="med" len="med"/>
                    </a:lnL>
                    <a:lnR w="12700" cap="flat" cmpd="sng" algn="ctr">
                      <a:solidFill>
                        <a:srgbClr val="D4D0C8"/>
                      </a:solidFill>
                      <a:prstDash val="solid"/>
                      <a:round/>
                      <a:headEnd type="none" w="med" len="med"/>
                      <a:tailEnd type="none" w="med" len="med"/>
                    </a:lnR>
                    <a:lnT w="12700" cap="flat" cmpd="sng" algn="ctr">
                      <a:solidFill>
                        <a:srgbClr val="D4D0C8"/>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20000"/>
                        </a:lnSpc>
                        <a:spcBef>
                          <a:spcPct val="0"/>
                        </a:spcBef>
                        <a:spcAft>
                          <a:spcPct val="0"/>
                        </a:spcAft>
                        <a:buClrTx/>
                        <a:buSzTx/>
                        <a:buFontTx/>
                        <a:buNone/>
                        <a:tabLst/>
                      </a:pPr>
                      <a:r>
                        <a:rPr kumimoji="0" lang="zh-CN" altLang="en-US" sz="1200" b="0" i="0" u="none" strike="noStrike" cap="none" normalizeH="0" baseline="0" dirty="0" smtClean="0">
                          <a:ln>
                            <a:noFill/>
                          </a:ln>
                          <a:solidFill>
                            <a:srgbClr val="000000"/>
                          </a:solidFill>
                          <a:effectLst/>
                          <a:latin typeface="Arial" charset="0"/>
                          <a:ea typeface="宋体" pitchFamily="2" charset="-122"/>
                        </a:rPr>
                        <a:t>如果一个类实现了</a:t>
                      </a:r>
                      <a:r>
                        <a:rPr kumimoji="0" lang="en-US" altLang="zh-CN" sz="1200" b="0" i="0" u="none" strike="noStrike" cap="none" normalizeH="0" baseline="0" dirty="0" err="1" smtClean="0">
                          <a:ln>
                            <a:noFill/>
                          </a:ln>
                          <a:solidFill>
                            <a:srgbClr val="000000"/>
                          </a:solidFill>
                          <a:effectLst/>
                          <a:latin typeface="Arial" charset="0"/>
                          <a:ea typeface="宋体" pitchFamily="2" charset="-122"/>
                        </a:rPr>
                        <a:t>ModelDriven</a:t>
                      </a:r>
                      <a:r>
                        <a:rPr kumimoji="0" lang="zh-CN" altLang="en-US" sz="1200" b="0" i="0" u="none" strike="noStrike" cap="none" normalizeH="0" baseline="0" dirty="0" smtClean="0">
                          <a:ln>
                            <a:noFill/>
                          </a:ln>
                          <a:solidFill>
                            <a:srgbClr val="000000"/>
                          </a:solidFill>
                          <a:effectLst/>
                          <a:latin typeface="Arial" charset="0"/>
                          <a:ea typeface="宋体" pitchFamily="2" charset="-122"/>
                        </a:rPr>
                        <a:t>，将</a:t>
                      </a:r>
                      <a:r>
                        <a:rPr kumimoji="0" lang="en-US" altLang="zh-CN" sz="1200" b="0" i="0" u="none" strike="noStrike" cap="none" normalizeH="0" baseline="0" dirty="0" err="1" smtClean="0">
                          <a:ln>
                            <a:noFill/>
                          </a:ln>
                          <a:solidFill>
                            <a:srgbClr val="000000"/>
                          </a:solidFill>
                          <a:effectLst/>
                          <a:latin typeface="Arial" charset="0"/>
                          <a:ea typeface="宋体" pitchFamily="2" charset="-122"/>
                        </a:rPr>
                        <a:t>getModel</a:t>
                      </a:r>
                      <a:r>
                        <a:rPr kumimoji="0" lang="zh-CN" altLang="en-US" sz="1200" b="0" i="0" u="none" strike="noStrike" cap="none" normalizeH="0" baseline="0" dirty="0" smtClean="0">
                          <a:ln>
                            <a:noFill/>
                          </a:ln>
                          <a:solidFill>
                            <a:srgbClr val="000000"/>
                          </a:solidFill>
                          <a:effectLst/>
                          <a:latin typeface="Arial" charset="0"/>
                          <a:ea typeface="宋体" pitchFamily="2" charset="-122"/>
                        </a:rPr>
                        <a:t>得到的结果放在</a:t>
                      </a:r>
                      <a:r>
                        <a:rPr kumimoji="0" lang="en-US" altLang="zh-CN" sz="1200" b="0" i="0" u="none" strike="noStrike" cap="none" normalizeH="0" baseline="0" dirty="0" smtClean="0">
                          <a:ln>
                            <a:noFill/>
                          </a:ln>
                          <a:solidFill>
                            <a:srgbClr val="000000"/>
                          </a:solidFill>
                          <a:effectLst/>
                          <a:latin typeface="Arial" charset="0"/>
                          <a:ea typeface="宋体" pitchFamily="2" charset="-122"/>
                        </a:rPr>
                        <a:t>Value Stack</a:t>
                      </a:r>
                      <a:r>
                        <a:rPr kumimoji="0" lang="zh-CN" altLang="en-US" sz="1200" b="0" i="0" u="none" strike="noStrike" cap="none" normalizeH="0" baseline="0" dirty="0" smtClean="0">
                          <a:ln>
                            <a:noFill/>
                          </a:ln>
                          <a:solidFill>
                            <a:srgbClr val="000000"/>
                          </a:solidFill>
                          <a:effectLst/>
                          <a:latin typeface="Arial" charset="0"/>
                          <a:ea typeface="宋体" pitchFamily="2" charset="-122"/>
                        </a:rPr>
                        <a:t>中。</a:t>
                      </a:r>
                      <a:endParaRPr kumimoji="0" lang="zh-CN" altLang="en-US" sz="2000" b="0" i="0" u="none" strike="noStrike" cap="none" normalizeH="0" baseline="0" dirty="0" smtClean="0">
                        <a:ln>
                          <a:noFill/>
                        </a:ln>
                        <a:solidFill>
                          <a:schemeClr val="tx1"/>
                        </a:solidFill>
                        <a:effectLst/>
                        <a:latin typeface="Arial" charset="0"/>
                        <a:ea typeface="宋体" pitchFamily="2" charset="-122"/>
                      </a:endParaRPr>
                    </a:p>
                  </a:txBody>
                  <a:tcPr horzOverflow="overflow">
                    <a:lnL w="12700" cap="flat" cmpd="sng" algn="ctr">
                      <a:solidFill>
                        <a:srgbClr val="D4D0C8"/>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D4D0C8"/>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312247" name="Rectangle 951"/>
          <p:cNvSpPr>
            <a:spLocks noChangeArrowheads="1"/>
          </p:cNvSpPr>
          <p:nvPr/>
        </p:nvSpPr>
        <p:spPr bwMode="auto">
          <a:xfrm>
            <a:off x="976064" y="557808"/>
            <a:ext cx="7772400" cy="1143000"/>
          </a:xfrm>
          <a:prstGeom prst="rect">
            <a:avLst/>
          </a:prstGeom>
          <a:noFill/>
          <a:ln w="9525">
            <a:noFill/>
            <a:miter lim="800000"/>
            <a:headEnd/>
            <a:tailEnd/>
          </a:ln>
          <a:effectLst/>
        </p:spPr>
        <p:txBody>
          <a:bodyPr anchor="ctr"/>
          <a:lstStyle/>
          <a:p>
            <a:pPr algn="ctr"/>
            <a:r>
              <a:rPr lang="en-US" altLang="zh-CN" sz="4400" dirty="0"/>
              <a:t>Struts2 </a:t>
            </a:r>
            <a:r>
              <a:rPr lang="zh-CN" altLang="en-US" sz="4400" dirty="0"/>
              <a:t>自带的拦截器</a:t>
            </a:r>
            <a:r>
              <a:rPr lang="en-US" altLang="zh-CN" sz="4400" dirty="0"/>
              <a:t>(1)</a:t>
            </a:r>
          </a:p>
        </p:txBody>
      </p:sp>
    </p:spTree>
    <p:extLst>
      <p:ext uri="{BB962C8B-B14F-4D97-AF65-F5344CB8AC3E}">
        <p14:creationId xmlns:p14="http://schemas.microsoft.com/office/powerpoint/2010/main" val="378616150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382960" y="-162272"/>
            <a:ext cx="8229600" cy="1143000"/>
          </a:xfrm>
        </p:spPr>
        <p:txBody>
          <a:bodyPr/>
          <a:lstStyle/>
          <a:p>
            <a:r>
              <a:rPr lang="en-US" altLang="zh-CN" dirty="0" smtClean="0">
                <a:solidFill>
                  <a:schemeClr val="bg1"/>
                </a:solidFill>
                <a:latin typeface="微软雅黑" pitchFamily="34" charset="-122"/>
                <a:ea typeface="微软雅黑" pitchFamily="34" charset="-122"/>
              </a:rPr>
              <a:t>Struts2 </a:t>
            </a:r>
            <a:r>
              <a:rPr lang="zh-CN" altLang="en-US" dirty="0" smtClean="0">
                <a:solidFill>
                  <a:schemeClr val="bg1"/>
                </a:solidFill>
                <a:latin typeface="微软雅黑" pitchFamily="34" charset="-122"/>
                <a:ea typeface="微软雅黑" pitchFamily="34" charset="-122"/>
              </a:rPr>
              <a:t>的 </a:t>
            </a:r>
            <a:r>
              <a:rPr lang="en-US" altLang="zh-CN" dirty="0" smtClean="0">
                <a:solidFill>
                  <a:schemeClr val="bg1"/>
                </a:solidFill>
                <a:latin typeface="微软雅黑" pitchFamily="34" charset="-122"/>
                <a:ea typeface="微软雅黑" pitchFamily="34" charset="-122"/>
              </a:rPr>
              <a:t>Hello World</a:t>
            </a:r>
            <a:endParaRPr lang="zh-CN" altLang="en-US" dirty="0">
              <a:solidFill>
                <a:schemeClr val="bg1"/>
              </a:solidFill>
              <a:latin typeface="微软雅黑" pitchFamily="34" charset="-122"/>
              <a:ea typeface="微软雅黑" pitchFamily="34" charset="-122"/>
            </a:endParaRPr>
          </a:p>
        </p:txBody>
      </p:sp>
      <p:sp>
        <p:nvSpPr>
          <p:cNvPr id="3" name="内容占位符 2"/>
          <p:cNvSpPr>
            <a:spLocks noGrp="1"/>
          </p:cNvSpPr>
          <p:nvPr>
            <p:ph idx="1"/>
          </p:nvPr>
        </p:nvSpPr>
        <p:spPr>
          <a:xfrm>
            <a:off x="214406" y="1124744"/>
            <a:ext cx="8229600" cy="1328733"/>
          </a:xfrm>
        </p:spPr>
        <p:txBody>
          <a:bodyPr>
            <a:normAutofit/>
          </a:bodyPr>
          <a:lstStyle/>
          <a:p>
            <a:r>
              <a:rPr lang="zh-CN" altLang="en-US" sz="2400" dirty="0" smtClean="0">
                <a:latin typeface="微软雅黑" pitchFamily="34" charset="-122"/>
                <a:ea typeface="微软雅黑" pitchFamily="34" charset="-122"/>
              </a:rPr>
              <a:t>编辑 </a:t>
            </a:r>
            <a:r>
              <a:rPr lang="en-US" altLang="zh-CN" sz="2400" dirty="0" smtClean="0">
                <a:latin typeface="微软雅黑" pitchFamily="34" charset="-122"/>
                <a:ea typeface="微软雅黑" pitchFamily="34" charset="-122"/>
              </a:rPr>
              <a:t>struts.xml </a:t>
            </a:r>
            <a:r>
              <a:rPr lang="zh-CN" altLang="en-US" sz="2400" dirty="0" smtClean="0">
                <a:latin typeface="微软雅黑" pitchFamily="34" charset="-122"/>
                <a:ea typeface="微软雅黑" pitchFamily="34" charset="-122"/>
              </a:rPr>
              <a:t>文件</a:t>
            </a:r>
            <a:r>
              <a:rPr lang="en-US" altLang="zh-CN" sz="2400" dirty="0" smtClean="0">
                <a:latin typeface="微软雅黑" pitchFamily="34" charset="-122"/>
                <a:ea typeface="微软雅黑" pitchFamily="34" charset="-122"/>
              </a:rPr>
              <a:t>: struts.xml </a:t>
            </a:r>
            <a:r>
              <a:rPr lang="zh-CN" altLang="en-US" sz="2400" dirty="0" smtClean="0">
                <a:latin typeface="微软雅黑" pitchFamily="34" charset="-122"/>
                <a:ea typeface="微软雅黑" pitchFamily="34" charset="-122"/>
              </a:rPr>
              <a:t>文件是对 </a:t>
            </a:r>
            <a:r>
              <a:rPr lang="en-US" altLang="zh-CN" sz="2400" dirty="0" smtClean="0">
                <a:latin typeface="微软雅黑" pitchFamily="34" charset="-122"/>
                <a:ea typeface="微软雅黑" pitchFamily="34" charset="-122"/>
              </a:rPr>
              <a:t>struts </a:t>
            </a:r>
            <a:r>
              <a:rPr lang="zh-CN" altLang="en-US" sz="2400" dirty="0" smtClean="0">
                <a:latin typeface="微软雅黑" pitchFamily="34" charset="-122"/>
                <a:ea typeface="微软雅黑" pitchFamily="34" charset="-122"/>
              </a:rPr>
              <a:t>应用程序里的 </a:t>
            </a:r>
            <a:r>
              <a:rPr lang="en-US" altLang="zh-CN" sz="2400" dirty="0" smtClean="0">
                <a:latin typeface="微软雅黑" pitchFamily="34" charset="-122"/>
                <a:ea typeface="微软雅黑" pitchFamily="34" charset="-122"/>
              </a:rPr>
              <a:t>Action  </a:t>
            </a:r>
            <a:r>
              <a:rPr lang="zh-CN" altLang="en-US" sz="2400" dirty="0" smtClean="0">
                <a:latin typeface="微软雅黑" pitchFamily="34" charset="-122"/>
                <a:ea typeface="微软雅黑" pitchFamily="34" charset="-122"/>
              </a:rPr>
              <a:t>进行配置的地方</a:t>
            </a:r>
            <a:r>
              <a:rPr lang="en-US" altLang="zh-CN" sz="2400" dirty="0" smtClean="0">
                <a:latin typeface="微软雅黑" pitchFamily="34" charset="-122"/>
                <a:ea typeface="微软雅黑" pitchFamily="34" charset="-122"/>
              </a:rPr>
              <a:t>. </a:t>
            </a:r>
          </a:p>
          <a:p>
            <a:r>
              <a:rPr lang="zh-CN" altLang="en-US" sz="2400" dirty="0" smtClean="0">
                <a:latin typeface="微软雅黑" pitchFamily="34" charset="-122"/>
                <a:ea typeface="微软雅黑" pitchFamily="34" charset="-122"/>
              </a:rPr>
              <a:t>配置 </a:t>
            </a:r>
            <a:r>
              <a:rPr lang="en-US" altLang="zh-CN" sz="2400" dirty="0" smtClean="0">
                <a:latin typeface="微软雅黑" pitchFamily="34" charset="-122"/>
                <a:ea typeface="微软雅黑" pitchFamily="34" charset="-122"/>
              </a:rPr>
              <a:t>package </a:t>
            </a:r>
            <a:r>
              <a:rPr lang="zh-CN" altLang="en-US" sz="2400" dirty="0" smtClean="0">
                <a:latin typeface="微软雅黑" pitchFamily="34" charset="-122"/>
                <a:ea typeface="微软雅黑" pitchFamily="34" charset="-122"/>
              </a:rPr>
              <a:t>元素</a:t>
            </a:r>
          </a:p>
        </p:txBody>
      </p:sp>
      <p:pic>
        <p:nvPicPr>
          <p:cNvPr id="4" name="Picture 4"/>
          <p:cNvPicPr>
            <a:picLocks noChangeAspect="1" noChangeArrowheads="1"/>
          </p:cNvPicPr>
          <p:nvPr/>
        </p:nvPicPr>
        <p:blipFill>
          <a:blip r:embed="rId2"/>
          <a:srcRect/>
          <a:stretch>
            <a:fillRect/>
          </a:stretch>
        </p:blipFill>
        <p:spPr bwMode="auto">
          <a:xfrm>
            <a:off x="179512" y="3887659"/>
            <a:ext cx="5976937" cy="2668587"/>
          </a:xfrm>
          <a:prstGeom prst="rect">
            <a:avLst/>
          </a:prstGeom>
          <a:noFill/>
          <a:ln w="9525">
            <a:noFill/>
            <a:miter lim="800000"/>
            <a:headEnd/>
            <a:tailEnd/>
          </a:ln>
          <a:effectLst/>
        </p:spPr>
      </p:pic>
      <p:sp>
        <p:nvSpPr>
          <p:cNvPr id="5" name="Text Box 5"/>
          <p:cNvSpPr txBox="1">
            <a:spLocks noChangeArrowheads="1"/>
          </p:cNvSpPr>
          <p:nvPr/>
        </p:nvSpPr>
        <p:spPr bwMode="auto">
          <a:xfrm>
            <a:off x="179512" y="2498596"/>
            <a:ext cx="4321175" cy="457200"/>
          </a:xfrm>
          <a:prstGeom prst="rect">
            <a:avLst/>
          </a:prstGeom>
          <a:solidFill>
            <a:srgbClr val="66FF33"/>
          </a:solidFill>
          <a:ln w="9525">
            <a:noFill/>
            <a:miter lim="800000"/>
            <a:headEnd/>
            <a:tailEnd/>
          </a:ln>
          <a:effectLst/>
        </p:spPr>
        <p:txBody>
          <a:bodyPr>
            <a:spAutoFit/>
          </a:bodyPr>
          <a:lstStyle/>
          <a:p>
            <a:pPr>
              <a:spcBef>
                <a:spcPct val="50000"/>
              </a:spcBef>
            </a:pPr>
            <a:r>
              <a:rPr lang="en-US" altLang="zh-CN" sz="1200" dirty="0"/>
              <a:t>Struts2 </a:t>
            </a:r>
            <a:r>
              <a:rPr lang="zh-CN" altLang="en-US" sz="1200" dirty="0"/>
              <a:t>把各种 </a:t>
            </a:r>
            <a:r>
              <a:rPr lang="en-US" altLang="zh-CN" sz="1200" dirty="0" smtClean="0"/>
              <a:t>action </a:t>
            </a:r>
            <a:r>
              <a:rPr lang="zh-CN" altLang="en-US" sz="1200" dirty="0"/>
              <a:t>分门别类地组织成不同的包</a:t>
            </a:r>
            <a:r>
              <a:rPr lang="en-US" altLang="zh-CN" sz="1200" dirty="0"/>
              <a:t>. </a:t>
            </a:r>
            <a:r>
              <a:rPr lang="zh-CN" altLang="en-US" sz="1200" dirty="0"/>
              <a:t>可以把包想象为一个模块</a:t>
            </a:r>
            <a:r>
              <a:rPr lang="en-US" altLang="zh-CN" sz="1200" dirty="0"/>
              <a:t>. </a:t>
            </a:r>
            <a:r>
              <a:rPr lang="zh-CN" altLang="en-US" sz="1200" dirty="0"/>
              <a:t>一个典型的 </a:t>
            </a:r>
            <a:r>
              <a:rPr lang="en-US" altLang="zh-CN" sz="1200" dirty="0"/>
              <a:t>struts.xml </a:t>
            </a:r>
            <a:r>
              <a:rPr lang="zh-CN" altLang="en-US" sz="1200" dirty="0"/>
              <a:t>文件可以有一个或多个包</a:t>
            </a:r>
          </a:p>
        </p:txBody>
      </p:sp>
      <p:sp>
        <p:nvSpPr>
          <p:cNvPr id="6" name="Text Box 10"/>
          <p:cNvSpPr txBox="1">
            <a:spLocks noChangeArrowheads="1"/>
          </p:cNvSpPr>
          <p:nvPr/>
        </p:nvSpPr>
        <p:spPr bwMode="auto">
          <a:xfrm>
            <a:off x="1403474" y="3171696"/>
            <a:ext cx="3097213" cy="461665"/>
          </a:xfrm>
          <a:prstGeom prst="rect">
            <a:avLst/>
          </a:prstGeom>
          <a:solidFill>
            <a:srgbClr val="66FF33"/>
          </a:solidFill>
          <a:ln w="9525">
            <a:noFill/>
            <a:miter lim="800000"/>
            <a:headEnd/>
            <a:tailEnd/>
          </a:ln>
          <a:effectLst/>
        </p:spPr>
        <p:txBody>
          <a:bodyPr>
            <a:spAutoFit/>
          </a:bodyPr>
          <a:lstStyle/>
          <a:p>
            <a:pPr>
              <a:spcBef>
                <a:spcPct val="50000"/>
              </a:spcBef>
            </a:pPr>
            <a:r>
              <a:rPr lang="zh-CN" altLang="en-US" sz="1200" dirty="0"/>
              <a:t>每个 </a:t>
            </a:r>
            <a:r>
              <a:rPr lang="en-US" altLang="zh-CN" sz="1200" dirty="0"/>
              <a:t>package </a:t>
            </a:r>
            <a:r>
              <a:rPr lang="zh-CN" altLang="en-US" sz="1200" dirty="0"/>
              <a:t>元素都必须有一个 </a:t>
            </a:r>
            <a:r>
              <a:rPr lang="en-US" altLang="zh-CN" sz="1200" dirty="0"/>
              <a:t>name </a:t>
            </a:r>
            <a:r>
              <a:rPr lang="zh-CN" altLang="en-US" sz="1200" dirty="0" smtClean="0"/>
              <a:t>属性</a:t>
            </a:r>
            <a:r>
              <a:rPr lang="en-US" altLang="zh-CN" sz="1200" dirty="0" smtClean="0"/>
              <a:t>. </a:t>
            </a:r>
            <a:r>
              <a:rPr lang="zh-CN" altLang="en-US" sz="1200" dirty="0" smtClean="0"/>
              <a:t>该 </a:t>
            </a:r>
            <a:r>
              <a:rPr lang="en-US" altLang="zh-CN" sz="1200" dirty="0" smtClean="0"/>
              <a:t>name </a:t>
            </a:r>
            <a:r>
              <a:rPr lang="zh-CN" altLang="en-US" sz="1200" dirty="0" smtClean="0"/>
              <a:t>属性可被其它 </a:t>
            </a:r>
            <a:r>
              <a:rPr lang="en-US" altLang="zh-CN" sz="1200" dirty="0" smtClean="0"/>
              <a:t>package </a:t>
            </a:r>
            <a:r>
              <a:rPr lang="zh-CN" altLang="en-US" sz="1200" dirty="0" smtClean="0"/>
              <a:t>引用</a:t>
            </a:r>
            <a:endParaRPr lang="zh-CN" altLang="en-US" sz="1200" dirty="0"/>
          </a:p>
        </p:txBody>
      </p:sp>
      <p:sp>
        <p:nvSpPr>
          <p:cNvPr id="7" name="Text Box 14"/>
          <p:cNvSpPr txBox="1">
            <a:spLocks noChangeArrowheads="1"/>
          </p:cNvSpPr>
          <p:nvPr/>
        </p:nvSpPr>
        <p:spPr bwMode="auto">
          <a:xfrm>
            <a:off x="4859462" y="2523996"/>
            <a:ext cx="4103687" cy="822325"/>
          </a:xfrm>
          <a:prstGeom prst="rect">
            <a:avLst/>
          </a:prstGeom>
          <a:solidFill>
            <a:srgbClr val="66FF33"/>
          </a:solidFill>
          <a:ln w="9525">
            <a:noFill/>
            <a:miter lim="800000"/>
            <a:headEnd/>
            <a:tailEnd/>
          </a:ln>
          <a:effectLst/>
        </p:spPr>
        <p:txBody>
          <a:bodyPr>
            <a:spAutoFit/>
          </a:bodyPr>
          <a:lstStyle/>
          <a:p>
            <a:pPr>
              <a:spcBef>
                <a:spcPct val="50000"/>
              </a:spcBef>
            </a:pPr>
            <a:r>
              <a:rPr lang="en-US" altLang="zh-CN" sz="1200"/>
              <a:t>namespace </a:t>
            </a:r>
            <a:r>
              <a:rPr lang="zh-CN" altLang="en-US" sz="1200"/>
              <a:t>属性是可选的</a:t>
            </a:r>
            <a:r>
              <a:rPr lang="en-US" altLang="zh-CN" sz="1200"/>
              <a:t>, </a:t>
            </a:r>
            <a:r>
              <a:rPr lang="zh-CN" altLang="en-US" sz="1200"/>
              <a:t>如果它没有给出</a:t>
            </a:r>
            <a:r>
              <a:rPr lang="en-US" altLang="zh-CN" sz="1200"/>
              <a:t>, </a:t>
            </a:r>
            <a:r>
              <a:rPr lang="zh-CN" altLang="en-US" sz="1200"/>
              <a:t>则以 “</a:t>
            </a:r>
            <a:r>
              <a:rPr lang="en-US" altLang="zh-CN" sz="1200"/>
              <a:t>/” </a:t>
            </a:r>
            <a:r>
              <a:rPr lang="zh-CN" altLang="en-US" sz="1200"/>
              <a:t>为默认值</a:t>
            </a:r>
            <a:r>
              <a:rPr lang="en-US" altLang="zh-CN" sz="1200"/>
              <a:t>. </a:t>
            </a:r>
            <a:r>
              <a:rPr lang="zh-CN" altLang="en-US" sz="1200"/>
              <a:t>若 </a:t>
            </a:r>
            <a:r>
              <a:rPr lang="en-US" altLang="zh-CN" sz="1200"/>
              <a:t>namespace </a:t>
            </a:r>
            <a:r>
              <a:rPr lang="zh-CN" altLang="en-US" sz="1200"/>
              <a:t>有一个非默认值</a:t>
            </a:r>
            <a:r>
              <a:rPr lang="en-US" altLang="zh-CN" sz="1200"/>
              <a:t>, </a:t>
            </a:r>
            <a:r>
              <a:rPr lang="zh-CN" altLang="en-US" sz="1200"/>
              <a:t>则要想调用这个包里的</a:t>
            </a:r>
            <a:r>
              <a:rPr lang="en-US" altLang="zh-CN" sz="1200"/>
              <a:t>Action, </a:t>
            </a:r>
            <a:r>
              <a:rPr lang="zh-CN" altLang="en-US" sz="1200"/>
              <a:t>就必须把这个属性所定义的命名空间添加到有关的 </a:t>
            </a:r>
            <a:r>
              <a:rPr lang="en-US" altLang="zh-CN" sz="1200"/>
              <a:t>URI </a:t>
            </a:r>
            <a:r>
              <a:rPr lang="zh-CN" altLang="en-US" sz="1200"/>
              <a:t>字符串里</a:t>
            </a:r>
          </a:p>
        </p:txBody>
      </p:sp>
      <p:sp>
        <p:nvSpPr>
          <p:cNvPr id="8" name="Text Box 18"/>
          <p:cNvSpPr txBox="1">
            <a:spLocks noChangeArrowheads="1"/>
          </p:cNvSpPr>
          <p:nvPr/>
        </p:nvSpPr>
        <p:spPr bwMode="auto">
          <a:xfrm>
            <a:off x="3348162" y="5979984"/>
            <a:ext cx="5256212" cy="639762"/>
          </a:xfrm>
          <a:prstGeom prst="rect">
            <a:avLst/>
          </a:prstGeom>
          <a:solidFill>
            <a:srgbClr val="66FF33"/>
          </a:solidFill>
          <a:ln w="9525">
            <a:noFill/>
            <a:miter lim="800000"/>
            <a:headEnd/>
            <a:tailEnd/>
          </a:ln>
          <a:effectLst/>
        </p:spPr>
        <p:txBody>
          <a:bodyPr>
            <a:spAutoFit/>
          </a:bodyPr>
          <a:lstStyle/>
          <a:p>
            <a:pPr>
              <a:spcBef>
                <a:spcPct val="50000"/>
              </a:spcBef>
            </a:pPr>
            <a:r>
              <a:rPr lang="en-US" altLang="zh-CN" sz="1200"/>
              <a:t>package </a:t>
            </a:r>
            <a:r>
              <a:rPr lang="zh-CN" altLang="en-US" sz="1200"/>
              <a:t>元素通常要对 </a:t>
            </a:r>
            <a:r>
              <a:rPr lang="en-US" altLang="zh-CN" sz="1200"/>
              <a:t>struts-default.xml </a:t>
            </a:r>
            <a:r>
              <a:rPr lang="zh-CN" altLang="en-US" sz="1200"/>
              <a:t>文件里定义的 </a:t>
            </a:r>
            <a:r>
              <a:rPr lang="en-US" altLang="zh-CN" sz="1200"/>
              <a:t>struts-default </a:t>
            </a:r>
            <a:r>
              <a:rPr lang="zh-CN" altLang="en-US" sz="1200"/>
              <a:t>包进行扩展</a:t>
            </a:r>
            <a:r>
              <a:rPr lang="en-US" altLang="zh-CN" sz="1200"/>
              <a:t>. </a:t>
            </a:r>
            <a:r>
              <a:rPr lang="zh-CN" altLang="en-US" sz="1200"/>
              <a:t>这么做了以后</a:t>
            </a:r>
            <a:r>
              <a:rPr lang="en-US" altLang="zh-CN" sz="1200"/>
              <a:t>, </a:t>
            </a:r>
            <a:r>
              <a:rPr lang="zh-CN" altLang="en-US" sz="1200"/>
              <a:t>包里的所有动作就可以使用在 </a:t>
            </a:r>
            <a:r>
              <a:rPr lang="en-US" altLang="zh-CN" sz="1200"/>
              <a:t>struts-default.xml </a:t>
            </a:r>
            <a:r>
              <a:rPr lang="zh-CN" altLang="en-US" sz="1200"/>
              <a:t>文件里的结果类型和拦截器了</a:t>
            </a:r>
            <a:r>
              <a:rPr lang="en-US" altLang="zh-CN" sz="1200"/>
              <a:t>. </a:t>
            </a:r>
          </a:p>
        </p:txBody>
      </p:sp>
      <p:sp>
        <p:nvSpPr>
          <p:cNvPr id="9" name="Line 21"/>
          <p:cNvSpPr>
            <a:spLocks noChangeShapeType="1"/>
          </p:cNvSpPr>
          <p:nvPr/>
        </p:nvSpPr>
        <p:spPr bwMode="auto">
          <a:xfrm flipV="1">
            <a:off x="971674" y="3005009"/>
            <a:ext cx="0" cy="1223962"/>
          </a:xfrm>
          <a:prstGeom prst="line">
            <a:avLst/>
          </a:prstGeom>
          <a:noFill/>
          <a:ln w="9525">
            <a:solidFill>
              <a:schemeClr val="tx1"/>
            </a:solidFill>
            <a:round/>
            <a:headEnd/>
            <a:tailEnd type="triangle" w="med" len="med"/>
          </a:ln>
          <a:effectLst/>
        </p:spPr>
        <p:txBody>
          <a:bodyPr/>
          <a:lstStyle/>
          <a:p>
            <a:endParaRPr lang="zh-CN" altLang="en-US"/>
          </a:p>
        </p:txBody>
      </p:sp>
      <p:sp>
        <p:nvSpPr>
          <p:cNvPr id="11" name="Line 23"/>
          <p:cNvSpPr>
            <a:spLocks noChangeShapeType="1"/>
          </p:cNvSpPr>
          <p:nvPr/>
        </p:nvSpPr>
        <p:spPr bwMode="auto">
          <a:xfrm flipV="1">
            <a:off x="3348162" y="3387596"/>
            <a:ext cx="1511300" cy="792163"/>
          </a:xfrm>
          <a:prstGeom prst="line">
            <a:avLst/>
          </a:prstGeom>
          <a:noFill/>
          <a:ln w="9525">
            <a:solidFill>
              <a:schemeClr val="tx1"/>
            </a:solidFill>
            <a:round/>
            <a:headEnd/>
            <a:tailEnd type="triangle" w="med" len="med"/>
          </a:ln>
          <a:effectLst/>
        </p:spPr>
        <p:txBody>
          <a:bodyPr/>
          <a:lstStyle/>
          <a:p>
            <a:endParaRPr lang="zh-CN" altLang="en-US"/>
          </a:p>
        </p:txBody>
      </p:sp>
      <p:sp>
        <p:nvSpPr>
          <p:cNvPr id="12" name="Freeform 25"/>
          <p:cNvSpPr>
            <a:spLocks/>
          </p:cNvSpPr>
          <p:nvPr/>
        </p:nvSpPr>
        <p:spPr bwMode="auto">
          <a:xfrm>
            <a:off x="4427662" y="4457571"/>
            <a:ext cx="1800225" cy="1377950"/>
          </a:xfrm>
          <a:custGeom>
            <a:avLst/>
            <a:gdLst/>
            <a:ahLst/>
            <a:cxnLst>
              <a:cxn ang="0">
                <a:pos x="0" y="7"/>
              </a:cxn>
              <a:cxn ang="0">
                <a:pos x="681" y="143"/>
              </a:cxn>
              <a:cxn ang="0">
                <a:pos x="1134" y="868"/>
              </a:cxn>
            </a:cxnLst>
            <a:rect l="0" t="0" r="r" b="b"/>
            <a:pathLst>
              <a:path w="1134" h="868">
                <a:moveTo>
                  <a:pt x="0" y="7"/>
                </a:moveTo>
                <a:cubicBezTo>
                  <a:pt x="246" y="3"/>
                  <a:pt x="492" y="0"/>
                  <a:pt x="681" y="143"/>
                </a:cubicBezTo>
                <a:cubicBezTo>
                  <a:pt x="870" y="286"/>
                  <a:pt x="1002" y="577"/>
                  <a:pt x="1134" y="868"/>
                </a:cubicBezTo>
              </a:path>
            </a:pathLst>
          </a:custGeom>
          <a:noFill/>
          <a:ln w="9525">
            <a:solidFill>
              <a:schemeClr val="tx1"/>
            </a:solidFill>
            <a:round/>
            <a:headEnd/>
            <a:tailEnd/>
          </a:ln>
          <a:effectLst/>
        </p:spPr>
        <p:txBody>
          <a:bodyPr/>
          <a:lstStyle/>
          <a:p>
            <a:endParaRPr lang="zh-CN" altLang="en-US"/>
          </a:p>
        </p:txBody>
      </p:sp>
      <p:sp>
        <p:nvSpPr>
          <p:cNvPr id="13" name="Line 26"/>
          <p:cNvSpPr>
            <a:spLocks noChangeShapeType="1"/>
          </p:cNvSpPr>
          <p:nvPr/>
        </p:nvSpPr>
        <p:spPr bwMode="auto">
          <a:xfrm>
            <a:off x="6156449" y="5764084"/>
            <a:ext cx="71438" cy="71437"/>
          </a:xfrm>
          <a:prstGeom prst="line">
            <a:avLst/>
          </a:prstGeom>
          <a:noFill/>
          <a:ln w="9525">
            <a:solidFill>
              <a:schemeClr val="tx1"/>
            </a:solidFill>
            <a:round/>
            <a:headEnd/>
            <a:tailEnd/>
          </a:ln>
          <a:effectLst/>
        </p:spPr>
        <p:txBody>
          <a:bodyPr/>
          <a:lstStyle/>
          <a:p>
            <a:endParaRPr lang="zh-CN" altLang="en-US"/>
          </a:p>
        </p:txBody>
      </p:sp>
      <p:sp>
        <p:nvSpPr>
          <p:cNvPr id="14" name="Line 27"/>
          <p:cNvSpPr>
            <a:spLocks noChangeShapeType="1"/>
          </p:cNvSpPr>
          <p:nvPr/>
        </p:nvSpPr>
        <p:spPr bwMode="auto">
          <a:xfrm flipH="1">
            <a:off x="6227887" y="5692646"/>
            <a:ext cx="73025" cy="142875"/>
          </a:xfrm>
          <a:prstGeom prst="line">
            <a:avLst/>
          </a:prstGeom>
          <a:noFill/>
          <a:ln w="9525">
            <a:solidFill>
              <a:schemeClr val="tx1"/>
            </a:solidFill>
            <a:round/>
            <a:headEnd/>
            <a:tailEnd/>
          </a:ln>
          <a:effectLst/>
        </p:spPr>
        <p:txBody>
          <a:bodyPr/>
          <a:lstStyle/>
          <a:p>
            <a:endParaRPr lang="zh-CN" altLang="en-US"/>
          </a:p>
        </p:txBody>
      </p:sp>
      <p:cxnSp>
        <p:nvCxnSpPr>
          <p:cNvPr id="16" name="直接箭头连接符 15"/>
          <p:cNvCxnSpPr/>
          <p:nvPr/>
        </p:nvCxnSpPr>
        <p:spPr>
          <a:xfrm rot="5400000" flipH="1" flipV="1">
            <a:off x="1214538" y="3927356"/>
            <a:ext cx="571504"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1026" name="Picture 2"/>
          <p:cNvPicPr>
            <a:picLocks noChangeAspect="1" noChangeArrowheads="1"/>
          </p:cNvPicPr>
          <p:nvPr/>
        </p:nvPicPr>
        <p:blipFill>
          <a:blip/>
          <a:srcRect/>
          <a:stretch>
            <a:fillRect/>
          </a:stretch>
        </p:blipFill>
        <p:spPr bwMode="auto">
          <a:xfrm>
            <a:off x="4786438" y="3498728"/>
            <a:ext cx="5013889" cy="357190"/>
          </a:xfrm>
          <a:prstGeom prst="rect">
            <a:avLst/>
          </a:prstGeom>
          <a:noFill/>
          <a:ln w="9525">
            <a:noFill/>
            <a:miter lim="800000"/>
            <a:headEnd/>
            <a:tailEnd/>
          </a:ln>
          <a:effectLst/>
        </p:spPr>
      </p:pic>
      <p:sp>
        <p:nvSpPr>
          <p:cNvPr id="17" name="矩形 16"/>
          <p:cNvSpPr/>
          <p:nvPr/>
        </p:nvSpPr>
        <p:spPr>
          <a:xfrm>
            <a:off x="7759538" y="3498728"/>
            <a:ext cx="357190" cy="35719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27" name="Picture 3"/>
          <p:cNvPicPr>
            <a:picLocks noChangeAspect="1" noChangeArrowheads="1"/>
          </p:cNvPicPr>
          <p:nvPr/>
        </p:nvPicPr>
        <p:blipFill>
          <a:blip/>
          <a:srcRect/>
          <a:stretch>
            <a:fillRect/>
          </a:stretch>
        </p:blipFill>
        <p:spPr bwMode="auto">
          <a:xfrm>
            <a:off x="5643694" y="4498860"/>
            <a:ext cx="4743450" cy="285750"/>
          </a:xfrm>
          <a:prstGeom prst="rect">
            <a:avLst/>
          </a:prstGeom>
          <a:noFill/>
          <a:ln w="9525">
            <a:noFill/>
            <a:miter lim="800000"/>
            <a:headEnd/>
            <a:tailEnd/>
          </a:ln>
          <a:effectLst/>
        </p:spPr>
      </p:pic>
      <p:sp>
        <p:nvSpPr>
          <p:cNvPr id="18" name="矩形 17"/>
          <p:cNvSpPr/>
          <p:nvPr/>
        </p:nvSpPr>
        <p:spPr>
          <a:xfrm>
            <a:off x="9702012" y="4454718"/>
            <a:ext cx="571504" cy="35719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0" name="直接箭头连接符 19"/>
          <p:cNvCxnSpPr>
            <a:stCxn id="17" idx="2"/>
            <a:endCxn id="18" idx="0"/>
          </p:cNvCxnSpPr>
          <p:nvPr/>
        </p:nvCxnSpPr>
        <p:spPr>
          <a:xfrm rot="16200000" flipH="1">
            <a:off x="8663548" y="3130502"/>
            <a:ext cx="598800" cy="204963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333373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wipe(down)">
                                      <p:cBhvr>
                                        <p:cTn id="15" dur="500"/>
                                        <p:tgtEl>
                                          <p:spTgt spid="16"/>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down)">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down)">
                                      <p:cBhvr>
                                        <p:cTn id="23" dur="500"/>
                                        <p:tgtEl>
                                          <p:spTgt spid="11"/>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wipe(down)">
                                      <p:cBhvr>
                                        <p:cTn id="26" dur="5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down)">
                                      <p:cBhvr>
                                        <p:cTn id="31" dur="500"/>
                                        <p:tgtEl>
                                          <p:spTgt spid="12"/>
                                        </p:tgtEl>
                                      </p:cBhvr>
                                    </p:animEffect>
                                  </p:childTnLst>
                                </p:cTn>
                              </p:par>
                              <p:par>
                                <p:cTn id="32" presetID="22" presetClass="entr" presetSubtype="4" fill="hold" grpId="0" nodeType="with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wipe(down)">
                                      <p:cBhvr>
                                        <p:cTn id="3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1" grpId="0" animBg="1"/>
      <p:bldP spid="12" grpId="0" animBg="1"/>
    </p:bld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12670" name="Group 350"/>
          <p:cNvGraphicFramePr>
            <a:graphicFrameLocks noGrp="1"/>
          </p:cNvGraphicFramePr>
          <p:nvPr>
            <p:ph/>
            <p:extLst>
              <p:ext uri="{D42A27DB-BD31-4B8C-83A1-F6EECF244321}">
                <p14:modId xmlns:p14="http://schemas.microsoft.com/office/powerpoint/2010/main" val="771790093"/>
              </p:ext>
            </p:extLst>
          </p:nvPr>
        </p:nvGraphicFramePr>
        <p:xfrm>
          <a:off x="323528" y="1131528"/>
          <a:ext cx="8640763" cy="5321808"/>
        </p:xfrm>
        <a:graphic>
          <a:graphicData uri="http://schemas.openxmlformats.org/drawingml/2006/table">
            <a:tbl>
              <a:tblPr/>
              <a:tblGrid>
                <a:gridCol w="2160588"/>
                <a:gridCol w="1152525"/>
                <a:gridCol w="5327650"/>
              </a:tblGrid>
              <a:tr h="160338">
                <a:tc>
                  <a:txBody>
                    <a:bodyPr/>
                    <a:lstStyle/>
                    <a:p>
                      <a:pPr marL="0" marR="0" lvl="0" indent="0" algn="l" defTabSz="914400" rtl="0" eaLnBrk="1" fontAlgn="base" latinLnBrk="0" hangingPunct="1">
                        <a:lnSpc>
                          <a:spcPct val="120000"/>
                        </a:lnSpc>
                        <a:spcBef>
                          <a:spcPct val="0"/>
                        </a:spcBef>
                        <a:spcAft>
                          <a:spcPct val="0"/>
                        </a:spcAft>
                        <a:buClrTx/>
                        <a:buSzTx/>
                        <a:buFontTx/>
                        <a:buNone/>
                        <a:tabLst/>
                      </a:pPr>
                      <a:r>
                        <a:rPr kumimoji="0" lang="zh-CN" altLang="en-US" sz="1200" b="1" i="0" u="none" strike="noStrike" cap="none" normalizeH="0" baseline="0" dirty="0" smtClean="0">
                          <a:ln>
                            <a:noFill/>
                          </a:ln>
                          <a:solidFill>
                            <a:srgbClr val="000000"/>
                          </a:solidFill>
                          <a:effectLst/>
                          <a:latin typeface="Arial" charset="0"/>
                          <a:ea typeface="宋体" pitchFamily="2" charset="-122"/>
                        </a:rPr>
                        <a:t>拦截器</a:t>
                      </a:r>
                      <a:endParaRPr kumimoji="0" lang="zh-CN" altLang="en-US" sz="2000" b="0" i="0" u="none" strike="noStrike" cap="none" normalizeH="0" baseline="0" dirty="0" smtClean="0">
                        <a:ln>
                          <a:noFill/>
                        </a:ln>
                        <a:solidFill>
                          <a:schemeClr val="tx1"/>
                        </a:solidFill>
                        <a:effectLst/>
                        <a:latin typeface="Arial" charset="0"/>
                        <a:ea typeface="宋体"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D4D0C8"/>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D4D0C8"/>
                      </a:solidFill>
                      <a:prstDash val="solid"/>
                      <a:round/>
                      <a:headEnd type="none" w="med" len="med"/>
                      <a:tailEnd type="none" w="med" len="med"/>
                    </a:lnB>
                    <a:lnTlToBr>
                      <a:noFill/>
                    </a:lnTlToBr>
                    <a:lnBlToTr>
                      <a:noFill/>
                    </a:lnBlToTr>
                    <a:solidFill>
                      <a:srgbClr val="66FF33"/>
                    </a:solidFill>
                  </a:tcPr>
                </a:tc>
                <a:tc>
                  <a:txBody>
                    <a:bodyPr/>
                    <a:lstStyle/>
                    <a:p>
                      <a:pPr marL="0" marR="0" lvl="0" indent="0" algn="l" defTabSz="914400" rtl="0" eaLnBrk="1" fontAlgn="base" latinLnBrk="0" hangingPunct="1">
                        <a:lnSpc>
                          <a:spcPct val="120000"/>
                        </a:lnSpc>
                        <a:spcBef>
                          <a:spcPct val="0"/>
                        </a:spcBef>
                        <a:spcAft>
                          <a:spcPct val="0"/>
                        </a:spcAft>
                        <a:buClrTx/>
                        <a:buSzTx/>
                        <a:buFontTx/>
                        <a:buNone/>
                        <a:tabLst/>
                      </a:pPr>
                      <a:r>
                        <a:rPr kumimoji="0" lang="zh-CN" altLang="en-US" sz="1200" b="1" i="0" u="none" strike="noStrike" cap="none" normalizeH="0" baseline="0" dirty="0" smtClean="0">
                          <a:ln>
                            <a:noFill/>
                          </a:ln>
                          <a:solidFill>
                            <a:srgbClr val="000000"/>
                          </a:solidFill>
                          <a:effectLst/>
                          <a:latin typeface="Arial" charset="0"/>
                          <a:ea typeface="宋体" pitchFamily="2" charset="-122"/>
                        </a:rPr>
                        <a:t>名字</a:t>
                      </a:r>
                      <a:endParaRPr kumimoji="0" lang="zh-CN" altLang="en-US" sz="2000" b="0" i="0" u="none" strike="noStrike" cap="none" normalizeH="0" baseline="0" dirty="0" smtClean="0">
                        <a:ln>
                          <a:noFill/>
                        </a:ln>
                        <a:solidFill>
                          <a:schemeClr val="tx1"/>
                        </a:solidFill>
                        <a:effectLst/>
                        <a:latin typeface="Arial" charset="0"/>
                        <a:ea typeface="宋体" pitchFamily="2" charset="-122"/>
                      </a:endParaRPr>
                    </a:p>
                  </a:txBody>
                  <a:tcPr horzOverflow="overflow">
                    <a:lnL w="12700" cap="flat" cmpd="sng" algn="ctr">
                      <a:solidFill>
                        <a:srgbClr val="D4D0C8"/>
                      </a:solidFill>
                      <a:prstDash val="solid"/>
                      <a:round/>
                      <a:headEnd type="none" w="med" len="med"/>
                      <a:tailEnd type="none" w="med" len="med"/>
                    </a:lnL>
                    <a:lnR w="12700" cap="flat" cmpd="sng" algn="ctr">
                      <a:solidFill>
                        <a:srgbClr val="D4D0C8"/>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D4D0C8"/>
                      </a:solidFill>
                      <a:prstDash val="solid"/>
                      <a:round/>
                      <a:headEnd type="none" w="med" len="med"/>
                      <a:tailEnd type="none" w="med" len="med"/>
                    </a:lnB>
                    <a:lnTlToBr>
                      <a:noFill/>
                    </a:lnTlToBr>
                    <a:lnBlToTr>
                      <a:noFill/>
                    </a:lnBlToTr>
                    <a:solidFill>
                      <a:srgbClr val="66FF33"/>
                    </a:solidFill>
                  </a:tcPr>
                </a:tc>
                <a:tc>
                  <a:txBody>
                    <a:bodyPr/>
                    <a:lstStyle/>
                    <a:p>
                      <a:pPr marL="0" marR="0" lvl="0" indent="0" algn="l" defTabSz="914400" rtl="0" eaLnBrk="1" fontAlgn="base" latinLnBrk="0" hangingPunct="1">
                        <a:lnSpc>
                          <a:spcPct val="120000"/>
                        </a:lnSpc>
                        <a:spcBef>
                          <a:spcPct val="0"/>
                        </a:spcBef>
                        <a:spcAft>
                          <a:spcPct val="0"/>
                        </a:spcAft>
                        <a:buClrTx/>
                        <a:buSzTx/>
                        <a:buFontTx/>
                        <a:buNone/>
                        <a:tabLst/>
                      </a:pPr>
                      <a:r>
                        <a:rPr kumimoji="0" lang="zh-CN" altLang="en-US" sz="1200" b="1" i="0" u="none" strike="noStrike" cap="none" normalizeH="0" baseline="0" dirty="0" smtClean="0">
                          <a:ln>
                            <a:noFill/>
                          </a:ln>
                          <a:solidFill>
                            <a:srgbClr val="000000"/>
                          </a:solidFill>
                          <a:effectLst/>
                          <a:latin typeface="Arial" charset="0"/>
                          <a:ea typeface="宋体" pitchFamily="2" charset="-122"/>
                        </a:rPr>
                        <a:t>说明</a:t>
                      </a:r>
                      <a:endParaRPr kumimoji="0" lang="zh-CN" altLang="en-US" sz="2000" b="0" i="0" u="none" strike="noStrike" cap="none" normalizeH="0" baseline="0" dirty="0" smtClean="0">
                        <a:ln>
                          <a:noFill/>
                        </a:ln>
                        <a:solidFill>
                          <a:schemeClr val="tx1"/>
                        </a:solidFill>
                        <a:effectLst/>
                        <a:latin typeface="Arial" charset="0"/>
                        <a:ea typeface="宋体" pitchFamily="2" charset="-122"/>
                      </a:endParaRPr>
                    </a:p>
                  </a:txBody>
                  <a:tcPr horzOverflow="overflow">
                    <a:lnL w="12700" cap="flat" cmpd="sng" algn="ctr">
                      <a:solidFill>
                        <a:srgbClr val="D4D0C8"/>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D4D0C8"/>
                      </a:solidFill>
                      <a:prstDash val="solid"/>
                      <a:round/>
                      <a:headEnd type="none" w="med" len="med"/>
                      <a:tailEnd type="none" w="med" len="med"/>
                    </a:lnB>
                    <a:lnTlToBr>
                      <a:noFill/>
                    </a:lnTlToBr>
                    <a:lnBlToTr>
                      <a:noFill/>
                    </a:lnBlToTr>
                    <a:solidFill>
                      <a:srgbClr val="66FF33"/>
                    </a:solidFill>
                  </a:tcPr>
                </a:tc>
              </a:tr>
              <a:tr h="266700">
                <a:tc>
                  <a:txBody>
                    <a:bodyPr/>
                    <a:lstStyle/>
                    <a:p>
                      <a:pPr marL="0" marR="0" lvl="0" indent="0" algn="l" defTabSz="914400" rtl="0" eaLnBrk="1" fontAlgn="base" latinLnBrk="0" hangingPunct="1">
                        <a:lnSpc>
                          <a:spcPct val="120000"/>
                        </a:lnSpc>
                        <a:spcBef>
                          <a:spcPct val="0"/>
                        </a:spcBef>
                        <a:spcAft>
                          <a:spcPct val="0"/>
                        </a:spcAft>
                        <a:buClrTx/>
                        <a:buSzTx/>
                        <a:buFontTx/>
                        <a:buNone/>
                        <a:tabLst/>
                      </a:pPr>
                      <a:r>
                        <a:rPr kumimoji="0" lang="en-US" altLang="zh-CN" sz="1200" b="0" i="0" u="none" strike="noStrike" cap="none" normalizeH="0" baseline="0" dirty="0" smtClean="0">
                          <a:ln>
                            <a:noFill/>
                          </a:ln>
                          <a:solidFill>
                            <a:srgbClr val="000000"/>
                          </a:solidFill>
                          <a:effectLst/>
                          <a:latin typeface="Arial" charset="0"/>
                          <a:ea typeface="宋体" pitchFamily="2" charset="-122"/>
                        </a:rPr>
                        <a:t>Scoped Model Driven</a:t>
                      </a:r>
                      <a:endParaRPr kumimoji="0" lang="en-US" altLang="zh-CN" sz="1200" b="0" i="0" u="none" strike="noStrike" cap="none" normalizeH="0" baseline="0" dirty="0" smtClean="0">
                        <a:ln>
                          <a:noFill/>
                        </a:ln>
                        <a:solidFill>
                          <a:schemeClr val="tx1"/>
                        </a:solidFill>
                        <a:effectLst/>
                        <a:latin typeface="Arial" charset="0"/>
                        <a:ea typeface="宋体"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D4D0C8"/>
                      </a:solidFill>
                      <a:prstDash val="solid"/>
                      <a:round/>
                      <a:headEnd type="none" w="med" len="med"/>
                      <a:tailEnd type="none" w="med" len="med"/>
                    </a:lnR>
                    <a:lnT w="12700" cap="flat" cmpd="sng" algn="ctr">
                      <a:solidFill>
                        <a:srgbClr val="D4D0C8"/>
                      </a:solidFill>
                      <a:prstDash val="solid"/>
                      <a:round/>
                      <a:headEnd type="none" w="med" len="med"/>
                      <a:tailEnd type="none" w="med" len="med"/>
                    </a:lnT>
                    <a:lnB w="12700" cap="flat" cmpd="sng" algn="ctr">
                      <a:solidFill>
                        <a:srgbClr val="D4D0C8"/>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20000"/>
                        </a:lnSpc>
                        <a:spcBef>
                          <a:spcPct val="0"/>
                        </a:spcBef>
                        <a:spcAft>
                          <a:spcPct val="0"/>
                        </a:spcAft>
                        <a:buClrTx/>
                        <a:buSzTx/>
                        <a:buFontTx/>
                        <a:buNone/>
                        <a:tabLst/>
                      </a:pPr>
                      <a:r>
                        <a:rPr kumimoji="0" lang="en-US" altLang="zh-CN" sz="1200" b="0" i="0" u="none" strike="noStrike" cap="none" normalizeH="0" baseline="0" smtClean="0">
                          <a:ln>
                            <a:noFill/>
                          </a:ln>
                          <a:solidFill>
                            <a:srgbClr val="000000"/>
                          </a:solidFill>
                          <a:effectLst/>
                          <a:latin typeface="Arial" charset="0"/>
                          <a:ea typeface="宋体" pitchFamily="2" charset="-122"/>
                        </a:rPr>
                        <a:t>scoped-model-driven</a:t>
                      </a:r>
                      <a:endParaRPr kumimoji="0" lang="en-US" altLang="zh-CN" sz="1200" b="0" i="0" u="none" strike="noStrike" cap="none" normalizeH="0" baseline="0" smtClean="0">
                        <a:ln>
                          <a:noFill/>
                        </a:ln>
                        <a:solidFill>
                          <a:schemeClr val="tx1"/>
                        </a:solidFill>
                        <a:effectLst/>
                        <a:latin typeface="Arial" charset="0"/>
                        <a:ea typeface="宋体" pitchFamily="2" charset="-122"/>
                      </a:endParaRPr>
                    </a:p>
                  </a:txBody>
                  <a:tcPr horzOverflow="overflow">
                    <a:lnL w="12700" cap="flat" cmpd="sng" algn="ctr">
                      <a:solidFill>
                        <a:srgbClr val="D4D0C8"/>
                      </a:solidFill>
                      <a:prstDash val="solid"/>
                      <a:round/>
                      <a:headEnd type="none" w="med" len="med"/>
                      <a:tailEnd type="none" w="med" len="med"/>
                    </a:lnL>
                    <a:lnR w="12700" cap="flat" cmpd="sng" algn="ctr">
                      <a:solidFill>
                        <a:srgbClr val="D4D0C8"/>
                      </a:solidFill>
                      <a:prstDash val="solid"/>
                      <a:round/>
                      <a:headEnd type="none" w="med" len="med"/>
                      <a:tailEnd type="none" w="med" len="med"/>
                    </a:lnR>
                    <a:lnT w="12700" cap="flat" cmpd="sng" algn="ctr">
                      <a:solidFill>
                        <a:srgbClr val="D4D0C8"/>
                      </a:solidFill>
                      <a:prstDash val="solid"/>
                      <a:round/>
                      <a:headEnd type="none" w="med" len="med"/>
                      <a:tailEnd type="none" w="med" len="med"/>
                    </a:lnT>
                    <a:lnB w="12700" cap="flat" cmpd="sng" algn="ctr">
                      <a:solidFill>
                        <a:srgbClr val="D4D0C8"/>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20000"/>
                        </a:lnSpc>
                        <a:spcBef>
                          <a:spcPct val="0"/>
                        </a:spcBef>
                        <a:spcAft>
                          <a:spcPct val="0"/>
                        </a:spcAft>
                        <a:buClrTx/>
                        <a:buSzTx/>
                        <a:buFontTx/>
                        <a:buNone/>
                        <a:tabLst/>
                      </a:pPr>
                      <a:r>
                        <a:rPr kumimoji="0" lang="zh-CN" altLang="en-US" sz="1200" b="0" i="0" u="none" strike="noStrike" cap="none" normalizeH="0" baseline="0" smtClean="0">
                          <a:ln>
                            <a:noFill/>
                          </a:ln>
                          <a:solidFill>
                            <a:srgbClr val="000000"/>
                          </a:solidFill>
                          <a:effectLst/>
                          <a:latin typeface="Arial" charset="0"/>
                          <a:ea typeface="宋体" pitchFamily="2" charset="-122"/>
                        </a:rPr>
                        <a:t>如果一个</a:t>
                      </a:r>
                      <a:r>
                        <a:rPr kumimoji="0" lang="en-US" altLang="zh-CN" sz="1200" b="0" i="0" u="none" strike="noStrike" cap="none" normalizeH="0" baseline="0" smtClean="0">
                          <a:ln>
                            <a:noFill/>
                          </a:ln>
                          <a:solidFill>
                            <a:srgbClr val="000000"/>
                          </a:solidFill>
                          <a:effectLst/>
                          <a:latin typeface="Arial" charset="0"/>
                          <a:ea typeface="宋体" pitchFamily="2" charset="-122"/>
                        </a:rPr>
                        <a:t>Action</a:t>
                      </a:r>
                      <a:r>
                        <a:rPr kumimoji="0" lang="zh-CN" altLang="en-US" sz="1200" b="0" i="0" u="none" strike="noStrike" cap="none" normalizeH="0" baseline="0" smtClean="0">
                          <a:ln>
                            <a:noFill/>
                          </a:ln>
                          <a:solidFill>
                            <a:srgbClr val="000000"/>
                          </a:solidFill>
                          <a:effectLst/>
                          <a:latin typeface="Arial" charset="0"/>
                          <a:ea typeface="宋体" pitchFamily="2" charset="-122"/>
                        </a:rPr>
                        <a:t>实现了</a:t>
                      </a:r>
                      <a:r>
                        <a:rPr kumimoji="0" lang="en-US" altLang="zh-CN" sz="1200" b="0" i="0" u="none" strike="noStrike" cap="none" normalizeH="0" baseline="0" smtClean="0">
                          <a:ln>
                            <a:noFill/>
                          </a:ln>
                          <a:solidFill>
                            <a:srgbClr val="000000"/>
                          </a:solidFill>
                          <a:effectLst/>
                          <a:latin typeface="Arial" charset="0"/>
                          <a:ea typeface="宋体" pitchFamily="2" charset="-122"/>
                        </a:rPr>
                        <a:t>ScopedModelDriven</a:t>
                      </a:r>
                      <a:r>
                        <a:rPr kumimoji="0" lang="zh-CN" altLang="en-US" sz="1200" b="0" i="0" u="none" strike="noStrike" cap="none" normalizeH="0" baseline="0" smtClean="0">
                          <a:ln>
                            <a:noFill/>
                          </a:ln>
                          <a:solidFill>
                            <a:srgbClr val="000000"/>
                          </a:solidFill>
                          <a:effectLst/>
                          <a:latin typeface="Arial" charset="0"/>
                          <a:ea typeface="宋体" pitchFamily="2" charset="-122"/>
                        </a:rPr>
                        <a:t>，则这个拦截器会从相应的</a:t>
                      </a:r>
                      <a:r>
                        <a:rPr kumimoji="0" lang="en-US" altLang="zh-CN" sz="1200" b="0" i="0" u="none" strike="noStrike" cap="none" normalizeH="0" baseline="0" smtClean="0">
                          <a:ln>
                            <a:noFill/>
                          </a:ln>
                          <a:solidFill>
                            <a:srgbClr val="000000"/>
                          </a:solidFill>
                          <a:effectLst/>
                          <a:latin typeface="Arial" charset="0"/>
                          <a:ea typeface="宋体" pitchFamily="2" charset="-122"/>
                        </a:rPr>
                        <a:t>Scope</a:t>
                      </a:r>
                      <a:r>
                        <a:rPr kumimoji="0" lang="zh-CN" altLang="en-US" sz="1200" b="0" i="0" u="none" strike="noStrike" cap="none" normalizeH="0" baseline="0" smtClean="0">
                          <a:ln>
                            <a:noFill/>
                          </a:ln>
                          <a:solidFill>
                            <a:srgbClr val="000000"/>
                          </a:solidFill>
                          <a:effectLst/>
                          <a:latin typeface="Arial" charset="0"/>
                          <a:ea typeface="宋体" pitchFamily="2" charset="-122"/>
                        </a:rPr>
                        <a:t>中取出</a:t>
                      </a:r>
                      <a:r>
                        <a:rPr kumimoji="0" lang="en-US" altLang="zh-CN" sz="1200" b="0" i="0" u="none" strike="noStrike" cap="none" normalizeH="0" baseline="0" smtClean="0">
                          <a:ln>
                            <a:noFill/>
                          </a:ln>
                          <a:solidFill>
                            <a:srgbClr val="000000"/>
                          </a:solidFill>
                          <a:effectLst/>
                          <a:latin typeface="Arial" charset="0"/>
                          <a:ea typeface="宋体" pitchFamily="2" charset="-122"/>
                        </a:rPr>
                        <a:t>model</a:t>
                      </a:r>
                      <a:r>
                        <a:rPr kumimoji="0" lang="zh-CN" altLang="en-US" sz="1200" b="0" i="0" u="none" strike="noStrike" cap="none" normalizeH="0" baseline="0" smtClean="0">
                          <a:ln>
                            <a:noFill/>
                          </a:ln>
                          <a:solidFill>
                            <a:srgbClr val="000000"/>
                          </a:solidFill>
                          <a:effectLst/>
                          <a:latin typeface="Arial" charset="0"/>
                          <a:ea typeface="宋体" pitchFamily="2" charset="-122"/>
                        </a:rPr>
                        <a:t>调用</a:t>
                      </a:r>
                      <a:r>
                        <a:rPr kumimoji="0" lang="en-US" altLang="zh-CN" sz="1200" b="0" i="0" u="none" strike="noStrike" cap="none" normalizeH="0" baseline="0" smtClean="0">
                          <a:ln>
                            <a:noFill/>
                          </a:ln>
                          <a:solidFill>
                            <a:srgbClr val="000000"/>
                          </a:solidFill>
                          <a:effectLst/>
                          <a:latin typeface="Arial" charset="0"/>
                          <a:ea typeface="宋体" pitchFamily="2" charset="-122"/>
                        </a:rPr>
                        <a:t>Action</a:t>
                      </a:r>
                      <a:r>
                        <a:rPr kumimoji="0" lang="zh-CN" altLang="en-US" sz="1200" b="0" i="0" u="none" strike="noStrike" cap="none" normalizeH="0" baseline="0" smtClean="0">
                          <a:ln>
                            <a:noFill/>
                          </a:ln>
                          <a:solidFill>
                            <a:srgbClr val="000000"/>
                          </a:solidFill>
                          <a:effectLst/>
                          <a:latin typeface="Arial" charset="0"/>
                          <a:ea typeface="宋体" pitchFamily="2" charset="-122"/>
                        </a:rPr>
                        <a:t>的</a:t>
                      </a:r>
                      <a:r>
                        <a:rPr kumimoji="0" lang="en-US" altLang="zh-CN" sz="1200" b="0" i="0" u="none" strike="noStrike" cap="none" normalizeH="0" baseline="0" smtClean="0">
                          <a:ln>
                            <a:noFill/>
                          </a:ln>
                          <a:solidFill>
                            <a:srgbClr val="000000"/>
                          </a:solidFill>
                          <a:effectLst/>
                          <a:latin typeface="Arial" charset="0"/>
                          <a:ea typeface="宋体" pitchFamily="2" charset="-122"/>
                        </a:rPr>
                        <a:t>setModel</a:t>
                      </a:r>
                      <a:r>
                        <a:rPr kumimoji="0" lang="zh-CN" altLang="en-US" sz="1200" b="0" i="0" u="none" strike="noStrike" cap="none" normalizeH="0" baseline="0" smtClean="0">
                          <a:ln>
                            <a:noFill/>
                          </a:ln>
                          <a:solidFill>
                            <a:srgbClr val="000000"/>
                          </a:solidFill>
                          <a:effectLst/>
                          <a:latin typeface="Arial" charset="0"/>
                          <a:ea typeface="宋体" pitchFamily="2" charset="-122"/>
                        </a:rPr>
                        <a:t>方法将其放入</a:t>
                      </a:r>
                      <a:r>
                        <a:rPr kumimoji="0" lang="en-US" altLang="zh-CN" sz="1200" b="0" i="0" u="none" strike="noStrike" cap="none" normalizeH="0" baseline="0" smtClean="0">
                          <a:ln>
                            <a:noFill/>
                          </a:ln>
                          <a:solidFill>
                            <a:srgbClr val="000000"/>
                          </a:solidFill>
                          <a:effectLst/>
                          <a:latin typeface="Arial" charset="0"/>
                          <a:ea typeface="宋体" pitchFamily="2" charset="-122"/>
                        </a:rPr>
                        <a:t>Action</a:t>
                      </a:r>
                      <a:r>
                        <a:rPr kumimoji="0" lang="zh-CN" altLang="en-US" sz="1200" b="0" i="0" u="none" strike="noStrike" cap="none" normalizeH="0" baseline="0" smtClean="0">
                          <a:ln>
                            <a:noFill/>
                          </a:ln>
                          <a:solidFill>
                            <a:srgbClr val="000000"/>
                          </a:solidFill>
                          <a:effectLst/>
                          <a:latin typeface="Arial" charset="0"/>
                          <a:ea typeface="宋体" pitchFamily="2" charset="-122"/>
                        </a:rPr>
                        <a:t>内部。</a:t>
                      </a:r>
                      <a:endParaRPr kumimoji="0" lang="zh-CN" altLang="en-US" sz="2000" b="0" i="0" u="none" strike="noStrike" cap="none" normalizeH="0" baseline="0" smtClean="0">
                        <a:ln>
                          <a:noFill/>
                        </a:ln>
                        <a:solidFill>
                          <a:schemeClr val="tx1"/>
                        </a:solidFill>
                        <a:effectLst/>
                        <a:latin typeface="Arial" charset="0"/>
                        <a:ea typeface="宋体" pitchFamily="2" charset="-122"/>
                      </a:endParaRPr>
                    </a:p>
                  </a:txBody>
                  <a:tcPr horzOverflow="overflow">
                    <a:lnL w="12700" cap="flat" cmpd="sng" algn="ctr">
                      <a:solidFill>
                        <a:srgbClr val="D4D0C8"/>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D4D0C8"/>
                      </a:solidFill>
                      <a:prstDash val="solid"/>
                      <a:round/>
                      <a:headEnd type="none" w="med" len="med"/>
                      <a:tailEnd type="none" w="med" len="med"/>
                    </a:lnT>
                    <a:lnB w="12700" cap="flat" cmpd="sng" algn="ctr">
                      <a:solidFill>
                        <a:srgbClr val="D4D0C8"/>
                      </a:solidFill>
                      <a:prstDash val="solid"/>
                      <a:round/>
                      <a:headEnd type="none" w="med" len="med"/>
                      <a:tailEnd type="none" w="med" len="med"/>
                    </a:lnB>
                    <a:lnTlToBr>
                      <a:noFill/>
                    </a:lnTlToBr>
                    <a:lnBlToTr>
                      <a:noFill/>
                    </a:lnBlToTr>
                    <a:noFill/>
                  </a:tcPr>
                </a:tc>
              </a:tr>
              <a:tr h="160338">
                <a:tc>
                  <a:txBody>
                    <a:bodyPr/>
                    <a:lstStyle/>
                    <a:p>
                      <a:pPr marL="0" marR="0" lvl="0" indent="0" algn="l" defTabSz="914400" rtl="0" eaLnBrk="1" fontAlgn="base" latinLnBrk="0" hangingPunct="1">
                        <a:lnSpc>
                          <a:spcPct val="120000"/>
                        </a:lnSpc>
                        <a:spcBef>
                          <a:spcPct val="0"/>
                        </a:spcBef>
                        <a:spcAft>
                          <a:spcPct val="0"/>
                        </a:spcAft>
                        <a:buClrTx/>
                        <a:buSzTx/>
                        <a:buFontTx/>
                        <a:buNone/>
                        <a:tabLst/>
                      </a:pPr>
                      <a:r>
                        <a:rPr kumimoji="0" lang="en-US" altLang="zh-CN" sz="1200" b="0" i="0" u="none" strike="noStrike" cap="none" normalizeH="0" baseline="0" dirty="0" smtClean="0">
                          <a:ln>
                            <a:noFill/>
                          </a:ln>
                          <a:solidFill>
                            <a:srgbClr val="000000"/>
                          </a:solidFill>
                          <a:effectLst/>
                          <a:latin typeface="Arial" charset="0"/>
                          <a:ea typeface="宋体" pitchFamily="2" charset="-122"/>
                        </a:rPr>
                        <a:t>Parameters Interceptor</a:t>
                      </a:r>
                      <a:endParaRPr kumimoji="0" lang="en-US" altLang="zh-CN" sz="1200" b="0" i="0" u="none" strike="noStrike" cap="none" normalizeH="0" baseline="0" dirty="0" smtClean="0">
                        <a:ln>
                          <a:noFill/>
                        </a:ln>
                        <a:solidFill>
                          <a:schemeClr val="tx1"/>
                        </a:solidFill>
                        <a:effectLst/>
                        <a:latin typeface="Arial" charset="0"/>
                        <a:ea typeface="宋体"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D4D0C8"/>
                      </a:solidFill>
                      <a:prstDash val="solid"/>
                      <a:round/>
                      <a:headEnd type="none" w="med" len="med"/>
                      <a:tailEnd type="none" w="med" len="med"/>
                    </a:lnR>
                    <a:lnT w="12700" cap="flat" cmpd="sng" algn="ctr">
                      <a:solidFill>
                        <a:srgbClr val="D4D0C8"/>
                      </a:solidFill>
                      <a:prstDash val="solid"/>
                      <a:round/>
                      <a:headEnd type="none" w="med" len="med"/>
                      <a:tailEnd type="none" w="med" len="med"/>
                    </a:lnT>
                    <a:lnB w="12700" cap="flat" cmpd="sng" algn="ctr">
                      <a:solidFill>
                        <a:srgbClr val="D4D0C8"/>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20000"/>
                        </a:lnSpc>
                        <a:spcBef>
                          <a:spcPct val="0"/>
                        </a:spcBef>
                        <a:spcAft>
                          <a:spcPct val="0"/>
                        </a:spcAft>
                        <a:buClrTx/>
                        <a:buSzTx/>
                        <a:buFontTx/>
                        <a:buNone/>
                        <a:tabLst/>
                      </a:pPr>
                      <a:r>
                        <a:rPr kumimoji="0" lang="en-US" altLang="zh-CN" sz="1200" b="0" i="0" u="none" strike="noStrike" cap="none" normalizeH="0" baseline="0" smtClean="0">
                          <a:ln>
                            <a:noFill/>
                          </a:ln>
                          <a:solidFill>
                            <a:srgbClr val="000000"/>
                          </a:solidFill>
                          <a:effectLst/>
                          <a:latin typeface="Arial" charset="0"/>
                          <a:ea typeface="宋体" pitchFamily="2" charset="-122"/>
                        </a:rPr>
                        <a:t>params</a:t>
                      </a:r>
                      <a:endParaRPr kumimoji="0" lang="en-US" altLang="zh-CN" sz="1200" b="0" i="0" u="none" strike="noStrike" cap="none" normalizeH="0" baseline="0" smtClean="0">
                        <a:ln>
                          <a:noFill/>
                        </a:ln>
                        <a:solidFill>
                          <a:schemeClr val="tx1"/>
                        </a:solidFill>
                        <a:effectLst/>
                        <a:latin typeface="Arial" charset="0"/>
                        <a:ea typeface="宋体" pitchFamily="2" charset="-122"/>
                      </a:endParaRPr>
                    </a:p>
                  </a:txBody>
                  <a:tcPr horzOverflow="overflow">
                    <a:lnL w="12700" cap="flat" cmpd="sng" algn="ctr">
                      <a:solidFill>
                        <a:srgbClr val="D4D0C8"/>
                      </a:solidFill>
                      <a:prstDash val="solid"/>
                      <a:round/>
                      <a:headEnd type="none" w="med" len="med"/>
                      <a:tailEnd type="none" w="med" len="med"/>
                    </a:lnL>
                    <a:lnR w="12700" cap="flat" cmpd="sng" algn="ctr">
                      <a:solidFill>
                        <a:srgbClr val="D4D0C8"/>
                      </a:solidFill>
                      <a:prstDash val="solid"/>
                      <a:round/>
                      <a:headEnd type="none" w="med" len="med"/>
                      <a:tailEnd type="none" w="med" len="med"/>
                    </a:lnR>
                    <a:lnT w="12700" cap="flat" cmpd="sng" algn="ctr">
                      <a:solidFill>
                        <a:srgbClr val="D4D0C8"/>
                      </a:solidFill>
                      <a:prstDash val="solid"/>
                      <a:round/>
                      <a:headEnd type="none" w="med" len="med"/>
                      <a:tailEnd type="none" w="med" len="med"/>
                    </a:lnT>
                    <a:lnB w="12700" cap="flat" cmpd="sng" algn="ctr">
                      <a:solidFill>
                        <a:srgbClr val="D4D0C8"/>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20000"/>
                        </a:lnSpc>
                        <a:spcBef>
                          <a:spcPct val="0"/>
                        </a:spcBef>
                        <a:spcAft>
                          <a:spcPct val="0"/>
                        </a:spcAft>
                        <a:buClrTx/>
                        <a:buSzTx/>
                        <a:buFontTx/>
                        <a:buNone/>
                        <a:tabLst/>
                      </a:pPr>
                      <a:r>
                        <a:rPr kumimoji="0" lang="zh-CN" altLang="en-US" sz="1200" b="0" i="0" u="none" strike="noStrike" cap="none" normalizeH="0" baseline="0" dirty="0" smtClean="0">
                          <a:ln>
                            <a:noFill/>
                          </a:ln>
                          <a:solidFill>
                            <a:srgbClr val="000000"/>
                          </a:solidFill>
                          <a:effectLst/>
                          <a:latin typeface="Arial" charset="0"/>
                          <a:ea typeface="宋体" pitchFamily="2" charset="-122"/>
                        </a:rPr>
                        <a:t>将请求中的参数设置到</a:t>
                      </a:r>
                      <a:r>
                        <a:rPr kumimoji="0" lang="en-US" altLang="zh-CN" sz="1200" b="0" i="0" u="none" strike="noStrike" cap="none" normalizeH="0" baseline="0" dirty="0" smtClean="0">
                          <a:ln>
                            <a:noFill/>
                          </a:ln>
                          <a:solidFill>
                            <a:srgbClr val="000000"/>
                          </a:solidFill>
                          <a:effectLst/>
                          <a:latin typeface="Arial" charset="0"/>
                          <a:ea typeface="宋体" pitchFamily="2" charset="-122"/>
                        </a:rPr>
                        <a:t>Action</a:t>
                      </a:r>
                      <a:r>
                        <a:rPr kumimoji="0" lang="zh-CN" altLang="en-US" sz="1200" b="0" i="0" u="none" strike="noStrike" cap="none" normalizeH="0" baseline="0" dirty="0" smtClean="0">
                          <a:ln>
                            <a:noFill/>
                          </a:ln>
                          <a:solidFill>
                            <a:srgbClr val="000000"/>
                          </a:solidFill>
                          <a:effectLst/>
                          <a:latin typeface="Arial" charset="0"/>
                          <a:ea typeface="宋体" pitchFamily="2" charset="-122"/>
                        </a:rPr>
                        <a:t>中去。</a:t>
                      </a:r>
                      <a:endParaRPr kumimoji="0" lang="zh-CN" altLang="en-US" sz="2000" b="0" i="0" u="none" strike="noStrike" cap="none" normalizeH="0" baseline="0" dirty="0" smtClean="0">
                        <a:ln>
                          <a:noFill/>
                        </a:ln>
                        <a:solidFill>
                          <a:schemeClr val="tx1"/>
                        </a:solidFill>
                        <a:effectLst/>
                        <a:latin typeface="Arial" charset="0"/>
                        <a:ea typeface="宋体" pitchFamily="2" charset="-122"/>
                      </a:endParaRPr>
                    </a:p>
                  </a:txBody>
                  <a:tcPr horzOverflow="overflow">
                    <a:lnL w="12700" cap="flat" cmpd="sng" algn="ctr">
                      <a:solidFill>
                        <a:srgbClr val="D4D0C8"/>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D4D0C8"/>
                      </a:solidFill>
                      <a:prstDash val="solid"/>
                      <a:round/>
                      <a:headEnd type="none" w="med" len="med"/>
                      <a:tailEnd type="none" w="med" len="med"/>
                    </a:lnT>
                    <a:lnB w="12700" cap="flat" cmpd="sng" algn="ctr">
                      <a:solidFill>
                        <a:srgbClr val="D4D0C8"/>
                      </a:solidFill>
                      <a:prstDash val="solid"/>
                      <a:round/>
                      <a:headEnd type="none" w="med" len="med"/>
                      <a:tailEnd type="none" w="med" len="med"/>
                    </a:lnB>
                    <a:lnTlToBr>
                      <a:noFill/>
                    </a:lnTlToBr>
                    <a:lnBlToTr>
                      <a:noFill/>
                    </a:lnBlToTr>
                    <a:noFill/>
                  </a:tcPr>
                </a:tc>
              </a:tr>
              <a:tr h="157163">
                <a:tc>
                  <a:txBody>
                    <a:bodyPr/>
                    <a:lstStyle/>
                    <a:p>
                      <a:pPr marL="0" marR="0" lvl="0" indent="0" algn="l" defTabSz="914400" rtl="0" eaLnBrk="1" fontAlgn="base" latinLnBrk="0" hangingPunct="1">
                        <a:lnSpc>
                          <a:spcPct val="120000"/>
                        </a:lnSpc>
                        <a:spcBef>
                          <a:spcPct val="0"/>
                        </a:spcBef>
                        <a:spcAft>
                          <a:spcPct val="0"/>
                        </a:spcAft>
                        <a:buClrTx/>
                        <a:buSzTx/>
                        <a:buFontTx/>
                        <a:buNone/>
                        <a:tabLst/>
                      </a:pPr>
                      <a:r>
                        <a:rPr kumimoji="0" lang="en-US" altLang="zh-CN" sz="1200" b="0" i="0" u="none" strike="noStrike" cap="none" normalizeH="0" baseline="0" dirty="0" smtClean="0">
                          <a:ln>
                            <a:noFill/>
                          </a:ln>
                          <a:solidFill>
                            <a:srgbClr val="000000"/>
                          </a:solidFill>
                          <a:effectLst/>
                          <a:latin typeface="Arial" charset="0"/>
                          <a:ea typeface="宋体" pitchFamily="2" charset="-122"/>
                        </a:rPr>
                        <a:t>Prepare Interceptor</a:t>
                      </a:r>
                      <a:endParaRPr kumimoji="0" lang="en-US" altLang="zh-CN" sz="1200" b="0" i="0" u="none" strike="noStrike" cap="none" normalizeH="0" baseline="0" dirty="0" smtClean="0">
                        <a:ln>
                          <a:noFill/>
                        </a:ln>
                        <a:solidFill>
                          <a:schemeClr val="tx1"/>
                        </a:solidFill>
                        <a:effectLst/>
                        <a:latin typeface="Arial" charset="0"/>
                        <a:ea typeface="宋体"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D4D0C8"/>
                      </a:solidFill>
                      <a:prstDash val="solid"/>
                      <a:round/>
                      <a:headEnd type="none" w="med" len="med"/>
                      <a:tailEnd type="none" w="med" len="med"/>
                    </a:lnR>
                    <a:lnT w="12700" cap="flat" cmpd="sng" algn="ctr">
                      <a:solidFill>
                        <a:srgbClr val="D4D0C8"/>
                      </a:solidFill>
                      <a:prstDash val="solid"/>
                      <a:round/>
                      <a:headEnd type="none" w="med" len="med"/>
                      <a:tailEnd type="none" w="med" len="med"/>
                    </a:lnT>
                    <a:lnB w="12700" cap="flat" cmpd="sng" algn="ctr">
                      <a:solidFill>
                        <a:srgbClr val="D4D0C8"/>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20000"/>
                        </a:lnSpc>
                        <a:spcBef>
                          <a:spcPct val="0"/>
                        </a:spcBef>
                        <a:spcAft>
                          <a:spcPct val="0"/>
                        </a:spcAft>
                        <a:buClrTx/>
                        <a:buSzTx/>
                        <a:buFontTx/>
                        <a:buNone/>
                        <a:tabLst/>
                      </a:pPr>
                      <a:r>
                        <a:rPr kumimoji="0" lang="en-US" altLang="zh-CN" sz="1200" b="0" i="0" u="none" strike="noStrike" cap="none" normalizeH="0" baseline="0" smtClean="0">
                          <a:ln>
                            <a:noFill/>
                          </a:ln>
                          <a:solidFill>
                            <a:srgbClr val="000000"/>
                          </a:solidFill>
                          <a:effectLst/>
                          <a:latin typeface="Arial" charset="0"/>
                          <a:ea typeface="宋体" pitchFamily="2" charset="-122"/>
                        </a:rPr>
                        <a:t>prepare</a:t>
                      </a:r>
                      <a:endParaRPr kumimoji="0" lang="en-US" altLang="zh-CN" sz="1200" b="0" i="0" u="none" strike="noStrike" cap="none" normalizeH="0" baseline="0" smtClean="0">
                        <a:ln>
                          <a:noFill/>
                        </a:ln>
                        <a:solidFill>
                          <a:schemeClr val="tx1"/>
                        </a:solidFill>
                        <a:effectLst/>
                        <a:latin typeface="Arial" charset="0"/>
                        <a:ea typeface="宋体" pitchFamily="2" charset="-122"/>
                      </a:endParaRPr>
                    </a:p>
                  </a:txBody>
                  <a:tcPr horzOverflow="overflow">
                    <a:lnL w="12700" cap="flat" cmpd="sng" algn="ctr">
                      <a:solidFill>
                        <a:srgbClr val="D4D0C8"/>
                      </a:solidFill>
                      <a:prstDash val="solid"/>
                      <a:round/>
                      <a:headEnd type="none" w="med" len="med"/>
                      <a:tailEnd type="none" w="med" len="med"/>
                    </a:lnL>
                    <a:lnR w="12700" cap="flat" cmpd="sng" algn="ctr">
                      <a:solidFill>
                        <a:srgbClr val="D4D0C8"/>
                      </a:solidFill>
                      <a:prstDash val="solid"/>
                      <a:round/>
                      <a:headEnd type="none" w="med" len="med"/>
                      <a:tailEnd type="none" w="med" len="med"/>
                    </a:lnR>
                    <a:lnT w="12700" cap="flat" cmpd="sng" algn="ctr">
                      <a:solidFill>
                        <a:srgbClr val="D4D0C8"/>
                      </a:solidFill>
                      <a:prstDash val="solid"/>
                      <a:round/>
                      <a:headEnd type="none" w="med" len="med"/>
                      <a:tailEnd type="none" w="med" len="med"/>
                    </a:lnT>
                    <a:lnB w="12700" cap="flat" cmpd="sng" algn="ctr">
                      <a:solidFill>
                        <a:srgbClr val="D4D0C8"/>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20000"/>
                        </a:lnSpc>
                        <a:spcBef>
                          <a:spcPct val="0"/>
                        </a:spcBef>
                        <a:spcAft>
                          <a:spcPct val="0"/>
                        </a:spcAft>
                        <a:buClrTx/>
                        <a:buSzTx/>
                        <a:buFontTx/>
                        <a:buNone/>
                        <a:tabLst/>
                      </a:pPr>
                      <a:r>
                        <a:rPr kumimoji="0" lang="zh-CN" altLang="en-US" sz="1200" b="0" i="0" u="none" strike="noStrike" cap="none" normalizeH="0" baseline="0" smtClean="0">
                          <a:ln>
                            <a:noFill/>
                          </a:ln>
                          <a:solidFill>
                            <a:srgbClr val="000000"/>
                          </a:solidFill>
                          <a:effectLst/>
                          <a:latin typeface="Arial" charset="0"/>
                          <a:ea typeface="宋体" pitchFamily="2" charset="-122"/>
                        </a:rPr>
                        <a:t>如果</a:t>
                      </a:r>
                      <a:r>
                        <a:rPr kumimoji="0" lang="en-US" altLang="zh-CN" sz="1200" b="0" i="0" u="none" strike="noStrike" cap="none" normalizeH="0" baseline="0" smtClean="0">
                          <a:ln>
                            <a:noFill/>
                          </a:ln>
                          <a:solidFill>
                            <a:srgbClr val="000000"/>
                          </a:solidFill>
                          <a:effectLst/>
                          <a:latin typeface="Arial" charset="0"/>
                          <a:ea typeface="宋体" pitchFamily="2" charset="-122"/>
                        </a:rPr>
                        <a:t>Acton</a:t>
                      </a:r>
                      <a:r>
                        <a:rPr kumimoji="0" lang="zh-CN" altLang="en-US" sz="1200" b="0" i="0" u="none" strike="noStrike" cap="none" normalizeH="0" baseline="0" smtClean="0">
                          <a:ln>
                            <a:noFill/>
                          </a:ln>
                          <a:solidFill>
                            <a:srgbClr val="000000"/>
                          </a:solidFill>
                          <a:effectLst/>
                          <a:latin typeface="Arial" charset="0"/>
                          <a:ea typeface="宋体" pitchFamily="2" charset="-122"/>
                        </a:rPr>
                        <a:t>实现了</a:t>
                      </a:r>
                      <a:r>
                        <a:rPr kumimoji="0" lang="en-US" altLang="zh-CN" sz="1200" b="0" i="0" u="none" strike="noStrike" cap="none" normalizeH="0" baseline="0" smtClean="0">
                          <a:ln>
                            <a:noFill/>
                          </a:ln>
                          <a:solidFill>
                            <a:srgbClr val="000000"/>
                          </a:solidFill>
                          <a:effectLst/>
                          <a:latin typeface="Arial" charset="0"/>
                          <a:ea typeface="宋体" pitchFamily="2" charset="-122"/>
                        </a:rPr>
                        <a:t>Preparable</a:t>
                      </a:r>
                      <a:r>
                        <a:rPr kumimoji="0" lang="zh-CN" altLang="en-US" sz="1200" b="0" i="0" u="none" strike="noStrike" cap="none" normalizeH="0" baseline="0" smtClean="0">
                          <a:ln>
                            <a:noFill/>
                          </a:ln>
                          <a:solidFill>
                            <a:srgbClr val="000000"/>
                          </a:solidFill>
                          <a:effectLst/>
                          <a:latin typeface="Arial" charset="0"/>
                          <a:ea typeface="宋体" pitchFamily="2" charset="-122"/>
                        </a:rPr>
                        <a:t>，则该拦截器调用</a:t>
                      </a:r>
                      <a:r>
                        <a:rPr kumimoji="0" lang="en-US" altLang="zh-CN" sz="1200" b="0" i="0" u="none" strike="noStrike" cap="none" normalizeH="0" baseline="0" smtClean="0">
                          <a:ln>
                            <a:noFill/>
                          </a:ln>
                          <a:solidFill>
                            <a:srgbClr val="000000"/>
                          </a:solidFill>
                          <a:effectLst/>
                          <a:latin typeface="Arial" charset="0"/>
                          <a:ea typeface="宋体" pitchFamily="2" charset="-122"/>
                        </a:rPr>
                        <a:t>Action</a:t>
                      </a:r>
                      <a:r>
                        <a:rPr kumimoji="0" lang="zh-CN" altLang="en-US" sz="1200" b="0" i="0" u="none" strike="noStrike" cap="none" normalizeH="0" baseline="0" smtClean="0">
                          <a:ln>
                            <a:noFill/>
                          </a:ln>
                          <a:solidFill>
                            <a:srgbClr val="000000"/>
                          </a:solidFill>
                          <a:effectLst/>
                          <a:latin typeface="Arial" charset="0"/>
                          <a:ea typeface="宋体" pitchFamily="2" charset="-122"/>
                        </a:rPr>
                        <a:t>类的</a:t>
                      </a:r>
                      <a:r>
                        <a:rPr kumimoji="0" lang="en-US" altLang="zh-CN" sz="1200" b="0" i="0" u="none" strike="noStrike" cap="none" normalizeH="0" baseline="0" smtClean="0">
                          <a:ln>
                            <a:noFill/>
                          </a:ln>
                          <a:solidFill>
                            <a:srgbClr val="000000"/>
                          </a:solidFill>
                          <a:effectLst/>
                          <a:latin typeface="Arial" charset="0"/>
                          <a:ea typeface="宋体" pitchFamily="2" charset="-122"/>
                        </a:rPr>
                        <a:t>prepare</a:t>
                      </a:r>
                      <a:r>
                        <a:rPr kumimoji="0" lang="zh-CN" altLang="en-US" sz="1200" b="0" i="0" u="none" strike="noStrike" cap="none" normalizeH="0" baseline="0" smtClean="0">
                          <a:ln>
                            <a:noFill/>
                          </a:ln>
                          <a:solidFill>
                            <a:srgbClr val="000000"/>
                          </a:solidFill>
                          <a:effectLst/>
                          <a:latin typeface="Arial" charset="0"/>
                          <a:ea typeface="宋体" pitchFamily="2" charset="-122"/>
                        </a:rPr>
                        <a:t>方法。</a:t>
                      </a:r>
                      <a:endParaRPr kumimoji="0" lang="zh-CN" altLang="en-US" sz="2000" b="0" i="0" u="none" strike="noStrike" cap="none" normalizeH="0" baseline="0" smtClean="0">
                        <a:ln>
                          <a:noFill/>
                        </a:ln>
                        <a:solidFill>
                          <a:schemeClr val="tx1"/>
                        </a:solidFill>
                        <a:effectLst/>
                        <a:latin typeface="Arial" charset="0"/>
                        <a:ea typeface="宋体" pitchFamily="2" charset="-122"/>
                      </a:endParaRPr>
                    </a:p>
                  </a:txBody>
                  <a:tcPr horzOverflow="overflow">
                    <a:lnL w="12700" cap="flat" cmpd="sng" algn="ctr">
                      <a:solidFill>
                        <a:srgbClr val="D4D0C8"/>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D4D0C8"/>
                      </a:solidFill>
                      <a:prstDash val="solid"/>
                      <a:round/>
                      <a:headEnd type="none" w="med" len="med"/>
                      <a:tailEnd type="none" w="med" len="med"/>
                    </a:lnT>
                    <a:lnB w="12700" cap="flat" cmpd="sng" algn="ctr">
                      <a:solidFill>
                        <a:srgbClr val="D4D0C8"/>
                      </a:solidFill>
                      <a:prstDash val="solid"/>
                      <a:round/>
                      <a:headEnd type="none" w="med" len="med"/>
                      <a:tailEnd type="none" w="med" len="med"/>
                    </a:lnB>
                    <a:lnTlToBr>
                      <a:noFill/>
                    </a:lnTlToBr>
                    <a:lnBlToTr>
                      <a:noFill/>
                    </a:lnBlToTr>
                    <a:noFill/>
                  </a:tcPr>
                </a:tc>
              </a:tr>
              <a:tr h="157163">
                <a:tc>
                  <a:txBody>
                    <a:bodyPr/>
                    <a:lstStyle/>
                    <a:p>
                      <a:pPr marL="0" marR="0" lvl="0" indent="0" algn="l" defTabSz="914400" rtl="0" eaLnBrk="1" fontAlgn="base" latinLnBrk="0" hangingPunct="1">
                        <a:lnSpc>
                          <a:spcPct val="120000"/>
                        </a:lnSpc>
                        <a:spcBef>
                          <a:spcPct val="0"/>
                        </a:spcBef>
                        <a:spcAft>
                          <a:spcPct val="0"/>
                        </a:spcAft>
                        <a:buClrTx/>
                        <a:buSzTx/>
                        <a:buFontTx/>
                        <a:buNone/>
                        <a:tabLst/>
                      </a:pPr>
                      <a:r>
                        <a:rPr kumimoji="0" lang="en-US" altLang="zh-CN" sz="1200" b="0" i="0" u="none" strike="noStrike" cap="none" normalizeH="0" baseline="0" dirty="0" smtClean="0">
                          <a:ln>
                            <a:noFill/>
                          </a:ln>
                          <a:solidFill>
                            <a:srgbClr val="000000"/>
                          </a:solidFill>
                          <a:effectLst/>
                          <a:latin typeface="Arial" charset="0"/>
                          <a:ea typeface="宋体" pitchFamily="2" charset="-122"/>
                        </a:rPr>
                        <a:t>Scope Interceptor</a:t>
                      </a:r>
                      <a:endParaRPr kumimoji="0" lang="en-US" altLang="zh-CN" sz="1200" b="0" i="0" u="none" strike="noStrike" cap="none" normalizeH="0" baseline="0" dirty="0" smtClean="0">
                        <a:ln>
                          <a:noFill/>
                        </a:ln>
                        <a:solidFill>
                          <a:schemeClr val="tx1"/>
                        </a:solidFill>
                        <a:effectLst/>
                        <a:latin typeface="Arial" charset="0"/>
                        <a:ea typeface="宋体"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D4D0C8"/>
                      </a:solidFill>
                      <a:prstDash val="solid"/>
                      <a:round/>
                      <a:headEnd type="none" w="med" len="med"/>
                      <a:tailEnd type="none" w="med" len="med"/>
                    </a:lnR>
                    <a:lnT w="12700" cap="flat" cmpd="sng" algn="ctr">
                      <a:solidFill>
                        <a:srgbClr val="D4D0C8"/>
                      </a:solidFill>
                      <a:prstDash val="solid"/>
                      <a:round/>
                      <a:headEnd type="none" w="med" len="med"/>
                      <a:tailEnd type="none" w="med" len="med"/>
                    </a:lnT>
                    <a:lnB w="12700" cap="flat" cmpd="sng" algn="ctr">
                      <a:solidFill>
                        <a:srgbClr val="D4D0C8"/>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20000"/>
                        </a:lnSpc>
                        <a:spcBef>
                          <a:spcPct val="0"/>
                        </a:spcBef>
                        <a:spcAft>
                          <a:spcPct val="0"/>
                        </a:spcAft>
                        <a:buClrTx/>
                        <a:buSzTx/>
                        <a:buFontTx/>
                        <a:buNone/>
                        <a:tabLst/>
                      </a:pPr>
                      <a:r>
                        <a:rPr kumimoji="0" lang="en-US" altLang="zh-CN" sz="1200" b="0" i="0" u="none" strike="noStrike" cap="none" normalizeH="0" baseline="0" smtClean="0">
                          <a:ln>
                            <a:noFill/>
                          </a:ln>
                          <a:solidFill>
                            <a:srgbClr val="000000"/>
                          </a:solidFill>
                          <a:effectLst/>
                          <a:latin typeface="Arial" charset="0"/>
                          <a:ea typeface="宋体" pitchFamily="2" charset="-122"/>
                        </a:rPr>
                        <a:t>scope</a:t>
                      </a:r>
                      <a:endParaRPr kumimoji="0" lang="en-US" altLang="zh-CN" sz="1200" b="0" i="0" u="none" strike="noStrike" cap="none" normalizeH="0" baseline="0" smtClean="0">
                        <a:ln>
                          <a:noFill/>
                        </a:ln>
                        <a:solidFill>
                          <a:schemeClr val="tx1"/>
                        </a:solidFill>
                        <a:effectLst/>
                        <a:latin typeface="Arial" charset="0"/>
                        <a:ea typeface="宋体" pitchFamily="2" charset="-122"/>
                      </a:endParaRPr>
                    </a:p>
                  </a:txBody>
                  <a:tcPr horzOverflow="overflow">
                    <a:lnL w="12700" cap="flat" cmpd="sng" algn="ctr">
                      <a:solidFill>
                        <a:srgbClr val="D4D0C8"/>
                      </a:solidFill>
                      <a:prstDash val="solid"/>
                      <a:round/>
                      <a:headEnd type="none" w="med" len="med"/>
                      <a:tailEnd type="none" w="med" len="med"/>
                    </a:lnL>
                    <a:lnR w="12700" cap="flat" cmpd="sng" algn="ctr">
                      <a:solidFill>
                        <a:srgbClr val="D4D0C8"/>
                      </a:solidFill>
                      <a:prstDash val="solid"/>
                      <a:round/>
                      <a:headEnd type="none" w="med" len="med"/>
                      <a:tailEnd type="none" w="med" len="med"/>
                    </a:lnR>
                    <a:lnT w="12700" cap="flat" cmpd="sng" algn="ctr">
                      <a:solidFill>
                        <a:srgbClr val="D4D0C8"/>
                      </a:solidFill>
                      <a:prstDash val="solid"/>
                      <a:round/>
                      <a:headEnd type="none" w="med" len="med"/>
                      <a:tailEnd type="none" w="med" len="med"/>
                    </a:lnT>
                    <a:lnB w="12700" cap="flat" cmpd="sng" algn="ctr">
                      <a:solidFill>
                        <a:srgbClr val="D4D0C8"/>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20000"/>
                        </a:lnSpc>
                        <a:spcBef>
                          <a:spcPct val="0"/>
                        </a:spcBef>
                        <a:spcAft>
                          <a:spcPct val="0"/>
                        </a:spcAft>
                        <a:buClrTx/>
                        <a:buSzTx/>
                        <a:buFontTx/>
                        <a:buNone/>
                        <a:tabLst/>
                      </a:pPr>
                      <a:r>
                        <a:rPr kumimoji="0" lang="zh-CN" altLang="en-US" sz="1200" b="0" i="0" u="none" strike="noStrike" cap="none" normalizeH="0" baseline="0" smtClean="0">
                          <a:ln>
                            <a:noFill/>
                          </a:ln>
                          <a:solidFill>
                            <a:srgbClr val="000000"/>
                          </a:solidFill>
                          <a:effectLst/>
                          <a:latin typeface="Arial" charset="0"/>
                          <a:ea typeface="宋体" pitchFamily="2" charset="-122"/>
                        </a:rPr>
                        <a:t>将</a:t>
                      </a:r>
                      <a:r>
                        <a:rPr kumimoji="0" lang="en-US" altLang="zh-CN" sz="1200" b="0" i="0" u="none" strike="noStrike" cap="none" normalizeH="0" baseline="0" smtClean="0">
                          <a:ln>
                            <a:noFill/>
                          </a:ln>
                          <a:solidFill>
                            <a:srgbClr val="000000"/>
                          </a:solidFill>
                          <a:effectLst/>
                          <a:latin typeface="Arial" charset="0"/>
                          <a:ea typeface="宋体" pitchFamily="2" charset="-122"/>
                        </a:rPr>
                        <a:t>Action</a:t>
                      </a:r>
                      <a:r>
                        <a:rPr kumimoji="0" lang="zh-CN" altLang="en-US" sz="1200" b="0" i="0" u="none" strike="noStrike" cap="none" normalizeH="0" baseline="0" smtClean="0">
                          <a:ln>
                            <a:noFill/>
                          </a:ln>
                          <a:solidFill>
                            <a:srgbClr val="000000"/>
                          </a:solidFill>
                          <a:effectLst/>
                          <a:latin typeface="Arial" charset="0"/>
                          <a:ea typeface="宋体" pitchFamily="2" charset="-122"/>
                        </a:rPr>
                        <a:t>状态存入</a:t>
                      </a:r>
                      <a:r>
                        <a:rPr kumimoji="0" lang="en-US" altLang="zh-CN" sz="1200" b="0" i="0" u="none" strike="noStrike" cap="none" normalizeH="0" baseline="0" smtClean="0">
                          <a:ln>
                            <a:noFill/>
                          </a:ln>
                          <a:solidFill>
                            <a:srgbClr val="000000"/>
                          </a:solidFill>
                          <a:effectLst/>
                          <a:latin typeface="Arial" charset="0"/>
                          <a:ea typeface="宋体" pitchFamily="2" charset="-122"/>
                        </a:rPr>
                        <a:t>session</a:t>
                      </a:r>
                      <a:r>
                        <a:rPr kumimoji="0" lang="zh-CN" altLang="en-US" sz="1200" b="0" i="0" u="none" strike="noStrike" cap="none" normalizeH="0" baseline="0" smtClean="0">
                          <a:ln>
                            <a:noFill/>
                          </a:ln>
                          <a:solidFill>
                            <a:srgbClr val="000000"/>
                          </a:solidFill>
                          <a:effectLst/>
                          <a:latin typeface="Arial" charset="0"/>
                          <a:ea typeface="宋体" pitchFamily="2" charset="-122"/>
                        </a:rPr>
                        <a:t>和</a:t>
                      </a:r>
                      <a:r>
                        <a:rPr kumimoji="0" lang="en-US" altLang="zh-CN" sz="1200" b="0" i="0" u="none" strike="noStrike" cap="none" normalizeH="0" baseline="0" smtClean="0">
                          <a:ln>
                            <a:noFill/>
                          </a:ln>
                          <a:solidFill>
                            <a:srgbClr val="000000"/>
                          </a:solidFill>
                          <a:effectLst/>
                          <a:latin typeface="Arial" charset="0"/>
                          <a:ea typeface="宋体" pitchFamily="2" charset="-122"/>
                        </a:rPr>
                        <a:t>application</a:t>
                      </a:r>
                      <a:r>
                        <a:rPr kumimoji="0" lang="zh-CN" altLang="en-US" sz="1200" b="0" i="0" u="none" strike="noStrike" cap="none" normalizeH="0" baseline="0" smtClean="0">
                          <a:ln>
                            <a:noFill/>
                          </a:ln>
                          <a:solidFill>
                            <a:srgbClr val="000000"/>
                          </a:solidFill>
                          <a:effectLst/>
                          <a:latin typeface="Arial" charset="0"/>
                          <a:ea typeface="宋体" pitchFamily="2" charset="-122"/>
                        </a:rPr>
                        <a:t>的简单方法。</a:t>
                      </a:r>
                      <a:endParaRPr kumimoji="0" lang="zh-CN" altLang="en-US" sz="2000" b="0" i="0" u="none" strike="noStrike" cap="none" normalizeH="0" baseline="0" smtClean="0">
                        <a:ln>
                          <a:noFill/>
                        </a:ln>
                        <a:solidFill>
                          <a:schemeClr val="tx1"/>
                        </a:solidFill>
                        <a:effectLst/>
                        <a:latin typeface="Arial" charset="0"/>
                        <a:ea typeface="宋体" pitchFamily="2" charset="-122"/>
                      </a:endParaRPr>
                    </a:p>
                  </a:txBody>
                  <a:tcPr horzOverflow="overflow">
                    <a:lnL w="12700" cap="flat" cmpd="sng" algn="ctr">
                      <a:solidFill>
                        <a:srgbClr val="D4D0C8"/>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D4D0C8"/>
                      </a:solidFill>
                      <a:prstDash val="solid"/>
                      <a:round/>
                      <a:headEnd type="none" w="med" len="med"/>
                      <a:tailEnd type="none" w="med" len="med"/>
                    </a:lnT>
                    <a:lnB w="12700" cap="flat" cmpd="sng" algn="ctr">
                      <a:solidFill>
                        <a:srgbClr val="D4D0C8"/>
                      </a:solidFill>
                      <a:prstDash val="solid"/>
                      <a:round/>
                      <a:headEnd type="none" w="med" len="med"/>
                      <a:tailEnd type="none" w="med" len="med"/>
                    </a:lnB>
                    <a:lnTlToBr>
                      <a:noFill/>
                    </a:lnTlToBr>
                    <a:lnBlToTr>
                      <a:noFill/>
                    </a:lnBlToTr>
                    <a:noFill/>
                  </a:tcPr>
                </a:tc>
              </a:tr>
              <a:tr h="225425">
                <a:tc>
                  <a:txBody>
                    <a:bodyPr/>
                    <a:lstStyle/>
                    <a:p>
                      <a:pPr marL="0" marR="0" lvl="0" indent="0" algn="l" defTabSz="914400" rtl="0" eaLnBrk="1" fontAlgn="base" latinLnBrk="0" hangingPunct="1">
                        <a:lnSpc>
                          <a:spcPct val="120000"/>
                        </a:lnSpc>
                        <a:spcBef>
                          <a:spcPct val="0"/>
                        </a:spcBef>
                        <a:spcAft>
                          <a:spcPct val="0"/>
                        </a:spcAft>
                        <a:buClrTx/>
                        <a:buSzTx/>
                        <a:buFontTx/>
                        <a:buNone/>
                        <a:tabLst/>
                      </a:pPr>
                      <a:r>
                        <a:rPr kumimoji="0" lang="en-US" altLang="zh-CN" sz="1200" b="0" i="0" u="none" strike="noStrike" cap="none" normalizeH="0" baseline="0" dirty="0" err="1" smtClean="0">
                          <a:ln>
                            <a:noFill/>
                          </a:ln>
                          <a:solidFill>
                            <a:srgbClr val="000000"/>
                          </a:solidFill>
                          <a:effectLst/>
                          <a:latin typeface="Arial" charset="0"/>
                          <a:ea typeface="宋体" pitchFamily="2" charset="-122"/>
                        </a:rPr>
                        <a:t>Servlet</a:t>
                      </a:r>
                      <a:r>
                        <a:rPr kumimoji="0" lang="en-US" altLang="zh-CN" sz="1200" b="0" i="0" u="none" strike="noStrike" cap="none" normalizeH="0" baseline="0" dirty="0" smtClean="0">
                          <a:ln>
                            <a:noFill/>
                          </a:ln>
                          <a:solidFill>
                            <a:srgbClr val="000000"/>
                          </a:solidFill>
                          <a:effectLst/>
                          <a:latin typeface="Arial" charset="0"/>
                          <a:ea typeface="宋体" pitchFamily="2" charset="-122"/>
                        </a:rPr>
                        <a:t> </a:t>
                      </a:r>
                      <a:r>
                        <a:rPr kumimoji="0" lang="en-US" altLang="zh-CN" sz="1200" b="0" i="0" u="none" strike="noStrike" cap="none" normalizeH="0" baseline="0" dirty="0" err="1" smtClean="0">
                          <a:ln>
                            <a:noFill/>
                          </a:ln>
                          <a:solidFill>
                            <a:srgbClr val="000000"/>
                          </a:solidFill>
                          <a:effectLst/>
                          <a:latin typeface="Arial" charset="0"/>
                          <a:ea typeface="宋体" pitchFamily="2" charset="-122"/>
                        </a:rPr>
                        <a:t>Config</a:t>
                      </a:r>
                      <a:r>
                        <a:rPr kumimoji="0" lang="en-US" altLang="zh-CN" sz="1200" b="0" i="0" u="none" strike="noStrike" cap="none" normalizeH="0" baseline="0" dirty="0" smtClean="0">
                          <a:ln>
                            <a:noFill/>
                          </a:ln>
                          <a:solidFill>
                            <a:srgbClr val="000000"/>
                          </a:solidFill>
                          <a:effectLst/>
                          <a:latin typeface="Arial" charset="0"/>
                          <a:ea typeface="宋体" pitchFamily="2" charset="-122"/>
                        </a:rPr>
                        <a:t> Interceptor</a:t>
                      </a:r>
                      <a:endParaRPr kumimoji="0" lang="en-US" altLang="zh-CN" sz="1200" b="0" i="0" u="none" strike="noStrike" cap="none" normalizeH="0" baseline="0" dirty="0" smtClean="0">
                        <a:ln>
                          <a:noFill/>
                        </a:ln>
                        <a:solidFill>
                          <a:schemeClr val="tx1"/>
                        </a:solidFill>
                        <a:effectLst/>
                        <a:latin typeface="Arial" charset="0"/>
                        <a:ea typeface="宋体"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D4D0C8"/>
                      </a:solidFill>
                      <a:prstDash val="solid"/>
                      <a:round/>
                      <a:headEnd type="none" w="med" len="med"/>
                      <a:tailEnd type="none" w="med" len="med"/>
                    </a:lnR>
                    <a:lnT w="12700" cap="flat" cmpd="sng" algn="ctr">
                      <a:solidFill>
                        <a:srgbClr val="D4D0C8"/>
                      </a:solidFill>
                      <a:prstDash val="solid"/>
                      <a:round/>
                      <a:headEnd type="none" w="med" len="med"/>
                      <a:tailEnd type="none" w="med" len="med"/>
                    </a:lnT>
                    <a:lnB w="12700" cap="flat" cmpd="sng" algn="ctr">
                      <a:solidFill>
                        <a:srgbClr val="D4D0C8"/>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20000"/>
                        </a:lnSpc>
                        <a:spcBef>
                          <a:spcPct val="0"/>
                        </a:spcBef>
                        <a:spcAft>
                          <a:spcPct val="0"/>
                        </a:spcAft>
                        <a:buClrTx/>
                        <a:buSzTx/>
                        <a:buFontTx/>
                        <a:buNone/>
                        <a:tabLst/>
                      </a:pPr>
                      <a:r>
                        <a:rPr kumimoji="0" lang="en-US" altLang="zh-CN" sz="1200" b="0" i="0" u="none" strike="noStrike" cap="none" normalizeH="0" baseline="0" dirty="0" err="1" smtClean="0">
                          <a:ln>
                            <a:noFill/>
                          </a:ln>
                          <a:solidFill>
                            <a:srgbClr val="000000"/>
                          </a:solidFill>
                          <a:effectLst/>
                          <a:latin typeface="Arial" charset="0"/>
                          <a:ea typeface="宋体" pitchFamily="2" charset="-122"/>
                        </a:rPr>
                        <a:t>servletConfig</a:t>
                      </a:r>
                      <a:endParaRPr kumimoji="0" lang="en-US" altLang="zh-CN" sz="1200" b="0" i="0" u="none" strike="noStrike" cap="none" normalizeH="0" baseline="0" dirty="0" smtClean="0">
                        <a:ln>
                          <a:noFill/>
                        </a:ln>
                        <a:solidFill>
                          <a:schemeClr val="tx1"/>
                        </a:solidFill>
                        <a:effectLst/>
                        <a:latin typeface="Arial" charset="0"/>
                        <a:ea typeface="宋体" pitchFamily="2" charset="-122"/>
                      </a:endParaRPr>
                    </a:p>
                  </a:txBody>
                  <a:tcPr horzOverflow="overflow">
                    <a:lnL w="12700" cap="flat" cmpd="sng" algn="ctr">
                      <a:solidFill>
                        <a:srgbClr val="D4D0C8"/>
                      </a:solidFill>
                      <a:prstDash val="solid"/>
                      <a:round/>
                      <a:headEnd type="none" w="med" len="med"/>
                      <a:tailEnd type="none" w="med" len="med"/>
                    </a:lnL>
                    <a:lnR w="12700" cap="flat" cmpd="sng" algn="ctr">
                      <a:solidFill>
                        <a:srgbClr val="D4D0C8"/>
                      </a:solidFill>
                      <a:prstDash val="solid"/>
                      <a:round/>
                      <a:headEnd type="none" w="med" len="med"/>
                      <a:tailEnd type="none" w="med" len="med"/>
                    </a:lnR>
                    <a:lnT w="12700" cap="flat" cmpd="sng" algn="ctr">
                      <a:solidFill>
                        <a:srgbClr val="D4D0C8"/>
                      </a:solidFill>
                      <a:prstDash val="solid"/>
                      <a:round/>
                      <a:headEnd type="none" w="med" len="med"/>
                      <a:tailEnd type="none" w="med" len="med"/>
                    </a:lnT>
                    <a:lnB w="12700" cap="flat" cmpd="sng" algn="ctr">
                      <a:solidFill>
                        <a:srgbClr val="D4D0C8"/>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20000"/>
                        </a:lnSpc>
                        <a:spcBef>
                          <a:spcPct val="0"/>
                        </a:spcBef>
                        <a:spcAft>
                          <a:spcPct val="0"/>
                        </a:spcAft>
                        <a:buClrTx/>
                        <a:buSzTx/>
                        <a:buFontTx/>
                        <a:buNone/>
                        <a:tabLst/>
                      </a:pPr>
                      <a:r>
                        <a:rPr kumimoji="0" lang="zh-CN" altLang="en-US" sz="1200" b="0" i="0" u="none" strike="noStrike" cap="none" normalizeH="0" baseline="0" dirty="0" smtClean="0">
                          <a:ln>
                            <a:noFill/>
                          </a:ln>
                          <a:solidFill>
                            <a:srgbClr val="000000"/>
                          </a:solidFill>
                          <a:effectLst/>
                          <a:latin typeface="Arial" charset="0"/>
                          <a:ea typeface="宋体" pitchFamily="2" charset="-122"/>
                        </a:rPr>
                        <a:t>提供访问</a:t>
                      </a:r>
                      <a:r>
                        <a:rPr kumimoji="0" lang="en-US" altLang="zh-CN" sz="1200" b="0" i="0" u="none" strike="noStrike" cap="none" normalizeH="0" baseline="0" dirty="0" err="1" smtClean="0">
                          <a:ln>
                            <a:noFill/>
                          </a:ln>
                          <a:solidFill>
                            <a:srgbClr val="000000"/>
                          </a:solidFill>
                          <a:effectLst/>
                          <a:latin typeface="Arial" charset="0"/>
                          <a:ea typeface="宋体" pitchFamily="2" charset="-122"/>
                        </a:rPr>
                        <a:t>HttpServletRequest</a:t>
                      </a:r>
                      <a:r>
                        <a:rPr kumimoji="0" lang="zh-CN" altLang="en-US" sz="1200" b="0" i="0" u="none" strike="noStrike" cap="none" normalizeH="0" baseline="0" dirty="0" smtClean="0">
                          <a:ln>
                            <a:noFill/>
                          </a:ln>
                          <a:solidFill>
                            <a:srgbClr val="000000"/>
                          </a:solidFill>
                          <a:effectLst/>
                          <a:latin typeface="Arial" charset="0"/>
                          <a:ea typeface="宋体" pitchFamily="2" charset="-122"/>
                        </a:rPr>
                        <a:t>和</a:t>
                      </a:r>
                      <a:r>
                        <a:rPr kumimoji="0" lang="en-US" altLang="zh-CN" sz="1200" b="0" i="0" u="none" strike="noStrike" cap="none" normalizeH="0" baseline="0" dirty="0" err="1" smtClean="0">
                          <a:ln>
                            <a:noFill/>
                          </a:ln>
                          <a:solidFill>
                            <a:srgbClr val="000000"/>
                          </a:solidFill>
                          <a:effectLst/>
                          <a:latin typeface="Arial" charset="0"/>
                          <a:ea typeface="宋体" pitchFamily="2" charset="-122"/>
                        </a:rPr>
                        <a:t>HttpServletResponse</a:t>
                      </a:r>
                      <a:r>
                        <a:rPr kumimoji="0" lang="zh-CN" altLang="en-US" sz="1200" b="0" i="0" u="none" strike="noStrike" cap="none" normalizeH="0" baseline="0" dirty="0" smtClean="0">
                          <a:ln>
                            <a:noFill/>
                          </a:ln>
                          <a:solidFill>
                            <a:srgbClr val="000000"/>
                          </a:solidFill>
                          <a:effectLst/>
                          <a:latin typeface="Arial" charset="0"/>
                          <a:ea typeface="宋体" pitchFamily="2" charset="-122"/>
                        </a:rPr>
                        <a:t>的方法，以</a:t>
                      </a:r>
                      <a:r>
                        <a:rPr kumimoji="0" lang="en-US" altLang="zh-CN" sz="1200" b="0" i="0" u="none" strike="noStrike" cap="none" normalizeH="0" baseline="0" dirty="0" smtClean="0">
                          <a:ln>
                            <a:noFill/>
                          </a:ln>
                          <a:solidFill>
                            <a:srgbClr val="000000"/>
                          </a:solidFill>
                          <a:effectLst/>
                          <a:latin typeface="Arial" charset="0"/>
                          <a:ea typeface="宋体" pitchFamily="2" charset="-122"/>
                        </a:rPr>
                        <a:t>Map</a:t>
                      </a:r>
                      <a:r>
                        <a:rPr kumimoji="0" lang="zh-CN" altLang="en-US" sz="1200" b="0" i="0" u="none" strike="noStrike" cap="none" normalizeH="0" baseline="0" dirty="0" smtClean="0">
                          <a:ln>
                            <a:noFill/>
                          </a:ln>
                          <a:solidFill>
                            <a:srgbClr val="000000"/>
                          </a:solidFill>
                          <a:effectLst/>
                          <a:latin typeface="Arial" charset="0"/>
                          <a:ea typeface="宋体" pitchFamily="2" charset="-122"/>
                        </a:rPr>
                        <a:t>的方式访问。</a:t>
                      </a:r>
                      <a:endParaRPr kumimoji="0" lang="zh-CN" altLang="en-US" sz="2000" b="0" i="0" u="none" strike="noStrike" cap="none" normalizeH="0" baseline="0" dirty="0" smtClean="0">
                        <a:ln>
                          <a:noFill/>
                        </a:ln>
                        <a:solidFill>
                          <a:schemeClr val="tx1"/>
                        </a:solidFill>
                        <a:effectLst/>
                        <a:latin typeface="Arial" charset="0"/>
                        <a:ea typeface="宋体" pitchFamily="2" charset="-122"/>
                      </a:endParaRPr>
                    </a:p>
                  </a:txBody>
                  <a:tcPr horzOverflow="overflow">
                    <a:lnL w="12700" cap="flat" cmpd="sng" algn="ctr">
                      <a:solidFill>
                        <a:srgbClr val="D4D0C8"/>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D4D0C8"/>
                      </a:solidFill>
                      <a:prstDash val="solid"/>
                      <a:round/>
                      <a:headEnd type="none" w="med" len="med"/>
                      <a:tailEnd type="none" w="med" len="med"/>
                    </a:lnT>
                    <a:lnB w="12700" cap="flat" cmpd="sng" algn="ctr">
                      <a:solidFill>
                        <a:srgbClr val="D4D0C8"/>
                      </a:solidFill>
                      <a:prstDash val="solid"/>
                      <a:round/>
                      <a:headEnd type="none" w="med" len="med"/>
                      <a:tailEnd type="none" w="med" len="med"/>
                    </a:lnB>
                    <a:lnTlToBr>
                      <a:noFill/>
                    </a:lnTlToBr>
                    <a:lnBlToTr>
                      <a:noFill/>
                    </a:lnBlToTr>
                    <a:noFill/>
                  </a:tcPr>
                </a:tc>
              </a:tr>
              <a:tr h="266700">
                <a:tc>
                  <a:txBody>
                    <a:bodyPr/>
                    <a:lstStyle/>
                    <a:p>
                      <a:pPr marL="0" marR="0" lvl="0" indent="0" algn="l" defTabSz="914400" rtl="0" eaLnBrk="1" fontAlgn="base" latinLnBrk="0" hangingPunct="1">
                        <a:lnSpc>
                          <a:spcPct val="120000"/>
                        </a:lnSpc>
                        <a:spcBef>
                          <a:spcPct val="0"/>
                        </a:spcBef>
                        <a:spcAft>
                          <a:spcPct val="0"/>
                        </a:spcAft>
                        <a:buClrTx/>
                        <a:buSzTx/>
                        <a:buFontTx/>
                        <a:buNone/>
                        <a:tabLst/>
                      </a:pPr>
                      <a:r>
                        <a:rPr kumimoji="0" lang="en-US" altLang="zh-CN" sz="1200" b="0" i="0" u="none" strike="noStrike" cap="none" normalizeH="0" baseline="0" smtClean="0">
                          <a:ln>
                            <a:noFill/>
                          </a:ln>
                          <a:solidFill>
                            <a:srgbClr val="000000"/>
                          </a:solidFill>
                          <a:effectLst/>
                          <a:latin typeface="Arial" charset="0"/>
                          <a:ea typeface="宋体" pitchFamily="2" charset="-122"/>
                        </a:rPr>
                        <a:t>Static Parameters Interceptor</a:t>
                      </a:r>
                      <a:endParaRPr kumimoji="0" lang="en-US" altLang="zh-CN" sz="1200" b="0" i="0" u="none" strike="noStrike" cap="none" normalizeH="0" baseline="0" smtClean="0">
                        <a:ln>
                          <a:noFill/>
                        </a:ln>
                        <a:solidFill>
                          <a:schemeClr val="tx1"/>
                        </a:solidFill>
                        <a:effectLst/>
                        <a:latin typeface="Arial" charset="0"/>
                        <a:ea typeface="宋体"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D4D0C8"/>
                      </a:solidFill>
                      <a:prstDash val="solid"/>
                      <a:round/>
                      <a:headEnd type="none" w="med" len="med"/>
                      <a:tailEnd type="none" w="med" len="med"/>
                    </a:lnR>
                    <a:lnT w="12700" cap="flat" cmpd="sng" algn="ctr">
                      <a:solidFill>
                        <a:srgbClr val="D4D0C8"/>
                      </a:solidFill>
                      <a:prstDash val="solid"/>
                      <a:round/>
                      <a:headEnd type="none" w="med" len="med"/>
                      <a:tailEnd type="none" w="med" len="med"/>
                    </a:lnT>
                    <a:lnB w="12700" cap="flat" cmpd="sng" algn="ctr">
                      <a:solidFill>
                        <a:srgbClr val="D4D0C8"/>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20000"/>
                        </a:lnSpc>
                        <a:spcBef>
                          <a:spcPct val="0"/>
                        </a:spcBef>
                        <a:spcAft>
                          <a:spcPct val="0"/>
                        </a:spcAft>
                        <a:buClrTx/>
                        <a:buSzTx/>
                        <a:buFontTx/>
                        <a:buNone/>
                        <a:tabLst/>
                      </a:pPr>
                      <a:r>
                        <a:rPr kumimoji="0" lang="en-US" altLang="zh-CN" sz="1200" b="0" i="0" u="none" strike="noStrike" cap="none" normalizeH="0" baseline="0" dirty="0" err="1" smtClean="0">
                          <a:ln>
                            <a:noFill/>
                          </a:ln>
                          <a:solidFill>
                            <a:srgbClr val="000000"/>
                          </a:solidFill>
                          <a:effectLst/>
                          <a:latin typeface="Arial" charset="0"/>
                          <a:ea typeface="宋体" pitchFamily="2" charset="-122"/>
                        </a:rPr>
                        <a:t>staticParams</a:t>
                      </a:r>
                      <a:endParaRPr kumimoji="0" lang="en-US" altLang="zh-CN" sz="1200" b="0" i="0" u="none" strike="noStrike" cap="none" normalizeH="0" baseline="0" dirty="0" smtClean="0">
                        <a:ln>
                          <a:noFill/>
                        </a:ln>
                        <a:solidFill>
                          <a:schemeClr val="tx1"/>
                        </a:solidFill>
                        <a:effectLst/>
                        <a:latin typeface="Arial" charset="0"/>
                        <a:ea typeface="宋体" pitchFamily="2" charset="-122"/>
                      </a:endParaRPr>
                    </a:p>
                  </a:txBody>
                  <a:tcPr horzOverflow="overflow">
                    <a:lnL w="12700" cap="flat" cmpd="sng" algn="ctr">
                      <a:solidFill>
                        <a:srgbClr val="D4D0C8"/>
                      </a:solidFill>
                      <a:prstDash val="solid"/>
                      <a:round/>
                      <a:headEnd type="none" w="med" len="med"/>
                      <a:tailEnd type="none" w="med" len="med"/>
                    </a:lnL>
                    <a:lnR w="12700" cap="flat" cmpd="sng" algn="ctr">
                      <a:solidFill>
                        <a:srgbClr val="D4D0C8"/>
                      </a:solidFill>
                      <a:prstDash val="solid"/>
                      <a:round/>
                      <a:headEnd type="none" w="med" len="med"/>
                      <a:tailEnd type="none" w="med" len="med"/>
                    </a:lnR>
                    <a:lnT w="12700" cap="flat" cmpd="sng" algn="ctr">
                      <a:solidFill>
                        <a:srgbClr val="D4D0C8"/>
                      </a:solidFill>
                      <a:prstDash val="solid"/>
                      <a:round/>
                      <a:headEnd type="none" w="med" len="med"/>
                      <a:tailEnd type="none" w="med" len="med"/>
                    </a:lnT>
                    <a:lnB w="12700" cap="flat" cmpd="sng" algn="ctr">
                      <a:solidFill>
                        <a:srgbClr val="D4D0C8"/>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20000"/>
                        </a:lnSpc>
                        <a:spcBef>
                          <a:spcPct val="0"/>
                        </a:spcBef>
                        <a:spcAft>
                          <a:spcPct val="0"/>
                        </a:spcAft>
                        <a:buClrTx/>
                        <a:buSzTx/>
                        <a:buFontTx/>
                        <a:buNone/>
                        <a:tabLst/>
                      </a:pPr>
                      <a:r>
                        <a:rPr kumimoji="0" lang="zh-CN" altLang="en-US" sz="1200" b="0" i="0" u="none" strike="noStrike" cap="none" normalizeH="0" baseline="0" smtClean="0">
                          <a:ln>
                            <a:noFill/>
                          </a:ln>
                          <a:solidFill>
                            <a:srgbClr val="000000"/>
                          </a:solidFill>
                          <a:effectLst/>
                          <a:latin typeface="Arial" charset="0"/>
                          <a:ea typeface="宋体" pitchFamily="2" charset="-122"/>
                        </a:rPr>
                        <a:t>从</a:t>
                      </a:r>
                      <a:r>
                        <a:rPr kumimoji="0" lang="en-US" altLang="zh-CN" sz="1200" b="0" i="0" u="none" strike="noStrike" cap="none" normalizeH="0" baseline="0" smtClean="0">
                          <a:ln>
                            <a:noFill/>
                          </a:ln>
                          <a:solidFill>
                            <a:srgbClr val="000000"/>
                          </a:solidFill>
                          <a:effectLst/>
                          <a:latin typeface="Arial" charset="0"/>
                          <a:ea typeface="宋体" pitchFamily="2" charset="-122"/>
                        </a:rPr>
                        <a:t>struts.xml</a:t>
                      </a:r>
                      <a:r>
                        <a:rPr kumimoji="0" lang="zh-CN" altLang="en-US" sz="1200" b="0" i="0" u="none" strike="noStrike" cap="none" normalizeH="0" baseline="0" smtClean="0">
                          <a:ln>
                            <a:noFill/>
                          </a:ln>
                          <a:solidFill>
                            <a:srgbClr val="000000"/>
                          </a:solidFill>
                          <a:effectLst/>
                          <a:latin typeface="Arial" charset="0"/>
                          <a:ea typeface="宋体" pitchFamily="2" charset="-122"/>
                        </a:rPr>
                        <a:t>文件中将中的中的内容设置到对应的</a:t>
                      </a:r>
                      <a:r>
                        <a:rPr kumimoji="0" lang="en-US" altLang="zh-CN" sz="1200" b="0" i="0" u="none" strike="noStrike" cap="none" normalizeH="0" baseline="0" smtClean="0">
                          <a:ln>
                            <a:noFill/>
                          </a:ln>
                          <a:solidFill>
                            <a:srgbClr val="000000"/>
                          </a:solidFill>
                          <a:effectLst/>
                          <a:latin typeface="Arial" charset="0"/>
                          <a:ea typeface="宋体" pitchFamily="2" charset="-122"/>
                        </a:rPr>
                        <a:t>Action</a:t>
                      </a:r>
                      <a:r>
                        <a:rPr kumimoji="0" lang="zh-CN" altLang="en-US" sz="1200" b="0" i="0" u="none" strike="noStrike" cap="none" normalizeH="0" baseline="0" smtClean="0">
                          <a:ln>
                            <a:noFill/>
                          </a:ln>
                          <a:solidFill>
                            <a:srgbClr val="000000"/>
                          </a:solidFill>
                          <a:effectLst/>
                          <a:latin typeface="Arial" charset="0"/>
                          <a:ea typeface="宋体" pitchFamily="2" charset="-122"/>
                        </a:rPr>
                        <a:t>中。</a:t>
                      </a:r>
                      <a:endParaRPr kumimoji="0" lang="zh-CN" altLang="en-US" sz="2000" b="0" i="0" u="none" strike="noStrike" cap="none" normalizeH="0" baseline="0" smtClean="0">
                        <a:ln>
                          <a:noFill/>
                        </a:ln>
                        <a:solidFill>
                          <a:schemeClr val="tx1"/>
                        </a:solidFill>
                        <a:effectLst/>
                        <a:latin typeface="Arial" charset="0"/>
                        <a:ea typeface="宋体" pitchFamily="2" charset="-122"/>
                      </a:endParaRPr>
                    </a:p>
                  </a:txBody>
                  <a:tcPr horzOverflow="overflow">
                    <a:lnL w="12700" cap="flat" cmpd="sng" algn="ctr">
                      <a:solidFill>
                        <a:srgbClr val="D4D0C8"/>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D4D0C8"/>
                      </a:solidFill>
                      <a:prstDash val="solid"/>
                      <a:round/>
                      <a:headEnd type="none" w="med" len="med"/>
                      <a:tailEnd type="none" w="med" len="med"/>
                    </a:lnT>
                    <a:lnB w="12700" cap="flat" cmpd="sng" algn="ctr">
                      <a:solidFill>
                        <a:srgbClr val="D4D0C8"/>
                      </a:solidFill>
                      <a:prstDash val="solid"/>
                      <a:round/>
                      <a:headEnd type="none" w="med" len="med"/>
                      <a:tailEnd type="none" w="med" len="med"/>
                    </a:lnB>
                    <a:lnTlToBr>
                      <a:noFill/>
                    </a:lnTlToBr>
                    <a:lnBlToTr>
                      <a:noFill/>
                    </a:lnBlToTr>
                    <a:noFill/>
                  </a:tcPr>
                </a:tc>
              </a:tr>
              <a:tr h="157163">
                <a:tc>
                  <a:txBody>
                    <a:bodyPr/>
                    <a:lstStyle/>
                    <a:p>
                      <a:pPr marL="0" marR="0" lvl="0" indent="0" algn="l" defTabSz="914400" rtl="0" eaLnBrk="1" fontAlgn="base" latinLnBrk="0" hangingPunct="1">
                        <a:lnSpc>
                          <a:spcPct val="120000"/>
                        </a:lnSpc>
                        <a:spcBef>
                          <a:spcPct val="0"/>
                        </a:spcBef>
                        <a:spcAft>
                          <a:spcPct val="0"/>
                        </a:spcAft>
                        <a:buClrTx/>
                        <a:buSzTx/>
                        <a:buFontTx/>
                        <a:buNone/>
                        <a:tabLst/>
                      </a:pPr>
                      <a:r>
                        <a:rPr kumimoji="0" lang="en-US" altLang="zh-CN" sz="1200" b="0" i="0" u="none" strike="noStrike" cap="none" normalizeH="0" baseline="0" smtClean="0">
                          <a:ln>
                            <a:noFill/>
                          </a:ln>
                          <a:solidFill>
                            <a:srgbClr val="000000"/>
                          </a:solidFill>
                          <a:effectLst/>
                          <a:latin typeface="Arial" charset="0"/>
                          <a:ea typeface="宋体" pitchFamily="2" charset="-122"/>
                        </a:rPr>
                        <a:t>Roles Interceptor</a:t>
                      </a:r>
                      <a:endParaRPr kumimoji="0" lang="en-US" altLang="zh-CN" sz="1200" b="0" i="0" u="none" strike="noStrike" cap="none" normalizeH="0" baseline="0" smtClean="0">
                        <a:ln>
                          <a:noFill/>
                        </a:ln>
                        <a:solidFill>
                          <a:schemeClr val="tx1"/>
                        </a:solidFill>
                        <a:effectLst/>
                        <a:latin typeface="Arial" charset="0"/>
                        <a:ea typeface="宋体"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D4D0C8"/>
                      </a:solidFill>
                      <a:prstDash val="solid"/>
                      <a:round/>
                      <a:headEnd type="none" w="med" len="med"/>
                      <a:tailEnd type="none" w="med" len="med"/>
                    </a:lnR>
                    <a:lnT w="12700" cap="flat" cmpd="sng" algn="ctr">
                      <a:solidFill>
                        <a:srgbClr val="D4D0C8"/>
                      </a:solidFill>
                      <a:prstDash val="solid"/>
                      <a:round/>
                      <a:headEnd type="none" w="med" len="med"/>
                      <a:tailEnd type="none" w="med" len="med"/>
                    </a:lnT>
                    <a:lnB w="12700" cap="flat" cmpd="sng" algn="ctr">
                      <a:solidFill>
                        <a:srgbClr val="D4D0C8"/>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20000"/>
                        </a:lnSpc>
                        <a:spcBef>
                          <a:spcPct val="0"/>
                        </a:spcBef>
                        <a:spcAft>
                          <a:spcPct val="0"/>
                        </a:spcAft>
                        <a:buClrTx/>
                        <a:buSzTx/>
                        <a:buFontTx/>
                        <a:buNone/>
                        <a:tabLst/>
                      </a:pPr>
                      <a:r>
                        <a:rPr kumimoji="0" lang="en-US" altLang="zh-CN" sz="1200" b="0" i="0" u="none" strike="noStrike" cap="none" normalizeH="0" baseline="0" dirty="0" smtClean="0">
                          <a:ln>
                            <a:noFill/>
                          </a:ln>
                          <a:solidFill>
                            <a:srgbClr val="000000"/>
                          </a:solidFill>
                          <a:effectLst/>
                          <a:latin typeface="Arial" charset="0"/>
                          <a:ea typeface="宋体" pitchFamily="2" charset="-122"/>
                        </a:rPr>
                        <a:t>roles</a:t>
                      </a:r>
                      <a:endParaRPr kumimoji="0" lang="en-US" altLang="zh-CN" sz="1200" b="0" i="0" u="none" strike="noStrike" cap="none" normalizeH="0" baseline="0" dirty="0" smtClean="0">
                        <a:ln>
                          <a:noFill/>
                        </a:ln>
                        <a:solidFill>
                          <a:schemeClr val="tx1"/>
                        </a:solidFill>
                        <a:effectLst/>
                        <a:latin typeface="Arial" charset="0"/>
                        <a:ea typeface="宋体" pitchFamily="2" charset="-122"/>
                      </a:endParaRPr>
                    </a:p>
                  </a:txBody>
                  <a:tcPr horzOverflow="overflow">
                    <a:lnL w="12700" cap="flat" cmpd="sng" algn="ctr">
                      <a:solidFill>
                        <a:srgbClr val="D4D0C8"/>
                      </a:solidFill>
                      <a:prstDash val="solid"/>
                      <a:round/>
                      <a:headEnd type="none" w="med" len="med"/>
                      <a:tailEnd type="none" w="med" len="med"/>
                    </a:lnL>
                    <a:lnR w="12700" cap="flat" cmpd="sng" algn="ctr">
                      <a:solidFill>
                        <a:srgbClr val="D4D0C8"/>
                      </a:solidFill>
                      <a:prstDash val="solid"/>
                      <a:round/>
                      <a:headEnd type="none" w="med" len="med"/>
                      <a:tailEnd type="none" w="med" len="med"/>
                    </a:lnR>
                    <a:lnT w="12700" cap="flat" cmpd="sng" algn="ctr">
                      <a:solidFill>
                        <a:srgbClr val="D4D0C8"/>
                      </a:solidFill>
                      <a:prstDash val="solid"/>
                      <a:round/>
                      <a:headEnd type="none" w="med" len="med"/>
                      <a:tailEnd type="none" w="med" len="med"/>
                    </a:lnT>
                    <a:lnB w="12700" cap="flat" cmpd="sng" algn="ctr">
                      <a:solidFill>
                        <a:srgbClr val="D4D0C8"/>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20000"/>
                        </a:lnSpc>
                        <a:spcBef>
                          <a:spcPct val="0"/>
                        </a:spcBef>
                        <a:spcAft>
                          <a:spcPct val="0"/>
                        </a:spcAft>
                        <a:buClrTx/>
                        <a:buSzTx/>
                        <a:buFontTx/>
                        <a:buNone/>
                        <a:tabLst/>
                      </a:pPr>
                      <a:r>
                        <a:rPr kumimoji="0" lang="zh-CN" altLang="en-US" sz="1200" b="0" i="0" u="none" strike="noStrike" cap="none" normalizeH="0" baseline="0" smtClean="0">
                          <a:ln>
                            <a:noFill/>
                          </a:ln>
                          <a:solidFill>
                            <a:srgbClr val="000000"/>
                          </a:solidFill>
                          <a:effectLst/>
                          <a:latin typeface="Arial" charset="0"/>
                          <a:ea typeface="宋体" pitchFamily="2" charset="-122"/>
                        </a:rPr>
                        <a:t>确定用户是否具有</a:t>
                      </a:r>
                      <a:r>
                        <a:rPr kumimoji="0" lang="en-US" altLang="zh-CN" sz="1200" b="0" i="0" u="none" strike="noStrike" cap="none" normalizeH="0" baseline="0" smtClean="0">
                          <a:ln>
                            <a:noFill/>
                          </a:ln>
                          <a:solidFill>
                            <a:srgbClr val="000000"/>
                          </a:solidFill>
                          <a:effectLst/>
                          <a:latin typeface="Arial" charset="0"/>
                          <a:ea typeface="宋体" pitchFamily="2" charset="-122"/>
                        </a:rPr>
                        <a:t>JAAS</a:t>
                      </a:r>
                      <a:r>
                        <a:rPr kumimoji="0" lang="zh-CN" altLang="en-US" sz="1200" b="0" i="0" u="none" strike="noStrike" cap="none" normalizeH="0" baseline="0" smtClean="0">
                          <a:ln>
                            <a:noFill/>
                          </a:ln>
                          <a:solidFill>
                            <a:srgbClr val="000000"/>
                          </a:solidFill>
                          <a:effectLst/>
                          <a:latin typeface="Arial" charset="0"/>
                          <a:ea typeface="宋体" pitchFamily="2" charset="-122"/>
                        </a:rPr>
                        <a:t>指定的</a:t>
                      </a:r>
                      <a:r>
                        <a:rPr kumimoji="0" lang="en-US" altLang="zh-CN" sz="1200" b="0" i="0" u="none" strike="noStrike" cap="none" normalizeH="0" baseline="0" smtClean="0">
                          <a:ln>
                            <a:noFill/>
                          </a:ln>
                          <a:solidFill>
                            <a:srgbClr val="000000"/>
                          </a:solidFill>
                          <a:effectLst/>
                          <a:latin typeface="Arial" charset="0"/>
                          <a:ea typeface="宋体" pitchFamily="2" charset="-122"/>
                        </a:rPr>
                        <a:t>Role</a:t>
                      </a:r>
                      <a:r>
                        <a:rPr kumimoji="0" lang="zh-CN" altLang="en-US" sz="1200" b="0" i="0" u="none" strike="noStrike" cap="none" normalizeH="0" baseline="0" smtClean="0">
                          <a:ln>
                            <a:noFill/>
                          </a:ln>
                          <a:solidFill>
                            <a:srgbClr val="000000"/>
                          </a:solidFill>
                          <a:effectLst/>
                          <a:latin typeface="Arial" charset="0"/>
                          <a:ea typeface="宋体" pitchFamily="2" charset="-122"/>
                        </a:rPr>
                        <a:t>，否则不予执行。</a:t>
                      </a:r>
                      <a:endParaRPr kumimoji="0" lang="zh-CN" altLang="en-US" sz="2000" b="0" i="0" u="none" strike="noStrike" cap="none" normalizeH="0" baseline="0" smtClean="0">
                        <a:ln>
                          <a:noFill/>
                        </a:ln>
                        <a:solidFill>
                          <a:schemeClr val="tx1"/>
                        </a:solidFill>
                        <a:effectLst/>
                        <a:latin typeface="Arial" charset="0"/>
                        <a:ea typeface="宋体" pitchFamily="2" charset="-122"/>
                      </a:endParaRPr>
                    </a:p>
                  </a:txBody>
                  <a:tcPr horzOverflow="overflow">
                    <a:lnL w="12700" cap="flat" cmpd="sng" algn="ctr">
                      <a:solidFill>
                        <a:srgbClr val="D4D0C8"/>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D4D0C8"/>
                      </a:solidFill>
                      <a:prstDash val="solid"/>
                      <a:round/>
                      <a:headEnd type="none" w="med" len="med"/>
                      <a:tailEnd type="none" w="med" len="med"/>
                    </a:lnT>
                    <a:lnB w="12700" cap="flat" cmpd="sng" algn="ctr">
                      <a:solidFill>
                        <a:srgbClr val="D4D0C8"/>
                      </a:solidFill>
                      <a:prstDash val="solid"/>
                      <a:round/>
                      <a:headEnd type="none" w="med" len="med"/>
                      <a:tailEnd type="none" w="med" len="med"/>
                    </a:lnB>
                    <a:lnTlToBr>
                      <a:noFill/>
                    </a:lnTlToBr>
                    <a:lnBlToTr>
                      <a:noFill/>
                    </a:lnBlToTr>
                    <a:noFill/>
                  </a:tcPr>
                </a:tc>
              </a:tr>
              <a:tr h="157163">
                <a:tc>
                  <a:txBody>
                    <a:bodyPr/>
                    <a:lstStyle/>
                    <a:p>
                      <a:pPr marL="0" marR="0" lvl="0" indent="0" algn="l" defTabSz="914400" rtl="0" eaLnBrk="1" fontAlgn="base" latinLnBrk="0" hangingPunct="1">
                        <a:lnSpc>
                          <a:spcPct val="120000"/>
                        </a:lnSpc>
                        <a:spcBef>
                          <a:spcPct val="0"/>
                        </a:spcBef>
                        <a:spcAft>
                          <a:spcPct val="0"/>
                        </a:spcAft>
                        <a:buClrTx/>
                        <a:buSzTx/>
                        <a:buFontTx/>
                        <a:buNone/>
                        <a:tabLst/>
                      </a:pPr>
                      <a:r>
                        <a:rPr kumimoji="0" lang="en-US" altLang="zh-CN" sz="1200" b="0" i="0" u="none" strike="noStrike" cap="none" normalizeH="0" baseline="0" smtClean="0">
                          <a:ln>
                            <a:noFill/>
                          </a:ln>
                          <a:solidFill>
                            <a:srgbClr val="000000"/>
                          </a:solidFill>
                          <a:effectLst/>
                          <a:latin typeface="Arial" charset="0"/>
                          <a:ea typeface="宋体" pitchFamily="2" charset="-122"/>
                        </a:rPr>
                        <a:t>Timer Interceptor</a:t>
                      </a:r>
                      <a:endParaRPr kumimoji="0" lang="en-US" altLang="zh-CN" sz="1200" b="0" i="0" u="none" strike="noStrike" cap="none" normalizeH="0" baseline="0" smtClean="0">
                        <a:ln>
                          <a:noFill/>
                        </a:ln>
                        <a:solidFill>
                          <a:schemeClr val="tx1"/>
                        </a:solidFill>
                        <a:effectLst/>
                        <a:latin typeface="Arial" charset="0"/>
                        <a:ea typeface="宋体"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D4D0C8"/>
                      </a:solidFill>
                      <a:prstDash val="solid"/>
                      <a:round/>
                      <a:headEnd type="none" w="med" len="med"/>
                      <a:tailEnd type="none" w="med" len="med"/>
                    </a:lnR>
                    <a:lnT w="12700" cap="flat" cmpd="sng" algn="ctr">
                      <a:solidFill>
                        <a:srgbClr val="D4D0C8"/>
                      </a:solidFill>
                      <a:prstDash val="solid"/>
                      <a:round/>
                      <a:headEnd type="none" w="med" len="med"/>
                      <a:tailEnd type="none" w="med" len="med"/>
                    </a:lnT>
                    <a:lnB w="12700" cap="flat" cmpd="sng" algn="ctr">
                      <a:solidFill>
                        <a:srgbClr val="D4D0C8"/>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20000"/>
                        </a:lnSpc>
                        <a:spcBef>
                          <a:spcPct val="0"/>
                        </a:spcBef>
                        <a:spcAft>
                          <a:spcPct val="0"/>
                        </a:spcAft>
                        <a:buClrTx/>
                        <a:buSzTx/>
                        <a:buFontTx/>
                        <a:buNone/>
                        <a:tabLst/>
                      </a:pPr>
                      <a:r>
                        <a:rPr kumimoji="0" lang="en-US" altLang="zh-CN" sz="1200" b="0" i="0" u="none" strike="noStrike" cap="none" normalizeH="0" baseline="0" dirty="0" smtClean="0">
                          <a:ln>
                            <a:noFill/>
                          </a:ln>
                          <a:solidFill>
                            <a:srgbClr val="000000"/>
                          </a:solidFill>
                          <a:effectLst/>
                          <a:latin typeface="Arial" charset="0"/>
                          <a:ea typeface="宋体" pitchFamily="2" charset="-122"/>
                        </a:rPr>
                        <a:t>timer</a:t>
                      </a:r>
                      <a:endParaRPr kumimoji="0" lang="en-US" altLang="zh-CN" sz="1200" b="0" i="0" u="none" strike="noStrike" cap="none" normalizeH="0" baseline="0" dirty="0" smtClean="0">
                        <a:ln>
                          <a:noFill/>
                        </a:ln>
                        <a:solidFill>
                          <a:schemeClr val="tx1"/>
                        </a:solidFill>
                        <a:effectLst/>
                        <a:latin typeface="Arial" charset="0"/>
                        <a:ea typeface="宋体" pitchFamily="2" charset="-122"/>
                      </a:endParaRPr>
                    </a:p>
                  </a:txBody>
                  <a:tcPr horzOverflow="overflow">
                    <a:lnL w="12700" cap="flat" cmpd="sng" algn="ctr">
                      <a:solidFill>
                        <a:srgbClr val="D4D0C8"/>
                      </a:solidFill>
                      <a:prstDash val="solid"/>
                      <a:round/>
                      <a:headEnd type="none" w="med" len="med"/>
                      <a:tailEnd type="none" w="med" len="med"/>
                    </a:lnL>
                    <a:lnR w="12700" cap="flat" cmpd="sng" algn="ctr">
                      <a:solidFill>
                        <a:srgbClr val="D4D0C8"/>
                      </a:solidFill>
                      <a:prstDash val="solid"/>
                      <a:round/>
                      <a:headEnd type="none" w="med" len="med"/>
                      <a:tailEnd type="none" w="med" len="med"/>
                    </a:lnR>
                    <a:lnT w="12700" cap="flat" cmpd="sng" algn="ctr">
                      <a:solidFill>
                        <a:srgbClr val="D4D0C8"/>
                      </a:solidFill>
                      <a:prstDash val="solid"/>
                      <a:round/>
                      <a:headEnd type="none" w="med" len="med"/>
                      <a:tailEnd type="none" w="med" len="med"/>
                    </a:lnT>
                    <a:lnB w="12700" cap="flat" cmpd="sng" algn="ctr">
                      <a:solidFill>
                        <a:srgbClr val="D4D0C8"/>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20000"/>
                        </a:lnSpc>
                        <a:spcBef>
                          <a:spcPct val="0"/>
                        </a:spcBef>
                        <a:spcAft>
                          <a:spcPct val="0"/>
                        </a:spcAft>
                        <a:buClrTx/>
                        <a:buSzTx/>
                        <a:buFontTx/>
                        <a:buNone/>
                        <a:tabLst/>
                      </a:pPr>
                      <a:r>
                        <a:rPr kumimoji="0" lang="zh-CN" altLang="en-US" sz="1200" b="0" i="0" u="none" strike="noStrike" cap="none" normalizeH="0" baseline="0" smtClean="0">
                          <a:ln>
                            <a:noFill/>
                          </a:ln>
                          <a:solidFill>
                            <a:srgbClr val="000000"/>
                          </a:solidFill>
                          <a:effectLst/>
                          <a:latin typeface="Arial" charset="0"/>
                          <a:ea typeface="宋体" pitchFamily="2" charset="-122"/>
                        </a:rPr>
                        <a:t>输出</a:t>
                      </a:r>
                      <a:r>
                        <a:rPr kumimoji="0" lang="en-US" altLang="zh-CN" sz="1200" b="0" i="0" u="none" strike="noStrike" cap="none" normalizeH="0" baseline="0" smtClean="0">
                          <a:ln>
                            <a:noFill/>
                          </a:ln>
                          <a:solidFill>
                            <a:srgbClr val="000000"/>
                          </a:solidFill>
                          <a:effectLst/>
                          <a:latin typeface="Arial" charset="0"/>
                          <a:ea typeface="宋体" pitchFamily="2" charset="-122"/>
                        </a:rPr>
                        <a:t>Action</a:t>
                      </a:r>
                      <a:r>
                        <a:rPr kumimoji="0" lang="zh-CN" altLang="en-US" sz="1200" b="0" i="0" u="none" strike="noStrike" cap="none" normalizeH="0" baseline="0" smtClean="0">
                          <a:ln>
                            <a:noFill/>
                          </a:ln>
                          <a:solidFill>
                            <a:srgbClr val="000000"/>
                          </a:solidFill>
                          <a:effectLst/>
                          <a:latin typeface="Arial" charset="0"/>
                          <a:ea typeface="宋体" pitchFamily="2" charset="-122"/>
                        </a:rPr>
                        <a:t>执行的时间</a:t>
                      </a:r>
                      <a:endParaRPr kumimoji="0" lang="zh-CN" altLang="en-US" sz="2000" b="0" i="0" u="none" strike="noStrike" cap="none" normalizeH="0" baseline="0" smtClean="0">
                        <a:ln>
                          <a:noFill/>
                        </a:ln>
                        <a:solidFill>
                          <a:schemeClr val="tx1"/>
                        </a:solidFill>
                        <a:effectLst/>
                        <a:latin typeface="Arial" charset="0"/>
                        <a:ea typeface="宋体" pitchFamily="2" charset="-122"/>
                      </a:endParaRPr>
                    </a:p>
                  </a:txBody>
                  <a:tcPr horzOverflow="overflow">
                    <a:lnL w="12700" cap="flat" cmpd="sng" algn="ctr">
                      <a:solidFill>
                        <a:srgbClr val="D4D0C8"/>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D4D0C8"/>
                      </a:solidFill>
                      <a:prstDash val="solid"/>
                      <a:round/>
                      <a:headEnd type="none" w="med" len="med"/>
                      <a:tailEnd type="none" w="med" len="med"/>
                    </a:lnT>
                    <a:lnB w="12700" cap="flat" cmpd="sng" algn="ctr">
                      <a:solidFill>
                        <a:srgbClr val="D4D0C8"/>
                      </a:solidFill>
                      <a:prstDash val="solid"/>
                      <a:round/>
                      <a:headEnd type="none" w="med" len="med"/>
                      <a:tailEnd type="none" w="med" len="med"/>
                    </a:lnB>
                    <a:lnTlToBr>
                      <a:noFill/>
                    </a:lnTlToBr>
                    <a:lnBlToTr>
                      <a:noFill/>
                    </a:lnBlToTr>
                    <a:noFill/>
                  </a:tcPr>
                </a:tc>
              </a:tr>
              <a:tr h="157163">
                <a:tc>
                  <a:txBody>
                    <a:bodyPr/>
                    <a:lstStyle/>
                    <a:p>
                      <a:pPr marL="0" marR="0" lvl="0" indent="0" algn="l" defTabSz="914400" rtl="0" eaLnBrk="1" fontAlgn="base" latinLnBrk="0" hangingPunct="1">
                        <a:lnSpc>
                          <a:spcPct val="120000"/>
                        </a:lnSpc>
                        <a:spcBef>
                          <a:spcPct val="0"/>
                        </a:spcBef>
                        <a:spcAft>
                          <a:spcPct val="0"/>
                        </a:spcAft>
                        <a:buClrTx/>
                        <a:buSzTx/>
                        <a:buFontTx/>
                        <a:buNone/>
                        <a:tabLst/>
                      </a:pPr>
                      <a:r>
                        <a:rPr kumimoji="0" lang="en-US" altLang="zh-CN" sz="1200" b="0" i="0" u="none" strike="noStrike" cap="none" normalizeH="0" baseline="0" smtClean="0">
                          <a:ln>
                            <a:noFill/>
                          </a:ln>
                          <a:solidFill>
                            <a:srgbClr val="000000"/>
                          </a:solidFill>
                          <a:effectLst/>
                          <a:latin typeface="Arial" charset="0"/>
                          <a:ea typeface="宋体" pitchFamily="2" charset="-122"/>
                        </a:rPr>
                        <a:t>Token Interceptor</a:t>
                      </a:r>
                      <a:endParaRPr kumimoji="0" lang="en-US" altLang="zh-CN" sz="1200" b="0" i="0" u="none" strike="noStrike" cap="none" normalizeH="0" baseline="0" smtClean="0">
                        <a:ln>
                          <a:noFill/>
                        </a:ln>
                        <a:solidFill>
                          <a:schemeClr val="tx1"/>
                        </a:solidFill>
                        <a:effectLst/>
                        <a:latin typeface="Arial" charset="0"/>
                        <a:ea typeface="宋体"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D4D0C8"/>
                      </a:solidFill>
                      <a:prstDash val="solid"/>
                      <a:round/>
                      <a:headEnd type="none" w="med" len="med"/>
                      <a:tailEnd type="none" w="med" len="med"/>
                    </a:lnR>
                    <a:lnT w="12700" cap="flat" cmpd="sng" algn="ctr">
                      <a:solidFill>
                        <a:srgbClr val="D4D0C8"/>
                      </a:solidFill>
                      <a:prstDash val="solid"/>
                      <a:round/>
                      <a:headEnd type="none" w="med" len="med"/>
                      <a:tailEnd type="none" w="med" len="med"/>
                    </a:lnT>
                    <a:lnB w="12700" cap="flat" cmpd="sng" algn="ctr">
                      <a:solidFill>
                        <a:srgbClr val="D4D0C8"/>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20000"/>
                        </a:lnSpc>
                        <a:spcBef>
                          <a:spcPct val="0"/>
                        </a:spcBef>
                        <a:spcAft>
                          <a:spcPct val="0"/>
                        </a:spcAft>
                        <a:buClrTx/>
                        <a:buSzTx/>
                        <a:buFontTx/>
                        <a:buNone/>
                        <a:tabLst/>
                      </a:pPr>
                      <a:r>
                        <a:rPr kumimoji="0" lang="en-US" altLang="zh-CN" sz="1200" b="0" i="0" u="none" strike="noStrike" cap="none" normalizeH="0" baseline="0" smtClean="0">
                          <a:ln>
                            <a:noFill/>
                          </a:ln>
                          <a:solidFill>
                            <a:srgbClr val="000000"/>
                          </a:solidFill>
                          <a:effectLst/>
                          <a:latin typeface="Arial" charset="0"/>
                          <a:ea typeface="宋体" pitchFamily="2" charset="-122"/>
                        </a:rPr>
                        <a:t>token</a:t>
                      </a:r>
                      <a:endParaRPr kumimoji="0" lang="en-US" altLang="zh-CN" sz="1200" b="0" i="0" u="none" strike="noStrike" cap="none" normalizeH="0" baseline="0" smtClean="0">
                        <a:ln>
                          <a:noFill/>
                        </a:ln>
                        <a:solidFill>
                          <a:schemeClr val="tx1"/>
                        </a:solidFill>
                        <a:effectLst/>
                        <a:latin typeface="Arial" charset="0"/>
                        <a:ea typeface="宋体" pitchFamily="2" charset="-122"/>
                      </a:endParaRPr>
                    </a:p>
                  </a:txBody>
                  <a:tcPr horzOverflow="overflow">
                    <a:lnL w="12700" cap="flat" cmpd="sng" algn="ctr">
                      <a:solidFill>
                        <a:srgbClr val="D4D0C8"/>
                      </a:solidFill>
                      <a:prstDash val="solid"/>
                      <a:round/>
                      <a:headEnd type="none" w="med" len="med"/>
                      <a:tailEnd type="none" w="med" len="med"/>
                    </a:lnL>
                    <a:lnR w="12700" cap="flat" cmpd="sng" algn="ctr">
                      <a:solidFill>
                        <a:srgbClr val="D4D0C8"/>
                      </a:solidFill>
                      <a:prstDash val="solid"/>
                      <a:round/>
                      <a:headEnd type="none" w="med" len="med"/>
                      <a:tailEnd type="none" w="med" len="med"/>
                    </a:lnR>
                    <a:lnT w="12700" cap="flat" cmpd="sng" algn="ctr">
                      <a:solidFill>
                        <a:srgbClr val="D4D0C8"/>
                      </a:solidFill>
                      <a:prstDash val="solid"/>
                      <a:round/>
                      <a:headEnd type="none" w="med" len="med"/>
                      <a:tailEnd type="none" w="med" len="med"/>
                    </a:lnT>
                    <a:lnB w="12700" cap="flat" cmpd="sng" algn="ctr">
                      <a:solidFill>
                        <a:srgbClr val="D4D0C8"/>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20000"/>
                        </a:lnSpc>
                        <a:spcBef>
                          <a:spcPct val="0"/>
                        </a:spcBef>
                        <a:spcAft>
                          <a:spcPct val="0"/>
                        </a:spcAft>
                        <a:buClrTx/>
                        <a:buSzTx/>
                        <a:buFontTx/>
                        <a:buNone/>
                        <a:tabLst/>
                      </a:pPr>
                      <a:r>
                        <a:rPr kumimoji="0" lang="zh-CN" altLang="en-US" sz="1200" b="0" i="0" u="none" strike="noStrike" cap="none" normalizeH="0" baseline="0" dirty="0" smtClean="0">
                          <a:ln>
                            <a:noFill/>
                          </a:ln>
                          <a:solidFill>
                            <a:srgbClr val="000000"/>
                          </a:solidFill>
                          <a:effectLst/>
                          <a:latin typeface="Arial" charset="0"/>
                          <a:ea typeface="宋体" pitchFamily="2" charset="-122"/>
                        </a:rPr>
                        <a:t>通过</a:t>
                      </a:r>
                      <a:r>
                        <a:rPr kumimoji="0" lang="en-US" altLang="zh-CN" sz="1200" b="0" i="0" u="none" strike="noStrike" cap="none" normalizeH="0" baseline="0" dirty="0" smtClean="0">
                          <a:ln>
                            <a:noFill/>
                          </a:ln>
                          <a:solidFill>
                            <a:srgbClr val="000000"/>
                          </a:solidFill>
                          <a:effectLst/>
                          <a:latin typeface="Arial" charset="0"/>
                          <a:ea typeface="宋体" pitchFamily="2" charset="-122"/>
                        </a:rPr>
                        <a:t>Token</a:t>
                      </a:r>
                      <a:r>
                        <a:rPr kumimoji="0" lang="zh-CN" altLang="en-US" sz="1200" b="0" i="0" u="none" strike="noStrike" cap="none" normalizeH="0" baseline="0" dirty="0" smtClean="0">
                          <a:ln>
                            <a:noFill/>
                          </a:ln>
                          <a:solidFill>
                            <a:srgbClr val="000000"/>
                          </a:solidFill>
                          <a:effectLst/>
                          <a:latin typeface="Arial" charset="0"/>
                          <a:ea typeface="宋体" pitchFamily="2" charset="-122"/>
                        </a:rPr>
                        <a:t>来避免双击</a:t>
                      </a:r>
                      <a:endParaRPr kumimoji="0" lang="zh-CN" altLang="en-US" sz="2000" b="0" i="0" u="none" strike="noStrike" cap="none" normalizeH="0" baseline="0" dirty="0" smtClean="0">
                        <a:ln>
                          <a:noFill/>
                        </a:ln>
                        <a:solidFill>
                          <a:schemeClr val="tx1"/>
                        </a:solidFill>
                        <a:effectLst/>
                        <a:latin typeface="Arial" charset="0"/>
                        <a:ea typeface="宋体" pitchFamily="2" charset="-122"/>
                      </a:endParaRPr>
                    </a:p>
                  </a:txBody>
                  <a:tcPr horzOverflow="overflow">
                    <a:lnL w="12700" cap="flat" cmpd="sng" algn="ctr">
                      <a:solidFill>
                        <a:srgbClr val="D4D0C8"/>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D4D0C8"/>
                      </a:solidFill>
                      <a:prstDash val="solid"/>
                      <a:round/>
                      <a:headEnd type="none" w="med" len="med"/>
                      <a:tailEnd type="none" w="med" len="med"/>
                    </a:lnT>
                    <a:lnB w="12700" cap="flat" cmpd="sng" algn="ctr">
                      <a:solidFill>
                        <a:srgbClr val="D4D0C8"/>
                      </a:solidFill>
                      <a:prstDash val="solid"/>
                      <a:round/>
                      <a:headEnd type="none" w="med" len="med"/>
                      <a:tailEnd type="none" w="med" len="med"/>
                    </a:lnB>
                    <a:lnTlToBr>
                      <a:noFill/>
                    </a:lnTlToBr>
                    <a:lnBlToTr>
                      <a:noFill/>
                    </a:lnBlToTr>
                    <a:noFill/>
                  </a:tcPr>
                </a:tc>
              </a:tr>
              <a:tr h="225425">
                <a:tc>
                  <a:txBody>
                    <a:bodyPr/>
                    <a:lstStyle/>
                    <a:p>
                      <a:pPr marL="0" marR="0" lvl="0" indent="0" algn="l" defTabSz="914400" rtl="0" eaLnBrk="1" fontAlgn="base" latinLnBrk="0" hangingPunct="1">
                        <a:lnSpc>
                          <a:spcPct val="120000"/>
                        </a:lnSpc>
                        <a:spcBef>
                          <a:spcPct val="0"/>
                        </a:spcBef>
                        <a:spcAft>
                          <a:spcPct val="0"/>
                        </a:spcAft>
                        <a:buClrTx/>
                        <a:buSzTx/>
                        <a:buFontTx/>
                        <a:buNone/>
                        <a:tabLst/>
                      </a:pPr>
                      <a:r>
                        <a:rPr kumimoji="0" lang="en-US" altLang="zh-CN" sz="1200" b="0" i="0" u="none" strike="noStrike" cap="none" normalizeH="0" baseline="0" smtClean="0">
                          <a:ln>
                            <a:noFill/>
                          </a:ln>
                          <a:solidFill>
                            <a:srgbClr val="000000"/>
                          </a:solidFill>
                          <a:effectLst/>
                          <a:latin typeface="Arial" charset="0"/>
                          <a:ea typeface="宋体" pitchFamily="2" charset="-122"/>
                        </a:rPr>
                        <a:t>Token Session Interceptor</a:t>
                      </a:r>
                      <a:endParaRPr kumimoji="0" lang="en-US" altLang="zh-CN" sz="1200" b="0" i="0" u="none" strike="noStrike" cap="none" normalizeH="0" baseline="0" smtClean="0">
                        <a:ln>
                          <a:noFill/>
                        </a:ln>
                        <a:solidFill>
                          <a:schemeClr val="tx1"/>
                        </a:solidFill>
                        <a:effectLst/>
                        <a:latin typeface="Arial" charset="0"/>
                        <a:ea typeface="宋体"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D4D0C8"/>
                      </a:solidFill>
                      <a:prstDash val="solid"/>
                      <a:round/>
                      <a:headEnd type="none" w="med" len="med"/>
                      <a:tailEnd type="none" w="med" len="med"/>
                    </a:lnR>
                    <a:lnT w="12700" cap="flat" cmpd="sng" algn="ctr">
                      <a:solidFill>
                        <a:srgbClr val="D4D0C8"/>
                      </a:solidFill>
                      <a:prstDash val="solid"/>
                      <a:round/>
                      <a:headEnd type="none" w="med" len="med"/>
                      <a:tailEnd type="none" w="med" len="med"/>
                    </a:lnT>
                    <a:lnB w="12700" cap="flat" cmpd="sng" algn="ctr">
                      <a:solidFill>
                        <a:srgbClr val="D4D0C8"/>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20000"/>
                        </a:lnSpc>
                        <a:spcBef>
                          <a:spcPct val="0"/>
                        </a:spcBef>
                        <a:spcAft>
                          <a:spcPct val="0"/>
                        </a:spcAft>
                        <a:buClrTx/>
                        <a:buSzTx/>
                        <a:buFontTx/>
                        <a:buNone/>
                        <a:tabLst/>
                      </a:pPr>
                      <a:r>
                        <a:rPr kumimoji="0" lang="en-US" altLang="zh-CN" sz="1200" b="0" i="0" u="none" strike="noStrike" cap="none" normalizeH="0" baseline="0" smtClean="0">
                          <a:ln>
                            <a:noFill/>
                          </a:ln>
                          <a:solidFill>
                            <a:srgbClr val="000000"/>
                          </a:solidFill>
                          <a:effectLst/>
                          <a:latin typeface="Arial" charset="0"/>
                          <a:ea typeface="宋体" pitchFamily="2" charset="-122"/>
                        </a:rPr>
                        <a:t>tokenSession</a:t>
                      </a:r>
                      <a:endParaRPr kumimoji="0" lang="en-US" altLang="zh-CN" sz="1200" b="0" i="0" u="none" strike="noStrike" cap="none" normalizeH="0" baseline="0" smtClean="0">
                        <a:ln>
                          <a:noFill/>
                        </a:ln>
                        <a:solidFill>
                          <a:schemeClr val="tx1"/>
                        </a:solidFill>
                        <a:effectLst/>
                        <a:latin typeface="Arial" charset="0"/>
                        <a:ea typeface="宋体" pitchFamily="2" charset="-122"/>
                      </a:endParaRPr>
                    </a:p>
                  </a:txBody>
                  <a:tcPr horzOverflow="overflow">
                    <a:lnL w="12700" cap="flat" cmpd="sng" algn="ctr">
                      <a:solidFill>
                        <a:srgbClr val="D4D0C8"/>
                      </a:solidFill>
                      <a:prstDash val="solid"/>
                      <a:round/>
                      <a:headEnd type="none" w="med" len="med"/>
                      <a:tailEnd type="none" w="med" len="med"/>
                    </a:lnL>
                    <a:lnR w="12700" cap="flat" cmpd="sng" algn="ctr">
                      <a:solidFill>
                        <a:srgbClr val="D4D0C8"/>
                      </a:solidFill>
                      <a:prstDash val="solid"/>
                      <a:round/>
                      <a:headEnd type="none" w="med" len="med"/>
                      <a:tailEnd type="none" w="med" len="med"/>
                    </a:lnR>
                    <a:lnT w="12700" cap="flat" cmpd="sng" algn="ctr">
                      <a:solidFill>
                        <a:srgbClr val="D4D0C8"/>
                      </a:solidFill>
                      <a:prstDash val="solid"/>
                      <a:round/>
                      <a:headEnd type="none" w="med" len="med"/>
                      <a:tailEnd type="none" w="med" len="med"/>
                    </a:lnT>
                    <a:lnB w="12700" cap="flat" cmpd="sng" algn="ctr">
                      <a:solidFill>
                        <a:srgbClr val="D4D0C8"/>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20000"/>
                        </a:lnSpc>
                        <a:spcBef>
                          <a:spcPct val="0"/>
                        </a:spcBef>
                        <a:spcAft>
                          <a:spcPct val="0"/>
                        </a:spcAft>
                        <a:buClrTx/>
                        <a:buSzTx/>
                        <a:buFontTx/>
                        <a:buNone/>
                        <a:tabLst/>
                      </a:pPr>
                      <a:r>
                        <a:rPr kumimoji="0" lang="zh-CN" altLang="en-US" sz="1200" b="0" i="0" u="none" strike="noStrike" cap="none" normalizeH="0" baseline="0" dirty="0" smtClean="0">
                          <a:ln>
                            <a:noFill/>
                          </a:ln>
                          <a:solidFill>
                            <a:srgbClr val="000000"/>
                          </a:solidFill>
                          <a:effectLst/>
                          <a:latin typeface="Arial" charset="0"/>
                          <a:ea typeface="宋体" pitchFamily="2" charset="-122"/>
                        </a:rPr>
                        <a:t>和</a:t>
                      </a:r>
                      <a:r>
                        <a:rPr kumimoji="0" lang="en-US" altLang="zh-CN" sz="1200" b="0" i="0" u="none" strike="noStrike" cap="none" normalizeH="0" baseline="0" dirty="0" smtClean="0">
                          <a:ln>
                            <a:noFill/>
                          </a:ln>
                          <a:solidFill>
                            <a:srgbClr val="000000"/>
                          </a:solidFill>
                          <a:effectLst/>
                          <a:latin typeface="Arial" charset="0"/>
                          <a:ea typeface="宋体" pitchFamily="2" charset="-122"/>
                        </a:rPr>
                        <a:t>Token Interceptor</a:t>
                      </a:r>
                      <a:r>
                        <a:rPr kumimoji="0" lang="zh-CN" altLang="en-US" sz="1200" b="0" i="0" u="none" strike="noStrike" cap="none" normalizeH="0" baseline="0" dirty="0" smtClean="0">
                          <a:ln>
                            <a:noFill/>
                          </a:ln>
                          <a:solidFill>
                            <a:srgbClr val="000000"/>
                          </a:solidFill>
                          <a:effectLst/>
                          <a:latin typeface="Arial" charset="0"/>
                          <a:ea typeface="宋体" pitchFamily="2" charset="-122"/>
                        </a:rPr>
                        <a:t>一样，不过双击的时候把请求的数据存储在</a:t>
                      </a:r>
                      <a:r>
                        <a:rPr kumimoji="0" lang="en-US" altLang="zh-CN" sz="1200" b="0" i="0" u="none" strike="noStrike" cap="none" normalizeH="0" baseline="0" dirty="0" smtClean="0">
                          <a:ln>
                            <a:noFill/>
                          </a:ln>
                          <a:solidFill>
                            <a:srgbClr val="000000"/>
                          </a:solidFill>
                          <a:effectLst/>
                          <a:latin typeface="Arial" charset="0"/>
                          <a:ea typeface="宋体" pitchFamily="2" charset="-122"/>
                        </a:rPr>
                        <a:t>Session</a:t>
                      </a:r>
                      <a:r>
                        <a:rPr kumimoji="0" lang="zh-CN" altLang="en-US" sz="1200" b="0" i="0" u="none" strike="noStrike" cap="none" normalizeH="0" baseline="0" dirty="0" smtClean="0">
                          <a:ln>
                            <a:noFill/>
                          </a:ln>
                          <a:solidFill>
                            <a:srgbClr val="000000"/>
                          </a:solidFill>
                          <a:effectLst/>
                          <a:latin typeface="Arial" charset="0"/>
                          <a:ea typeface="宋体" pitchFamily="2" charset="-122"/>
                        </a:rPr>
                        <a:t>中</a:t>
                      </a:r>
                      <a:endParaRPr kumimoji="0" lang="zh-CN" altLang="en-US" sz="2000" b="0" i="0" u="none" strike="noStrike" cap="none" normalizeH="0" baseline="0" dirty="0" smtClean="0">
                        <a:ln>
                          <a:noFill/>
                        </a:ln>
                        <a:solidFill>
                          <a:schemeClr val="tx1"/>
                        </a:solidFill>
                        <a:effectLst/>
                        <a:latin typeface="Arial" charset="0"/>
                        <a:ea typeface="宋体" pitchFamily="2" charset="-122"/>
                      </a:endParaRPr>
                    </a:p>
                  </a:txBody>
                  <a:tcPr horzOverflow="overflow">
                    <a:lnL w="12700" cap="flat" cmpd="sng" algn="ctr">
                      <a:solidFill>
                        <a:srgbClr val="D4D0C8"/>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D4D0C8"/>
                      </a:solidFill>
                      <a:prstDash val="solid"/>
                      <a:round/>
                      <a:headEnd type="none" w="med" len="med"/>
                      <a:tailEnd type="none" w="med" len="med"/>
                    </a:lnT>
                    <a:lnB w="12700" cap="flat" cmpd="sng" algn="ctr">
                      <a:solidFill>
                        <a:srgbClr val="D4D0C8"/>
                      </a:solidFill>
                      <a:prstDash val="solid"/>
                      <a:round/>
                      <a:headEnd type="none" w="med" len="med"/>
                      <a:tailEnd type="none" w="med" len="med"/>
                    </a:lnB>
                    <a:lnTlToBr>
                      <a:noFill/>
                    </a:lnTlToBr>
                    <a:lnBlToTr>
                      <a:noFill/>
                    </a:lnBlToTr>
                    <a:noFill/>
                  </a:tcPr>
                </a:tc>
              </a:tr>
              <a:tr h="158750">
                <a:tc>
                  <a:txBody>
                    <a:bodyPr/>
                    <a:lstStyle/>
                    <a:p>
                      <a:pPr marL="0" marR="0" lvl="0" indent="0" algn="l" defTabSz="914400" rtl="0" eaLnBrk="1" fontAlgn="base" latinLnBrk="0" hangingPunct="1">
                        <a:lnSpc>
                          <a:spcPct val="120000"/>
                        </a:lnSpc>
                        <a:spcBef>
                          <a:spcPct val="0"/>
                        </a:spcBef>
                        <a:spcAft>
                          <a:spcPct val="0"/>
                        </a:spcAft>
                        <a:buClrTx/>
                        <a:buSzTx/>
                        <a:buFontTx/>
                        <a:buNone/>
                        <a:tabLst/>
                      </a:pPr>
                      <a:r>
                        <a:rPr kumimoji="0" lang="en-US" altLang="zh-CN" sz="1200" b="0" i="0" u="none" strike="noStrike" cap="none" normalizeH="0" baseline="0" smtClean="0">
                          <a:ln>
                            <a:noFill/>
                          </a:ln>
                          <a:solidFill>
                            <a:srgbClr val="000000"/>
                          </a:solidFill>
                          <a:effectLst/>
                          <a:latin typeface="Arial" charset="0"/>
                          <a:ea typeface="宋体" pitchFamily="2" charset="-122"/>
                        </a:rPr>
                        <a:t>Validation Interceptor</a:t>
                      </a:r>
                      <a:endParaRPr kumimoji="0" lang="en-US" altLang="zh-CN" sz="1200" b="0" i="0" u="none" strike="noStrike" cap="none" normalizeH="0" baseline="0" smtClean="0">
                        <a:ln>
                          <a:noFill/>
                        </a:ln>
                        <a:solidFill>
                          <a:schemeClr val="tx1"/>
                        </a:solidFill>
                        <a:effectLst/>
                        <a:latin typeface="Arial" charset="0"/>
                        <a:ea typeface="宋体"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D4D0C8"/>
                      </a:solidFill>
                      <a:prstDash val="solid"/>
                      <a:round/>
                      <a:headEnd type="none" w="med" len="med"/>
                      <a:tailEnd type="none" w="med" len="med"/>
                    </a:lnR>
                    <a:lnT w="12700" cap="flat" cmpd="sng" algn="ctr">
                      <a:solidFill>
                        <a:srgbClr val="D4D0C8"/>
                      </a:solidFill>
                      <a:prstDash val="solid"/>
                      <a:round/>
                      <a:headEnd type="none" w="med" len="med"/>
                      <a:tailEnd type="none" w="med" len="med"/>
                    </a:lnT>
                    <a:lnB w="12700" cap="flat" cmpd="sng" algn="ctr">
                      <a:solidFill>
                        <a:srgbClr val="D4D0C8"/>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20000"/>
                        </a:lnSpc>
                        <a:spcBef>
                          <a:spcPct val="0"/>
                        </a:spcBef>
                        <a:spcAft>
                          <a:spcPct val="0"/>
                        </a:spcAft>
                        <a:buClrTx/>
                        <a:buSzTx/>
                        <a:buFontTx/>
                        <a:buNone/>
                        <a:tabLst/>
                      </a:pPr>
                      <a:r>
                        <a:rPr kumimoji="0" lang="en-US" altLang="zh-CN" sz="1200" b="0" i="0" u="none" strike="noStrike" cap="none" normalizeH="0" baseline="0" smtClean="0">
                          <a:ln>
                            <a:noFill/>
                          </a:ln>
                          <a:solidFill>
                            <a:srgbClr val="000000"/>
                          </a:solidFill>
                          <a:effectLst/>
                          <a:latin typeface="Arial" charset="0"/>
                          <a:ea typeface="宋体" pitchFamily="2" charset="-122"/>
                        </a:rPr>
                        <a:t>validation</a:t>
                      </a:r>
                      <a:endParaRPr kumimoji="0" lang="en-US" altLang="zh-CN" sz="1200" b="0" i="0" u="none" strike="noStrike" cap="none" normalizeH="0" baseline="0" smtClean="0">
                        <a:ln>
                          <a:noFill/>
                        </a:ln>
                        <a:solidFill>
                          <a:schemeClr val="tx1"/>
                        </a:solidFill>
                        <a:effectLst/>
                        <a:latin typeface="Arial" charset="0"/>
                        <a:ea typeface="宋体" pitchFamily="2" charset="-122"/>
                      </a:endParaRPr>
                    </a:p>
                  </a:txBody>
                  <a:tcPr horzOverflow="overflow">
                    <a:lnL w="12700" cap="flat" cmpd="sng" algn="ctr">
                      <a:solidFill>
                        <a:srgbClr val="D4D0C8"/>
                      </a:solidFill>
                      <a:prstDash val="solid"/>
                      <a:round/>
                      <a:headEnd type="none" w="med" len="med"/>
                      <a:tailEnd type="none" w="med" len="med"/>
                    </a:lnL>
                    <a:lnR w="12700" cap="flat" cmpd="sng" algn="ctr">
                      <a:solidFill>
                        <a:srgbClr val="D4D0C8"/>
                      </a:solidFill>
                      <a:prstDash val="solid"/>
                      <a:round/>
                      <a:headEnd type="none" w="med" len="med"/>
                      <a:tailEnd type="none" w="med" len="med"/>
                    </a:lnR>
                    <a:lnT w="12700" cap="flat" cmpd="sng" algn="ctr">
                      <a:solidFill>
                        <a:srgbClr val="D4D0C8"/>
                      </a:solidFill>
                      <a:prstDash val="solid"/>
                      <a:round/>
                      <a:headEnd type="none" w="med" len="med"/>
                      <a:tailEnd type="none" w="med" len="med"/>
                    </a:lnT>
                    <a:lnB w="12700" cap="flat" cmpd="sng" algn="ctr">
                      <a:solidFill>
                        <a:srgbClr val="D4D0C8"/>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20000"/>
                        </a:lnSpc>
                        <a:spcBef>
                          <a:spcPct val="0"/>
                        </a:spcBef>
                        <a:spcAft>
                          <a:spcPct val="0"/>
                        </a:spcAft>
                        <a:buClrTx/>
                        <a:buSzTx/>
                        <a:buFontTx/>
                        <a:buNone/>
                        <a:tabLst/>
                      </a:pPr>
                      <a:r>
                        <a:rPr kumimoji="0" lang="zh-CN" altLang="en-US" sz="1200" b="0" i="0" u="none" strike="noStrike" cap="none" normalizeH="0" baseline="0" dirty="0" smtClean="0">
                          <a:ln>
                            <a:noFill/>
                          </a:ln>
                          <a:solidFill>
                            <a:srgbClr val="000000"/>
                          </a:solidFill>
                          <a:effectLst/>
                          <a:latin typeface="Arial" charset="0"/>
                          <a:ea typeface="宋体" pitchFamily="2" charset="-122"/>
                        </a:rPr>
                        <a:t>使用</a:t>
                      </a:r>
                      <a:r>
                        <a:rPr kumimoji="0" lang="en-US" altLang="zh-CN" sz="1200" b="0" i="0" u="none" strike="noStrike" cap="none" normalizeH="0" baseline="0" dirty="0" smtClean="0">
                          <a:ln>
                            <a:noFill/>
                          </a:ln>
                          <a:solidFill>
                            <a:srgbClr val="000000"/>
                          </a:solidFill>
                          <a:effectLst/>
                          <a:latin typeface="Arial" charset="0"/>
                          <a:ea typeface="宋体" pitchFamily="2" charset="-122"/>
                        </a:rPr>
                        <a:t>action-validation.xml</a:t>
                      </a:r>
                      <a:r>
                        <a:rPr kumimoji="0" lang="zh-CN" altLang="en-US" sz="1200" b="0" i="0" u="none" strike="noStrike" cap="none" normalizeH="0" baseline="0" dirty="0" smtClean="0">
                          <a:ln>
                            <a:noFill/>
                          </a:ln>
                          <a:solidFill>
                            <a:srgbClr val="000000"/>
                          </a:solidFill>
                          <a:effectLst/>
                          <a:latin typeface="Arial" charset="0"/>
                          <a:ea typeface="宋体" pitchFamily="2" charset="-122"/>
                        </a:rPr>
                        <a:t>文件中定义的内容校验提交的数据。</a:t>
                      </a:r>
                      <a:endParaRPr kumimoji="0" lang="zh-CN" altLang="en-US" sz="2000" b="0" i="0" u="none" strike="noStrike" cap="none" normalizeH="0" baseline="0" dirty="0" smtClean="0">
                        <a:ln>
                          <a:noFill/>
                        </a:ln>
                        <a:solidFill>
                          <a:schemeClr val="tx1"/>
                        </a:solidFill>
                        <a:effectLst/>
                        <a:latin typeface="Arial" charset="0"/>
                        <a:ea typeface="宋体" pitchFamily="2" charset="-122"/>
                      </a:endParaRPr>
                    </a:p>
                  </a:txBody>
                  <a:tcPr horzOverflow="overflow">
                    <a:lnL w="12700" cap="flat" cmpd="sng" algn="ctr">
                      <a:solidFill>
                        <a:srgbClr val="D4D0C8"/>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D4D0C8"/>
                      </a:solidFill>
                      <a:prstDash val="solid"/>
                      <a:round/>
                      <a:headEnd type="none" w="med" len="med"/>
                      <a:tailEnd type="none" w="med" len="med"/>
                    </a:lnT>
                    <a:lnB w="12700" cap="flat" cmpd="sng" algn="ctr">
                      <a:solidFill>
                        <a:srgbClr val="D4D0C8"/>
                      </a:solidFill>
                      <a:prstDash val="solid"/>
                      <a:round/>
                      <a:headEnd type="none" w="med" len="med"/>
                      <a:tailEnd type="none" w="med" len="med"/>
                    </a:lnB>
                    <a:lnTlToBr>
                      <a:noFill/>
                    </a:lnTlToBr>
                    <a:lnBlToTr>
                      <a:noFill/>
                    </a:lnBlToTr>
                    <a:noFill/>
                  </a:tcPr>
                </a:tc>
              </a:tr>
              <a:tr h="157163">
                <a:tc>
                  <a:txBody>
                    <a:bodyPr/>
                    <a:lstStyle/>
                    <a:p>
                      <a:pPr marL="0" marR="0" lvl="0" indent="0" algn="l" defTabSz="914400" rtl="0" eaLnBrk="1" fontAlgn="base" latinLnBrk="0" hangingPunct="1">
                        <a:lnSpc>
                          <a:spcPct val="120000"/>
                        </a:lnSpc>
                        <a:spcBef>
                          <a:spcPct val="0"/>
                        </a:spcBef>
                        <a:spcAft>
                          <a:spcPct val="0"/>
                        </a:spcAft>
                        <a:buClrTx/>
                        <a:buSzTx/>
                        <a:buFontTx/>
                        <a:buNone/>
                        <a:tabLst/>
                      </a:pPr>
                      <a:r>
                        <a:rPr kumimoji="0" lang="en-US" altLang="zh-CN" sz="1200" b="0" i="0" u="none" strike="noStrike" cap="none" normalizeH="0" baseline="0" dirty="0" smtClean="0">
                          <a:ln>
                            <a:noFill/>
                          </a:ln>
                          <a:solidFill>
                            <a:schemeClr val="tx1"/>
                          </a:solidFill>
                          <a:effectLst/>
                          <a:latin typeface="Arial" charset="0"/>
                          <a:ea typeface="宋体" pitchFamily="2" charset="-122"/>
                        </a:rPr>
                        <a:t>Workflow Interceptor</a:t>
                      </a:r>
                    </a:p>
                  </a:txBody>
                  <a:tcPr horzOverflow="overflow">
                    <a:lnL w="12700" cap="flat" cmpd="sng" algn="ctr">
                      <a:solidFill>
                        <a:srgbClr val="000000"/>
                      </a:solidFill>
                      <a:prstDash val="solid"/>
                      <a:round/>
                      <a:headEnd type="none" w="med" len="med"/>
                      <a:tailEnd type="none" w="med" len="med"/>
                    </a:lnL>
                    <a:lnR w="12700" cap="flat" cmpd="sng" algn="ctr">
                      <a:solidFill>
                        <a:srgbClr val="D4D0C8"/>
                      </a:solidFill>
                      <a:prstDash val="solid"/>
                      <a:round/>
                      <a:headEnd type="none" w="med" len="med"/>
                      <a:tailEnd type="none" w="med" len="med"/>
                    </a:lnR>
                    <a:lnT w="12700" cap="flat" cmpd="sng" algn="ctr">
                      <a:solidFill>
                        <a:srgbClr val="D4D0C8"/>
                      </a:solidFill>
                      <a:prstDash val="solid"/>
                      <a:round/>
                      <a:headEnd type="none" w="med" len="med"/>
                      <a:tailEnd type="none" w="med" len="med"/>
                    </a:lnT>
                    <a:lnB w="12700" cap="flat" cmpd="sng" algn="ctr">
                      <a:solidFill>
                        <a:srgbClr val="D4D0C8"/>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20000"/>
                        </a:lnSpc>
                        <a:spcBef>
                          <a:spcPct val="0"/>
                        </a:spcBef>
                        <a:spcAft>
                          <a:spcPct val="0"/>
                        </a:spcAft>
                        <a:buClrTx/>
                        <a:buSzTx/>
                        <a:buFontTx/>
                        <a:buNone/>
                        <a:tabLst/>
                      </a:pPr>
                      <a:r>
                        <a:rPr kumimoji="0" lang="en-US" altLang="zh-CN" sz="1200" b="0" i="0" u="none" strike="noStrike" cap="none" normalizeH="0" baseline="0" dirty="0" smtClean="0">
                          <a:ln>
                            <a:noFill/>
                          </a:ln>
                          <a:solidFill>
                            <a:schemeClr val="tx1"/>
                          </a:solidFill>
                          <a:effectLst/>
                          <a:latin typeface="Arial" charset="0"/>
                          <a:ea typeface="宋体" pitchFamily="2" charset="-122"/>
                        </a:rPr>
                        <a:t>workflow</a:t>
                      </a:r>
                    </a:p>
                  </a:txBody>
                  <a:tcPr horzOverflow="overflow">
                    <a:lnL w="12700" cap="flat" cmpd="sng" algn="ctr">
                      <a:solidFill>
                        <a:srgbClr val="D4D0C8"/>
                      </a:solidFill>
                      <a:prstDash val="solid"/>
                      <a:round/>
                      <a:headEnd type="none" w="med" len="med"/>
                      <a:tailEnd type="none" w="med" len="med"/>
                    </a:lnL>
                    <a:lnR w="12700" cap="flat" cmpd="sng" algn="ctr">
                      <a:solidFill>
                        <a:srgbClr val="D4D0C8"/>
                      </a:solidFill>
                      <a:prstDash val="solid"/>
                      <a:round/>
                      <a:headEnd type="none" w="med" len="med"/>
                      <a:tailEnd type="none" w="med" len="med"/>
                    </a:lnR>
                    <a:lnT w="12700" cap="flat" cmpd="sng" algn="ctr">
                      <a:solidFill>
                        <a:srgbClr val="D4D0C8"/>
                      </a:solidFill>
                      <a:prstDash val="solid"/>
                      <a:round/>
                      <a:headEnd type="none" w="med" len="med"/>
                      <a:tailEnd type="none" w="med" len="med"/>
                    </a:lnT>
                    <a:lnB w="12700" cap="flat" cmpd="sng" algn="ctr">
                      <a:solidFill>
                        <a:srgbClr val="D4D0C8"/>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20000"/>
                        </a:lnSpc>
                        <a:spcBef>
                          <a:spcPct val="0"/>
                        </a:spcBef>
                        <a:spcAft>
                          <a:spcPct val="0"/>
                        </a:spcAft>
                        <a:buClrTx/>
                        <a:buSzTx/>
                        <a:buFontTx/>
                        <a:buNone/>
                        <a:tabLst/>
                      </a:pPr>
                      <a:r>
                        <a:rPr kumimoji="0" lang="zh-CN" altLang="en-US" sz="1200" b="0" i="0" u="none" strike="noStrike" cap="none" normalizeH="0" baseline="0" dirty="0" smtClean="0">
                          <a:ln>
                            <a:noFill/>
                          </a:ln>
                          <a:solidFill>
                            <a:schemeClr val="tx1"/>
                          </a:solidFill>
                          <a:effectLst/>
                          <a:latin typeface="Arial" charset="0"/>
                          <a:ea typeface="宋体" pitchFamily="2" charset="-122"/>
                        </a:rPr>
                        <a:t>调用</a:t>
                      </a:r>
                      <a:r>
                        <a:rPr kumimoji="0" lang="en-US" altLang="zh-CN" sz="1200" b="0" i="0" u="none" strike="noStrike" cap="none" normalizeH="0" baseline="0" dirty="0" smtClean="0">
                          <a:ln>
                            <a:noFill/>
                          </a:ln>
                          <a:solidFill>
                            <a:schemeClr val="tx1"/>
                          </a:solidFill>
                          <a:effectLst/>
                          <a:latin typeface="Arial" charset="0"/>
                          <a:ea typeface="宋体" pitchFamily="2" charset="-122"/>
                        </a:rPr>
                        <a:t>Action</a:t>
                      </a:r>
                      <a:r>
                        <a:rPr kumimoji="0" lang="zh-CN" altLang="en-US" sz="1200" b="0" i="0" u="none" strike="noStrike" cap="none" normalizeH="0" baseline="0" dirty="0" smtClean="0">
                          <a:ln>
                            <a:noFill/>
                          </a:ln>
                          <a:solidFill>
                            <a:schemeClr val="tx1"/>
                          </a:solidFill>
                          <a:effectLst/>
                          <a:latin typeface="Arial" charset="0"/>
                          <a:ea typeface="宋体" pitchFamily="2" charset="-122"/>
                        </a:rPr>
                        <a:t>的</a:t>
                      </a:r>
                      <a:r>
                        <a:rPr kumimoji="0" lang="en-US" altLang="zh-CN" sz="1200" b="0" i="0" u="none" strike="noStrike" cap="none" normalizeH="0" baseline="0" dirty="0" smtClean="0">
                          <a:ln>
                            <a:noFill/>
                          </a:ln>
                          <a:solidFill>
                            <a:schemeClr val="tx1"/>
                          </a:solidFill>
                          <a:effectLst/>
                          <a:latin typeface="Arial" charset="0"/>
                          <a:ea typeface="宋体" pitchFamily="2" charset="-122"/>
                        </a:rPr>
                        <a:t>validate</a:t>
                      </a:r>
                      <a:r>
                        <a:rPr kumimoji="0" lang="zh-CN" altLang="en-US" sz="1200" b="0" i="0" u="none" strike="noStrike" cap="none" normalizeH="0" baseline="0" dirty="0" smtClean="0">
                          <a:ln>
                            <a:noFill/>
                          </a:ln>
                          <a:solidFill>
                            <a:schemeClr val="tx1"/>
                          </a:solidFill>
                          <a:effectLst/>
                          <a:latin typeface="Arial" charset="0"/>
                          <a:ea typeface="宋体" pitchFamily="2" charset="-122"/>
                        </a:rPr>
                        <a:t>方法，一旦有错误返回，重新定位到</a:t>
                      </a:r>
                      <a:r>
                        <a:rPr kumimoji="0" lang="en-US" altLang="zh-CN" sz="1200" b="0" i="0" u="none" strike="noStrike" cap="none" normalizeH="0" baseline="0" dirty="0" smtClean="0">
                          <a:ln>
                            <a:noFill/>
                          </a:ln>
                          <a:solidFill>
                            <a:schemeClr val="tx1"/>
                          </a:solidFill>
                          <a:effectLst/>
                          <a:latin typeface="Arial" charset="0"/>
                          <a:ea typeface="宋体" pitchFamily="2" charset="-122"/>
                        </a:rPr>
                        <a:t>INPUT</a:t>
                      </a:r>
                      <a:r>
                        <a:rPr kumimoji="0" lang="zh-CN" altLang="en-US" sz="1200" b="0" i="0" u="none" strike="noStrike" cap="none" normalizeH="0" baseline="0" dirty="0" smtClean="0">
                          <a:ln>
                            <a:noFill/>
                          </a:ln>
                          <a:solidFill>
                            <a:schemeClr val="tx1"/>
                          </a:solidFill>
                          <a:effectLst/>
                          <a:latin typeface="Arial" charset="0"/>
                          <a:ea typeface="宋体" pitchFamily="2" charset="-122"/>
                        </a:rPr>
                        <a:t>画面</a:t>
                      </a:r>
                      <a:endParaRPr kumimoji="0" lang="zh-CN" altLang="en-US" sz="2000" b="0" i="0" u="none" strike="noStrike" cap="none" normalizeH="0" baseline="0" dirty="0" smtClean="0">
                        <a:ln>
                          <a:noFill/>
                        </a:ln>
                        <a:solidFill>
                          <a:schemeClr val="tx1"/>
                        </a:solidFill>
                        <a:effectLst/>
                        <a:latin typeface="Arial" charset="0"/>
                        <a:ea typeface="宋体" pitchFamily="2" charset="-122"/>
                      </a:endParaRPr>
                    </a:p>
                  </a:txBody>
                  <a:tcPr horzOverflow="overflow">
                    <a:lnL w="12700" cap="flat" cmpd="sng" algn="ctr">
                      <a:solidFill>
                        <a:srgbClr val="D4D0C8"/>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D4D0C8"/>
                      </a:solidFill>
                      <a:prstDash val="solid"/>
                      <a:round/>
                      <a:headEnd type="none" w="med" len="med"/>
                      <a:tailEnd type="none" w="med" len="med"/>
                    </a:lnT>
                    <a:lnB w="12700" cap="flat" cmpd="sng" algn="ctr">
                      <a:solidFill>
                        <a:srgbClr val="D4D0C8"/>
                      </a:solidFill>
                      <a:prstDash val="solid"/>
                      <a:round/>
                      <a:headEnd type="none" w="med" len="med"/>
                      <a:tailEnd type="none" w="med" len="med"/>
                    </a:lnB>
                    <a:lnTlToBr>
                      <a:noFill/>
                    </a:lnTlToBr>
                    <a:lnBlToTr>
                      <a:noFill/>
                    </a:lnBlToTr>
                    <a:noFill/>
                  </a:tcPr>
                </a:tc>
              </a:tr>
              <a:tr h="158750">
                <a:tc>
                  <a:txBody>
                    <a:bodyPr/>
                    <a:lstStyle/>
                    <a:p>
                      <a:pPr marL="0" marR="0" lvl="0" indent="0" algn="l" defTabSz="914400" rtl="0" eaLnBrk="1" fontAlgn="base" latinLnBrk="0" hangingPunct="1">
                        <a:lnSpc>
                          <a:spcPct val="120000"/>
                        </a:lnSpc>
                        <a:spcBef>
                          <a:spcPct val="0"/>
                        </a:spcBef>
                        <a:spcAft>
                          <a:spcPct val="0"/>
                        </a:spcAft>
                        <a:buClrTx/>
                        <a:buSzTx/>
                        <a:buFontTx/>
                        <a:buNone/>
                        <a:tabLst/>
                      </a:pPr>
                      <a:r>
                        <a:rPr kumimoji="0" lang="en-US" altLang="zh-CN" sz="1200" b="0" i="0" u="none" strike="noStrike" cap="none" normalizeH="0" baseline="0" smtClean="0">
                          <a:ln>
                            <a:noFill/>
                          </a:ln>
                          <a:solidFill>
                            <a:srgbClr val="000000"/>
                          </a:solidFill>
                          <a:effectLst/>
                          <a:latin typeface="Arial" charset="0"/>
                          <a:ea typeface="宋体" pitchFamily="2" charset="-122"/>
                        </a:rPr>
                        <a:t>Parameter Filter Interceptor</a:t>
                      </a:r>
                      <a:endParaRPr kumimoji="0" lang="en-US" altLang="zh-CN" sz="1200" b="0" i="0" u="none" strike="noStrike" cap="none" normalizeH="0" baseline="0" smtClean="0">
                        <a:ln>
                          <a:noFill/>
                        </a:ln>
                        <a:solidFill>
                          <a:schemeClr val="tx1"/>
                        </a:solidFill>
                        <a:effectLst/>
                        <a:latin typeface="Arial" charset="0"/>
                        <a:ea typeface="宋体"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D4D0C8"/>
                      </a:solidFill>
                      <a:prstDash val="solid"/>
                      <a:round/>
                      <a:headEnd type="none" w="med" len="med"/>
                      <a:tailEnd type="none" w="med" len="med"/>
                    </a:lnR>
                    <a:lnT w="12700" cap="flat" cmpd="sng" algn="ctr">
                      <a:solidFill>
                        <a:srgbClr val="D4D0C8"/>
                      </a:solidFill>
                      <a:prstDash val="solid"/>
                      <a:round/>
                      <a:headEnd type="none" w="med" len="med"/>
                      <a:tailEnd type="none" w="med" len="med"/>
                    </a:lnT>
                    <a:lnB w="12700" cap="flat" cmpd="sng" algn="ctr">
                      <a:solidFill>
                        <a:srgbClr val="D4D0C8"/>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20000"/>
                        </a:lnSpc>
                        <a:spcBef>
                          <a:spcPct val="0"/>
                        </a:spcBef>
                        <a:spcAft>
                          <a:spcPct val="0"/>
                        </a:spcAft>
                        <a:buClrTx/>
                        <a:buSzTx/>
                        <a:buFontTx/>
                        <a:buNone/>
                        <a:tabLst/>
                      </a:pPr>
                      <a:r>
                        <a:rPr kumimoji="0" lang="en-US" altLang="zh-CN" sz="1200" b="0" i="0" u="none" strike="noStrike" cap="none" normalizeH="0" baseline="0" smtClean="0">
                          <a:ln>
                            <a:noFill/>
                          </a:ln>
                          <a:solidFill>
                            <a:srgbClr val="000000"/>
                          </a:solidFill>
                          <a:effectLst/>
                          <a:latin typeface="Arial" charset="0"/>
                          <a:ea typeface="宋体" pitchFamily="2" charset="-122"/>
                        </a:rPr>
                        <a:t>N/A</a:t>
                      </a:r>
                      <a:endParaRPr kumimoji="0" lang="en-US" altLang="zh-CN" sz="1200" b="0" i="0" u="none" strike="noStrike" cap="none" normalizeH="0" baseline="0" smtClean="0">
                        <a:ln>
                          <a:noFill/>
                        </a:ln>
                        <a:solidFill>
                          <a:schemeClr val="tx1"/>
                        </a:solidFill>
                        <a:effectLst/>
                        <a:latin typeface="Arial" charset="0"/>
                        <a:ea typeface="宋体" pitchFamily="2" charset="-122"/>
                      </a:endParaRPr>
                    </a:p>
                  </a:txBody>
                  <a:tcPr horzOverflow="overflow">
                    <a:lnL w="12700" cap="flat" cmpd="sng" algn="ctr">
                      <a:solidFill>
                        <a:srgbClr val="D4D0C8"/>
                      </a:solidFill>
                      <a:prstDash val="solid"/>
                      <a:round/>
                      <a:headEnd type="none" w="med" len="med"/>
                      <a:tailEnd type="none" w="med" len="med"/>
                    </a:lnL>
                    <a:lnR w="12700" cap="flat" cmpd="sng" algn="ctr">
                      <a:solidFill>
                        <a:srgbClr val="D4D0C8"/>
                      </a:solidFill>
                      <a:prstDash val="solid"/>
                      <a:round/>
                      <a:headEnd type="none" w="med" len="med"/>
                      <a:tailEnd type="none" w="med" len="med"/>
                    </a:lnR>
                    <a:lnT w="12700" cap="flat" cmpd="sng" algn="ctr">
                      <a:solidFill>
                        <a:srgbClr val="D4D0C8"/>
                      </a:solidFill>
                      <a:prstDash val="solid"/>
                      <a:round/>
                      <a:headEnd type="none" w="med" len="med"/>
                      <a:tailEnd type="none" w="med" len="med"/>
                    </a:lnT>
                    <a:lnB w="12700" cap="flat" cmpd="sng" algn="ctr">
                      <a:solidFill>
                        <a:srgbClr val="D4D0C8"/>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20000"/>
                        </a:lnSpc>
                        <a:spcBef>
                          <a:spcPct val="0"/>
                        </a:spcBef>
                        <a:spcAft>
                          <a:spcPct val="0"/>
                        </a:spcAft>
                        <a:buClrTx/>
                        <a:buSzTx/>
                        <a:buFontTx/>
                        <a:buNone/>
                        <a:tabLst/>
                      </a:pPr>
                      <a:r>
                        <a:rPr kumimoji="0" lang="zh-CN" altLang="en-US" sz="1200" b="0" i="0" u="none" strike="noStrike" cap="none" normalizeH="0" baseline="0" dirty="0" smtClean="0">
                          <a:ln>
                            <a:noFill/>
                          </a:ln>
                          <a:solidFill>
                            <a:srgbClr val="000000"/>
                          </a:solidFill>
                          <a:effectLst/>
                          <a:latin typeface="Arial" charset="0"/>
                          <a:ea typeface="宋体" pitchFamily="2" charset="-122"/>
                        </a:rPr>
                        <a:t>从参数列表中删除不必要的参数</a:t>
                      </a:r>
                      <a:endParaRPr kumimoji="0" lang="zh-CN" altLang="en-US" sz="2000" b="0" i="0" u="none" strike="noStrike" cap="none" normalizeH="0" baseline="0" dirty="0" smtClean="0">
                        <a:ln>
                          <a:noFill/>
                        </a:ln>
                        <a:solidFill>
                          <a:schemeClr val="tx1"/>
                        </a:solidFill>
                        <a:effectLst/>
                        <a:latin typeface="Arial" charset="0"/>
                        <a:ea typeface="宋体" pitchFamily="2" charset="-122"/>
                      </a:endParaRPr>
                    </a:p>
                  </a:txBody>
                  <a:tcPr horzOverflow="overflow">
                    <a:lnL w="12700" cap="flat" cmpd="sng" algn="ctr">
                      <a:solidFill>
                        <a:srgbClr val="D4D0C8"/>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D4D0C8"/>
                      </a:solidFill>
                      <a:prstDash val="solid"/>
                      <a:round/>
                      <a:headEnd type="none" w="med" len="med"/>
                      <a:tailEnd type="none" w="med" len="med"/>
                    </a:lnT>
                    <a:lnB w="12700" cap="flat" cmpd="sng" algn="ctr">
                      <a:solidFill>
                        <a:srgbClr val="D4D0C8"/>
                      </a:solidFill>
                      <a:prstDash val="solid"/>
                      <a:round/>
                      <a:headEnd type="none" w="med" len="med"/>
                      <a:tailEnd type="none" w="med" len="med"/>
                    </a:lnB>
                    <a:lnTlToBr>
                      <a:noFill/>
                    </a:lnTlToBr>
                    <a:lnBlToTr>
                      <a:noFill/>
                    </a:lnBlToTr>
                    <a:noFill/>
                  </a:tcPr>
                </a:tc>
              </a:tr>
              <a:tr h="157163">
                <a:tc>
                  <a:txBody>
                    <a:bodyPr/>
                    <a:lstStyle/>
                    <a:p>
                      <a:pPr marL="0" marR="0" lvl="0" indent="0" algn="l" defTabSz="914400" rtl="0" eaLnBrk="1" fontAlgn="base" latinLnBrk="0" hangingPunct="1">
                        <a:lnSpc>
                          <a:spcPct val="120000"/>
                        </a:lnSpc>
                        <a:spcBef>
                          <a:spcPct val="0"/>
                        </a:spcBef>
                        <a:spcAft>
                          <a:spcPct val="0"/>
                        </a:spcAft>
                        <a:buClrTx/>
                        <a:buSzTx/>
                        <a:buFontTx/>
                        <a:buNone/>
                        <a:tabLst/>
                      </a:pPr>
                      <a:r>
                        <a:rPr kumimoji="0" lang="en-US" altLang="zh-CN" sz="1200" b="0" i="0" u="none" strike="noStrike" cap="none" normalizeH="0" baseline="0" dirty="0" smtClean="0">
                          <a:ln>
                            <a:noFill/>
                          </a:ln>
                          <a:solidFill>
                            <a:srgbClr val="000000"/>
                          </a:solidFill>
                          <a:effectLst/>
                          <a:latin typeface="Arial" charset="0"/>
                          <a:ea typeface="宋体" pitchFamily="2" charset="-122"/>
                        </a:rPr>
                        <a:t>Profiling Interceptor</a:t>
                      </a:r>
                      <a:endParaRPr kumimoji="0" lang="en-US" altLang="zh-CN" sz="1200" b="0" i="0" u="none" strike="noStrike" cap="none" normalizeH="0" baseline="0" dirty="0" smtClean="0">
                        <a:ln>
                          <a:noFill/>
                        </a:ln>
                        <a:solidFill>
                          <a:schemeClr val="tx1"/>
                        </a:solidFill>
                        <a:effectLst/>
                        <a:latin typeface="Arial" charset="0"/>
                        <a:ea typeface="宋体"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D4D0C8"/>
                      </a:solidFill>
                      <a:prstDash val="solid"/>
                      <a:round/>
                      <a:headEnd type="none" w="med" len="med"/>
                      <a:tailEnd type="none" w="med" len="med"/>
                    </a:lnR>
                    <a:lnT w="12700" cap="flat" cmpd="sng" algn="ctr">
                      <a:solidFill>
                        <a:srgbClr val="D4D0C8"/>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20000"/>
                        </a:lnSpc>
                        <a:spcBef>
                          <a:spcPct val="0"/>
                        </a:spcBef>
                        <a:spcAft>
                          <a:spcPct val="0"/>
                        </a:spcAft>
                        <a:buClrTx/>
                        <a:buSzTx/>
                        <a:buFontTx/>
                        <a:buNone/>
                        <a:tabLst/>
                      </a:pPr>
                      <a:r>
                        <a:rPr kumimoji="0" lang="en-US" altLang="zh-CN" sz="1200" b="0" i="0" u="none" strike="noStrike" cap="none" normalizeH="0" baseline="0" dirty="0" smtClean="0">
                          <a:ln>
                            <a:noFill/>
                          </a:ln>
                          <a:solidFill>
                            <a:srgbClr val="000000"/>
                          </a:solidFill>
                          <a:effectLst/>
                          <a:latin typeface="Arial" charset="0"/>
                          <a:ea typeface="宋体" pitchFamily="2" charset="-122"/>
                        </a:rPr>
                        <a:t>profiling</a:t>
                      </a:r>
                      <a:endParaRPr kumimoji="0" lang="en-US" altLang="zh-CN" sz="1200" b="0" i="0" u="none" strike="noStrike" cap="none" normalizeH="0" baseline="0" dirty="0" smtClean="0">
                        <a:ln>
                          <a:noFill/>
                        </a:ln>
                        <a:solidFill>
                          <a:schemeClr val="tx1"/>
                        </a:solidFill>
                        <a:effectLst/>
                        <a:latin typeface="Arial" charset="0"/>
                        <a:ea typeface="宋体" pitchFamily="2" charset="-122"/>
                      </a:endParaRPr>
                    </a:p>
                  </a:txBody>
                  <a:tcPr horzOverflow="overflow">
                    <a:lnL w="12700" cap="flat" cmpd="sng" algn="ctr">
                      <a:solidFill>
                        <a:srgbClr val="D4D0C8"/>
                      </a:solidFill>
                      <a:prstDash val="solid"/>
                      <a:round/>
                      <a:headEnd type="none" w="med" len="med"/>
                      <a:tailEnd type="none" w="med" len="med"/>
                    </a:lnL>
                    <a:lnR w="12700" cap="flat" cmpd="sng" algn="ctr">
                      <a:solidFill>
                        <a:srgbClr val="D4D0C8"/>
                      </a:solidFill>
                      <a:prstDash val="solid"/>
                      <a:round/>
                      <a:headEnd type="none" w="med" len="med"/>
                      <a:tailEnd type="none" w="med" len="med"/>
                    </a:lnR>
                    <a:lnT w="12700" cap="flat" cmpd="sng" algn="ctr">
                      <a:solidFill>
                        <a:srgbClr val="D4D0C8"/>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20000"/>
                        </a:lnSpc>
                        <a:spcBef>
                          <a:spcPct val="0"/>
                        </a:spcBef>
                        <a:spcAft>
                          <a:spcPct val="0"/>
                        </a:spcAft>
                        <a:buClrTx/>
                        <a:buSzTx/>
                        <a:buFontTx/>
                        <a:buNone/>
                        <a:tabLst/>
                      </a:pPr>
                      <a:r>
                        <a:rPr kumimoji="0" lang="zh-CN" altLang="en-US" sz="1200" b="0" i="0" u="none" strike="noStrike" cap="none" normalizeH="0" baseline="0" dirty="0" smtClean="0">
                          <a:ln>
                            <a:noFill/>
                          </a:ln>
                          <a:solidFill>
                            <a:srgbClr val="000000"/>
                          </a:solidFill>
                          <a:effectLst/>
                          <a:latin typeface="Arial" charset="0"/>
                          <a:ea typeface="宋体" pitchFamily="2" charset="-122"/>
                        </a:rPr>
                        <a:t>通过参数激活</a:t>
                      </a:r>
                      <a:r>
                        <a:rPr kumimoji="0" lang="en-US" altLang="zh-CN" sz="1200" b="0" i="0" u="none" strike="noStrike" cap="none" normalizeH="0" baseline="0" dirty="0" smtClean="0">
                          <a:ln>
                            <a:noFill/>
                          </a:ln>
                          <a:solidFill>
                            <a:srgbClr val="000000"/>
                          </a:solidFill>
                          <a:effectLst/>
                          <a:latin typeface="Arial" charset="0"/>
                          <a:ea typeface="宋体" pitchFamily="2" charset="-122"/>
                        </a:rPr>
                        <a:t>profile</a:t>
                      </a:r>
                      <a:endParaRPr kumimoji="0" lang="en-US" altLang="zh-CN" sz="2000" b="0" i="0" u="none" strike="noStrike" cap="none" normalizeH="0" baseline="0" dirty="0" smtClean="0">
                        <a:ln>
                          <a:noFill/>
                        </a:ln>
                        <a:solidFill>
                          <a:schemeClr val="tx1"/>
                        </a:solidFill>
                        <a:effectLst/>
                        <a:latin typeface="Arial" charset="0"/>
                        <a:ea typeface="宋体" pitchFamily="2" charset="-122"/>
                      </a:endParaRPr>
                    </a:p>
                  </a:txBody>
                  <a:tcPr horzOverflow="overflow">
                    <a:lnL w="12700" cap="flat" cmpd="sng" algn="ctr">
                      <a:solidFill>
                        <a:srgbClr val="D4D0C8"/>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D4D0C8"/>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312668" name="Rectangle 348"/>
          <p:cNvSpPr>
            <a:spLocks noChangeArrowheads="1"/>
          </p:cNvSpPr>
          <p:nvPr/>
        </p:nvSpPr>
        <p:spPr bwMode="auto">
          <a:xfrm>
            <a:off x="1912168" y="-243408"/>
            <a:ext cx="7772400" cy="1143000"/>
          </a:xfrm>
          <a:prstGeom prst="rect">
            <a:avLst/>
          </a:prstGeom>
          <a:noFill/>
          <a:ln w="9525">
            <a:noFill/>
            <a:miter lim="800000"/>
            <a:headEnd/>
            <a:tailEnd/>
          </a:ln>
          <a:effectLst/>
        </p:spPr>
        <p:txBody>
          <a:bodyPr anchor="ctr"/>
          <a:lstStyle/>
          <a:p>
            <a:pPr algn="ctr"/>
            <a:r>
              <a:rPr lang="en-US" altLang="zh-CN" sz="4000" dirty="0">
                <a:solidFill>
                  <a:schemeClr val="bg1"/>
                </a:solidFill>
              </a:rPr>
              <a:t>Struts2 </a:t>
            </a:r>
            <a:r>
              <a:rPr lang="zh-CN" altLang="en-US" sz="4000" dirty="0">
                <a:solidFill>
                  <a:schemeClr val="bg1"/>
                </a:solidFill>
              </a:rPr>
              <a:t>自带的拦截器</a:t>
            </a:r>
            <a:r>
              <a:rPr lang="en-US" altLang="zh-CN" sz="4000" dirty="0">
                <a:solidFill>
                  <a:schemeClr val="bg1"/>
                </a:solidFill>
              </a:rPr>
              <a:t>(2)</a:t>
            </a:r>
          </a:p>
        </p:txBody>
      </p:sp>
    </p:spTree>
    <p:extLst>
      <p:ext uri="{BB962C8B-B14F-4D97-AF65-F5344CB8AC3E}">
        <p14:creationId xmlns:p14="http://schemas.microsoft.com/office/powerpoint/2010/main" val="2683908118"/>
      </p:ext>
    </p:extLst>
  </p:cSld>
  <p:clrMapOvr>
    <a:masterClrMapping/>
  </p:clrMapOvr>
  <p:timing>
    <p:tnLst>
      <p:par>
        <p:cTn id="1" dur="indefinite" restart="never" nodeType="tmRoot"/>
      </p:par>
    </p:tnLst>
  </p:timing>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2" name="Rectangle 2"/>
          <p:cNvSpPr>
            <a:spLocks noGrp="1" noChangeArrowheads="1"/>
          </p:cNvSpPr>
          <p:nvPr>
            <p:ph type="title"/>
          </p:nvPr>
        </p:nvSpPr>
        <p:spPr>
          <a:xfrm>
            <a:off x="683568" y="629816"/>
            <a:ext cx="7772400" cy="1143000"/>
          </a:xfrm>
        </p:spPr>
        <p:txBody>
          <a:bodyPr/>
          <a:lstStyle/>
          <a:p>
            <a:r>
              <a:rPr lang="en-US" altLang="zh-CN" dirty="0">
                <a:latin typeface="微软雅黑" pitchFamily="34" charset="-122"/>
                <a:ea typeface="微软雅黑" pitchFamily="34" charset="-122"/>
              </a:rPr>
              <a:t>Interceptor </a:t>
            </a:r>
            <a:r>
              <a:rPr lang="zh-CN" altLang="en-US" dirty="0">
                <a:latin typeface="微软雅黑" pitchFamily="34" charset="-122"/>
                <a:ea typeface="微软雅黑" pitchFamily="34" charset="-122"/>
              </a:rPr>
              <a:t>接口</a:t>
            </a:r>
          </a:p>
        </p:txBody>
      </p:sp>
      <p:sp>
        <p:nvSpPr>
          <p:cNvPr id="261123" name="Rectangle 3"/>
          <p:cNvSpPr>
            <a:spLocks noGrp="1" noChangeArrowheads="1"/>
          </p:cNvSpPr>
          <p:nvPr>
            <p:ph type="body" idx="1"/>
          </p:nvPr>
        </p:nvSpPr>
        <p:spPr>
          <a:xfrm>
            <a:off x="396627" y="1892000"/>
            <a:ext cx="8351837" cy="3913264"/>
          </a:xfrm>
        </p:spPr>
        <p:txBody>
          <a:bodyPr/>
          <a:lstStyle/>
          <a:p>
            <a:r>
              <a:rPr lang="zh-CN" altLang="en-US" sz="2400" dirty="0">
                <a:latin typeface="微软雅黑" pitchFamily="34" charset="-122"/>
                <a:ea typeface="微软雅黑" pitchFamily="34" charset="-122"/>
              </a:rPr>
              <a:t>每个拦截器都是实现</a:t>
            </a:r>
            <a:r>
              <a:rPr lang="zh-CN" altLang="en-US" sz="2400" dirty="0" smtClean="0">
                <a:latin typeface="微软雅黑" pitchFamily="34" charset="-122"/>
                <a:ea typeface="微软雅黑" pitchFamily="34" charset="-122"/>
              </a:rPr>
              <a:t>了                                                                   </a:t>
            </a:r>
            <a:r>
              <a:rPr lang="zh-CN" altLang="en-US" sz="2400" dirty="0">
                <a:latin typeface="微软雅黑" pitchFamily="34" charset="-122"/>
                <a:ea typeface="微软雅黑" pitchFamily="34" charset="-122"/>
              </a:rPr>
              <a:t>接口的 </a:t>
            </a:r>
            <a:r>
              <a:rPr lang="en-US" altLang="zh-CN" sz="2400" dirty="0">
                <a:latin typeface="微软雅黑" pitchFamily="34" charset="-122"/>
                <a:ea typeface="微软雅黑" pitchFamily="34" charset="-122"/>
              </a:rPr>
              <a:t>Java </a:t>
            </a:r>
            <a:r>
              <a:rPr lang="zh-CN" altLang="en-US" sz="2400" dirty="0">
                <a:latin typeface="微软雅黑" pitchFamily="34" charset="-122"/>
                <a:ea typeface="微软雅黑" pitchFamily="34" charset="-122"/>
              </a:rPr>
              <a:t>类</a:t>
            </a:r>
            <a:r>
              <a:rPr lang="en-US" altLang="zh-CN" sz="2400" dirty="0">
                <a:latin typeface="微软雅黑" pitchFamily="34" charset="-122"/>
                <a:ea typeface="微软雅黑" pitchFamily="34" charset="-122"/>
              </a:rPr>
              <a:t>:</a:t>
            </a:r>
          </a:p>
          <a:p>
            <a:endParaRPr lang="en-US" altLang="zh-CN" sz="2400" dirty="0">
              <a:latin typeface="微软雅黑" pitchFamily="34" charset="-122"/>
              <a:ea typeface="微软雅黑" pitchFamily="34" charset="-122"/>
            </a:endParaRPr>
          </a:p>
          <a:p>
            <a:endParaRPr lang="en-US" altLang="zh-CN" sz="2400" dirty="0">
              <a:latin typeface="微软雅黑" pitchFamily="34" charset="-122"/>
              <a:ea typeface="微软雅黑" pitchFamily="34" charset="-122"/>
            </a:endParaRPr>
          </a:p>
          <a:p>
            <a:pPr lvl="1"/>
            <a:endParaRPr lang="en-US" altLang="zh-CN" sz="2000" dirty="0">
              <a:latin typeface="微软雅黑" pitchFamily="34" charset="-122"/>
              <a:ea typeface="微软雅黑" pitchFamily="34" charset="-122"/>
            </a:endParaRPr>
          </a:p>
          <a:p>
            <a:pPr lvl="1"/>
            <a:r>
              <a:rPr lang="en-US" altLang="zh-CN" sz="2000" dirty="0">
                <a:latin typeface="微软雅黑" pitchFamily="34" charset="-122"/>
                <a:ea typeface="微软雅黑" pitchFamily="34" charset="-122"/>
              </a:rPr>
              <a:t>init: </a:t>
            </a:r>
            <a:r>
              <a:rPr lang="zh-CN" altLang="en-US" sz="2000" dirty="0">
                <a:latin typeface="微软雅黑" pitchFamily="34" charset="-122"/>
                <a:ea typeface="微软雅黑" pitchFamily="34" charset="-122"/>
              </a:rPr>
              <a:t>该方法将在拦截器被创建后立即被调用</a:t>
            </a:r>
            <a:r>
              <a:rPr lang="en-US" altLang="zh-CN" sz="2000" dirty="0">
                <a:latin typeface="微软雅黑" pitchFamily="34" charset="-122"/>
                <a:ea typeface="微软雅黑" pitchFamily="34" charset="-122"/>
              </a:rPr>
              <a:t>, </a:t>
            </a:r>
            <a:r>
              <a:rPr lang="zh-CN" altLang="en-US" sz="2000" dirty="0">
                <a:latin typeface="微软雅黑" pitchFamily="34" charset="-122"/>
                <a:ea typeface="微软雅黑" pitchFamily="34" charset="-122"/>
              </a:rPr>
              <a:t>它在拦截器的生命周期内只被调用一次</a:t>
            </a:r>
            <a:r>
              <a:rPr lang="en-US" altLang="zh-CN" sz="2000" dirty="0">
                <a:latin typeface="微软雅黑" pitchFamily="34" charset="-122"/>
                <a:ea typeface="微软雅黑" pitchFamily="34" charset="-122"/>
              </a:rPr>
              <a:t>. </a:t>
            </a:r>
            <a:r>
              <a:rPr lang="zh-CN" altLang="en-US" sz="2000" dirty="0">
                <a:latin typeface="微软雅黑" pitchFamily="34" charset="-122"/>
                <a:ea typeface="微软雅黑" pitchFamily="34" charset="-122"/>
              </a:rPr>
              <a:t>可以在该方法中对相关资源进行必要的初始化</a:t>
            </a:r>
          </a:p>
          <a:p>
            <a:pPr lvl="1"/>
            <a:r>
              <a:rPr lang="en-US" altLang="zh-CN" sz="2000" dirty="0" err="1">
                <a:latin typeface="微软雅黑" pitchFamily="34" charset="-122"/>
                <a:ea typeface="微软雅黑" pitchFamily="34" charset="-122"/>
              </a:rPr>
              <a:t>interecept</a:t>
            </a:r>
            <a:r>
              <a:rPr lang="en-US" altLang="zh-CN" sz="2000" dirty="0">
                <a:latin typeface="微软雅黑" pitchFamily="34" charset="-122"/>
                <a:ea typeface="微软雅黑" pitchFamily="34" charset="-122"/>
              </a:rPr>
              <a:t>: </a:t>
            </a:r>
            <a:r>
              <a:rPr lang="zh-CN" altLang="en-US" sz="2000" dirty="0">
                <a:latin typeface="微软雅黑" pitchFamily="34" charset="-122"/>
                <a:ea typeface="微软雅黑" pitchFamily="34" charset="-122"/>
              </a:rPr>
              <a:t>每拦截一</a:t>
            </a:r>
            <a:r>
              <a:rPr lang="zh-CN" altLang="en-US" sz="2000" dirty="0" smtClean="0">
                <a:latin typeface="微软雅黑" pitchFamily="34" charset="-122"/>
                <a:ea typeface="微软雅黑" pitchFamily="34" charset="-122"/>
              </a:rPr>
              <a:t>个请求</a:t>
            </a:r>
            <a:r>
              <a:rPr lang="en-US" altLang="zh-CN" sz="2000" dirty="0">
                <a:latin typeface="微软雅黑" pitchFamily="34" charset="-122"/>
                <a:ea typeface="微软雅黑" pitchFamily="34" charset="-122"/>
              </a:rPr>
              <a:t>, </a:t>
            </a:r>
            <a:r>
              <a:rPr lang="zh-CN" altLang="en-US" sz="2000" dirty="0">
                <a:latin typeface="微软雅黑" pitchFamily="34" charset="-122"/>
                <a:ea typeface="微软雅黑" pitchFamily="34" charset="-122"/>
              </a:rPr>
              <a:t>该方法就会被调用一次</a:t>
            </a:r>
            <a:r>
              <a:rPr lang="en-US" altLang="zh-CN" sz="2000" dirty="0">
                <a:latin typeface="微软雅黑" pitchFamily="34" charset="-122"/>
                <a:ea typeface="微软雅黑" pitchFamily="34" charset="-122"/>
              </a:rPr>
              <a:t>. </a:t>
            </a:r>
          </a:p>
          <a:p>
            <a:pPr lvl="1"/>
            <a:r>
              <a:rPr lang="en-US" altLang="zh-CN" sz="2000" dirty="0">
                <a:latin typeface="微软雅黑" pitchFamily="34" charset="-122"/>
                <a:ea typeface="微软雅黑" pitchFamily="34" charset="-122"/>
              </a:rPr>
              <a:t>destroy: </a:t>
            </a:r>
            <a:r>
              <a:rPr lang="zh-CN" altLang="en-US" sz="2000" dirty="0">
                <a:latin typeface="微软雅黑" pitchFamily="34" charset="-122"/>
                <a:ea typeface="微软雅黑" pitchFamily="34" charset="-122"/>
              </a:rPr>
              <a:t>该方法将在拦截器被销毁之前被调用</a:t>
            </a:r>
            <a:r>
              <a:rPr lang="en-US" altLang="zh-CN" sz="2000" dirty="0">
                <a:latin typeface="微软雅黑" pitchFamily="34" charset="-122"/>
                <a:ea typeface="微软雅黑" pitchFamily="34" charset="-122"/>
              </a:rPr>
              <a:t>, </a:t>
            </a:r>
            <a:r>
              <a:rPr lang="zh-CN" altLang="en-US" sz="2000" dirty="0">
                <a:latin typeface="微软雅黑" pitchFamily="34" charset="-122"/>
                <a:ea typeface="微软雅黑" pitchFamily="34" charset="-122"/>
              </a:rPr>
              <a:t>它在拦截器的生命周期内也只被调用一次</a:t>
            </a:r>
            <a:r>
              <a:rPr lang="en-US" altLang="zh-CN" sz="2000" dirty="0">
                <a:latin typeface="微软雅黑" pitchFamily="34" charset="-122"/>
                <a:ea typeface="微软雅黑" pitchFamily="34" charset="-122"/>
              </a:rPr>
              <a:t>. </a:t>
            </a:r>
          </a:p>
          <a:p>
            <a:endParaRPr lang="en-US" altLang="zh-CN" sz="2400" dirty="0">
              <a:latin typeface="微软雅黑" pitchFamily="34" charset="-122"/>
              <a:ea typeface="微软雅黑" pitchFamily="34" charset="-122"/>
            </a:endParaRPr>
          </a:p>
        </p:txBody>
      </p:sp>
      <p:pic>
        <p:nvPicPr>
          <p:cNvPr id="261124" name="Picture 4"/>
          <p:cNvPicPr>
            <a:picLocks noChangeAspect="1" noChangeArrowheads="1"/>
          </p:cNvPicPr>
          <p:nvPr/>
        </p:nvPicPr>
        <p:blipFill>
          <a:blip r:embed="rId2"/>
          <a:srcRect/>
          <a:stretch>
            <a:fillRect/>
          </a:stretch>
        </p:blipFill>
        <p:spPr bwMode="auto">
          <a:xfrm>
            <a:off x="3928810" y="2003090"/>
            <a:ext cx="4676775" cy="228600"/>
          </a:xfrm>
          <a:prstGeom prst="rect">
            <a:avLst/>
          </a:prstGeom>
          <a:noFill/>
          <a:ln w="9525">
            <a:noFill/>
            <a:miter lim="800000"/>
            <a:headEnd/>
            <a:tailEnd/>
          </a:ln>
          <a:effectLst/>
        </p:spPr>
      </p:pic>
      <p:pic>
        <p:nvPicPr>
          <p:cNvPr id="261125" name="Picture 5"/>
          <p:cNvPicPr>
            <a:picLocks noChangeAspect="1" noChangeArrowheads="1"/>
          </p:cNvPicPr>
          <p:nvPr/>
        </p:nvPicPr>
        <p:blipFill>
          <a:blip r:embed="rId3"/>
          <a:srcRect/>
          <a:stretch>
            <a:fillRect/>
          </a:stretch>
        </p:blipFill>
        <p:spPr bwMode="auto">
          <a:xfrm>
            <a:off x="928414" y="2860346"/>
            <a:ext cx="6419850" cy="914400"/>
          </a:xfrm>
          <a:prstGeom prst="rect">
            <a:avLst/>
          </a:prstGeom>
          <a:noFill/>
          <a:ln w="9525">
            <a:noFill/>
            <a:miter lim="800000"/>
            <a:headEnd/>
            <a:tailEnd/>
          </a:ln>
          <a:effectLst/>
        </p:spPr>
      </p:pic>
    </p:spTree>
    <p:extLst>
      <p:ext uri="{BB962C8B-B14F-4D97-AF65-F5344CB8AC3E}">
        <p14:creationId xmlns:p14="http://schemas.microsoft.com/office/powerpoint/2010/main" val="56366722"/>
      </p:ext>
    </p:extLst>
  </p:cSld>
  <p:clrMapOvr>
    <a:masterClrMapping/>
  </p:clrMapOvr>
  <p:timing>
    <p:tnLst>
      <p:par>
        <p:cTn id="1" dur="indefinite" restart="never" nodeType="tmRoot"/>
      </p:par>
    </p:tnLst>
  </p:timing>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6" name="Rectangle 2"/>
          <p:cNvSpPr>
            <a:spLocks noGrp="1" noChangeArrowheads="1"/>
          </p:cNvSpPr>
          <p:nvPr>
            <p:ph type="title"/>
          </p:nvPr>
        </p:nvSpPr>
        <p:spPr>
          <a:xfrm>
            <a:off x="760040" y="620688"/>
            <a:ext cx="7772400" cy="1143000"/>
          </a:xfrm>
        </p:spPr>
        <p:txBody>
          <a:bodyPr/>
          <a:lstStyle/>
          <a:p>
            <a:r>
              <a:rPr lang="en-US" altLang="zh-CN" dirty="0">
                <a:latin typeface="微软雅黑" pitchFamily="34" charset="-122"/>
                <a:ea typeface="微软雅黑" pitchFamily="34" charset="-122"/>
              </a:rPr>
              <a:t>Interceptor </a:t>
            </a:r>
            <a:r>
              <a:rPr lang="zh-CN" altLang="en-US" dirty="0">
                <a:latin typeface="微软雅黑" pitchFamily="34" charset="-122"/>
                <a:ea typeface="微软雅黑" pitchFamily="34" charset="-122"/>
              </a:rPr>
              <a:t>接口</a:t>
            </a:r>
          </a:p>
        </p:txBody>
      </p:sp>
      <p:sp>
        <p:nvSpPr>
          <p:cNvPr id="262147" name="Rectangle 3"/>
          <p:cNvSpPr>
            <a:spLocks noGrp="1" noChangeArrowheads="1"/>
          </p:cNvSpPr>
          <p:nvPr>
            <p:ph type="body" idx="1"/>
          </p:nvPr>
        </p:nvSpPr>
        <p:spPr>
          <a:xfrm>
            <a:off x="252040" y="1772816"/>
            <a:ext cx="8496424" cy="4680520"/>
          </a:xfrm>
        </p:spPr>
        <p:txBody>
          <a:bodyPr>
            <a:normAutofit/>
          </a:bodyPr>
          <a:lstStyle/>
          <a:p>
            <a:r>
              <a:rPr lang="en-US" altLang="zh-CN" sz="2400" dirty="0">
                <a:latin typeface="微软雅黑" pitchFamily="34" charset="-122"/>
                <a:ea typeface="微软雅黑" pitchFamily="34" charset="-122"/>
              </a:rPr>
              <a:t>Struts </a:t>
            </a:r>
            <a:r>
              <a:rPr lang="zh-CN" altLang="en-US" sz="2400" dirty="0">
                <a:latin typeface="微软雅黑" pitchFamily="34" charset="-122"/>
                <a:ea typeface="微软雅黑" pitchFamily="34" charset="-122"/>
              </a:rPr>
              <a:t>会依次</a:t>
            </a:r>
            <a:r>
              <a:rPr lang="zh-CN" altLang="en-US" sz="2400" dirty="0" smtClean="0">
                <a:latin typeface="微软雅黑" pitchFamily="34" charset="-122"/>
                <a:ea typeface="微软雅黑" pitchFamily="34" charset="-122"/>
              </a:rPr>
              <a:t>调用为</a:t>
            </a:r>
            <a:r>
              <a:rPr lang="zh-CN" altLang="en-US" sz="2400" dirty="0">
                <a:latin typeface="微软雅黑" pitchFamily="34" charset="-122"/>
                <a:ea typeface="微软雅黑" pitchFamily="34" charset="-122"/>
              </a:rPr>
              <a:t>某个 </a:t>
            </a:r>
            <a:r>
              <a:rPr lang="en-US" altLang="zh-CN" sz="2400" dirty="0">
                <a:latin typeface="微软雅黑" pitchFamily="34" charset="-122"/>
                <a:ea typeface="微软雅黑" pitchFamily="34" charset="-122"/>
              </a:rPr>
              <a:t>Action </a:t>
            </a:r>
            <a:r>
              <a:rPr lang="zh-CN" altLang="en-US" sz="2400" dirty="0">
                <a:latin typeface="微软雅黑" pitchFamily="34" charset="-122"/>
                <a:ea typeface="微软雅黑" pitchFamily="34" charset="-122"/>
              </a:rPr>
              <a:t>而注册的每一个拦截器的 </a:t>
            </a:r>
            <a:r>
              <a:rPr lang="en-US" altLang="zh-CN" sz="2400" dirty="0" err="1">
                <a:latin typeface="微软雅黑" pitchFamily="34" charset="-122"/>
                <a:ea typeface="微软雅黑" pitchFamily="34" charset="-122"/>
              </a:rPr>
              <a:t>interecept</a:t>
            </a:r>
            <a:r>
              <a:rPr lang="en-US" altLang="zh-CN" sz="2400" dirty="0">
                <a:latin typeface="微软雅黑" pitchFamily="34" charset="-122"/>
                <a:ea typeface="微软雅黑" pitchFamily="34" charset="-122"/>
              </a:rPr>
              <a:t> </a:t>
            </a:r>
            <a:r>
              <a:rPr lang="zh-CN" altLang="en-US" sz="2400" dirty="0">
                <a:latin typeface="微软雅黑" pitchFamily="34" charset="-122"/>
                <a:ea typeface="微软雅黑" pitchFamily="34" charset="-122"/>
              </a:rPr>
              <a:t>方法</a:t>
            </a:r>
            <a:r>
              <a:rPr lang="en-US" altLang="zh-CN" sz="2400" dirty="0">
                <a:latin typeface="微软雅黑" pitchFamily="34" charset="-122"/>
                <a:ea typeface="微软雅黑" pitchFamily="34" charset="-122"/>
              </a:rPr>
              <a:t>.</a:t>
            </a:r>
          </a:p>
          <a:p>
            <a:r>
              <a:rPr lang="zh-CN" altLang="en-US" sz="2400" dirty="0">
                <a:latin typeface="微软雅黑" pitchFamily="34" charset="-122"/>
                <a:ea typeface="微软雅黑" pitchFamily="34" charset="-122"/>
              </a:rPr>
              <a:t>每次调用 </a:t>
            </a:r>
            <a:r>
              <a:rPr lang="en-US" altLang="zh-CN" sz="2400" dirty="0" err="1">
                <a:latin typeface="微软雅黑" pitchFamily="34" charset="-122"/>
                <a:ea typeface="微软雅黑" pitchFamily="34" charset="-122"/>
              </a:rPr>
              <a:t>interecept</a:t>
            </a:r>
            <a:r>
              <a:rPr lang="en-US" altLang="zh-CN" sz="2400" dirty="0">
                <a:latin typeface="微软雅黑" pitchFamily="34" charset="-122"/>
                <a:ea typeface="微软雅黑" pitchFamily="34" charset="-122"/>
              </a:rPr>
              <a:t> </a:t>
            </a:r>
            <a:r>
              <a:rPr lang="zh-CN" altLang="en-US" sz="2400" dirty="0">
                <a:latin typeface="微软雅黑" pitchFamily="34" charset="-122"/>
                <a:ea typeface="微软雅黑" pitchFamily="34" charset="-122"/>
              </a:rPr>
              <a:t>方法时</a:t>
            </a:r>
            <a:r>
              <a:rPr lang="en-US" altLang="zh-CN" sz="2400" dirty="0">
                <a:latin typeface="微软雅黑" pitchFamily="34" charset="-122"/>
                <a:ea typeface="微软雅黑" pitchFamily="34" charset="-122"/>
              </a:rPr>
              <a:t>, Struts </a:t>
            </a:r>
            <a:r>
              <a:rPr lang="zh-CN" altLang="en-US" sz="2400" dirty="0">
                <a:latin typeface="微软雅黑" pitchFamily="34" charset="-122"/>
                <a:ea typeface="微软雅黑" pitchFamily="34" charset="-122"/>
              </a:rPr>
              <a:t>会传递一个 </a:t>
            </a:r>
            <a:r>
              <a:rPr lang="en-US" altLang="zh-CN" sz="2400" b="1" dirty="0" err="1">
                <a:solidFill>
                  <a:srgbClr val="FF3300"/>
                </a:solidFill>
                <a:latin typeface="微软雅黑" pitchFamily="34" charset="-122"/>
                <a:ea typeface="微软雅黑" pitchFamily="34" charset="-122"/>
              </a:rPr>
              <a:t>ActionInvocation</a:t>
            </a:r>
            <a:r>
              <a:rPr lang="en-US" altLang="zh-CN" sz="2400" dirty="0">
                <a:latin typeface="微软雅黑" pitchFamily="34" charset="-122"/>
                <a:ea typeface="微软雅黑" pitchFamily="34" charset="-122"/>
              </a:rPr>
              <a:t> </a:t>
            </a:r>
            <a:r>
              <a:rPr lang="zh-CN" altLang="en-US" sz="2400" dirty="0">
                <a:latin typeface="微软雅黑" pitchFamily="34" charset="-122"/>
                <a:ea typeface="微软雅黑" pitchFamily="34" charset="-122"/>
              </a:rPr>
              <a:t>接口的实例</a:t>
            </a:r>
            <a:r>
              <a:rPr lang="en-US" altLang="zh-CN" sz="2400" dirty="0">
                <a:latin typeface="微软雅黑" pitchFamily="34" charset="-122"/>
                <a:ea typeface="微软雅黑" pitchFamily="34" charset="-122"/>
              </a:rPr>
              <a:t>. </a:t>
            </a:r>
          </a:p>
          <a:p>
            <a:r>
              <a:rPr lang="en-US" altLang="zh-CN" sz="2400" dirty="0" err="1">
                <a:latin typeface="微软雅黑" pitchFamily="34" charset="-122"/>
                <a:ea typeface="微软雅黑" pitchFamily="34" charset="-122"/>
              </a:rPr>
              <a:t>ActionInvocation</a:t>
            </a:r>
            <a:r>
              <a:rPr lang="en-US" altLang="zh-CN" sz="2400" dirty="0">
                <a:latin typeface="微软雅黑" pitchFamily="34" charset="-122"/>
                <a:ea typeface="微软雅黑" pitchFamily="34" charset="-122"/>
              </a:rPr>
              <a:t>: </a:t>
            </a:r>
            <a:r>
              <a:rPr lang="zh-CN" altLang="en-US" sz="2400" dirty="0">
                <a:latin typeface="微软雅黑" pitchFamily="34" charset="-122"/>
                <a:ea typeface="微软雅黑" pitchFamily="34" charset="-122"/>
              </a:rPr>
              <a:t>代表一个</a:t>
            </a:r>
            <a:r>
              <a:rPr lang="zh-CN" altLang="en-US" sz="2400" dirty="0" smtClean="0">
                <a:latin typeface="微软雅黑" pitchFamily="34" charset="-122"/>
                <a:ea typeface="微软雅黑" pitchFamily="34" charset="-122"/>
              </a:rPr>
              <a:t>给定 </a:t>
            </a:r>
            <a:r>
              <a:rPr lang="en-US" altLang="zh-CN" sz="2400" dirty="0" smtClean="0">
                <a:latin typeface="微软雅黑" pitchFamily="34" charset="-122"/>
                <a:ea typeface="微软雅黑" pitchFamily="34" charset="-122"/>
              </a:rPr>
              <a:t>Action </a:t>
            </a:r>
            <a:r>
              <a:rPr lang="zh-CN" altLang="en-US" sz="2400" dirty="0" smtClean="0">
                <a:latin typeface="微软雅黑" pitchFamily="34" charset="-122"/>
                <a:ea typeface="微软雅黑" pitchFamily="34" charset="-122"/>
              </a:rPr>
              <a:t>的</a:t>
            </a:r>
            <a:r>
              <a:rPr lang="zh-CN" altLang="en-US" sz="2400" dirty="0">
                <a:latin typeface="微软雅黑" pitchFamily="34" charset="-122"/>
                <a:ea typeface="微软雅黑" pitchFamily="34" charset="-122"/>
              </a:rPr>
              <a:t>执行状态</a:t>
            </a:r>
            <a:r>
              <a:rPr lang="en-US" altLang="zh-CN" sz="2400" dirty="0">
                <a:latin typeface="微软雅黑" pitchFamily="34" charset="-122"/>
                <a:ea typeface="微软雅黑" pitchFamily="34" charset="-122"/>
              </a:rPr>
              <a:t>, </a:t>
            </a:r>
            <a:r>
              <a:rPr lang="zh-CN" altLang="en-US" sz="2400" dirty="0">
                <a:latin typeface="微软雅黑" pitchFamily="34" charset="-122"/>
                <a:ea typeface="微软雅黑" pitchFamily="34" charset="-122"/>
              </a:rPr>
              <a:t>拦截器可以从该类的对象里获得与</a:t>
            </a:r>
            <a:r>
              <a:rPr lang="zh-CN" altLang="en-US" sz="2400" dirty="0" smtClean="0">
                <a:latin typeface="微软雅黑" pitchFamily="34" charset="-122"/>
                <a:ea typeface="微软雅黑" pitchFamily="34" charset="-122"/>
              </a:rPr>
              <a:t>该 </a:t>
            </a:r>
            <a:r>
              <a:rPr lang="en-US" altLang="zh-CN" sz="2400" dirty="0" smtClean="0">
                <a:latin typeface="微软雅黑" pitchFamily="34" charset="-122"/>
                <a:ea typeface="微软雅黑" pitchFamily="34" charset="-122"/>
              </a:rPr>
              <a:t>Action </a:t>
            </a:r>
            <a:r>
              <a:rPr lang="zh-CN" altLang="en-US" sz="2400" dirty="0" smtClean="0">
                <a:latin typeface="微软雅黑" pitchFamily="34" charset="-122"/>
                <a:ea typeface="微软雅黑" pitchFamily="34" charset="-122"/>
              </a:rPr>
              <a:t>相</a:t>
            </a:r>
            <a:r>
              <a:rPr lang="zh-CN" altLang="en-US" sz="2400" dirty="0">
                <a:latin typeface="微软雅黑" pitchFamily="34" charset="-122"/>
                <a:ea typeface="微软雅黑" pitchFamily="34" charset="-122"/>
              </a:rPr>
              <a:t>关联的 </a:t>
            </a:r>
            <a:r>
              <a:rPr lang="en-US" altLang="zh-CN" sz="2400" dirty="0">
                <a:latin typeface="微软雅黑" pitchFamily="34" charset="-122"/>
                <a:ea typeface="微软雅黑" pitchFamily="34" charset="-122"/>
              </a:rPr>
              <a:t>Action </a:t>
            </a:r>
            <a:r>
              <a:rPr lang="zh-CN" altLang="en-US" sz="2400" dirty="0">
                <a:latin typeface="微软雅黑" pitchFamily="34" charset="-122"/>
                <a:ea typeface="微软雅黑" pitchFamily="34" charset="-122"/>
              </a:rPr>
              <a:t>对象和 </a:t>
            </a:r>
            <a:r>
              <a:rPr lang="en-US" altLang="zh-CN" sz="2400" dirty="0">
                <a:latin typeface="微软雅黑" pitchFamily="34" charset="-122"/>
                <a:ea typeface="微软雅黑" pitchFamily="34" charset="-122"/>
              </a:rPr>
              <a:t>Result </a:t>
            </a:r>
            <a:r>
              <a:rPr lang="zh-CN" altLang="en-US" sz="2400" dirty="0">
                <a:latin typeface="微软雅黑" pitchFamily="34" charset="-122"/>
                <a:ea typeface="微软雅黑" pitchFamily="34" charset="-122"/>
              </a:rPr>
              <a:t>对象</a:t>
            </a:r>
            <a:r>
              <a:rPr lang="en-US" altLang="zh-CN" sz="2400" dirty="0">
                <a:latin typeface="微软雅黑" pitchFamily="34" charset="-122"/>
                <a:ea typeface="微软雅黑" pitchFamily="34" charset="-122"/>
              </a:rPr>
              <a:t>. </a:t>
            </a:r>
            <a:r>
              <a:rPr lang="zh-CN" altLang="en-US" sz="2400" dirty="0">
                <a:latin typeface="微软雅黑" pitchFamily="34" charset="-122"/>
                <a:ea typeface="微软雅黑" pitchFamily="34" charset="-122"/>
              </a:rPr>
              <a:t>在完成拦截器自己的任务之后</a:t>
            </a:r>
            <a:r>
              <a:rPr lang="en-US" altLang="zh-CN" sz="2400" dirty="0">
                <a:latin typeface="微软雅黑" pitchFamily="34" charset="-122"/>
                <a:ea typeface="微软雅黑" pitchFamily="34" charset="-122"/>
              </a:rPr>
              <a:t>, </a:t>
            </a:r>
            <a:r>
              <a:rPr lang="zh-CN" altLang="en-US" sz="2400" dirty="0">
                <a:latin typeface="微软雅黑" pitchFamily="34" charset="-122"/>
                <a:ea typeface="微软雅黑" pitchFamily="34" charset="-122"/>
              </a:rPr>
              <a:t>拦截器将调用 </a:t>
            </a:r>
            <a:r>
              <a:rPr lang="en-US" altLang="zh-CN" sz="2400" dirty="0" err="1">
                <a:latin typeface="微软雅黑" pitchFamily="34" charset="-122"/>
                <a:ea typeface="微软雅黑" pitchFamily="34" charset="-122"/>
              </a:rPr>
              <a:t>ActionInvocation</a:t>
            </a:r>
            <a:r>
              <a:rPr lang="en-US" altLang="zh-CN" sz="2400" dirty="0">
                <a:latin typeface="微软雅黑" pitchFamily="34" charset="-122"/>
                <a:ea typeface="微软雅黑" pitchFamily="34" charset="-122"/>
              </a:rPr>
              <a:t> </a:t>
            </a:r>
            <a:r>
              <a:rPr lang="zh-CN" altLang="en-US" sz="2400" dirty="0">
                <a:latin typeface="微软雅黑" pitchFamily="34" charset="-122"/>
                <a:ea typeface="微软雅黑" pitchFamily="34" charset="-122"/>
              </a:rPr>
              <a:t>对象的 </a:t>
            </a:r>
            <a:r>
              <a:rPr lang="en-US" altLang="zh-CN" sz="2400" dirty="0">
                <a:latin typeface="微软雅黑" pitchFamily="34" charset="-122"/>
                <a:ea typeface="微软雅黑" pitchFamily="34" charset="-122"/>
              </a:rPr>
              <a:t>invoke </a:t>
            </a:r>
            <a:r>
              <a:rPr lang="zh-CN" altLang="en-US" sz="2400" dirty="0">
                <a:latin typeface="微软雅黑" pitchFamily="34" charset="-122"/>
                <a:ea typeface="微软雅黑" pitchFamily="34" charset="-122"/>
              </a:rPr>
              <a:t>方法前进到 </a:t>
            </a:r>
            <a:r>
              <a:rPr lang="en-US" altLang="zh-CN" sz="2400" dirty="0">
                <a:latin typeface="微软雅黑" pitchFamily="34" charset="-122"/>
                <a:ea typeface="微软雅黑" pitchFamily="34" charset="-122"/>
              </a:rPr>
              <a:t>Action </a:t>
            </a:r>
            <a:r>
              <a:rPr lang="zh-CN" altLang="en-US" sz="2400" dirty="0">
                <a:latin typeface="微软雅黑" pitchFamily="34" charset="-122"/>
                <a:ea typeface="微软雅黑" pitchFamily="34" charset="-122"/>
              </a:rPr>
              <a:t>处理流程的下一个环节</a:t>
            </a:r>
            <a:r>
              <a:rPr lang="en-US" altLang="zh-CN" sz="2400" dirty="0">
                <a:latin typeface="微软雅黑" pitchFamily="34" charset="-122"/>
                <a:ea typeface="微软雅黑" pitchFamily="34" charset="-122"/>
              </a:rPr>
              <a:t>. </a:t>
            </a:r>
          </a:p>
          <a:p>
            <a:r>
              <a:rPr lang="en-US" altLang="zh-CN" sz="2400" b="1" dirty="0" err="1" smtClean="0">
                <a:solidFill>
                  <a:srgbClr val="FF3300"/>
                </a:solidFill>
                <a:latin typeface="微软雅黑" pitchFamily="34" charset="-122"/>
                <a:ea typeface="微软雅黑" pitchFamily="34" charset="-122"/>
              </a:rPr>
              <a:t>AbstractInterceptor</a:t>
            </a:r>
            <a:r>
              <a:rPr lang="en-US" altLang="zh-CN" sz="2400" dirty="0" smtClean="0">
                <a:latin typeface="微软雅黑" pitchFamily="34" charset="-122"/>
                <a:ea typeface="微软雅黑" pitchFamily="34" charset="-122"/>
              </a:rPr>
              <a:t> </a:t>
            </a:r>
            <a:r>
              <a:rPr lang="zh-CN" altLang="en-US" sz="2400" dirty="0">
                <a:latin typeface="微软雅黑" pitchFamily="34" charset="-122"/>
                <a:ea typeface="微软雅黑" pitchFamily="34" charset="-122"/>
              </a:rPr>
              <a:t>类实现了 </a:t>
            </a:r>
            <a:r>
              <a:rPr lang="en-US" altLang="zh-CN" sz="2400" dirty="0">
                <a:latin typeface="微软雅黑" pitchFamily="34" charset="-122"/>
                <a:ea typeface="微软雅黑" pitchFamily="34" charset="-122"/>
              </a:rPr>
              <a:t>Interceptor </a:t>
            </a:r>
            <a:r>
              <a:rPr lang="zh-CN" altLang="en-US" sz="2400" dirty="0">
                <a:latin typeface="微软雅黑" pitchFamily="34" charset="-122"/>
                <a:ea typeface="微软雅黑" pitchFamily="34" charset="-122"/>
              </a:rPr>
              <a:t>接口</a:t>
            </a:r>
            <a:r>
              <a:rPr lang="en-US" altLang="zh-CN" sz="2400" dirty="0">
                <a:latin typeface="微软雅黑" pitchFamily="34" charset="-122"/>
                <a:ea typeface="微软雅黑" pitchFamily="34" charset="-122"/>
              </a:rPr>
              <a:t>. </a:t>
            </a:r>
            <a:r>
              <a:rPr lang="zh-CN" altLang="en-US" sz="2400" dirty="0">
                <a:latin typeface="微软雅黑" pitchFamily="34" charset="-122"/>
                <a:ea typeface="微软雅黑" pitchFamily="34" charset="-122"/>
              </a:rPr>
              <a:t>并为 </a:t>
            </a:r>
            <a:r>
              <a:rPr lang="en-US" altLang="zh-CN" sz="2400" dirty="0">
                <a:latin typeface="微软雅黑" pitchFamily="34" charset="-122"/>
                <a:ea typeface="微软雅黑" pitchFamily="34" charset="-122"/>
              </a:rPr>
              <a:t>init, destroy </a:t>
            </a:r>
            <a:r>
              <a:rPr lang="zh-CN" altLang="en-US" sz="2400" dirty="0">
                <a:latin typeface="微软雅黑" pitchFamily="34" charset="-122"/>
                <a:ea typeface="微软雅黑" pitchFamily="34" charset="-122"/>
              </a:rPr>
              <a:t>提供了一个空白的实现</a:t>
            </a:r>
          </a:p>
        </p:txBody>
      </p:sp>
    </p:spTree>
    <p:extLst>
      <p:ext uri="{BB962C8B-B14F-4D97-AF65-F5344CB8AC3E}">
        <p14:creationId xmlns:p14="http://schemas.microsoft.com/office/powerpoint/2010/main" val="3534984164"/>
      </p:ext>
    </p:extLst>
  </p:cSld>
  <p:clrMapOvr>
    <a:masterClrMapping/>
  </p:clrMapOvr>
  <p:timing>
    <p:tnLst>
      <p:par>
        <p:cTn id="1" dur="indefinite" restart="never" nodeType="tmRoot"/>
      </p:par>
    </p:tnLst>
  </p:timing>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274" name="Rectangle 2"/>
          <p:cNvSpPr>
            <a:spLocks noGrp="1" noChangeArrowheads="1"/>
          </p:cNvSpPr>
          <p:nvPr>
            <p:ph type="title"/>
          </p:nvPr>
        </p:nvSpPr>
        <p:spPr>
          <a:xfrm>
            <a:off x="685800" y="620042"/>
            <a:ext cx="7772400" cy="1143000"/>
          </a:xfrm>
        </p:spPr>
        <p:txBody>
          <a:bodyPr/>
          <a:lstStyle/>
          <a:p>
            <a:r>
              <a:rPr lang="zh-CN" altLang="en-US" dirty="0">
                <a:latin typeface="微软雅黑" pitchFamily="34" charset="-122"/>
                <a:ea typeface="微软雅黑" pitchFamily="34" charset="-122"/>
              </a:rPr>
              <a:t>自定义拦截器</a:t>
            </a:r>
          </a:p>
        </p:txBody>
      </p:sp>
      <p:sp>
        <p:nvSpPr>
          <p:cNvPr id="310275" name="Rectangle 3"/>
          <p:cNvSpPr>
            <a:spLocks noGrp="1" noChangeArrowheads="1"/>
          </p:cNvSpPr>
          <p:nvPr>
            <p:ph type="body" idx="1"/>
          </p:nvPr>
        </p:nvSpPr>
        <p:spPr>
          <a:xfrm>
            <a:off x="395288" y="1834480"/>
            <a:ext cx="8280400" cy="1522512"/>
          </a:xfrm>
        </p:spPr>
        <p:txBody>
          <a:bodyPr/>
          <a:lstStyle/>
          <a:p>
            <a:r>
              <a:rPr lang="zh-CN" altLang="en-US" sz="2400" dirty="0">
                <a:latin typeface="微软雅黑" pitchFamily="34" charset="-122"/>
                <a:ea typeface="微软雅黑" pitchFamily="34" charset="-122"/>
              </a:rPr>
              <a:t>定义自定义拦截器的步骤</a:t>
            </a:r>
          </a:p>
          <a:p>
            <a:pPr lvl="1"/>
            <a:r>
              <a:rPr lang="zh-CN" altLang="en-US" sz="2000" dirty="0">
                <a:latin typeface="微软雅黑" pitchFamily="34" charset="-122"/>
                <a:ea typeface="微软雅黑" pitchFamily="34" charset="-122"/>
              </a:rPr>
              <a:t>自定义拦截器</a:t>
            </a:r>
          </a:p>
          <a:p>
            <a:pPr lvl="1"/>
            <a:r>
              <a:rPr lang="zh-CN" altLang="en-US" sz="2000" dirty="0">
                <a:latin typeface="微软雅黑" pitchFamily="34" charset="-122"/>
                <a:ea typeface="微软雅黑" pitchFamily="34" charset="-122"/>
              </a:rPr>
              <a:t>在 </a:t>
            </a:r>
            <a:r>
              <a:rPr lang="en-US" altLang="zh-CN" sz="2000" dirty="0">
                <a:latin typeface="微软雅黑" pitchFamily="34" charset="-122"/>
                <a:ea typeface="微软雅黑" pitchFamily="34" charset="-122"/>
              </a:rPr>
              <a:t>struts.xml </a:t>
            </a:r>
            <a:r>
              <a:rPr lang="zh-CN" altLang="en-US" sz="2000" dirty="0">
                <a:latin typeface="微软雅黑" pitchFamily="34" charset="-122"/>
                <a:ea typeface="微软雅黑" pitchFamily="34" charset="-122"/>
              </a:rPr>
              <a:t>文件中配置自定义的拦截器</a:t>
            </a:r>
          </a:p>
        </p:txBody>
      </p:sp>
    </p:spTree>
    <p:extLst>
      <p:ext uri="{BB962C8B-B14F-4D97-AF65-F5344CB8AC3E}">
        <p14:creationId xmlns:p14="http://schemas.microsoft.com/office/powerpoint/2010/main" val="4034594497"/>
      </p:ext>
    </p:extLst>
  </p:cSld>
  <p:clrMapOvr>
    <a:masterClrMapping/>
  </p:clrMapOvr>
  <p:timing>
    <p:tnLst>
      <p:par>
        <p:cTn id="1" dur="indefinite" restart="never" nodeType="tmRoot"/>
      </p:par>
    </p:tnLst>
  </p:timing>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5874" name="Rectangle 2"/>
          <p:cNvSpPr>
            <a:spLocks noGrp="1" noChangeArrowheads="1"/>
          </p:cNvSpPr>
          <p:nvPr>
            <p:ph type="title"/>
          </p:nvPr>
        </p:nvSpPr>
        <p:spPr>
          <a:xfrm>
            <a:off x="684213" y="2349500"/>
            <a:ext cx="7772400" cy="1143000"/>
          </a:xfrm>
        </p:spPr>
        <p:txBody>
          <a:bodyPr/>
          <a:lstStyle/>
          <a:p>
            <a:r>
              <a:rPr lang="zh-CN" altLang="en-US" dirty="0">
                <a:latin typeface="微软雅黑" pitchFamily="34" charset="-122"/>
                <a:ea typeface="微软雅黑" pitchFamily="34" charset="-122"/>
              </a:rPr>
              <a:t>零配置</a:t>
            </a:r>
          </a:p>
        </p:txBody>
      </p:sp>
      <p:sp>
        <p:nvSpPr>
          <p:cNvPr id="3" name="Rectangle 3"/>
          <p:cNvSpPr txBox="1">
            <a:spLocks noChangeArrowheads="1"/>
          </p:cNvSpPr>
          <p:nvPr/>
        </p:nvSpPr>
        <p:spPr>
          <a:xfrm>
            <a:off x="352060" y="5654356"/>
            <a:ext cx="3571868" cy="942996"/>
          </a:xfrm>
          <a:prstGeom prst="rect">
            <a:avLst/>
          </a:prstGeom>
        </p:spPr>
        <p:txBody>
          <a:bodyPr vert="horz" lIns="91440" tIns="45720" rIns="91440" bIns="45720" rtlCol="0">
            <a:normAutofit/>
          </a:bodyPr>
          <a:lstStyle/>
          <a:p>
            <a:pPr marL="0" marR="0" lvl="0" indent="0" algn="l" defTabSz="914400" rtl="0" eaLnBrk="1" fontAlgn="auto" latinLnBrk="0" hangingPunct="1">
              <a:lnSpc>
                <a:spcPct val="100000"/>
              </a:lnSpc>
              <a:spcBef>
                <a:spcPct val="20000"/>
              </a:spcBef>
              <a:spcAft>
                <a:spcPts val="0"/>
              </a:spcAft>
              <a:buClrTx/>
              <a:buSzTx/>
              <a:buFont typeface="Wingdings" pitchFamily="2" charset="2"/>
              <a:buNone/>
              <a:tabLst/>
              <a:defRPr/>
            </a:pPr>
            <a:r>
              <a:rPr kumimoji="0" lang="zh-CN" altLang="en-US" sz="2400" b="1" i="0" u="none" strike="noStrike" kern="1200" cap="none" spc="0" normalizeH="0" baseline="0" noProof="0" dirty="0" smtClean="0">
                <a:ln>
                  <a:noFill/>
                </a:ln>
                <a:solidFill>
                  <a:schemeClr val="tx1"/>
                </a:solidFill>
                <a:effectLst/>
                <a:uLnTx/>
                <a:uFillTx/>
                <a:latin typeface="Arial Unicode MS" pitchFamily="34" charset="-122"/>
                <a:ea typeface="Arial Unicode MS" pitchFamily="34" charset="-122"/>
                <a:cs typeface="Arial Unicode MS" pitchFamily="34" charset="-122"/>
              </a:rPr>
              <a:t>讲师：佟刚</a:t>
            </a:r>
            <a:endParaRPr kumimoji="0" lang="en-US" altLang="zh-CN" sz="2400" b="1" i="0" u="none" strike="noStrike" kern="1200" cap="none" spc="0" normalizeH="0" baseline="0" noProof="0" dirty="0" smtClean="0">
              <a:ln>
                <a:noFill/>
              </a:ln>
              <a:solidFill>
                <a:schemeClr val="tx1"/>
              </a:solidFill>
              <a:effectLst/>
              <a:uLnTx/>
              <a:uFillTx/>
              <a:latin typeface="Arial Unicode MS" pitchFamily="34" charset="-122"/>
              <a:ea typeface="Arial Unicode MS" pitchFamily="34" charset="-122"/>
              <a:cs typeface="Arial Unicode MS" pitchFamily="34" charset="-122"/>
            </a:endParaRPr>
          </a:p>
          <a:p>
            <a:pPr marL="0" marR="0" lvl="0" indent="0" algn="l" defTabSz="914400" rtl="0" eaLnBrk="1" fontAlgn="auto" latinLnBrk="0" hangingPunct="1">
              <a:lnSpc>
                <a:spcPct val="100000"/>
              </a:lnSpc>
              <a:spcBef>
                <a:spcPct val="20000"/>
              </a:spcBef>
              <a:spcAft>
                <a:spcPts val="0"/>
              </a:spcAft>
              <a:buClrTx/>
              <a:buSzTx/>
              <a:buFont typeface="Wingdings" pitchFamily="2" charset="2"/>
              <a:buNone/>
              <a:tabLst/>
              <a:defRPr/>
            </a:pPr>
            <a:r>
              <a:rPr kumimoji="0" lang="zh-CN" altLang="en-US" sz="2400" b="1" i="0" u="none" strike="noStrike" kern="1200" cap="none" spc="0" normalizeH="0" baseline="0" noProof="0" dirty="0" smtClean="0">
                <a:ln>
                  <a:noFill/>
                </a:ln>
                <a:solidFill>
                  <a:schemeClr val="tx1"/>
                </a:solidFill>
                <a:effectLst/>
                <a:uLnTx/>
                <a:uFillTx/>
                <a:latin typeface="Arial Unicode MS" pitchFamily="34" charset="-122"/>
                <a:ea typeface="Arial Unicode MS" pitchFamily="34" charset="-122"/>
                <a:cs typeface="Arial Unicode MS" pitchFamily="34" charset="-122"/>
              </a:rPr>
              <a:t>新浪微博</a:t>
            </a:r>
            <a:r>
              <a:rPr kumimoji="0" lang="en-US" altLang="zh-CN" sz="2400" b="1" i="0" u="none" strike="noStrike" kern="1200" cap="none" spc="0" normalizeH="0" baseline="0" noProof="0" dirty="0" smtClean="0">
                <a:ln>
                  <a:noFill/>
                </a:ln>
                <a:solidFill>
                  <a:schemeClr val="tx1"/>
                </a:solidFill>
                <a:effectLst/>
                <a:uLnTx/>
                <a:uFillTx/>
                <a:latin typeface="Arial Unicode MS" pitchFamily="34" charset="-122"/>
                <a:ea typeface="Arial Unicode MS" pitchFamily="34" charset="-122"/>
                <a:cs typeface="Arial Unicode MS" pitchFamily="34" charset="-122"/>
              </a:rPr>
              <a:t>:@</a:t>
            </a:r>
            <a:r>
              <a:rPr kumimoji="0" lang="zh-CN" altLang="en-US" sz="2400" b="1" i="0" u="none" strike="noStrike" kern="1200" cap="none" spc="0" normalizeH="0" baseline="0" noProof="0" dirty="0" smtClean="0">
                <a:ln>
                  <a:noFill/>
                </a:ln>
                <a:solidFill>
                  <a:schemeClr val="tx1"/>
                </a:solidFill>
                <a:effectLst/>
                <a:uLnTx/>
                <a:uFillTx/>
                <a:latin typeface="Arial Unicode MS" pitchFamily="34" charset="-122"/>
                <a:ea typeface="Arial Unicode MS" pitchFamily="34" charset="-122"/>
                <a:cs typeface="Arial Unicode MS" pitchFamily="34" charset="-122"/>
              </a:rPr>
              <a:t>尚硅谷</a:t>
            </a:r>
            <a:r>
              <a:rPr kumimoji="0" lang="en-US" altLang="zh-CN" sz="2400" b="1" i="0" u="none" strike="noStrike" kern="1200" cap="none" spc="0" normalizeH="0" baseline="0" noProof="0" dirty="0" smtClean="0">
                <a:ln>
                  <a:noFill/>
                </a:ln>
                <a:solidFill>
                  <a:schemeClr val="tx1"/>
                </a:solidFill>
                <a:effectLst/>
                <a:uLnTx/>
                <a:uFillTx/>
                <a:latin typeface="Arial Unicode MS" pitchFamily="34" charset="-122"/>
                <a:ea typeface="Arial Unicode MS" pitchFamily="34" charset="-122"/>
                <a:cs typeface="Arial Unicode MS" pitchFamily="34" charset="-122"/>
              </a:rPr>
              <a:t>-</a:t>
            </a:r>
            <a:r>
              <a:rPr kumimoji="0" lang="zh-CN" altLang="en-US" sz="2400" b="1" i="0" u="none" strike="noStrike" kern="1200" cap="none" spc="0" normalizeH="0" baseline="0" noProof="0" dirty="0" smtClean="0">
                <a:ln>
                  <a:noFill/>
                </a:ln>
                <a:solidFill>
                  <a:schemeClr val="tx1"/>
                </a:solidFill>
                <a:effectLst/>
                <a:uLnTx/>
                <a:uFillTx/>
                <a:latin typeface="Arial Unicode MS" pitchFamily="34" charset="-122"/>
                <a:ea typeface="Arial Unicode MS" pitchFamily="34" charset="-122"/>
                <a:cs typeface="Arial Unicode MS" pitchFamily="34" charset="-122"/>
              </a:rPr>
              <a:t>佟刚</a:t>
            </a:r>
            <a:endParaRPr kumimoji="0" lang="en-US" altLang="zh-CN" sz="2400" b="1" i="0" u="none" strike="noStrike" kern="1200" cap="none" spc="0" normalizeH="0" baseline="0" noProof="0" dirty="0" smtClean="0">
              <a:ln>
                <a:noFill/>
              </a:ln>
              <a:solidFill>
                <a:schemeClr val="tx1"/>
              </a:solidFill>
              <a:effectLst/>
              <a:uLnTx/>
              <a:uFillTx/>
              <a:latin typeface="Arial Unicode MS" pitchFamily="34" charset="-122"/>
              <a:ea typeface="Arial Unicode MS" pitchFamily="34" charset="-122"/>
              <a:cs typeface="Arial Unicode MS" pitchFamily="34" charset="-122"/>
            </a:endParaRPr>
          </a:p>
        </p:txBody>
      </p:sp>
    </p:spTree>
    <p:extLst>
      <p:ext uri="{BB962C8B-B14F-4D97-AF65-F5344CB8AC3E}">
        <p14:creationId xmlns:p14="http://schemas.microsoft.com/office/powerpoint/2010/main" val="3876285517"/>
      </p:ext>
    </p:extLst>
  </p:cSld>
  <p:clrMapOvr>
    <a:masterClrMapping/>
  </p:clrMapOvr>
  <p:timing>
    <p:tnLst>
      <p:par>
        <p:cTn id="1" dur="indefinite" restart="never" nodeType="tmRoot"/>
      </p:par>
    </p:tnLst>
  </p:timing>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6898" name="Rectangle 2"/>
          <p:cNvSpPr>
            <a:spLocks noGrp="1" noChangeArrowheads="1"/>
          </p:cNvSpPr>
          <p:nvPr>
            <p:ph type="title"/>
          </p:nvPr>
        </p:nvSpPr>
        <p:spPr>
          <a:xfrm>
            <a:off x="796954" y="621630"/>
            <a:ext cx="7772400" cy="1143000"/>
          </a:xfrm>
        </p:spPr>
        <p:txBody>
          <a:bodyPr/>
          <a:lstStyle/>
          <a:p>
            <a:r>
              <a:rPr lang="en-US" altLang="zh-CN" dirty="0">
                <a:latin typeface="微软雅黑" pitchFamily="34" charset="-122"/>
                <a:ea typeface="微软雅黑" pitchFamily="34" charset="-122"/>
              </a:rPr>
              <a:t>Convention </a:t>
            </a:r>
            <a:r>
              <a:rPr lang="zh-CN" altLang="en-US" dirty="0">
                <a:latin typeface="微软雅黑" pitchFamily="34" charset="-122"/>
                <a:ea typeface="微软雅黑" pitchFamily="34" charset="-122"/>
              </a:rPr>
              <a:t>插件</a:t>
            </a:r>
          </a:p>
        </p:txBody>
      </p:sp>
      <p:sp>
        <p:nvSpPr>
          <p:cNvPr id="336899" name="Rectangle 3"/>
          <p:cNvSpPr>
            <a:spLocks noGrp="1" noChangeArrowheads="1"/>
          </p:cNvSpPr>
          <p:nvPr>
            <p:ph type="body" idx="1"/>
          </p:nvPr>
        </p:nvSpPr>
        <p:spPr>
          <a:xfrm>
            <a:off x="323528" y="1844824"/>
            <a:ext cx="8496944" cy="3312368"/>
          </a:xfrm>
        </p:spPr>
        <p:txBody>
          <a:bodyPr/>
          <a:lstStyle/>
          <a:p>
            <a:r>
              <a:rPr lang="zh-CN" altLang="en-US" sz="2400" dirty="0">
                <a:latin typeface="微软雅黑" pitchFamily="34" charset="-122"/>
                <a:ea typeface="微软雅黑" pitchFamily="34" charset="-122"/>
              </a:rPr>
              <a:t>从 </a:t>
            </a:r>
            <a:r>
              <a:rPr lang="en-US" altLang="zh-CN" sz="2400" dirty="0">
                <a:latin typeface="微软雅黑" pitchFamily="34" charset="-122"/>
                <a:ea typeface="微软雅黑" pitchFamily="34" charset="-122"/>
              </a:rPr>
              <a:t>Struts 2.1 </a:t>
            </a:r>
            <a:r>
              <a:rPr lang="zh-CN" altLang="en-US" sz="2400" dirty="0">
                <a:latin typeface="微软雅黑" pitchFamily="34" charset="-122"/>
                <a:ea typeface="微软雅黑" pitchFamily="34" charset="-122"/>
              </a:rPr>
              <a:t>开始</a:t>
            </a:r>
            <a:r>
              <a:rPr lang="en-US" altLang="zh-CN" sz="2400" dirty="0">
                <a:latin typeface="微软雅黑" pitchFamily="34" charset="-122"/>
                <a:ea typeface="微软雅黑" pitchFamily="34" charset="-122"/>
              </a:rPr>
              <a:t>, Struts </a:t>
            </a:r>
            <a:r>
              <a:rPr lang="zh-CN" altLang="en-US" sz="2400" dirty="0">
                <a:latin typeface="微软雅黑" pitchFamily="34" charset="-122"/>
                <a:ea typeface="微软雅黑" pitchFamily="34" charset="-122"/>
              </a:rPr>
              <a:t>可以使用 </a:t>
            </a:r>
            <a:r>
              <a:rPr lang="en-US" altLang="zh-CN" sz="2400" b="1" dirty="0">
                <a:solidFill>
                  <a:srgbClr val="FF3300"/>
                </a:solidFill>
                <a:latin typeface="微软雅黑" pitchFamily="34" charset="-122"/>
                <a:ea typeface="微软雅黑" pitchFamily="34" charset="-122"/>
              </a:rPr>
              <a:t>Convention </a:t>
            </a:r>
            <a:r>
              <a:rPr lang="zh-CN" altLang="en-US" sz="2400" b="1" dirty="0">
                <a:solidFill>
                  <a:srgbClr val="FF3300"/>
                </a:solidFill>
                <a:latin typeface="微软雅黑" pitchFamily="34" charset="-122"/>
                <a:ea typeface="微软雅黑" pitchFamily="34" charset="-122"/>
              </a:rPr>
              <a:t>插件</a:t>
            </a:r>
            <a:r>
              <a:rPr lang="zh-CN" altLang="en-US" sz="2400" dirty="0">
                <a:latin typeface="微软雅黑" pitchFamily="34" charset="-122"/>
                <a:ea typeface="微软雅黑" pitchFamily="34" charset="-122"/>
              </a:rPr>
              <a:t>来支持零配置</a:t>
            </a:r>
            <a:r>
              <a:rPr lang="en-US" altLang="zh-CN" sz="2400" dirty="0">
                <a:latin typeface="微软雅黑" pitchFamily="34" charset="-122"/>
                <a:ea typeface="微软雅黑" pitchFamily="34" charset="-122"/>
              </a:rPr>
              <a:t>: </a:t>
            </a:r>
          </a:p>
          <a:p>
            <a:r>
              <a:rPr lang="en-US" altLang="zh-CN" sz="2400" dirty="0">
                <a:latin typeface="微软雅黑" pitchFamily="34" charset="-122"/>
                <a:ea typeface="微软雅黑" pitchFamily="34" charset="-122"/>
              </a:rPr>
              <a:t>Convention </a:t>
            </a:r>
            <a:r>
              <a:rPr lang="zh-CN" altLang="en-US" sz="2400" dirty="0">
                <a:latin typeface="微软雅黑" pitchFamily="34" charset="-122"/>
                <a:ea typeface="微软雅黑" pitchFamily="34" charset="-122"/>
              </a:rPr>
              <a:t>插件</a:t>
            </a:r>
            <a:r>
              <a:rPr lang="zh-CN" altLang="en-US" sz="2400" b="1" dirty="0">
                <a:solidFill>
                  <a:srgbClr val="FF0000"/>
                </a:solidFill>
                <a:latin typeface="微软雅黑" pitchFamily="34" charset="-122"/>
                <a:ea typeface="微软雅黑" pitchFamily="34" charset="-122"/>
              </a:rPr>
              <a:t>完全抛弃配置信息</a:t>
            </a:r>
            <a:r>
              <a:rPr lang="en-US" altLang="zh-CN" sz="2400" dirty="0">
                <a:solidFill>
                  <a:srgbClr val="FF0000"/>
                </a:solidFill>
                <a:latin typeface="微软雅黑" pitchFamily="34" charset="-122"/>
                <a:ea typeface="微软雅黑" pitchFamily="34" charset="-122"/>
              </a:rPr>
              <a:t>, </a:t>
            </a:r>
            <a:r>
              <a:rPr lang="zh-CN" altLang="en-US" sz="2400" dirty="0">
                <a:solidFill>
                  <a:srgbClr val="FF0000"/>
                </a:solidFill>
                <a:latin typeface="微软雅黑" pitchFamily="34" charset="-122"/>
                <a:ea typeface="微软雅黑" pitchFamily="34" charset="-122"/>
              </a:rPr>
              <a:t>不仅</a:t>
            </a:r>
            <a:r>
              <a:rPr lang="zh-CN" altLang="en-US" sz="2400" b="1" dirty="0">
                <a:solidFill>
                  <a:srgbClr val="FF0000"/>
                </a:solidFill>
                <a:latin typeface="微软雅黑" pitchFamily="34" charset="-122"/>
                <a:ea typeface="微软雅黑" pitchFamily="34" charset="-122"/>
              </a:rPr>
              <a:t>不需要使用 </a:t>
            </a:r>
            <a:r>
              <a:rPr lang="en-US" altLang="zh-CN" sz="2400" b="1" dirty="0">
                <a:solidFill>
                  <a:srgbClr val="FF0000"/>
                </a:solidFill>
                <a:latin typeface="微软雅黑" pitchFamily="34" charset="-122"/>
                <a:ea typeface="微软雅黑" pitchFamily="34" charset="-122"/>
              </a:rPr>
              <a:t>struts.xml </a:t>
            </a:r>
            <a:r>
              <a:rPr lang="zh-CN" altLang="en-US" sz="2400" b="1" dirty="0">
                <a:solidFill>
                  <a:srgbClr val="FF0000"/>
                </a:solidFill>
                <a:latin typeface="微软雅黑" pitchFamily="34" charset="-122"/>
                <a:ea typeface="微软雅黑" pitchFamily="34" charset="-122"/>
              </a:rPr>
              <a:t>文件进行配置</a:t>
            </a:r>
            <a:r>
              <a:rPr lang="en-US" altLang="zh-CN" sz="2400" dirty="0">
                <a:latin typeface="微软雅黑" pitchFamily="34" charset="-122"/>
                <a:ea typeface="微软雅黑" pitchFamily="34" charset="-122"/>
              </a:rPr>
              <a:t>, </a:t>
            </a:r>
            <a:r>
              <a:rPr lang="zh-CN" altLang="en-US" sz="2400" dirty="0">
                <a:latin typeface="微软雅黑" pitchFamily="34" charset="-122"/>
                <a:ea typeface="微软雅黑" pitchFamily="34" charset="-122"/>
              </a:rPr>
              <a:t>甚至</a:t>
            </a:r>
            <a:r>
              <a:rPr lang="zh-CN" altLang="en-US" sz="2400" b="1" dirty="0">
                <a:solidFill>
                  <a:srgbClr val="FF0000"/>
                </a:solidFill>
                <a:latin typeface="微软雅黑" pitchFamily="34" charset="-122"/>
                <a:ea typeface="微软雅黑" pitchFamily="34" charset="-122"/>
              </a:rPr>
              <a:t>不需要使用 </a:t>
            </a:r>
            <a:r>
              <a:rPr lang="en-US" altLang="zh-CN" sz="2400" b="1" dirty="0">
                <a:solidFill>
                  <a:srgbClr val="FF0000"/>
                </a:solidFill>
                <a:latin typeface="微软雅黑" pitchFamily="34" charset="-122"/>
                <a:ea typeface="微软雅黑" pitchFamily="34" charset="-122"/>
              </a:rPr>
              <a:t>Annotation </a:t>
            </a:r>
            <a:r>
              <a:rPr lang="zh-CN" altLang="en-US" sz="2400" b="1" dirty="0">
                <a:solidFill>
                  <a:srgbClr val="FF0000"/>
                </a:solidFill>
                <a:latin typeface="微软雅黑" pitchFamily="34" charset="-122"/>
                <a:ea typeface="微软雅黑" pitchFamily="34" charset="-122"/>
              </a:rPr>
              <a:t>进行配置</a:t>
            </a:r>
            <a:r>
              <a:rPr lang="en-US" altLang="zh-CN" sz="2400" dirty="0">
                <a:latin typeface="微软雅黑" pitchFamily="34" charset="-122"/>
                <a:ea typeface="微软雅黑" pitchFamily="34" charset="-122"/>
              </a:rPr>
              <a:t>. </a:t>
            </a:r>
            <a:r>
              <a:rPr lang="zh-CN" altLang="en-US" sz="2400" dirty="0">
                <a:latin typeface="微软雅黑" pitchFamily="34" charset="-122"/>
                <a:ea typeface="微软雅黑" pitchFamily="34" charset="-122"/>
              </a:rPr>
              <a:t>而是完全</a:t>
            </a:r>
            <a:r>
              <a:rPr lang="zh-CN" altLang="en-US" sz="2400" b="1" dirty="0">
                <a:solidFill>
                  <a:srgbClr val="FF3300"/>
                </a:solidFill>
                <a:latin typeface="微软雅黑" pitchFamily="34" charset="-122"/>
                <a:ea typeface="微软雅黑" pitchFamily="34" charset="-122"/>
              </a:rPr>
              <a:t>根据约定来自动配置</a:t>
            </a:r>
            <a:r>
              <a:rPr lang="en-US" altLang="zh-CN" sz="2400" dirty="0">
                <a:latin typeface="微软雅黑" pitchFamily="34" charset="-122"/>
                <a:ea typeface="微软雅黑" pitchFamily="34" charset="-122"/>
              </a:rPr>
              <a:t>.  </a:t>
            </a:r>
          </a:p>
          <a:p>
            <a:r>
              <a:rPr lang="zh-CN" altLang="en-US" sz="2400" dirty="0">
                <a:latin typeface="微软雅黑" pitchFamily="34" charset="-122"/>
                <a:ea typeface="微软雅黑" pitchFamily="34" charset="-122"/>
              </a:rPr>
              <a:t>安装 </a:t>
            </a:r>
            <a:r>
              <a:rPr lang="en-US" altLang="zh-CN" sz="2400" dirty="0">
                <a:latin typeface="微软雅黑" pitchFamily="34" charset="-122"/>
                <a:ea typeface="微软雅黑" pitchFamily="34" charset="-122"/>
              </a:rPr>
              <a:t>Conversion </a:t>
            </a:r>
            <a:r>
              <a:rPr lang="zh-CN" altLang="en-US" sz="2400" dirty="0">
                <a:latin typeface="微软雅黑" pitchFamily="34" charset="-122"/>
                <a:ea typeface="微软雅黑" pitchFamily="34" charset="-122"/>
              </a:rPr>
              <a:t>插件</a:t>
            </a:r>
            <a:r>
              <a:rPr lang="en-US" altLang="zh-CN" sz="2400" dirty="0">
                <a:latin typeface="微软雅黑" pitchFamily="34" charset="-122"/>
                <a:ea typeface="微软雅黑" pitchFamily="34" charset="-122"/>
              </a:rPr>
              <a:t>: </a:t>
            </a:r>
            <a:r>
              <a:rPr lang="zh-CN" altLang="en-US" sz="2400" dirty="0">
                <a:latin typeface="微软雅黑" pitchFamily="34" charset="-122"/>
                <a:ea typeface="微软雅黑" pitchFamily="34" charset="-122"/>
              </a:rPr>
              <a:t>复制 </a:t>
            </a:r>
            <a:r>
              <a:rPr lang="en-US" altLang="zh-CN" sz="2000" dirty="0">
                <a:latin typeface="微软雅黑" pitchFamily="34" charset="-122"/>
                <a:ea typeface="微软雅黑" pitchFamily="34" charset="-122"/>
              </a:rPr>
              <a:t>struts-2.2.1\lib\struts2-convention-plugin-2.2.1.jar </a:t>
            </a:r>
            <a:r>
              <a:rPr lang="zh-CN" altLang="en-US" sz="2400" dirty="0">
                <a:latin typeface="微软雅黑" pitchFamily="34" charset="-122"/>
                <a:ea typeface="微软雅黑" pitchFamily="34" charset="-122"/>
              </a:rPr>
              <a:t>到当前当前 </a:t>
            </a:r>
            <a:r>
              <a:rPr lang="en-US" altLang="zh-CN" sz="2400" dirty="0">
                <a:latin typeface="微软雅黑" pitchFamily="34" charset="-122"/>
                <a:ea typeface="微软雅黑" pitchFamily="34" charset="-122"/>
              </a:rPr>
              <a:t>WEB </a:t>
            </a:r>
            <a:r>
              <a:rPr lang="zh-CN" altLang="en-US" sz="2400" dirty="0">
                <a:latin typeface="微软雅黑" pitchFamily="34" charset="-122"/>
                <a:ea typeface="微软雅黑" pitchFamily="34" charset="-122"/>
              </a:rPr>
              <a:t>应用的 </a:t>
            </a:r>
            <a:r>
              <a:rPr lang="en-US" altLang="zh-CN" sz="2400" dirty="0">
                <a:latin typeface="微软雅黑" pitchFamily="34" charset="-122"/>
                <a:ea typeface="微软雅黑" pitchFamily="34" charset="-122"/>
              </a:rPr>
              <a:t>WEB-INF </a:t>
            </a:r>
            <a:r>
              <a:rPr lang="zh-CN" altLang="en-US" sz="2400" dirty="0">
                <a:latin typeface="微软雅黑" pitchFamily="34" charset="-122"/>
                <a:ea typeface="微软雅黑" pitchFamily="34" charset="-122"/>
              </a:rPr>
              <a:t>的 </a:t>
            </a:r>
            <a:r>
              <a:rPr lang="en-US" altLang="zh-CN" sz="2400" dirty="0">
                <a:latin typeface="微软雅黑" pitchFamily="34" charset="-122"/>
                <a:ea typeface="微软雅黑" pitchFamily="34" charset="-122"/>
              </a:rPr>
              <a:t>lib </a:t>
            </a:r>
            <a:r>
              <a:rPr lang="zh-CN" altLang="en-US" sz="2400" dirty="0">
                <a:latin typeface="微软雅黑" pitchFamily="34" charset="-122"/>
                <a:ea typeface="微软雅黑" pitchFamily="34" charset="-122"/>
              </a:rPr>
              <a:t>目录下</a:t>
            </a:r>
            <a:r>
              <a:rPr lang="en-US" altLang="zh-CN" sz="2400" dirty="0">
                <a:latin typeface="微软雅黑" pitchFamily="34" charset="-122"/>
                <a:ea typeface="微软雅黑" pitchFamily="34" charset="-122"/>
              </a:rPr>
              <a:t>. </a:t>
            </a:r>
          </a:p>
        </p:txBody>
      </p:sp>
    </p:spTree>
    <p:extLst>
      <p:ext uri="{BB962C8B-B14F-4D97-AF65-F5344CB8AC3E}">
        <p14:creationId xmlns:p14="http://schemas.microsoft.com/office/powerpoint/2010/main" val="1842070844"/>
      </p:ext>
    </p:extLst>
  </p:cSld>
  <p:clrMapOvr>
    <a:masterClrMapping/>
  </p:clrMapOvr>
  <p:timing>
    <p:tnLst>
      <p:par>
        <p:cTn id="1" dur="indefinite" restart="never" nodeType="tmRoot"/>
      </p:par>
    </p:tnLst>
  </p:timing>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22" name="Rectangle 2"/>
          <p:cNvSpPr>
            <a:spLocks noGrp="1" noChangeArrowheads="1"/>
          </p:cNvSpPr>
          <p:nvPr>
            <p:ph type="title"/>
          </p:nvPr>
        </p:nvSpPr>
        <p:spPr>
          <a:xfrm>
            <a:off x="685800" y="629816"/>
            <a:ext cx="7772400" cy="1143000"/>
          </a:xfrm>
        </p:spPr>
        <p:txBody>
          <a:bodyPr/>
          <a:lstStyle/>
          <a:p>
            <a:r>
              <a:rPr lang="zh-CN" altLang="en-US" dirty="0">
                <a:latin typeface="微软雅黑" pitchFamily="34" charset="-122"/>
                <a:ea typeface="微软雅黑" pitchFamily="34" charset="-122"/>
              </a:rPr>
              <a:t>搜索 </a:t>
            </a:r>
            <a:r>
              <a:rPr lang="en-US" altLang="zh-CN" dirty="0">
                <a:latin typeface="微软雅黑" pitchFamily="34" charset="-122"/>
                <a:ea typeface="微软雅黑" pitchFamily="34" charset="-122"/>
              </a:rPr>
              <a:t>Action</a:t>
            </a:r>
          </a:p>
        </p:txBody>
      </p:sp>
      <p:sp>
        <p:nvSpPr>
          <p:cNvPr id="337923" name="Rectangle 3"/>
          <p:cNvSpPr>
            <a:spLocks noGrp="1" noChangeArrowheads="1"/>
          </p:cNvSpPr>
          <p:nvPr>
            <p:ph type="body" idx="1"/>
          </p:nvPr>
        </p:nvSpPr>
        <p:spPr>
          <a:xfrm>
            <a:off x="327347" y="1818405"/>
            <a:ext cx="8493125" cy="4346899"/>
          </a:xfrm>
        </p:spPr>
        <p:txBody>
          <a:bodyPr/>
          <a:lstStyle/>
          <a:p>
            <a:r>
              <a:rPr lang="zh-CN" altLang="en-US" sz="2400" dirty="0">
                <a:latin typeface="微软雅黑" pitchFamily="34" charset="-122"/>
                <a:ea typeface="微软雅黑" pitchFamily="34" charset="-122"/>
              </a:rPr>
              <a:t>搜索 </a:t>
            </a:r>
            <a:r>
              <a:rPr lang="en-US" altLang="zh-CN" sz="2400" dirty="0">
                <a:latin typeface="微软雅黑" pitchFamily="34" charset="-122"/>
                <a:ea typeface="微软雅黑" pitchFamily="34" charset="-122"/>
              </a:rPr>
              <a:t>Action: </a:t>
            </a:r>
            <a:r>
              <a:rPr lang="zh-CN" altLang="en-US" sz="2400" dirty="0">
                <a:latin typeface="微软雅黑" pitchFamily="34" charset="-122"/>
                <a:ea typeface="微软雅黑" pitchFamily="34" charset="-122"/>
              </a:rPr>
              <a:t>对于 </a:t>
            </a:r>
            <a:r>
              <a:rPr lang="en-US" altLang="zh-CN" sz="2400" dirty="0">
                <a:latin typeface="微软雅黑" pitchFamily="34" charset="-122"/>
                <a:ea typeface="微软雅黑" pitchFamily="34" charset="-122"/>
              </a:rPr>
              <a:t>Convention </a:t>
            </a:r>
            <a:r>
              <a:rPr lang="zh-CN" altLang="en-US" sz="2400" dirty="0">
                <a:latin typeface="微软雅黑" pitchFamily="34" charset="-122"/>
                <a:ea typeface="微软雅黑" pitchFamily="34" charset="-122"/>
              </a:rPr>
              <a:t>插件</a:t>
            </a:r>
            <a:r>
              <a:rPr lang="en-US" altLang="zh-CN" sz="2400" dirty="0">
                <a:latin typeface="微软雅黑" pitchFamily="34" charset="-122"/>
                <a:ea typeface="微软雅黑" pitchFamily="34" charset="-122"/>
              </a:rPr>
              <a:t>, </a:t>
            </a:r>
            <a:r>
              <a:rPr lang="zh-CN" altLang="en-US" sz="2400" dirty="0">
                <a:latin typeface="微软雅黑" pitchFamily="34" charset="-122"/>
                <a:ea typeface="微软雅黑" pitchFamily="34" charset="-122"/>
              </a:rPr>
              <a:t>它会自动搜索位于 </a:t>
            </a:r>
            <a:r>
              <a:rPr lang="en-US" altLang="zh-CN" sz="2400" b="1" dirty="0">
                <a:solidFill>
                  <a:srgbClr val="FF3300"/>
                </a:solidFill>
                <a:latin typeface="微软雅黑" pitchFamily="34" charset="-122"/>
                <a:ea typeface="微软雅黑" pitchFamily="34" charset="-122"/>
              </a:rPr>
              <a:t>action, actions, struts, struts2</a:t>
            </a:r>
            <a:r>
              <a:rPr lang="en-US" altLang="zh-CN" sz="2400" dirty="0">
                <a:latin typeface="微软雅黑" pitchFamily="34" charset="-122"/>
                <a:ea typeface="微软雅黑" pitchFamily="34" charset="-122"/>
              </a:rPr>
              <a:t> </a:t>
            </a:r>
            <a:r>
              <a:rPr lang="zh-CN" altLang="en-US" sz="2400" dirty="0">
                <a:latin typeface="微软雅黑" pitchFamily="34" charset="-122"/>
                <a:ea typeface="微软雅黑" pitchFamily="34" charset="-122"/>
              </a:rPr>
              <a:t>包下的所有 </a:t>
            </a:r>
            <a:r>
              <a:rPr lang="en-US" altLang="zh-CN" sz="2400" dirty="0">
                <a:latin typeface="微软雅黑" pitchFamily="34" charset="-122"/>
                <a:ea typeface="微软雅黑" pitchFamily="34" charset="-122"/>
              </a:rPr>
              <a:t>Java </a:t>
            </a:r>
            <a:r>
              <a:rPr lang="zh-CN" altLang="en-US" sz="2400" dirty="0">
                <a:latin typeface="微软雅黑" pitchFamily="34" charset="-122"/>
                <a:ea typeface="微软雅黑" pitchFamily="34" charset="-122"/>
              </a:rPr>
              <a:t>类</a:t>
            </a:r>
            <a:r>
              <a:rPr lang="en-US" altLang="zh-CN" sz="2400" dirty="0">
                <a:latin typeface="微软雅黑" pitchFamily="34" charset="-122"/>
                <a:ea typeface="微软雅黑" pitchFamily="34" charset="-122"/>
              </a:rPr>
              <a:t>, Convention </a:t>
            </a:r>
            <a:r>
              <a:rPr lang="zh-CN" altLang="en-US" sz="2400" dirty="0">
                <a:latin typeface="微软雅黑" pitchFamily="34" charset="-122"/>
                <a:ea typeface="微软雅黑" pitchFamily="34" charset="-122"/>
              </a:rPr>
              <a:t>会把如下两种 </a:t>
            </a:r>
            <a:r>
              <a:rPr lang="en-US" altLang="zh-CN" sz="2400" dirty="0">
                <a:latin typeface="微软雅黑" pitchFamily="34" charset="-122"/>
                <a:ea typeface="微软雅黑" pitchFamily="34" charset="-122"/>
              </a:rPr>
              <a:t>Java </a:t>
            </a:r>
            <a:r>
              <a:rPr lang="zh-CN" altLang="en-US" sz="2400" dirty="0">
                <a:latin typeface="微软雅黑" pitchFamily="34" charset="-122"/>
                <a:ea typeface="微软雅黑" pitchFamily="34" charset="-122"/>
              </a:rPr>
              <a:t>类当成 </a:t>
            </a:r>
            <a:r>
              <a:rPr lang="en-US" altLang="zh-CN" sz="2400" dirty="0" err="1">
                <a:latin typeface="微软雅黑" pitchFamily="34" charset="-122"/>
                <a:ea typeface="微软雅黑" pitchFamily="34" charset="-122"/>
              </a:rPr>
              <a:t>Acition</a:t>
            </a:r>
            <a:r>
              <a:rPr lang="en-US" altLang="zh-CN" sz="2400" dirty="0">
                <a:latin typeface="微软雅黑" pitchFamily="34" charset="-122"/>
                <a:ea typeface="微软雅黑" pitchFamily="34" charset="-122"/>
              </a:rPr>
              <a:t> </a:t>
            </a:r>
            <a:r>
              <a:rPr lang="zh-CN" altLang="en-US" sz="2400" dirty="0">
                <a:latin typeface="微软雅黑" pitchFamily="34" charset="-122"/>
                <a:ea typeface="微软雅黑" pitchFamily="34" charset="-122"/>
              </a:rPr>
              <a:t>处理</a:t>
            </a:r>
          </a:p>
          <a:p>
            <a:pPr lvl="1"/>
            <a:r>
              <a:rPr lang="zh-CN" altLang="en-US" sz="2000" dirty="0">
                <a:latin typeface="微软雅黑" pitchFamily="34" charset="-122"/>
                <a:ea typeface="微软雅黑" pitchFamily="34" charset="-122"/>
              </a:rPr>
              <a:t>所有</a:t>
            </a:r>
            <a:r>
              <a:rPr lang="zh-CN" altLang="en-US" sz="2000" b="1" dirty="0">
                <a:solidFill>
                  <a:srgbClr val="FF3300"/>
                </a:solidFill>
                <a:latin typeface="微软雅黑" pitchFamily="34" charset="-122"/>
                <a:ea typeface="微软雅黑" pitchFamily="34" charset="-122"/>
              </a:rPr>
              <a:t>实现了 </a:t>
            </a:r>
            <a:r>
              <a:rPr lang="en-US" altLang="zh-CN" sz="2000" b="1" dirty="0">
                <a:solidFill>
                  <a:srgbClr val="FF3300"/>
                </a:solidFill>
                <a:latin typeface="微软雅黑" pitchFamily="34" charset="-122"/>
                <a:ea typeface="微软雅黑" pitchFamily="34" charset="-122"/>
              </a:rPr>
              <a:t>Action </a:t>
            </a:r>
            <a:r>
              <a:rPr lang="zh-CN" altLang="en-US" sz="2000" b="1" dirty="0">
                <a:solidFill>
                  <a:srgbClr val="FF3300"/>
                </a:solidFill>
                <a:latin typeface="微软雅黑" pitchFamily="34" charset="-122"/>
                <a:ea typeface="微软雅黑" pitchFamily="34" charset="-122"/>
              </a:rPr>
              <a:t>接口</a:t>
            </a:r>
            <a:r>
              <a:rPr lang="zh-CN" altLang="en-US" sz="2000" dirty="0">
                <a:latin typeface="微软雅黑" pitchFamily="34" charset="-122"/>
                <a:ea typeface="微软雅黑" pitchFamily="34" charset="-122"/>
              </a:rPr>
              <a:t>的 </a:t>
            </a:r>
            <a:r>
              <a:rPr lang="en-US" altLang="zh-CN" sz="2000" dirty="0">
                <a:latin typeface="微软雅黑" pitchFamily="34" charset="-122"/>
                <a:ea typeface="微软雅黑" pitchFamily="34" charset="-122"/>
              </a:rPr>
              <a:t>Java </a:t>
            </a:r>
            <a:r>
              <a:rPr lang="zh-CN" altLang="en-US" sz="2000" dirty="0">
                <a:latin typeface="微软雅黑" pitchFamily="34" charset="-122"/>
                <a:ea typeface="微软雅黑" pitchFamily="34" charset="-122"/>
              </a:rPr>
              <a:t>类</a:t>
            </a:r>
          </a:p>
          <a:p>
            <a:pPr lvl="1"/>
            <a:r>
              <a:rPr lang="zh-CN" altLang="en-US" sz="2000" dirty="0">
                <a:latin typeface="微软雅黑" pitchFamily="34" charset="-122"/>
                <a:ea typeface="微软雅黑" pitchFamily="34" charset="-122"/>
              </a:rPr>
              <a:t>所有类名</a:t>
            </a:r>
            <a:r>
              <a:rPr lang="zh-CN" altLang="en-US" sz="2000" b="1" dirty="0">
                <a:solidFill>
                  <a:srgbClr val="FF3300"/>
                </a:solidFill>
                <a:latin typeface="微软雅黑" pitchFamily="34" charset="-122"/>
                <a:ea typeface="微软雅黑" pitchFamily="34" charset="-122"/>
              </a:rPr>
              <a:t>以 </a:t>
            </a:r>
            <a:r>
              <a:rPr lang="en-US" altLang="zh-CN" sz="2000" b="1" dirty="0">
                <a:solidFill>
                  <a:srgbClr val="FF3300"/>
                </a:solidFill>
                <a:latin typeface="微软雅黑" pitchFamily="34" charset="-122"/>
                <a:ea typeface="微软雅黑" pitchFamily="34" charset="-122"/>
              </a:rPr>
              <a:t>Action </a:t>
            </a:r>
            <a:r>
              <a:rPr lang="zh-CN" altLang="en-US" sz="2000" b="1" dirty="0">
                <a:solidFill>
                  <a:srgbClr val="FF3300"/>
                </a:solidFill>
                <a:latin typeface="微软雅黑" pitchFamily="34" charset="-122"/>
                <a:ea typeface="微软雅黑" pitchFamily="34" charset="-122"/>
              </a:rPr>
              <a:t>结尾</a:t>
            </a:r>
            <a:r>
              <a:rPr lang="zh-CN" altLang="en-US" sz="2000" dirty="0">
                <a:latin typeface="微软雅黑" pitchFamily="34" charset="-122"/>
                <a:ea typeface="微软雅黑" pitchFamily="34" charset="-122"/>
              </a:rPr>
              <a:t>的 </a:t>
            </a:r>
            <a:r>
              <a:rPr lang="en-US" altLang="zh-CN" sz="2000" dirty="0">
                <a:latin typeface="微软雅黑" pitchFamily="34" charset="-122"/>
                <a:ea typeface="微软雅黑" pitchFamily="34" charset="-122"/>
              </a:rPr>
              <a:t>Java </a:t>
            </a:r>
            <a:r>
              <a:rPr lang="zh-CN" altLang="en-US" sz="2000" dirty="0">
                <a:latin typeface="微软雅黑" pitchFamily="34" charset="-122"/>
                <a:ea typeface="微软雅黑" pitchFamily="34" charset="-122"/>
              </a:rPr>
              <a:t>类</a:t>
            </a:r>
          </a:p>
          <a:p>
            <a:r>
              <a:rPr lang="zh-CN" altLang="en-US" sz="2400" dirty="0">
                <a:latin typeface="微软雅黑" pitchFamily="34" charset="-122"/>
                <a:ea typeface="微软雅黑" pitchFamily="34" charset="-122"/>
              </a:rPr>
              <a:t>下面是符合 </a:t>
            </a:r>
            <a:r>
              <a:rPr lang="en-US" altLang="zh-CN" sz="2400" dirty="0">
                <a:latin typeface="微软雅黑" pitchFamily="34" charset="-122"/>
                <a:ea typeface="微软雅黑" pitchFamily="34" charset="-122"/>
              </a:rPr>
              <a:t>Conversion </a:t>
            </a:r>
            <a:r>
              <a:rPr lang="zh-CN" altLang="en-US" sz="2400" dirty="0">
                <a:latin typeface="微软雅黑" pitchFamily="34" charset="-122"/>
                <a:ea typeface="微软雅黑" pitchFamily="34" charset="-122"/>
              </a:rPr>
              <a:t>插件的 </a:t>
            </a:r>
            <a:r>
              <a:rPr lang="en-US" altLang="zh-CN" sz="2400" dirty="0">
                <a:latin typeface="微软雅黑" pitchFamily="34" charset="-122"/>
                <a:ea typeface="微软雅黑" pitchFamily="34" charset="-122"/>
              </a:rPr>
              <a:t>Action </a:t>
            </a:r>
            <a:r>
              <a:rPr lang="zh-CN" altLang="en-US" sz="2400" dirty="0">
                <a:latin typeface="微软雅黑" pitchFamily="34" charset="-122"/>
                <a:ea typeface="微软雅黑" pitchFamily="34" charset="-122"/>
              </a:rPr>
              <a:t>类</a:t>
            </a:r>
            <a:r>
              <a:rPr lang="en-US" altLang="zh-CN" sz="2400" dirty="0">
                <a:latin typeface="微软雅黑" pitchFamily="34" charset="-122"/>
                <a:ea typeface="微软雅黑" pitchFamily="34" charset="-122"/>
              </a:rPr>
              <a:t>:</a:t>
            </a:r>
          </a:p>
          <a:p>
            <a:pPr lvl="1"/>
            <a:r>
              <a:rPr lang="en-US" altLang="zh-CN" sz="2000" dirty="0" err="1">
                <a:latin typeface="微软雅黑" pitchFamily="34" charset="-122"/>
                <a:ea typeface="微软雅黑" pitchFamily="34" charset="-122"/>
              </a:rPr>
              <a:t>org.simpleit.</a:t>
            </a:r>
            <a:r>
              <a:rPr lang="en-US" altLang="zh-CN" sz="2000" b="1" dirty="0" err="1">
                <a:solidFill>
                  <a:schemeClr val="accent2"/>
                </a:solidFill>
                <a:latin typeface="微软雅黑" pitchFamily="34" charset="-122"/>
                <a:ea typeface="微软雅黑" pitchFamily="34" charset="-122"/>
              </a:rPr>
              <a:t>actions</a:t>
            </a:r>
            <a:r>
              <a:rPr lang="en-US" altLang="zh-CN" sz="2000" dirty="0" err="1">
                <a:latin typeface="微软雅黑" pitchFamily="34" charset="-122"/>
                <a:ea typeface="微软雅黑" pitchFamily="34" charset="-122"/>
              </a:rPr>
              <a:t>.</a:t>
            </a:r>
            <a:r>
              <a:rPr lang="en-US" altLang="zh-CN" sz="2000" b="1" dirty="0" err="1">
                <a:solidFill>
                  <a:srgbClr val="FF3300"/>
                </a:solidFill>
                <a:latin typeface="微软雅黑" pitchFamily="34" charset="-122"/>
                <a:ea typeface="微软雅黑" pitchFamily="34" charset="-122"/>
              </a:rPr>
              <a:t>LoginAction</a:t>
            </a:r>
            <a:endParaRPr lang="en-US" altLang="zh-CN" sz="2000" b="1" dirty="0">
              <a:solidFill>
                <a:srgbClr val="FF3300"/>
              </a:solidFill>
              <a:latin typeface="微软雅黑" pitchFamily="34" charset="-122"/>
              <a:ea typeface="微软雅黑" pitchFamily="34" charset="-122"/>
            </a:endParaRPr>
          </a:p>
          <a:p>
            <a:pPr lvl="1"/>
            <a:r>
              <a:rPr lang="en-US" altLang="zh-CN" sz="2000" dirty="0" err="1">
                <a:latin typeface="微软雅黑" pitchFamily="34" charset="-122"/>
                <a:ea typeface="微软雅黑" pitchFamily="34" charset="-122"/>
              </a:rPr>
              <a:t>org.simpleit.</a:t>
            </a:r>
            <a:r>
              <a:rPr lang="en-US" altLang="zh-CN" sz="2000" b="1" dirty="0" err="1">
                <a:solidFill>
                  <a:schemeClr val="accent2"/>
                </a:solidFill>
                <a:latin typeface="微软雅黑" pitchFamily="34" charset="-122"/>
                <a:ea typeface="微软雅黑" pitchFamily="34" charset="-122"/>
              </a:rPr>
              <a:t>actions</a:t>
            </a:r>
            <a:r>
              <a:rPr lang="en-US" altLang="zh-CN" sz="2000" dirty="0" err="1">
                <a:latin typeface="微软雅黑" pitchFamily="34" charset="-122"/>
                <a:ea typeface="微软雅黑" pitchFamily="34" charset="-122"/>
              </a:rPr>
              <a:t>.book.Books</a:t>
            </a:r>
            <a:r>
              <a:rPr lang="en-US" altLang="zh-CN" sz="2000" dirty="0">
                <a:latin typeface="微软雅黑" pitchFamily="34" charset="-122"/>
                <a:ea typeface="微软雅黑" pitchFamily="34" charset="-122"/>
              </a:rPr>
              <a:t>(Books </a:t>
            </a:r>
            <a:r>
              <a:rPr lang="zh-CN" altLang="en-US" sz="2000" dirty="0">
                <a:latin typeface="微软雅黑" pitchFamily="34" charset="-122"/>
                <a:ea typeface="微软雅黑" pitchFamily="34" charset="-122"/>
              </a:rPr>
              <a:t>实现了 </a:t>
            </a:r>
            <a:r>
              <a:rPr lang="en-US" altLang="zh-CN" sz="2000" dirty="0">
                <a:latin typeface="微软雅黑" pitchFamily="34" charset="-122"/>
                <a:ea typeface="微软雅黑" pitchFamily="34" charset="-122"/>
              </a:rPr>
              <a:t>Action </a:t>
            </a:r>
            <a:r>
              <a:rPr lang="zh-CN" altLang="en-US" sz="2000" dirty="0">
                <a:latin typeface="微软雅黑" pitchFamily="34" charset="-122"/>
                <a:ea typeface="微软雅黑" pitchFamily="34" charset="-122"/>
              </a:rPr>
              <a:t>接口</a:t>
            </a:r>
            <a:r>
              <a:rPr lang="en-US" altLang="zh-CN" sz="2000" dirty="0">
                <a:latin typeface="微软雅黑" pitchFamily="34" charset="-122"/>
                <a:ea typeface="微软雅黑" pitchFamily="34" charset="-122"/>
              </a:rPr>
              <a:t>)</a:t>
            </a:r>
          </a:p>
          <a:p>
            <a:pPr lvl="1"/>
            <a:r>
              <a:rPr lang="en-US" altLang="zh-CN" sz="2000" dirty="0" err="1">
                <a:latin typeface="微软雅黑" pitchFamily="34" charset="-122"/>
                <a:ea typeface="微软雅黑" pitchFamily="34" charset="-122"/>
              </a:rPr>
              <a:t>org.simpleit.</a:t>
            </a:r>
            <a:r>
              <a:rPr lang="en-US" altLang="zh-CN" sz="2000" b="1" dirty="0" err="1">
                <a:solidFill>
                  <a:schemeClr val="accent2"/>
                </a:solidFill>
                <a:latin typeface="微软雅黑" pitchFamily="34" charset="-122"/>
                <a:ea typeface="微软雅黑" pitchFamily="34" charset="-122"/>
              </a:rPr>
              <a:t>action</a:t>
            </a:r>
            <a:r>
              <a:rPr lang="en-US" altLang="zh-CN" sz="2000" dirty="0" err="1">
                <a:latin typeface="微软雅黑" pitchFamily="34" charset="-122"/>
                <a:ea typeface="微软雅黑" pitchFamily="34" charset="-122"/>
              </a:rPr>
              <a:t>.</a:t>
            </a:r>
            <a:r>
              <a:rPr lang="en-US" altLang="zh-CN" sz="2000" b="1" dirty="0" err="1">
                <a:solidFill>
                  <a:srgbClr val="FF3300"/>
                </a:solidFill>
                <a:latin typeface="微软雅黑" pitchFamily="34" charset="-122"/>
                <a:ea typeface="微软雅黑" pitchFamily="34" charset="-122"/>
              </a:rPr>
              <a:t>LoginAction</a:t>
            </a:r>
            <a:endParaRPr lang="en-US" altLang="zh-CN" sz="2000" b="1" dirty="0">
              <a:solidFill>
                <a:srgbClr val="FF3300"/>
              </a:solidFill>
              <a:latin typeface="微软雅黑" pitchFamily="34" charset="-122"/>
              <a:ea typeface="微软雅黑" pitchFamily="34" charset="-122"/>
            </a:endParaRPr>
          </a:p>
          <a:p>
            <a:pPr lvl="1"/>
            <a:r>
              <a:rPr lang="en-US" altLang="zh-CN" sz="2000" dirty="0" err="1">
                <a:latin typeface="微软雅黑" pitchFamily="34" charset="-122"/>
                <a:ea typeface="微软雅黑" pitchFamily="34" charset="-122"/>
              </a:rPr>
              <a:t>org.simpleit.</a:t>
            </a:r>
            <a:r>
              <a:rPr lang="en-US" altLang="zh-CN" sz="2000" b="1" dirty="0" err="1">
                <a:solidFill>
                  <a:schemeClr val="accent2"/>
                </a:solidFill>
                <a:latin typeface="微软雅黑" pitchFamily="34" charset="-122"/>
                <a:ea typeface="微软雅黑" pitchFamily="34" charset="-122"/>
              </a:rPr>
              <a:t>struts</a:t>
            </a:r>
            <a:r>
              <a:rPr lang="en-US" altLang="zh-CN" sz="2000" dirty="0" err="1">
                <a:latin typeface="微软雅黑" pitchFamily="34" charset="-122"/>
                <a:ea typeface="微软雅黑" pitchFamily="34" charset="-122"/>
              </a:rPr>
              <a:t>.action.book.</a:t>
            </a:r>
            <a:r>
              <a:rPr lang="en-US" altLang="zh-CN" sz="2000" b="1" dirty="0" err="1">
                <a:solidFill>
                  <a:srgbClr val="FF3300"/>
                </a:solidFill>
                <a:latin typeface="微软雅黑" pitchFamily="34" charset="-122"/>
                <a:ea typeface="微软雅黑" pitchFamily="34" charset="-122"/>
              </a:rPr>
              <a:t>BookAction</a:t>
            </a:r>
            <a:endParaRPr lang="en-US" altLang="zh-CN" sz="2000" b="1" dirty="0">
              <a:solidFill>
                <a:srgbClr val="FF3300"/>
              </a:solidFill>
              <a:latin typeface="微软雅黑" pitchFamily="34" charset="-122"/>
              <a:ea typeface="微软雅黑" pitchFamily="34" charset="-122"/>
            </a:endParaRPr>
          </a:p>
          <a:p>
            <a:pPr lvl="1"/>
            <a:r>
              <a:rPr lang="en-US" altLang="zh-CN" sz="2000" dirty="0">
                <a:latin typeface="微软雅黑" pitchFamily="34" charset="-122"/>
                <a:ea typeface="微软雅黑" pitchFamily="34" charset="-122"/>
              </a:rPr>
              <a:t>org.simpleti.</a:t>
            </a:r>
            <a:r>
              <a:rPr lang="en-US" altLang="zh-CN" sz="2000" b="1" dirty="0">
                <a:solidFill>
                  <a:schemeClr val="accent2"/>
                </a:solidFill>
                <a:latin typeface="微软雅黑" pitchFamily="34" charset="-122"/>
                <a:ea typeface="微软雅黑" pitchFamily="34" charset="-122"/>
              </a:rPr>
              <a:t>struts2</a:t>
            </a:r>
            <a:r>
              <a:rPr lang="en-US" altLang="zh-CN" sz="2000" dirty="0">
                <a:latin typeface="微软雅黑" pitchFamily="34" charset="-122"/>
                <a:ea typeface="微软雅黑" pitchFamily="34" charset="-122"/>
              </a:rPr>
              <a:t>.emp.</a:t>
            </a:r>
            <a:r>
              <a:rPr lang="en-US" altLang="zh-CN" sz="2000" b="1" dirty="0">
                <a:solidFill>
                  <a:srgbClr val="FF3300"/>
                </a:solidFill>
                <a:latin typeface="微软雅黑" pitchFamily="34" charset="-122"/>
                <a:ea typeface="微软雅黑" pitchFamily="34" charset="-122"/>
              </a:rPr>
              <a:t>EmployeeAction</a:t>
            </a:r>
          </a:p>
        </p:txBody>
      </p:sp>
    </p:spTree>
    <p:extLst>
      <p:ext uri="{BB962C8B-B14F-4D97-AF65-F5344CB8AC3E}">
        <p14:creationId xmlns:p14="http://schemas.microsoft.com/office/powerpoint/2010/main" val="2871895964"/>
      </p:ext>
    </p:extLst>
  </p:cSld>
  <p:clrMapOvr>
    <a:masterClrMapping/>
  </p:clrMapOvr>
  <p:timing>
    <p:tnLst>
      <p:par>
        <p:cTn id="1" dur="indefinite" restart="never" nodeType="tmRoot"/>
      </p:par>
    </p:tnLst>
  </p:timing>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946" name="Rectangle 2"/>
          <p:cNvSpPr>
            <a:spLocks noGrp="1" noChangeArrowheads="1"/>
          </p:cNvSpPr>
          <p:nvPr>
            <p:ph type="title"/>
          </p:nvPr>
        </p:nvSpPr>
        <p:spPr>
          <a:xfrm>
            <a:off x="971600" y="629816"/>
            <a:ext cx="7772400" cy="1143000"/>
          </a:xfrm>
        </p:spPr>
        <p:txBody>
          <a:bodyPr/>
          <a:lstStyle/>
          <a:p>
            <a:r>
              <a:rPr lang="zh-CN" altLang="en-US" dirty="0">
                <a:latin typeface="微软雅黑" pitchFamily="34" charset="-122"/>
                <a:ea typeface="微软雅黑" pitchFamily="34" charset="-122"/>
              </a:rPr>
              <a:t>按约定映射命名空间</a:t>
            </a:r>
          </a:p>
        </p:txBody>
      </p:sp>
      <p:sp>
        <p:nvSpPr>
          <p:cNvPr id="338947" name="Rectangle 3"/>
          <p:cNvSpPr>
            <a:spLocks noGrp="1" noChangeArrowheads="1"/>
          </p:cNvSpPr>
          <p:nvPr>
            <p:ph type="body" idx="1"/>
          </p:nvPr>
        </p:nvSpPr>
        <p:spPr>
          <a:xfrm>
            <a:off x="251520" y="1906488"/>
            <a:ext cx="8640960" cy="4114800"/>
          </a:xfrm>
        </p:spPr>
        <p:txBody>
          <a:bodyPr/>
          <a:lstStyle/>
          <a:p>
            <a:r>
              <a:rPr lang="zh-CN" altLang="en-US" sz="2400" dirty="0">
                <a:latin typeface="微软雅黑" pitchFamily="34" charset="-122"/>
                <a:ea typeface="微软雅黑" pitchFamily="34" charset="-122"/>
              </a:rPr>
              <a:t>找到合适的 </a:t>
            </a:r>
            <a:r>
              <a:rPr lang="en-US" altLang="zh-CN" sz="2400" dirty="0">
                <a:latin typeface="微软雅黑" pitchFamily="34" charset="-122"/>
                <a:ea typeface="微软雅黑" pitchFamily="34" charset="-122"/>
              </a:rPr>
              <a:t>Action </a:t>
            </a:r>
            <a:r>
              <a:rPr lang="zh-CN" altLang="en-US" sz="2400" dirty="0">
                <a:latin typeface="微软雅黑" pitchFamily="34" charset="-122"/>
                <a:ea typeface="微软雅黑" pitchFamily="34" charset="-122"/>
              </a:rPr>
              <a:t>类之后</a:t>
            </a:r>
            <a:r>
              <a:rPr lang="en-US" altLang="zh-CN" sz="2400" dirty="0">
                <a:latin typeface="微软雅黑" pitchFamily="34" charset="-122"/>
                <a:ea typeface="微软雅黑" pitchFamily="34" charset="-122"/>
              </a:rPr>
              <a:t>, Convention </a:t>
            </a:r>
            <a:r>
              <a:rPr lang="zh-CN" altLang="en-US" sz="2400" dirty="0">
                <a:latin typeface="微软雅黑" pitchFamily="34" charset="-122"/>
                <a:ea typeface="微软雅黑" pitchFamily="34" charset="-122"/>
              </a:rPr>
              <a:t>插件会按约定部署这些 </a:t>
            </a:r>
            <a:r>
              <a:rPr lang="en-US" altLang="zh-CN" sz="2400" dirty="0">
                <a:latin typeface="微软雅黑" pitchFamily="34" charset="-122"/>
                <a:ea typeface="微软雅黑" pitchFamily="34" charset="-122"/>
              </a:rPr>
              <a:t>Action, </a:t>
            </a:r>
            <a:r>
              <a:rPr lang="zh-CN" altLang="en-US" sz="2400" dirty="0">
                <a:latin typeface="微软雅黑" pitchFamily="34" charset="-122"/>
                <a:ea typeface="微软雅黑" pitchFamily="34" charset="-122"/>
              </a:rPr>
              <a:t>部署 </a:t>
            </a:r>
            <a:r>
              <a:rPr lang="en-US" altLang="zh-CN" sz="2400" dirty="0">
                <a:latin typeface="微软雅黑" pitchFamily="34" charset="-122"/>
                <a:ea typeface="微软雅黑" pitchFamily="34" charset="-122"/>
              </a:rPr>
              <a:t>Action </a:t>
            </a:r>
            <a:r>
              <a:rPr lang="zh-CN" altLang="en-US" sz="2400" dirty="0">
                <a:latin typeface="微软雅黑" pitchFamily="34" charset="-122"/>
                <a:ea typeface="微软雅黑" pitchFamily="34" charset="-122"/>
              </a:rPr>
              <a:t>时</a:t>
            </a:r>
            <a:r>
              <a:rPr lang="en-US" altLang="zh-CN" sz="2400" dirty="0">
                <a:latin typeface="微软雅黑" pitchFamily="34" charset="-122"/>
                <a:ea typeface="微软雅黑" pitchFamily="34" charset="-122"/>
              </a:rPr>
              <a:t>, actions, action, struts, struts2 </a:t>
            </a:r>
            <a:r>
              <a:rPr lang="zh-CN" altLang="en-US" sz="2400" dirty="0">
                <a:latin typeface="微软雅黑" pitchFamily="34" charset="-122"/>
                <a:ea typeface="微软雅黑" pitchFamily="34" charset="-122"/>
              </a:rPr>
              <a:t>包会被映射为根命名空间</a:t>
            </a:r>
            <a:r>
              <a:rPr lang="en-US" altLang="zh-CN" sz="2400" dirty="0">
                <a:latin typeface="微软雅黑" pitchFamily="34" charset="-122"/>
                <a:ea typeface="微软雅黑" pitchFamily="34" charset="-122"/>
              </a:rPr>
              <a:t>, </a:t>
            </a:r>
            <a:r>
              <a:rPr lang="zh-CN" altLang="en-US" sz="2400" dirty="0">
                <a:latin typeface="微软雅黑" pitchFamily="34" charset="-122"/>
                <a:ea typeface="微软雅黑" pitchFamily="34" charset="-122"/>
              </a:rPr>
              <a:t>而这些包下的子包则被映射成对应的命名空间</a:t>
            </a:r>
            <a:r>
              <a:rPr lang="en-US" altLang="zh-CN" sz="2400" dirty="0">
                <a:latin typeface="微软雅黑" pitchFamily="34" charset="-122"/>
                <a:ea typeface="微软雅黑" pitchFamily="34" charset="-122"/>
              </a:rPr>
              <a:t>:</a:t>
            </a:r>
          </a:p>
          <a:p>
            <a:pPr lvl="1"/>
            <a:r>
              <a:rPr lang="en-US" altLang="zh-CN" sz="2000" dirty="0" err="1">
                <a:latin typeface="微软雅黑" pitchFamily="34" charset="-122"/>
                <a:ea typeface="微软雅黑" pitchFamily="34" charset="-122"/>
              </a:rPr>
              <a:t>org.simpleit.</a:t>
            </a:r>
            <a:r>
              <a:rPr lang="en-US" altLang="zh-CN" sz="2000" b="1" dirty="0" err="1">
                <a:solidFill>
                  <a:schemeClr val="accent2"/>
                </a:solidFill>
                <a:latin typeface="微软雅黑" pitchFamily="34" charset="-122"/>
                <a:ea typeface="微软雅黑" pitchFamily="34" charset="-122"/>
              </a:rPr>
              <a:t>actions</a:t>
            </a:r>
            <a:r>
              <a:rPr lang="en-US" altLang="zh-CN" sz="2000" dirty="0" err="1">
                <a:latin typeface="微软雅黑" pitchFamily="34" charset="-122"/>
                <a:ea typeface="微软雅黑" pitchFamily="34" charset="-122"/>
              </a:rPr>
              <a:t>.</a:t>
            </a:r>
            <a:r>
              <a:rPr lang="en-US" altLang="zh-CN" sz="2000" b="1" dirty="0" err="1">
                <a:solidFill>
                  <a:srgbClr val="FF3300"/>
                </a:solidFill>
                <a:latin typeface="微软雅黑" pitchFamily="34" charset="-122"/>
                <a:ea typeface="微软雅黑" pitchFamily="34" charset="-122"/>
              </a:rPr>
              <a:t>LoginAction</a:t>
            </a:r>
            <a:r>
              <a:rPr lang="en-US" altLang="zh-CN" sz="2000" b="1" dirty="0">
                <a:solidFill>
                  <a:srgbClr val="FF3300"/>
                </a:solidFill>
                <a:latin typeface="微软雅黑" pitchFamily="34" charset="-122"/>
                <a:ea typeface="微软雅黑" pitchFamily="34" charset="-122"/>
              </a:rPr>
              <a:t>   </a:t>
            </a:r>
            <a:r>
              <a:rPr lang="en-US" altLang="zh-CN" sz="2000" dirty="0">
                <a:latin typeface="微软雅黑" pitchFamily="34" charset="-122"/>
                <a:ea typeface="微软雅黑" pitchFamily="34" charset="-122"/>
              </a:rPr>
              <a:t>/</a:t>
            </a:r>
          </a:p>
          <a:p>
            <a:pPr lvl="1"/>
            <a:r>
              <a:rPr lang="en-US" altLang="zh-CN" sz="2000" dirty="0" err="1">
                <a:latin typeface="微软雅黑" pitchFamily="34" charset="-122"/>
                <a:ea typeface="微软雅黑" pitchFamily="34" charset="-122"/>
              </a:rPr>
              <a:t>org.simpleit.</a:t>
            </a:r>
            <a:r>
              <a:rPr lang="en-US" altLang="zh-CN" sz="2000" b="1" dirty="0" err="1">
                <a:solidFill>
                  <a:schemeClr val="accent2"/>
                </a:solidFill>
                <a:latin typeface="微软雅黑" pitchFamily="34" charset="-122"/>
                <a:ea typeface="微软雅黑" pitchFamily="34" charset="-122"/>
              </a:rPr>
              <a:t>actions</a:t>
            </a:r>
            <a:r>
              <a:rPr lang="en-US" altLang="zh-CN" sz="2000" dirty="0" err="1">
                <a:latin typeface="微软雅黑" pitchFamily="34" charset="-122"/>
                <a:ea typeface="微软雅黑" pitchFamily="34" charset="-122"/>
              </a:rPr>
              <a:t>.book.Books</a:t>
            </a:r>
            <a:r>
              <a:rPr lang="en-US" altLang="zh-CN" sz="2000" dirty="0">
                <a:latin typeface="微软雅黑" pitchFamily="34" charset="-122"/>
                <a:ea typeface="微软雅黑" pitchFamily="34" charset="-122"/>
              </a:rPr>
              <a:t>(Books </a:t>
            </a:r>
            <a:r>
              <a:rPr lang="zh-CN" altLang="en-US" sz="2000" dirty="0">
                <a:latin typeface="微软雅黑" pitchFamily="34" charset="-122"/>
                <a:ea typeface="微软雅黑" pitchFamily="34" charset="-122"/>
              </a:rPr>
              <a:t>实现了 </a:t>
            </a:r>
            <a:r>
              <a:rPr lang="en-US" altLang="zh-CN" sz="2000" dirty="0">
                <a:latin typeface="微软雅黑" pitchFamily="34" charset="-122"/>
                <a:ea typeface="微软雅黑" pitchFamily="34" charset="-122"/>
              </a:rPr>
              <a:t>Action </a:t>
            </a:r>
            <a:r>
              <a:rPr lang="zh-CN" altLang="en-US" sz="2000" dirty="0">
                <a:latin typeface="微软雅黑" pitchFamily="34" charset="-122"/>
                <a:ea typeface="微软雅黑" pitchFamily="34" charset="-122"/>
              </a:rPr>
              <a:t>接口</a:t>
            </a:r>
            <a:r>
              <a:rPr lang="en-US" altLang="zh-CN" sz="2000" dirty="0">
                <a:latin typeface="微软雅黑" pitchFamily="34" charset="-122"/>
                <a:ea typeface="微软雅黑" pitchFamily="34" charset="-122"/>
              </a:rPr>
              <a:t>)  /book</a:t>
            </a:r>
          </a:p>
          <a:p>
            <a:pPr lvl="1"/>
            <a:r>
              <a:rPr lang="en-US" altLang="zh-CN" sz="2000" dirty="0" err="1">
                <a:latin typeface="微软雅黑" pitchFamily="34" charset="-122"/>
                <a:ea typeface="微软雅黑" pitchFamily="34" charset="-122"/>
              </a:rPr>
              <a:t>org.simpleit.</a:t>
            </a:r>
            <a:r>
              <a:rPr lang="en-US" altLang="zh-CN" sz="2000" b="1" dirty="0" err="1">
                <a:solidFill>
                  <a:schemeClr val="accent2"/>
                </a:solidFill>
                <a:latin typeface="微软雅黑" pitchFamily="34" charset="-122"/>
                <a:ea typeface="微软雅黑" pitchFamily="34" charset="-122"/>
              </a:rPr>
              <a:t>action</a:t>
            </a:r>
            <a:r>
              <a:rPr lang="en-US" altLang="zh-CN" sz="2000" dirty="0" err="1">
                <a:latin typeface="微软雅黑" pitchFamily="34" charset="-122"/>
                <a:ea typeface="微软雅黑" pitchFamily="34" charset="-122"/>
              </a:rPr>
              <a:t>.</a:t>
            </a:r>
            <a:r>
              <a:rPr lang="en-US" altLang="zh-CN" sz="2000" b="1" dirty="0" err="1">
                <a:solidFill>
                  <a:srgbClr val="FF3300"/>
                </a:solidFill>
                <a:latin typeface="微软雅黑" pitchFamily="34" charset="-122"/>
                <a:ea typeface="微软雅黑" pitchFamily="34" charset="-122"/>
              </a:rPr>
              <a:t>LoginAction</a:t>
            </a:r>
            <a:r>
              <a:rPr lang="en-US" altLang="zh-CN" sz="2000" b="1" dirty="0">
                <a:solidFill>
                  <a:srgbClr val="FF3300"/>
                </a:solidFill>
                <a:latin typeface="微软雅黑" pitchFamily="34" charset="-122"/>
                <a:ea typeface="微软雅黑" pitchFamily="34" charset="-122"/>
              </a:rPr>
              <a:t> </a:t>
            </a:r>
            <a:r>
              <a:rPr lang="en-US" altLang="zh-CN" sz="2000" dirty="0">
                <a:latin typeface="微软雅黑" pitchFamily="34" charset="-122"/>
                <a:ea typeface="微软雅黑" pitchFamily="34" charset="-122"/>
              </a:rPr>
              <a:t>/</a:t>
            </a:r>
          </a:p>
          <a:p>
            <a:pPr lvl="1"/>
            <a:r>
              <a:rPr lang="en-US" altLang="zh-CN" sz="2000" dirty="0" err="1">
                <a:latin typeface="微软雅黑" pitchFamily="34" charset="-122"/>
                <a:ea typeface="微软雅黑" pitchFamily="34" charset="-122"/>
              </a:rPr>
              <a:t>org.simpleit.</a:t>
            </a:r>
            <a:r>
              <a:rPr lang="en-US" altLang="zh-CN" sz="2000" b="1" dirty="0" err="1">
                <a:solidFill>
                  <a:schemeClr val="accent2"/>
                </a:solidFill>
                <a:latin typeface="微软雅黑" pitchFamily="34" charset="-122"/>
                <a:ea typeface="微软雅黑" pitchFamily="34" charset="-122"/>
              </a:rPr>
              <a:t>struts</a:t>
            </a:r>
            <a:r>
              <a:rPr lang="en-US" altLang="zh-CN" sz="2000" dirty="0" err="1">
                <a:latin typeface="微软雅黑" pitchFamily="34" charset="-122"/>
                <a:ea typeface="微软雅黑" pitchFamily="34" charset="-122"/>
              </a:rPr>
              <a:t>.action.book.</a:t>
            </a:r>
            <a:r>
              <a:rPr lang="en-US" altLang="zh-CN" sz="2000" b="1" dirty="0" err="1">
                <a:solidFill>
                  <a:srgbClr val="FF3300"/>
                </a:solidFill>
                <a:latin typeface="微软雅黑" pitchFamily="34" charset="-122"/>
                <a:ea typeface="微软雅黑" pitchFamily="34" charset="-122"/>
              </a:rPr>
              <a:t>BookAction</a:t>
            </a:r>
            <a:r>
              <a:rPr lang="en-US" altLang="zh-CN" sz="2000" b="1" dirty="0">
                <a:solidFill>
                  <a:srgbClr val="FF3300"/>
                </a:solidFill>
                <a:latin typeface="微软雅黑" pitchFamily="34" charset="-122"/>
                <a:ea typeface="微软雅黑" pitchFamily="34" charset="-122"/>
              </a:rPr>
              <a:t> </a:t>
            </a:r>
            <a:r>
              <a:rPr lang="en-US" altLang="zh-CN" sz="2000" dirty="0">
                <a:latin typeface="微软雅黑" pitchFamily="34" charset="-122"/>
                <a:ea typeface="微软雅黑" pitchFamily="34" charset="-122"/>
              </a:rPr>
              <a:t>/action/book</a:t>
            </a:r>
          </a:p>
          <a:p>
            <a:pPr lvl="1"/>
            <a:r>
              <a:rPr lang="en-US" altLang="zh-CN" sz="2000" dirty="0">
                <a:latin typeface="微软雅黑" pitchFamily="34" charset="-122"/>
                <a:ea typeface="微软雅黑" pitchFamily="34" charset="-122"/>
              </a:rPr>
              <a:t>org.simpleti.</a:t>
            </a:r>
            <a:r>
              <a:rPr lang="en-US" altLang="zh-CN" sz="2000" b="1" dirty="0">
                <a:solidFill>
                  <a:schemeClr val="accent2"/>
                </a:solidFill>
                <a:latin typeface="微软雅黑" pitchFamily="34" charset="-122"/>
                <a:ea typeface="微软雅黑" pitchFamily="34" charset="-122"/>
              </a:rPr>
              <a:t>struts2</a:t>
            </a:r>
            <a:r>
              <a:rPr lang="en-US" altLang="zh-CN" sz="2000" dirty="0">
                <a:latin typeface="微软雅黑" pitchFamily="34" charset="-122"/>
                <a:ea typeface="微软雅黑" pitchFamily="34" charset="-122"/>
              </a:rPr>
              <a:t>.emp.</a:t>
            </a:r>
            <a:r>
              <a:rPr lang="en-US" altLang="zh-CN" sz="2000" b="1" dirty="0">
                <a:solidFill>
                  <a:srgbClr val="FF3300"/>
                </a:solidFill>
                <a:latin typeface="微软雅黑" pitchFamily="34" charset="-122"/>
                <a:ea typeface="微软雅黑" pitchFamily="34" charset="-122"/>
              </a:rPr>
              <a:t>EmployeeAction </a:t>
            </a:r>
            <a:r>
              <a:rPr lang="en-US" altLang="zh-CN" sz="2000" dirty="0">
                <a:latin typeface="微软雅黑" pitchFamily="34" charset="-122"/>
                <a:ea typeface="微软雅黑" pitchFamily="34" charset="-122"/>
              </a:rPr>
              <a:t>/</a:t>
            </a:r>
            <a:r>
              <a:rPr lang="en-US" altLang="zh-CN" sz="2000" dirty="0" err="1">
                <a:latin typeface="微软雅黑" pitchFamily="34" charset="-122"/>
                <a:ea typeface="微软雅黑" pitchFamily="34" charset="-122"/>
              </a:rPr>
              <a:t>emp</a:t>
            </a:r>
            <a:endParaRPr lang="en-US" altLang="zh-CN" sz="2000" dirty="0">
              <a:latin typeface="微软雅黑" pitchFamily="34" charset="-122"/>
              <a:ea typeface="微软雅黑" pitchFamily="34" charset="-122"/>
            </a:endParaRPr>
          </a:p>
        </p:txBody>
      </p:sp>
    </p:spTree>
    <p:extLst>
      <p:ext uri="{BB962C8B-B14F-4D97-AF65-F5344CB8AC3E}">
        <p14:creationId xmlns:p14="http://schemas.microsoft.com/office/powerpoint/2010/main" val="884821563"/>
      </p:ext>
    </p:extLst>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9970" name="Rectangle 2"/>
          <p:cNvSpPr>
            <a:spLocks noGrp="1" noChangeArrowheads="1"/>
          </p:cNvSpPr>
          <p:nvPr>
            <p:ph type="title"/>
          </p:nvPr>
        </p:nvSpPr>
        <p:spPr>
          <a:xfrm>
            <a:off x="904056" y="620688"/>
            <a:ext cx="7772400" cy="1143000"/>
          </a:xfrm>
        </p:spPr>
        <p:txBody>
          <a:bodyPr/>
          <a:lstStyle/>
          <a:p>
            <a:r>
              <a:rPr lang="zh-CN" altLang="en-US" dirty="0">
                <a:latin typeface="微软雅黑" pitchFamily="34" charset="-122"/>
                <a:ea typeface="微软雅黑" pitchFamily="34" charset="-122"/>
              </a:rPr>
              <a:t>按约定映射 </a:t>
            </a:r>
            <a:r>
              <a:rPr lang="en-US" altLang="zh-CN" dirty="0">
                <a:latin typeface="微软雅黑" pitchFamily="34" charset="-122"/>
                <a:ea typeface="微软雅黑" pitchFamily="34" charset="-122"/>
              </a:rPr>
              <a:t>Action</a:t>
            </a:r>
          </a:p>
        </p:txBody>
      </p:sp>
      <p:sp>
        <p:nvSpPr>
          <p:cNvPr id="339971" name="Rectangle 3"/>
          <p:cNvSpPr>
            <a:spLocks noGrp="1" noChangeArrowheads="1"/>
          </p:cNvSpPr>
          <p:nvPr>
            <p:ph type="body" idx="1"/>
          </p:nvPr>
        </p:nvSpPr>
        <p:spPr>
          <a:xfrm>
            <a:off x="251520" y="1772816"/>
            <a:ext cx="8568952" cy="4608141"/>
          </a:xfrm>
        </p:spPr>
        <p:txBody>
          <a:bodyPr/>
          <a:lstStyle/>
          <a:p>
            <a:r>
              <a:rPr lang="en-US" altLang="zh-CN" sz="2000" dirty="0">
                <a:latin typeface="微软雅黑" pitchFamily="34" charset="-122"/>
                <a:ea typeface="微软雅黑" pitchFamily="34" charset="-122"/>
              </a:rPr>
              <a:t>Action </a:t>
            </a:r>
            <a:r>
              <a:rPr lang="zh-CN" altLang="en-US" sz="2000" dirty="0">
                <a:latin typeface="微软雅黑" pitchFamily="34" charset="-122"/>
                <a:ea typeface="微软雅黑" pitchFamily="34" charset="-122"/>
              </a:rPr>
              <a:t>的 </a:t>
            </a:r>
            <a:r>
              <a:rPr lang="en-US" altLang="zh-CN" sz="2000" dirty="0">
                <a:latin typeface="微软雅黑" pitchFamily="34" charset="-122"/>
                <a:ea typeface="微软雅黑" pitchFamily="34" charset="-122"/>
              </a:rPr>
              <a:t>name </a:t>
            </a:r>
            <a:r>
              <a:rPr lang="zh-CN" altLang="en-US" sz="2000" dirty="0">
                <a:latin typeface="微软雅黑" pitchFamily="34" charset="-122"/>
                <a:ea typeface="微软雅黑" pitchFamily="34" charset="-122"/>
              </a:rPr>
              <a:t>属性</a:t>
            </a:r>
            <a:r>
              <a:rPr lang="en-US" altLang="zh-CN" sz="2000" dirty="0">
                <a:latin typeface="微软雅黑" pitchFamily="34" charset="-122"/>
                <a:ea typeface="微软雅黑" pitchFamily="34" charset="-122"/>
              </a:rPr>
              <a:t>(</a:t>
            </a:r>
            <a:r>
              <a:rPr lang="zh-CN" altLang="en-US" sz="2000" dirty="0">
                <a:latin typeface="微软雅黑" pitchFamily="34" charset="-122"/>
                <a:ea typeface="微软雅黑" pitchFamily="34" charset="-122"/>
              </a:rPr>
              <a:t>也就是该 </a:t>
            </a:r>
            <a:r>
              <a:rPr lang="en-US" altLang="zh-CN" sz="2000" dirty="0">
                <a:latin typeface="微软雅黑" pitchFamily="34" charset="-122"/>
                <a:ea typeface="微软雅黑" pitchFamily="34" charset="-122"/>
              </a:rPr>
              <a:t>Action </a:t>
            </a:r>
            <a:r>
              <a:rPr lang="zh-CN" altLang="en-US" sz="2000" dirty="0">
                <a:latin typeface="微软雅黑" pitchFamily="34" charset="-122"/>
                <a:ea typeface="微软雅黑" pitchFamily="34" charset="-122"/>
              </a:rPr>
              <a:t>所要处理的 </a:t>
            </a:r>
            <a:r>
              <a:rPr lang="en-US" altLang="zh-CN" sz="2000" dirty="0">
                <a:latin typeface="微软雅黑" pitchFamily="34" charset="-122"/>
                <a:ea typeface="微软雅黑" pitchFamily="34" charset="-122"/>
              </a:rPr>
              <a:t>URL) </a:t>
            </a:r>
            <a:r>
              <a:rPr lang="zh-CN" altLang="en-US" sz="2000" dirty="0">
                <a:latin typeface="微软雅黑" pitchFamily="34" charset="-122"/>
                <a:ea typeface="微软雅黑" pitchFamily="34" charset="-122"/>
              </a:rPr>
              <a:t>则根据该 </a:t>
            </a:r>
            <a:r>
              <a:rPr lang="en-US" altLang="zh-CN" sz="2000" dirty="0">
                <a:latin typeface="微软雅黑" pitchFamily="34" charset="-122"/>
                <a:ea typeface="微软雅黑" pitchFamily="34" charset="-122"/>
              </a:rPr>
              <a:t>Action </a:t>
            </a:r>
            <a:r>
              <a:rPr lang="zh-CN" altLang="en-US" sz="2000" dirty="0">
                <a:latin typeface="微软雅黑" pitchFamily="34" charset="-122"/>
                <a:ea typeface="微软雅黑" pitchFamily="34" charset="-122"/>
              </a:rPr>
              <a:t>的类名映射</a:t>
            </a:r>
            <a:r>
              <a:rPr lang="en-US" altLang="zh-CN" sz="2000" dirty="0">
                <a:latin typeface="微软雅黑" pitchFamily="34" charset="-122"/>
                <a:ea typeface="微软雅黑" pitchFamily="34" charset="-122"/>
              </a:rPr>
              <a:t>. </a:t>
            </a:r>
            <a:r>
              <a:rPr lang="zh-CN" altLang="en-US" sz="2000" dirty="0">
                <a:latin typeface="微软雅黑" pitchFamily="34" charset="-122"/>
                <a:ea typeface="微软雅黑" pitchFamily="34" charset="-122"/>
              </a:rPr>
              <a:t>映射 </a:t>
            </a:r>
            <a:r>
              <a:rPr lang="en-US" altLang="zh-CN" sz="2000" dirty="0">
                <a:latin typeface="微软雅黑" pitchFamily="34" charset="-122"/>
                <a:ea typeface="微软雅黑" pitchFamily="34" charset="-122"/>
              </a:rPr>
              <a:t>Action </a:t>
            </a:r>
            <a:r>
              <a:rPr lang="zh-CN" altLang="en-US" sz="2000" dirty="0">
                <a:latin typeface="微软雅黑" pitchFamily="34" charset="-122"/>
                <a:ea typeface="微软雅黑" pitchFamily="34" charset="-122"/>
              </a:rPr>
              <a:t>的</a:t>
            </a:r>
            <a:r>
              <a:rPr lang="en-US" altLang="zh-CN" sz="2000" dirty="0">
                <a:latin typeface="微软雅黑" pitchFamily="34" charset="-122"/>
                <a:ea typeface="微软雅黑" pitchFamily="34" charset="-122"/>
              </a:rPr>
              <a:t>name </a:t>
            </a:r>
            <a:r>
              <a:rPr lang="zh-CN" altLang="en-US" sz="2000" dirty="0">
                <a:latin typeface="微软雅黑" pitchFamily="34" charset="-122"/>
                <a:ea typeface="微软雅黑" pitchFamily="34" charset="-122"/>
              </a:rPr>
              <a:t>时</a:t>
            </a:r>
            <a:r>
              <a:rPr lang="en-US" altLang="zh-CN" sz="2000" dirty="0">
                <a:latin typeface="微软雅黑" pitchFamily="34" charset="-122"/>
                <a:ea typeface="微软雅黑" pitchFamily="34" charset="-122"/>
              </a:rPr>
              <a:t>, </a:t>
            </a:r>
            <a:r>
              <a:rPr lang="zh-CN" altLang="en-US" sz="2000" dirty="0">
                <a:latin typeface="微软雅黑" pitchFamily="34" charset="-122"/>
                <a:ea typeface="微软雅黑" pitchFamily="34" charset="-122"/>
              </a:rPr>
              <a:t>遵循如下规则</a:t>
            </a:r>
            <a:r>
              <a:rPr lang="en-US" altLang="zh-CN" sz="2000" dirty="0">
                <a:latin typeface="微软雅黑" pitchFamily="34" charset="-122"/>
                <a:ea typeface="微软雅黑" pitchFamily="34" charset="-122"/>
              </a:rPr>
              <a:t>:</a:t>
            </a:r>
          </a:p>
          <a:p>
            <a:pPr lvl="1"/>
            <a:r>
              <a:rPr lang="zh-CN" altLang="en-US" sz="1800" dirty="0">
                <a:latin typeface="微软雅黑" pitchFamily="34" charset="-122"/>
                <a:ea typeface="微软雅黑" pitchFamily="34" charset="-122"/>
              </a:rPr>
              <a:t>若该 </a:t>
            </a:r>
            <a:r>
              <a:rPr lang="en-US" altLang="zh-CN" sz="1800" dirty="0">
                <a:latin typeface="微软雅黑" pitchFamily="34" charset="-122"/>
                <a:ea typeface="微软雅黑" pitchFamily="34" charset="-122"/>
              </a:rPr>
              <a:t>Action </a:t>
            </a:r>
            <a:r>
              <a:rPr lang="zh-CN" altLang="en-US" sz="1800" dirty="0">
                <a:latin typeface="微软雅黑" pitchFamily="34" charset="-122"/>
                <a:ea typeface="微软雅黑" pitchFamily="34" charset="-122"/>
              </a:rPr>
              <a:t>类名包含 </a:t>
            </a:r>
            <a:r>
              <a:rPr lang="en-US" altLang="zh-CN" sz="1800" dirty="0">
                <a:latin typeface="微软雅黑" pitchFamily="34" charset="-122"/>
                <a:ea typeface="微软雅黑" pitchFamily="34" charset="-122"/>
              </a:rPr>
              <a:t>Action </a:t>
            </a:r>
            <a:r>
              <a:rPr lang="zh-CN" altLang="en-US" sz="1800" dirty="0">
                <a:latin typeface="微软雅黑" pitchFamily="34" charset="-122"/>
                <a:ea typeface="微软雅黑" pitchFamily="34" charset="-122"/>
              </a:rPr>
              <a:t>后缀</a:t>
            </a:r>
            <a:r>
              <a:rPr lang="en-US" altLang="zh-CN" sz="1800" dirty="0">
                <a:latin typeface="微软雅黑" pitchFamily="34" charset="-122"/>
                <a:ea typeface="微软雅黑" pitchFamily="34" charset="-122"/>
              </a:rPr>
              <a:t>, </a:t>
            </a:r>
            <a:r>
              <a:rPr lang="zh-CN" altLang="en-US" sz="1800" b="1" dirty="0">
                <a:solidFill>
                  <a:srgbClr val="FF3300"/>
                </a:solidFill>
                <a:latin typeface="微软雅黑" pitchFamily="34" charset="-122"/>
                <a:ea typeface="微软雅黑" pitchFamily="34" charset="-122"/>
              </a:rPr>
              <a:t>将该 </a:t>
            </a:r>
            <a:r>
              <a:rPr lang="en-US" altLang="zh-CN" sz="1800" b="1" dirty="0">
                <a:solidFill>
                  <a:srgbClr val="FF3300"/>
                </a:solidFill>
                <a:latin typeface="微软雅黑" pitchFamily="34" charset="-122"/>
                <a:ea typeface="微软雅黑" pitchFamily="34" charset="-122"/>
              </a:rPr>
              <a:t>Action </a:t>
            </a:r>
            <a:r>
              <a:rPr lang="zh-CN" altLang="en-US" sz="1800" b="1" dirty="0">
                <a:solidFill>
                  <a:srgbClr val="FF3300"/>
                </a:solidFill>
                <a:latin typeface="微软雅黑" pitchFamily="34" charset="-122"/>
                <a:ea typeface="微软雅黑" pitchFamily="34" charset="-122"/>
              </a:rPr>
              <a:t>类名的 </a:t>
            </a:r>
            <a:r>
              <a:rPr lang="en-US" altLang="zh-CN" sz="1800" b="1" dirty="0">
                <a:solidFill>
                  <a:srgbClr val="FF3300"/>
                </a:solidFill>
                <a:latin typeface="微软雅黑" pitchFamily="34" charset="-122"/>
                <a:ea typeface="微软雅黑" pitchFamily="34" charset="-122"/>
              </a:rPr>
              <a:t>Action </a:t>
            </a:r>
            <a:r>
              <a:rPr lang="zh-CN" altLang="en-US" sz="1800" b="1" dirty="0">
                <a:solidFill>
                  <a:srgbClr val="FF3300"/>
                </a:solidFill>
                <a:latin typeface="微软雅黑" pitchFamily="34" charset="-122"/>
                <a:ea typeface="微软雅黑" pitchFamily="34" charset="-122"/>
              </a:rPr>
              <a:t>后缀去掉</a:t>
            </a:r>
            <a:r>
              <a:rPr lang="en-US" altLang="zh-CN" sz="1800" dirty="0">
                <a:latin typeface="微软雅黑" pitchFamily="34" charset="-122"/>
                <a:ea typeface="微软雅黑" pitchFamily="34" charset="-122"/>
              </a:rPr>
              <a:t>. </a:t>
            </a:r>
            <a:r>
              <a:rPr lang="zh-CN" altLang="en-US" sz="1800" dirty="0">
                <a:latin typeface="微软雅黑" pitchFamily="34" charset="-122"/>
                <a:ea typeface="微软雅黑" pitchFamily="34" charset="-122"/>
              </a:rPr>
              <a:t>否则不作任何处理</a:t>
            </a:r>
          </a:p>
          <a:p>
            <a:pPr lvl="1"/>
            <a:r>
              <a:rPr lang="zh-CN" altLang="en-US" sz="1800" dirty="0">
                <a:latin typeface="微软雅黑" pitchFamily="34" charset="-122"/>
                <a:ea typeface="微软雅黑" pitchFamily="34" charset="-122"/>
              </a:rPr>
              <a:t>将 </a:t>
            </a:r>
            <a:r>
              <a:rPr lang="en-US" altLang="zh-CN" sz="1800" dirty="0">
                <a:latin typeface="微软雅黑" pitchFamily="34" charset="-122"/>
                <a:ea typeface="微软雅黑" pitchFamily="34" charset="-122"/>
              </a:rPr>
              <a:t>Action </a:t>
            </a:r>
            <a:r>
              <a:rPr lang="zh-CN" altLang="en-US" sz="1800" dirty="0">
                <a:latin typeface="微软雅黑" pitchFamily="34" charset="-122"/>
                <a:ea typeface="微软雅黑" pitchFamily="34" charset="-122"/>
              </a:rPr>
              <a:t>类名的驼峰写法转成中横线 </a:t>
            </a:r>
            <a:r>
              <a:rPr lang="en-US" altLang="zh-CN" sz="1800" dirty="0">
                <a:latin typeface="微软雅黑" pitchFamily="34" charset="-122"/>
                <a:ea typeface="微软雅黑" pitchFamily="34" charset="-122"/>
              </a:rPr>
              <a:t>(-) </a:t>
            </a:r>
            <a:r>
              <a:rPr lang="zh-CN" altLang="en-US" sz="1800" dirty="0">
                <a:latin typeface="微软雅黑" pitchFamily="34" charset="-122"/>
                <a:ea typeface="微软雅黑" pitchFamily="34" charset="-122"/>
              </a:rPr>
              <a:t>写法</a:t>
            </a:r>
            <a:r>
              <a:rPr lang="en-US" altLang="zh-CN" sz="1800" dirty="0">
                <a:latin typeface="微软雅黑" pitchFamily="34" charset="-122"/>
                <a:ea typeface="微软雅黑" pitchFamily="34" charset="-122"/>
              </a:rPr>
              <a:t>: </a:t>
            </a:r>
            <a:r>
              <a:rPr lang="zh-CN" altLang="en-US" sz="1800" dirty="0">
                <a:latin typeface="微软雅黑" pitchFamily="34" charset="-122"/>
                <a:ea typeface="微软雅黑" pitchFamily="34" charset="-122"/>
              </a:rPr>
              <a:t>所有字母小写</a:t>
            </a:r>
            <a:r>
              <a:rPr lang="en-US" altLang="zh-CN" sz="1800" dirty="0">
                <a:latin typeface="微软雅黑" pitchFamily="34" charset="-122"/>
                <a:ea typeface="微软雅黑" pitchFamily="34" charset="-122"/>
              </a:rPr>
              <a:t>, </a:t>
            </a:r>
            <a:r>
              <a:rPr lang="zh-CN" altLang="en-US" sz="1800" dirty="0">
                <a:latin typeface="微软雅黑" pitchFamily="34" charset="-122"/>
                <a:ea typeface="微软雅黑" pitchFamily="34" charset="-122"/>
              </a:rPr>
              <a:t>单词之间使用 </a:t>
            </a:r>
            <a:r>
              <a:rPr lang="en-US" altLang="zh-CN" sz="1800" dirty="0">
                <a:latin typeface="微软雅黑" pitchFamily="34" charset="-122"/>
                <a:ea typeface="微软雅黑" pitchFamily="34" charset="-122"/>
              </a:rPr>
              <a:t>– </a:t>
            </a:r>
            <a:r>
              <a:rPr lang="zh-CN" altLang="en-US" sz="1800" dirty="0">
                <a:latin typeface="微软雅黑" pitchFamily="34" charset="-122"/>
                <a:ea typeface="微软雅黑" pitchFamily="34" charset="-122"/>
              </a:rPr>
              <a:t>隔开</a:t>
            </a:r>
            <a:r>
              <a:rPr lang="en-US" altLang="zh-CN" sz="1800" dirty="0">
                <a:latin typeface="微软雅黑" pitchFamily="34" charset="-122"/>
                <a:ea typeface="微软雅黑" pitchFamily="34" charset="-122"/>
              </a:rPr>
              <a:t>. </a:t>
            </a:r>
          </a:p>
          <a:p>
            <a:r>
              <a:rPr lang="zh-CN" altLang="en-US" sz="2000" dirty="0">
                <a:latin typeface="微软雅黑" pitchFamily="34" charset="-122"/>
                <a:ea typeface="微软雅黑" pitchFamily="34" charset="-122"/>
              </a:rPr>
              <a:t>例子</a:t>
            </a:r>
            <a:r>
              <a:rPr lang="en-US" altLang="zh-CN" sz="2000" dirty="0">
                <a:latin typeface="微软雅黑" pitchFamily="34" charset="-122"/>
                <a:ea typeface="微软雅黑" pitchFamily="34" charset="-122"/>
              </a:rPr>
              <a:t>:</a:t>
            </a:r>
          </a:p>
          <a:p>
            <a:pPr lvl="1"/>
            <a:r>
              <a:rPr lang="en-US" altLang="zh-CN" sz="1800" dirty="0" err="1">
                <a:latin typeface="微软雅黑" pitchFamily="34" charset="-122"/>
                <a:ea typeface="微软雅黑" pitchFamily="34" charset="-122"/>
              </a:rPr>
              <a:t>org.simpleit.</a:t>
            </a:r>
            <a:r>
              <a:rPr lang="en-US" altLang="zh-CN" sz="1800" b="1" dirty="0" err="1">
                <a:solidFill>
                  <a:schemeClr val="accent2"/>
                </a:solidFill>
                <a:latin typeface="微软雅黑" pitchFamily="34" charset="-122"/>
                <a:ea typeface="微软雅黑" pitchFamily="34" charset="-122"/>
              </a:rPr>
              <a:t>actions</a:t>
            </a:r>
            <a:r>
              <a:rPr lang="en-US" altLang="zh-CN" sz="1800" dirty="0" err="1">
                <a:latin typeface="微软雅黑" pitchFamily="34" charset="-122"/>
                <a:ea typeface="微软雅黑" pitchFamily="34" charset="-122"/>
              </a:rPr>
              <a:t>.</a:t>
            </a:r>
            <a:r>
              <a:rPr lang="en-US" altLang="zh-CN" sz="1800" b="1" dirty="0" err="1">
                <a:solidFill>
                  <a:srgbClr val="FF3300"/>
                </a:solidFill>
                <a:latin typeface="微软雅黑" pitchFamily="34" charset="-122"/>
                <a:ea typeface="微软雅黑" pitchFamily="34" charset="-122"/>
              </a:rPr>
              <a:t>LoginAction</a:t>
            </a:r>
            <a:r>
              <a:rPr lang="en-US" altLang="zh-CN" sz="1800" b="1" dirty="0">
                <a:solidFill>
                  <a:srgbClr val="FF3300"/>
                </a:solidFill>
                <a:latin typeface="微软雅黑" pitchFamily="34" charset="-122"/>
                <a:ea typeface="微软雅黑" pitchFamily="34" charset="-122"/>
              </a:rPr>
              <a:t>   </a:t>
            </a:r>
            <a:r>
              <a:rPr lang="en-US" altLang="zh-CN" sz="1800" b="1" dirty="0">
                <a:solidFill>
                  <a:srgbClr val="FF3300"/>
                </a:solidFill>
                <a:latin typeface="微软雅黑" pitchFamily="34" charset="-122"/>
                <a:ea typeface="微软雅黑" pitchFamily="34" charset="-122"/>
                <a:sym typeface="Wingdings" pitchFamily="2" charset="2"/>
              </a:rPr>
              <a:t> </a:t>
            </a:r>
            <a:r>
              <a:rPr lang="en-US" altLang="zh-CN" sz="1800" dirty="0">
                <a:latin typeface="微软雅黑" pitchFamily="34" charset="-122"/>
                <a:ea typeface="微软雅黑" pitchFamily="34" charset="-122"/>
              </a:rPr>
              <a:t>/</a:t>
            </a:r>
            <a:r>
              <a:rPr lang="en-US" altLang="zh-CN" sz="1800" dirty="0" err="1">
                <a:latin typeface="微软雅黑" pitchFamily="34" charset="-122"/>
                <a:ea typeface="微软雅黑" pitchFamily="34" charset="-122"/>
              </a:rPr>
              <a:t>login.action</a:t>
            </a:r>
            <a:endParaRPr lang="en-US" altLang="zh-CN" sz="1800" dirty="0">
              <a:latin typeface="微软雅黑" pitchFamily="34" charset="-122"/>
              <a:ea typeface="微软雅黑" pitchFamily="34" charset="-122"/>
            </a:endParaRPr>
          </a:p>
          <a:p>
            <a:pPr lvl="1"/>
            <a:r>
              <a:rPr lang="en-US" altLang="zh-CN" sz="1800" dirty="0" err="1">
                <a:latin typeface="微软雅黑" pitchFamily="34" charset="-122"/>
                <a:ea typeface="微软雅黑" pitchFamily="34" charset="-122"/>
              </a:rPr>
              <a:t>org.simpleit.</a:t>
            </a:r>
            <a:r>
              <a:rPr lang="en-US" altLang="zh-CN" sz="1800" b="1" dirty="0" err="1">
                <a:solidFill>
                  <a:schemeClr val="accent2"/>
                </a:solidFill>
                <a:latin typeface="微软雅黑" pitchFamily="34" charset="-122"/>
                <a:ea typeface="微软雅黑" pitchFamily="34" charset="-122"/>
              </a:rPr>
              <a:t>actions</a:t>
            </a:r>
            <a:r>
              <a:rPr lang="en-US" altLang="zh-CN" sz="1800" dirty="0" err="1">
                <a:latin typeface="微软雅黑" pitchFamily="34" charset="-122"/>
                <a:ea typeface="微软雅黑" pitchFamily="34" charset="-122"/>
              </a:rPr>
              <a:t>.book.Books</a:t>
            </a:r>
            <a:r>
              <a:rPr lang="en-US" altLang="zh-CN" sz="1800" dirty="0">
                <a:latin typeface="微软雅黑" pitchFamily="34" charset="-122"/>
                <a:ea typeface="微软雅黑" pitchFamily="34" charset="-122"/>
              </a:rPr>
              <a:t>(Books </a:t>
            </a:r>
            <a:r>
              <a:rPr lang="zh-CN" altLang="en-US" sz="1800" dirty="0">
                <a:latin typeface="微软雅黑" pitchFamily="34" charset="-122"/>
                <a:ea typeface="微软雅黑" pitchFamily="34" charset="-122"/>
              </a:rPr>
              <a:t>实现了 </a:t>
            </a:r>
            <a:r>
              <a:rPr lang="en-US" altLang="zh-CN" sz="1800" dirty="0">
                <a:latin typeface="微软雅黑" pitchFamily="34" charset="-122"/>
                <a:ea typeface="微软雅黑" pitchFamily="34" charset="-122"/>
              </a:rPr>
              <a:t>Action </a:t>
            </a:r>
            <a:r>
              <a:rPr lang="zh-CN" altLang="en-US" sz="1800" dirty="0">
                <a:latin typeface="微软雅黑" pitchFamily="34" charset="-122"/>
                <a:ea typeface="微软雅黑" pitchFamily="34" charset="-122"/>
              </a:rPr>
              <a:t>接口</a:t>
            </a:r>
            <a:r>
              <a:rPr lang="en-US" altLang="zh-CN" sz="1800" dirty="0">
                <a:latin typeface="微软雅黑" pitchFamily="34" charset="-122"/>
                <a:ea typeface="微软雅黑" pitchFamily="34" charset="-122"/>
              </a:rPr>
              <a:t>)  </a:t>
            </a:r>
            <a:r>
              <a:rPr lang="en-US" altLang="zh-CN" sz="1800" dirty="0">
                <a:latin typeface="微软雅黑" pitchFamily="34" charset="-122"/>
                <a:ea typeface="微软雅黑" pitchFamily="34" charset="-122"/>
                <a:sym typeface="Wingdings" pitchFamily="2" charset="2"/>
              </a:rPr>
              <a:t></a:t>
            </a:r>
            <a:r>
              <a:rPr lang="en-US" altLang="zh-CN" sz="1800" dirty="0">
                <a:latin typeface="微软雅黑" pitchFamily="34" charset="-122"/>
                <a:ea typeface="微软雅黑" pitchFamily="34" charset="-122"/>
              </a:rPr>
              <a:t>/book/books</a:t>
            </a:r>
          </a:p>
          <a:p>
            <a:pPr lvl="1"/>
            <a:r>
              <a:rPr lang="en-US" altLang="zh-CN" sz="1800" dirty="0" err="1">
                <a:latin typeface="微软雅黑" pitchFamily="34" charset="-122"/>
                <a:ea typeface="微软雅黑" pitchFamily="34" charset="-122"/>
              </a:rPr>
              <a:t>org.simpleit.</a:t>
            </a:r>
            <a:r>
              <a:rPr lang="en-US" altLang="zh-CN" sz="1800" b="1" dirty="0" err="1">
                <a:solidFill>
                  <a:schemeClr val="accent2"/>
                </a:solidFill>
                <a:latin typeface="微软雅黑" pitchFamily="34" charset="-122"/>
                <a:ea typeface="微软雅黑" pitchFamily="34" charset="-122"/>
              </a:rPr>
              <a:t>action</a:t>
            </a:r>
            <a:r>
              <a:rPr lang="en-US" altLang="zh-CN" sz="1800" dirty="0" err="1">
                <a:latin typeface="微软雅黑" pitchFamily="34" charset="-122"/>
                <a:ea typeface="微软雅黑" pitchFamily="34" charset="-122"/>
              </a:rPr>
              <a:t>.</a:t>
            </a:r>
            <a:r>
              <a:rPr lang="en-US" altLang="zh-CN" sz="1800" b="1" dirty="0" err="1">
                <a:solidFill>
                  <a:srgbClr val="FF3300"/>
                </a:solidFill>
                <a:latin typeface="微软雅黑" pitchFamily="34" charset="-122"/>
                <a:ea typeface="微软雅黑" pitchFamily="34" charset="-122"/>
              </a:rPr>
              <a:t>LoginAction</a:t>
            </a:r>
            <a:r>
              <a:rPr lang="en-US" altLang="zh-CN" sz="1800" b="1" dirty="0">
                <a:solidFill>
                  <a:srgbClr val="FF3300"/>
                </a:solidFill>
                <a:latin typeface="微软雅黑" pitchFamily="34" charset="-122"/>
                <a:ea typeface="微软雅黑" pitchFamily="34" charset="-122"/>
              </a:rPr>
              <a:t> </a:t>
            </a:r>
            <a:r>
              <a:rPr lang="en-US" altLang="zh-CN" sz="1800" b="1" dirty="0">
                <a:solidFill>
                  <a:srgbClr val="FF3300"/>
                </a:solidFill>
                <a:latin typeface="微软雅黑" pitchFamily="34" charset="-122"/>
                <a:ea typeface="微软雅黑" pitchFamily="34" charset="-122"/>
                <a:sym typeface="Wingdings" pitchFamily="2" charset="2"/>
              </a:rPr>
              <a:t> </a:t>
            </a:r>
            <a:r>
              <a:rPr lang="en-US" altLang="zh-CN" sz="1800" dirty="0">
                <a:latin typeface="微软雅黑" pitchFamily="34" charset="-122"/>
                <a:ea typeface="微软雅黑" pitchFamily="34" charset="-122"/>
              </a:rPr>
              <a:t>/</a:t>
            </a:r>
            <a:r>
              <a:rPr lang="en-US" altLang="zh-CN" sz="1800" dirty="0" err="1">
                <a:latin typeface="微软雅黑" pitchFamily="34" charset="-122"/>
                <a:ea typeface="微软雅黑" pitchFamily="34" charset="-122"/>
              </a:rPr>
              <a:t>login.action</a:t>
            </a:r>
            <a:endParaRPr lang="en-US" altLang="zh-CN" sz="1800" dirty="0">
              <a:latin typeface="微软雅黑" pitchFamily="34" charset="-122"/>
              <a:ea typeface="微软雅黑" pitchFamily="34" charset="-122"/>
            </a:endParaRPr>
          </a:p>
          <a:p>
            <a:pPr lvl="1"/>
            <a:r>
              <a:rPr lang="en-US" altLang="zh-CN" sz="1800" dirty="0" err="1">
                <a:latin typeface="微软雅黑" pitchFamily="34" charset="-122"/>
                <a:ea typeface="微软雅黑" pitchFamily="34" charset="-122"/>
              </a:rPr>
              <a:t>org.simpleit.</a:t>
            </a:r>
            <a:r>
              <a:rPr lang="en-US" altLang="zh-CN" sz="1800" b="1" dirty="0" err="1">
                <a:solidFill>
                  <a:schemeClr val="accent2"/>
                </a:solidFill>
                <a:latin typeface="微软雅黑" pitchFamily="34" charset="-122"/>
                <a:ea typeface="微软雅黑" pitchFamily="34" charset="-122"/>
              </a:rPr>
              <a:t>struts</a:t>
            </a:r>
            <a:r>
              <a:rPr lang="en-US" altLang="zh-CN" sz="1800" dirty="0" err="1">
                <a:latin typeface="微软雅黑" pitchFamily="34" charset="-122"/>
                <a:ea typeface="微软雅黑" pitchFamily="34" charset="-122"/>
              </a:rPr>
              <a:t>.action.book.</a:t>
            </a:r>
            <a:r>
              <a:rPr lang="en-US" altLang="zh-CN" sz="1800" b="1" dirty="0" err="1">
                <a:solidFill>
                  <a:srgbClr val="FF3300"/>
                </a:solidFill>
                <a:latin typeface="微软雅黑" pitchFamily="34" charset="-122"/>
                <a:ea typeface="微软雅黑" pitchFamily="34" charset="-122"/>
              </a:rPr>
              <a:t>BookAction</a:t>
            </a:r>
            <a:r>
              <a:rPr lang="en-US" altLang="zh-CN" sz="1800" b="1" dirty="0">
                <a:solidFill>
                  <a:srgbClr val="FF3300"/>
                </a:solidFill>
                <a:latin typeface="微软雅黑" pitchFamily="34" charset="-122"/>
                <a:ea typeface="微软雅黑" pitchFamily="34" charset="-122"/>
              </a:rPr>
              <a:t> </a:t>
            </a:r>
            <a:r>
              <a:rPr lang="en-US" altLang="zh-CN" sz="1800" b="1" dirty="0">
                <a:solidFill>
                  <a:srgbClr val="FF3300"/>
                </a:solidFill>
                <a:latin typeface="微软雅黑" pitchFamily="34" charset="-122"/>
                <a:ea typeface="微软雅黑" pitchFamily="34" charset="-122"/>
                <a:sym typeface="Wingdings" pitchFamily="2" charset="2"/>
              </a:rPr>
              <a:t> </a:t>
            </a:r>
            <a:r>
              <a:rPr lang="en-US" altLang="zh-CN" sz="1800" dirty="0">
                <a:latin typeface="微软雅黑" pitchFamily="34" charset="-122"/>
                <a:ea typeface="微软雅黑" pitchFamily="34" charset="-122"/>
              </a:rPr>
              <a:t>/action/book/</a:t>
            </a:r>
            <a:r>
              <a:rPr lang="en-US" altLang="zh-CN" sz="1800" dirty="0" err="1">
                <a:latin typeface="微软雅黑" pitchFamily="34" charset="-122"/>
                <a:ea typeface="微软雅黑" pitchFamily="34" charset="-122"/>
              </a:rPr>
              <a:t>book.action</a:t>
            </a:r>
            <a:endParaRPr lang="en-US" altLang="zh-CN" sz="1800" dirty="0">
              <a:latin typeface="微软雅黑" pitchFamily="34" charset="-122"/>
              <a:ea typeface="微软雅黑" pitchFamily="34" charset="-122"/>
            </a:endParaRPr>
          </a:p>
          <a:p>
            <a:pPr lvl="1"/>
            <a:r>
              <a:rPr lang="en-US" altLang="zh-CN" sz="1800" dirty="0">
                <a:latin typeface="微软雅黑" pitchFamily="34" charset="-122"/>
                <a:ea typeface="微软雅黑" pitchFamily="34" charset="-122"/>
              </a:rPr>
              <a:t>org.simpleti.</a:t>
            </a:r>
            <a:r>
              <a:rPr lang="en-US" altLang="zh-CN" sz="1800" b="1" dirty="0">
                <a:solidFill>
                  <a:schemeClr val="accent2"/>
                </a:solidFill>
                <a:latin typeface="微软雅黑" pitchFamily="34" charset="-122"/>
                <a:ea typeface="微软雅黑" pitchFamily="34" charset="-122"/>
              </a:rPr>
              <a:t>struts2</a:t>
            </a:r>
            <a:r>
              <a:rPr lang="en-US" altLang="zh-CN" sz="1800" dirty="0">
                <a:latin typeface="微软雅黑" pitchFamily="34" charset="-122"/>
                <a:ea typeface="微软雅黑" pitchFamily="34" charset="-122"/>
              </a:rPr>
              <a:t>.emp.</a:t>
            </a:r>
            <a:r>
              <a:rPr lang="en-US" altLang="zh-CN" sz="1800" b="1" dirty="0">
                <a:solidFill>
                  <a:srgbClr val="FF3300"/>
                </a:solidFill>
                <a:latin typeface="微软雅黑" pitchFamily="34" charset="-122"/>
                <a:ea typeface="微软雅黑" pitchFamily="34" charset="-122"/>
              </a:rPr>
              <a:t>EmployeeAction </a:t>
            </a:r>
            <a:r>
              <a:rPr lang="en-US" altLang="zh-CN" sz="1800" dirty="0">
                <a:latin typeface="微软雅黑" pitchFamily="34" charset="-122"/>
                <a:ea typeface="微软雅黑" pitchFamily="34" charset="-122"/>
              </a:rPr>
              <a:t>/</a:t>
            </a:r>
            <a:r>
              <a:rPr lang="en-US" altLang="zh-CN" sz="1800" dirty="0" err="1">
                <a:latin typeface="微软雅黑" pitchFamily="34" charset="-122"/>
                <a:ea typeface="微软雅黑" pitchFamily="34" charset="-122"/>
              </a:rPr>
              <a:t>emp</a:t>
            </a:r>
            <a:r>
              <a:rPr lang="en-US" altLang="zh-CN" sz="1800" dirty="0">
                <a:latin typeface="微软雅黑" pitchFamily="34" charset="-122"/>
                <a:ea typeface="微软雅黑" pitchFamily="34" charset="-122"/>
              </a:rPr>
              <a:t>/</a:t>
            </a:r>
            <a:r>
              <a:rPr lang="en-US" altLang="zh-CN" sz="1800" dirty="0" err="1">
                <a:latin typeface="微软雅黑" pitchFamily="34" charset="-122"/>
                <a:ea typeface="微软雅黑" pitchFamily="34" charset="-122"/>
              </a:rPr>
              <a:t>employee.action</a:t>
            </a:r>
            <a:endParaRPr lang="en-US" altLang="zh-CN" sz="1800" dirty="0">
              <a:latin typeface="微软雅黑" pitchFamily="34" charset="-122"/>
              <a:ea typeface="微软雅黑" pitchFamily="34" charset="-122"/>
            </a:endParaRPr>
          </a:p>
          <a:p>
            <a:pPr lvl="1"/>
            <a:endParaRPr lang="en-US" altLang="zh-CN" sz="1800" dirty="0">
              <a:latin typeface="微软雅黑" pitchFamily="34" charset="-122"/>
              <a:ea typeface="微软雅黑" pitchFamily="34" charset="-122"/>
            </a:endParaRPr>
          </a:p>
        </p:txBody>
      </p:sp>
    </p:spTree>
    <p:extLst>
      <p:ext uri="{BB962C8B-B14F-4D97-AF65-F5344CB8AC3E}">
        <p14:creationId xmlns:p14="http://schemas.microsoft.com/office/powerpoint/2010/main" val="761281302"/>
      </p:ext>
    </p:extLst>
  </p:cSld>
  <p:clrMapOvr>
    <a:masterClrMapping/>
  </p:clrMapOvr>
  <p:timing>
    <p:tnLst>
      <p:par>
        <p:cTn id="1" dur="indefinite" restart="never" nodeType="tmRoot"/>
      </p:par>
    </p:tnLst>
  </p:timing>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0994" name="Rectangle 2"/>
          <p:cNvSpPr>
            <a:spLocks noGrp="1" noChangeArrowheads="1"/>
          </p:cNvSpPr>
          <p:nvPr>
            <p:ph type="title"/>
          </p:nvPr>
        </p:nvSpPr>
        <p:spPr>
          <a:xfrm>
            <a:off x="760040" y="701824"/>
            <a:ext cx="7772400" cy="1143000"/>
          </a:xfrm>
        </p:spPr>
        <p:txBody>
          <a:bodyPr/>
          <a:lstStyle/>
          <a:p>
            <a:r>
              <a:rPr lang="zh-CN" altLang="en-US" dirty="0">
                <a:latin typeface="微软雅黑" pitchFamily="34" charset="-122"/>
                <a:ea typeface="微软雅黑" pitchFamily="34" charset="-122"/>
              </a:rPr>
              <a:t>按约定映射 </a:t>
            </a:r>
            <a:r>
              <a:rPr lang="en-US" altLang="zh-CN" dirty="0">
                <a:latin typeface="微软雅黑" pitchFamily="34" charset="-122"/>
                <a:ea typeface="微软雅黑" pitchFamily="34" charset="-122"/>
              </a:rPr>
              <a:t>Result</a:t>
            </a:r>
          </a:p>
        </p:txBody>
      </p:sp>
      <p:sp>
        <p:nvSpPr>
          <p:cNvPr id="340995" name="Rectangle 3"/>
          <p:cNvSpPr>
            <a:spLocks noGrp="1" noChangeArrowheads="1"/>
          </p:cNvSpPr>
          <p:nvPr>
            <p:ph type="body" idx="1"/>
          </p:nvPr>
        </p:nvSpPr>
        <p:spPr>
          <a:xfrm>
            <a:off x="251520" y="1916510"/>
            <a:ext cx="8642350" cy="4608834"/>
          </a:xfrm>
        </p:spPr>
        <p:txBody>
          <a:bodyPr>
            <a:normAutofit/>
          </a:bodyPr>
          <a:lstStyle/>
          <a:p>
            <a:pPr>
              <a:lnSpc>
                <a:spcPct val="110000"/>
              </a:lnSpc>
            </a:pPr>
            <a:r>
              <a:rPr lang="zh-CN" altLang="en-US" sz="2000" dirty="0">
                <a:latin typeface="微软雅黑" pitchFamily="34" charset="-122"/>
                <a:ea typeface="微软雅黑" pitchFamily="34" charset="-122"/>
              </a:rPr>
              <a:t>默认情况下</a:t>
            </a:r>
            <a:r>
              <a:rPr lang="en-US" altLang="zh-CN" sz="2000" dirty="0">
                <a:latin typeface="微软雅黑" pitchFamily="34" charset="-122"/>
                <a:ea typeface="微软雅黑" pitchFamily="34" charset="-122"/>
              </a:rPr>
              <a:t>, Convention </a:t>
            </a:r>
            <a:r>
              <a:rPr lang="zh-CN" altLang="en-US" sz="2000" dirty="0">
                <a:latin typeface="微软雅黑" pitchFamily="34" charset="-122"/>
                <a:ea typeface="微软雅黑" pitchFamily="34" charset="-122"/>
              </a:rPr>
              <a:t>总会到 </a:t>
            </a:r>
            <a:r>
              <a:rPr lang="en-US" altLang="zh-CN" sz="2000" dirty="0">
                <a:latin typeface="微软雅黑" pitchFamily="34" charset="-122"/>
                <a:ea typeface="微软雅黑" pitchFamily="34" charset="-122"/>
              </a:rPr>
              <a:t>WEB </a:t>
            </a:r>
            <a:r>
              <a:rPr lang="zh-CN" altLang="en-US" sz="2000" dirty="0">
                <a:latin typeface="微软雅黑" pitchFamily="34" charset="-122"/>
                <a:ea typeface="微软雅黑" pitchFamily="34" charset="-122"/>
              </a:rPr>
              <a:t>应用的 </a:t>
            </a:r>
            <a:r>
              <a:rPr lang="en-US" altLang="zh-CN" sz="2000" dirty="0">
                <a:latin typeface="微软雅黑" pitchFamily="34" charset="-122"/>
                <a:ea typeface="微软雅黑" pitchFamily="34" charset="-122"/>
              </a:rPr>
              <a:t>WEB-INF/content </a:t>
            </a:r>
            <a:r>
              <a:rPr lang="zh-CN" altLang="en-US" sz="2000" dirty="0">
                <a:latin typeface="微软雅黑" pitchFamily="34" charset="-122"/>
                <a:ea typeface="微软雅黑" pitchFamily="34" charset="-122"/>
              </a:rPr>
              <a:t>路径下定位物理资源</a:t>
            </a:r>
            <a:r>
              <a:rPr lang="en-US" altLang="zh-CN" sz="2000" dirty="0">
                <a:latin typeface="微软雅黑" pitchFamily="34" charset="-122"/>
                <a:ea typeface="微软雅黑" pitchFamily="34" charset="-122"/>
              </a:rPr>
              <a:t>, </a:t>
            </a:r>
            <a:r>
              <a:rPr lang="zh-CN" altLang="en-US" sz="2000" dirty="0">
                <a:latin typeface="微软雅黑" pitchFamily="34" charset="-122"/>
                <a:ea typeface="微软雅黑" pitchFamily="34" charset="-122"/>
              </a:rPr>
              <a:t>定位资源的约定是</a:t>
            </a:r>
            <a:r>
              <a:rPr lang="en-US" altLang="zh-CN" sz="2000" dirty="0">
                <a:latin typeface="微软雅黑" pitchFamily="34" charset="-122"/>
                <a:ea typeface="微软雅黑" pitchFamily="34" charset="-122"/>
              </a:rPr>
              <a:t>: </a:t>
            </a:r>
            <a:r>
              <a:rPr lang="en-US" altLang="zh-CN" sz="2000" dirty="0" err="1">
                <a:latin typeface="微软雅黑" pitchFamily="34" charset="-122"/>
                <a:ea typeface="微软雅黑" pitchFamily="34" charset="-122"/>
              </a:rPr>
              <a:t>actionUrl</a:t>
            </a:r>
            <a:r>
              <a:rPr lang="en-US" altLang="zh-CN" sz="2000" dirty="0">
                <a:latin typeface="微软雅黑" pitchFamily="34" charset="-122"/>
                <a:ea typeface="微软雅黑" pitchFamily="34" charset="-122"/>
              </a:rPr>
              <a:t> + </a:t>
            </a:r>
            <a:r>
              <a:rPr lang="en-US" altLang="zh-CN" sz="2000" dirty="0" err="1">
                <a:latin typeface="微软雅黑" pitchFamily="34" charset="-122"/>
                <a:ea typeface="微软雅黑" pitchFamily="34" charset="-122"/>
              </a:rPr>
              <a:t>resultCode</a:t>
            </a:r>
            <a:r>
              <a:rPr lang="en-US" altLang="zh-CN" sz="2000" dirty="0">
                <a:latin typeface="微软雅黑" pitchFamily="34" charset="-122"/>
                <a:ea typeface="微软雅黑" pitchFamily="34" charset="-122"/>
              </a:rPr>
              <a:t> suffix. </a:t>
            </a:r>
            <a:r>
              <a:rPr lang="zh-CN" altLang="en-US" sz="2000" dirty="0">
                <a:latin typeface="微软雅黑" pitchFamily="34" charset="-122"/>
                <a:ea typeface="微软雅黑" pitchFamily="34" charset="-122"/>
              </a:rPr>
              <a:t>当某个逻辑视图找不到对应的视图资源时</a:t>
            </a:r>
            <a:r>
              <a:rPr lang="en-US" altLang="zh-CN" sz="2000" dirty="0">
                <a:latin typeface="微软雅黑" pitchFamily="34" charset="-122"/>
                <a:ea typeface="微软雅黑" pitchFamily="34" charset="-122"/>
              </a:rPr>
              <a:t>, Conversion </a:t>
            </a:r>
            <a:r>
              <a:rPr lang="zh-CN" altLang="en-US" sz="2000" dirty="0">
                <a:latin typeface="微软雅黑" pitchFamily="34" charset="-122"/>
                <a:ea typeface="微软雅黑" pitchFamily="34" charset="-122"/>
              </a:rPr>
              <a:t>会自动试图使用 </a:t>
            </a:r>
            <a:r>
              <a:rPr lang="en-US" altLang="zh-CN" sz="2000" dirty="0" err="1">
                <a:latin typeface="微软雅黑" pitchFamily="34" charset="-122"/>
                <a:ea typeface="微软雅黑" pitchFamily="34" charset="-122"/>
              </a:rPr>
              <a:t>actionUrl</a:t>
            </a:r>
            <a:r>
              <a:rPr lang="en-US" altLang="zh-CN" sz="1600" dirty="0">
                <a:latin typeface="微软雅黑" pitchFamily="34" charset="-122"/>
                <a:ea typeface="微软雅黑" pitchFamily="34" charset="-122"/>
              </a:rPr>
              <a:t> </a:t>
            </a:r>
            <a:r>
              <a:rPr lang="zh-CN" altLang="en-US" sz="2000" dirty="0">
                <a:latin typeface="微软雅黑" pitchFamily="34" charset="-122"/>
                <a:ea typeface="微软雅黑" pitchFamily="34" charset="-122"/>
              </a:rPr>
              <a:t>作为物理资源</a:t>
            </a:r>
            <a:r>
              <a:rPr lang="en-US" altLang="zh-CN" sz="2000" dirty="0">
                <a:latin typeface="微软雅黑" pitchFamily="34" charset="-122"/>
                <a:ea typeface="微软雅黑" pitchFamily="34" charset="-122"/>
              </a:rPr>
              <a:t>.</a:t>
            </a:r>
          </a:p>
          <a:p>
            <a:pPr>
              <a:lnSpc>
                <a:spcPct val="110000"/>
              </a:lnSpc>
            </a:pPr>
            <a:r>
              <a:rPr lang="zh-CN" altLang="en-US" sz="2000" dirty="0">
                <a:latin typeface="微软雅黑" pitchFamily="34" charset="-122"/>
                <a:ea typeface="微软雅黑" pitchFamily="34" charset="-122"/>
              </a:rPr>
              <a:t>例子</a:t>
            </a:r>
            <a:r>
              <a:rPr lang="en-US" altLang="zh-CN" sz="2000" dirty="0">
                <a:latin typeface="微软雅黑" pitchFamily="34" charset="-122"/>
                <a:ea typeface="微软雅黑" pitchFamily="34" charset="-122"/>
              </a:rPr>
              <a:t>:</a:t>
            </a:r>
          </a:p>
          <a:p>
            <a:pPr lvl="1">
              <a:lnSpc>
                <a:spcPct val="110000"/>
              </a:lnSpc>
            </a:pPr>
            <a:r>
              <a:rPr lang="en-US" altLang="zh-CN" sz="1800" dirty="0" err="1">
                <a:latin typeface="微软雅黑" pitchFamily="34" charset="-122"/>
                <a:ea typeface="微软雅黑" pitchFamily="34" charset="-122"/>
              </a:rPr>
              <a:t>org.simpleit.</a:t>
            </a:r>
            <a:r>
              <a:rPr lang="en-US" altLang="zh-CN" sz="1800" b="1" dirty="0" err="1">
                <a:solidFill>
                  <a:schemeClr val="accent2"/>
                </a:solidFill>
                <a:latin typeface="微软雅黑" pitchFamily="34" charset="-122"/>
                <a:ea typeface="微软雅黑" pitchFamily="34" charset="-122"/>
              </a:rPr>
              <a:t>actions</a:t>
            </a:r>
            <a:r>
              <a:rPr lang="en-US" altLang="zh-CN" sz="1800" dirty="0" err="1">
                <a:latin typeface="微软雅黑" pitchFamily="34" charset="-122"/>
                <a:ea typeface="微软雅黑" pitchFamily="34" charset="-122"/>
              </a:rPr>
              <a:t>.</a:t>
            </a:r>
            <a:r>
              <a:rPr lang="en-US" altLang="zh-CN" sz="1800" b="1" dirty="0" err="1">
                <a:solidFill>
                  <a:srgbClr val="FF3300"/>
                </a:solidFill>
                <a:latin typeface="微软雅黑" pitchFamily="34" charset="-122"/>
                <a:ea typeface="微软雅黑" pitchFamily="34" charset="-122"/>
              </a:rPr>
              <a:t>LoginAction</a:t>
            </a:r>
            <a:r>
              <a:rPr lang="en-US" altLang="zh-CN" sz="1800" b="1" dirty="0">
                <a:solidFill>
                  <a:srgbClr val="FF3300"/>
                </a:solidFill>
                <a:latin typeface="微软雅黑" pitchFamily="34" charset="-122"/>
                <a:ea typeface="微软雅黑" pitchFamily="34" charset="-122"/>
              </a:rPr>
              <a:t>   </a:t>
            </a:r>
            <a:r>
              <a:rPr lang="en-US" altLang="zh-CN" sz="1800" b="1" dirty="0">
                <a:solidFill>
                  <a:srgbClr val="FF3300"/>
                </a:solidFill>
                <a:latin typeface="微软雅黑" pitchFamily="34" charset="-122"/>
                <a:ea typeface="微软雅黑" pitchFamily="34" charset="-122"/>
                <a:sym typeface="Wingdings" pitchFamily="2" charset="2"/>
              </a:rPr>
              <a:t> </a:t>
            </a:r>
            <a:r>
              <a:rPr lang="en-US" altLang="zh-CN" sz="1800" dirty="0">
                <a:latin typeface="微软雅黑" pitchFamily="34" charset="-122"/>
                <a:ea typeface="微软雅黑" pitchFamily="34" charset="-122"/>
              </a:rPr>
              <a:t>/WEB-INF/content/</a:t>
            </a:r>
            <a:r>
              <a:rPr lang="en-US" altLang="zh-CN" sz="1800" dirty="0" err="1">
                <a:latin typeface="微软雅黑" pitchFamily="34" charset="-122"/>
                <a:ea typeface="微软雅黑" pitchFamily="34" charset="-122"/>
              </a:rPr>
              <a:t>login.jsp</a:t>
            </a:r>
            <a:r>
              <a:rPr lang="en-US" altLang="zh-CN" sz="1800" dirty="0">
                <a:latin typeface="微软雅黑" pitchFamily="34" charset="-122"/>
                <a:ea typeface="微软雅黑" pitchFamily="34" charset="-122"/>
              </a:rPr>
              <a:t> </a:t>
            </a:r>
            <a:r>
              <a:rPr lang="zh-CN" altLang="en-US" sz="1800" dirty="0">
                <a:latin typeface="微软雅黑" pitchFamily="34" charset="-122"/>
                <a:ea typeface="微软雅黑" pitchFamily="34" charset="-122"/>
              </a:rPr>
              <a:t>或 </a:t>
            </a:r>
            <a:r>
              <a:rPr lang="en-US" altLang="zh-CN" sz="1800" dirty="0">
                <a:latin typeface="微软雅黑" pitchFamily="34" charset="-122"/>
                <a:ea typeface="微软雅黑" pitchFamily="34" charset="-122"/>
              </a:rPr>
              <a:t>login-</a:t>
            </a:r>
            <a:r>
              <a:rPr lang="en-US" altLang="zh-CN" sz="1800" dirty="0" err="1">
                <a:latin typeface="微软雅黑" pitchFamily="34" charset="-122"/>
                <a:ea typeface="微软雅黑" pitchFamily="34" charset="-122"/>
              </a:rPr>
              <a:t>success.jsp</a:t>
            </a:r>
            <a:endParaRPr lang="en-US" altLang="zh-CN" sz="1800" dirty="0">
              <a:latin typeface="微软雅黑" pitchFamily="34" charset="-122"/>
              <a:ea typeface="微软雅黑" pitchFamily="34" charset="-122"/>
            </a:endParaRPr>
          </a:p>
          <a:p>
            <a:pPr lvl="1">
              <a:lnSpc>
                <a:spcPct val="110000"/>
              </a:lnSpc>
            </a:pPr>
            <a:r>
              <a:rPr lang="en-US" altLang="zh-CN" sz="1800" dirty="0" err="1">
                <a:latin typeface="微软雅黑" pitchFamily="34" charset="-122"/>
                <a:ea typeface="微软雅黑" pitchFamily="34" charset="-122"/>
              </a:rPr>
              <a:t>org.simpleit.</a:t>
            </a:r>
            <a:r>
              <a:rPr lang="en-US" altLang="zh-CN" sz="1800" b="1" dirty="0" err="1">
                <a:solidFill>
                  <a:schemeClr val="accent2"/>
                </a:solidFill>
                <a:latin typeface="微软雅黑" pitchFamily="34" charset="-122"/>
                <a:ea typeface="微软雅黑" pitchFamily="34" charset="-122"/>
              </a:rPr>
              <a:t>actions</a:t>
            </a:r>
            <a:r>
              <a:rPr lang="en-US" altLang="zh-CN" sz="1800" dirty="0" err="1">
                <a:latin typeface="微软雅黑" pitchFamily="34" charset="-122"/>
                <a:ea typeface="微软雅黑" pitchFamily="34" charset="-122"/>
              </a:rPr>
              <a:t>.book.Books</a:t>
            </a:r>
            <a:r>
              <a:rPr lang="en-US" altLang="zh-CN" sz="1800" dirty="0">
                <a:latin typeface="微软雅黑" pitchFamily="34" charset="-122"/>
                <a:ea typeface="微软雅黑" pitchFamily="34" charset="-122"/>
              </a:rPr>
              <a:t>(Books </a:t>
            </a:r>
            <a:r>
              <a:rPr lang="zh-CN" altLang="en-US" sz="1800" dirty="0">
                <a:latin typeface="微软雅黑" pitchFamily="34" charset="-122"/>
                <a:ea typeface="微软雅黑" pitchFamily="34" charset="-122"/>
              </a:rPr>
              <a:t>实现了 </a:t>
            </a:r>
            <a:r>
              <a:rPr lang="en-US" altLang="zh-CN" sz="1800" dirty="0">
                <a:latin typeface="微软雅黑" pitchFamily="34" charset="-122"/>
                <a:ea typeface="微软雅黑" pitchFamily="34" charset="-122"/>
              </a:rPr>
              <a:t>Action </a:t>
            </a:r>
            <a:r>
              <a:rPr lang="zh-CN" altLang="en-US" sz="1800" dirty="0">
                <a:latin typeface="微软雅黑" pitchFamily="34" charset="-122"/>
                <a:ea typeface="微软雅黑" pitchFamily="34" charset="-122"/>
              </a:rPr>
              <a:t>接口</a:t>
            </a:r>
            <a:r>
              <a:rPr lang="en-US" altLang="zh-CN" sz="1800" dirty="0">
                <a:latin typeface="微软雅黑" pitchFamily="34" charset="-122"/>
                <a:ea typeface="微软雅黑" pitchFamily="34" charset="-122"/>
              </a:rPr>
              <a:t>)  </a:t>
            </a:r>
            <a:r>
              <a:rPr lang="en-US" altLang="zh-CN" sz="1800" dirty="0">
                <a:latin typeface="微软雅黑" pitchFamily="34" charset="-122"/>
                <a:ea typeface="微软雅黑" pitchFamily="34" charset="-122"/>
                <a:sym typeface="Wingdings" pitchFamily="2" charset="2"/>
              </a:rPr>
              <a:t></a:t>
            </a:r>
            <a:r>
              <a:rPr lang="en-US" altLang="zh-CN" sz="1800" dirty="0">
                <a:latin typeface="微软雅黑" pitchFamily="34" charset="-122"/>
                <a:ea typeface="微软雅黑" pitchFamily="34" charset="-122"/>
              </a:rPr>
              <a:t>/WEB-INF/content/book/books-</a:t>
            </a:r>
            <a:r>
              <a:rPr lang="en-US" altLang="zh-CN" sz="1800" dirty="0" err="1">
                <a:latin typeface="微软雅黑" pitchFamily="34" charset="-122"/>
                <a:ea typeface="微软雅黑" pitchFamily="34" charset="-122"/>
              </a:rPr>
              <a:t>success.jsp</a:t>
            </a:r>
            <a:r>
              <a:rPr lang="en-US" altLang="zh-CN" sz="1800" dirty="0">
                <a:latin typeface="微软雅黑" pitchFamily="34" charset="-122"/>
                <a:ea typeface="微软雅黑" pitchFamily="34" charset="-122"/>
              </a:rPr>
              <a:t> </a:t>
            </a:r>
            <a:r>
              <a:rPr lang="zh-CN" altLang="en-US" sz="1800" dirty="0">
                <a:latin typeface="微软雅黑" pitchFamily="34" charset="-122"/>
                <a:ea typeface="微软雅黑" pitchFamily="34" charset="-122"/>
              </a:rPr>
              <a:t>或 </a:t>
            </a:r>
            <a:r>
              <a:rPr lang="en-US" altLang="zh-CN" sz="1800" dirty="0" err="1">
                <a:latin typeface="微软雅黑" pitchFamily="34" charset="-122"/>
                <a:ea typeface="微软雅黑" pitchFamily="34" charset="-122"/>
              </a:rPr>
              <a:t>books.jsp</a:t>
            </a:r>
            <a:endParaRPr lang="en-US" altLang="zh-CN" sz="1800" dirty="0">
              <a:latin typeface="微软雅黑" pitchFamily="34" charset="-122"/>
              <a:ea typeface="微软雅黑" pitchFamily="34" charset="-122"/>
            </a:endParaRPr>
          </a:p>
          <a:p>
            <a:pPr lvl="1">
              <a:lnSpc>
                <a:spcPct val="110000"/>
              </a:lnSpc>
            </a:pPr>
            <a:r>
              <a:rPr lang="en-US" altLang="zh-CN" sz="1800" dirty="0" err="1">
                <a:latin typeface="微软雅黑" pitchFamily="34" charset="-122"/>
                <a:ea typeface="微软雅黑" pitchFamily="34" charset="-122"/>
              </a:rPr>
              <a:t>org.simpleit.</a:t>
            </a:r>
            <a:r>
              <a:rPr lang="en-US" altLang="zh-CN" sz="1800" b="1" dirty="0" err="1">
                <a:solidFill>
                  <a:schemeClr val="accent2"/>
                </a:solidFill>
                <a:latin typeface="微软雅黑" pitchFamily="34" charset="-122"/>
                <a:ea typeface="微软雅黑" pitchFamily="34" charset="-122"/>
              </a:rPr>
              <a:t>struts</a:t>
            </a:r>
            <a:r>
              <a:rPr lang="en-US" altLang="zh-CN" sz="1800" dirty="0" err="1">
                <a:latin typeface="微软雅黑" pitchFamily="34" charset="-122"/>
                <a:ea typeface="微软雅黑" pitchFamily="34" charset="-122"/>
              </a:rPr>
              <a:t>.action.book.</a:t>
            </a:r>
            <a:r>
              <a:rPr lang="en-US" altLang="zh-CN" sz="1800" b="1" dirty="0" err="1">
                <a:solidFill>
                  <a:srgbClr val="FF3300"/>
                </a:solidFill>
                <a:latin typeface="微软雅黑" pitchFamily="34" charset="-122"/>
                <a:ea typeface="微软雅黑" pitchFamily="34" charset="-122"/>
              </a:rPr>
              <a:t>BookAction</a:t>
            </a:r>
            <a:r>
              <a:rPr lang="en-US" altLang="zh-CN" sz="1800" b="1" dirty="0">
                <a:solidFill>
                  <a:srgbClr val="FF3300"/>
                </a:solidFill>
                <a:latin typeface="微软雅黑" pitchFamily="34" charset="-122"/>
                <a:ea typeface="微软雅黑" pitchFamily="34" charset="-122"/>
              </a:rPr>
              <a:t> </a:t>
            </a:r>
            <a:r>
              <a:rPr lang="en-US" altLang="zh-CN" sz="1800" b="1" dirty="0">
                <a:solidFill>
                  <a:srgbClr val="FF3300"/>
                </a:solidFill>
                <a:latin typeface="微软雅黑" pitchFamily="34" charset="-122"/>
                <a:ea typeface="微软雅黑" pitchFamily="34" charset="-122"/>
                <a:sym typeface="Wingdings" pitchFamily="2" charset="2"/>
              </a:rPr>
              <a:t> </a:t>
            </a:r>
            <a:r>
              <a:rPr lang="en-US" altLang="zh-CN" sz="1800" dirty="0">
                <a:latin typeface="微软雅黑" pitchFamily="34" charset="-122"/>
                <a:ea typeface="微软雅黑" pitchFamily="34" charset="-122"/>
              </a:rPr>
              <a:t>/WEB-INF/action/book/book-</a:t>
            </a:r>
            <a:r>
              <a:rPr lang="en-US" altLang="zh-CN" sz="1800" dirty="0" err="1">
                <a:latin typeface="微软雅黑" pitchFamily="34" charset="-122"/>
                <a:ea typeface="微软雅黑" pitchFamily="34" charset="-122"/>
              </a:rPr>
              <a:t>success.jsp</a:t>
            </a:r>
            <a:r>
              <a:rPr lang="en-US" altLang="zh-CN" sz="1800" dirty="0">
                <a:latin typeface="微软雅黑" pitchFamily="34" charset="-122"/>
                <a:ea typeface="微软雅黑" pitchFamily="34" charset="-122"/>
              </a:rPr>
              <a:t> </a:t>
            </a:r>
            <a:r>
              <a:rPr lang="zh-CN" altLang="en-US" sz="1800" dirty="0">
                <a:latin typeface="微软雅黑" pitchFamily="34" charset="-122"/>
                <a:ea typeface="微软雅黑" pitchFamily="34" charset="-122"/>
              </a:rPr>
              <a:t>或 </a:t>
            </a:r>
            <a:r>
              <a:rPr lang="en-US" altLang="zh-CN" sz="1800" dirty="0" err="1">
                <a:latin typeface="微软雅黑" pitchFamily="34" charset="-122"/>
                <a:ea typeface="微软雅黑" pitchFamily="34" charset="-122"/>
              </a:rPr>
              <a:t>book.jsp</a:t>
            </a:r>
            <a:endParaRPr lang="en-US" altLang="zh-CN" sz="1800" dirty="0">
              <a:latin typeface="微软雅黑" pitchFamily="34" charset="-122"/>
              <a:ea typeface="微软雅黑" pitchFamily="34" charset="-122"/>
            </a:endParaRPr>
          </a:p>
          <a:p>
            <a:pPr lvl="1">
              <a:lnSpc>
                <a:spcPct val="110000"/>
              </a:lnSpc>
            </a:pPr>
            <a:r>
              <a:rPr lang="en-US" altLang="zh-CN" sz="1800" dirty="0">
                <a:latin typeface="微软雅黑" pitchFamily="34" charset="-122"/>
                <a:ea typeface="微软雅黑" pitchFamily="34" charset="-122"/>
              </a:rPr>
              <a:t>org.simpleti.</a:t>
            </a:r>
            <a:r>
              <a:rPr lang="en-US" altLang="zh-CN" sz="1800" b="1" dirty="0">
                <a:solidFill>
                  <a:schemeClr val="accent2"/>
                </a:solidFill>
                <a:latin typeface="微软雅黑" pitchFamily="34" charset="-122"/>
                <a:ea typeface="微软雅黑" pitchFamily="34" charset="-122"/>
              </a:rPr>
              <a:t>struts2</a:t>
            </a:r>
            <a:r>
              <a:rPr lang="en-US" altLang="zh-CN" sz="1800" dirty="0">
                <a:latin typeface="微软雅黑" pitchFamily="34" charset="-122"/>
                <a:ea typeface="微软雅黑" pitchFamily="34" charset="-122"/>
              </a:rPr>
              <a:t>.emp.</a:t>
            </a:r>
            <a:r>
              <a:rPr lang="en-US" altLang="zh-CN" sz="1800" b="1" dirty="0">
                <a:solidFill>
                  <a:srgbClr val="FF3300"/>
                </a:solidFill>
                <a:latin typeface="微软雅黑" pitchFamily="34" charset="-122"/>
                <a:ea typeface="微软雅黑" pitchFamily="34" charset="-122"/>
              </a:rPr>
              <a:t>EmployeeAction </a:t>
            </a:r>
            <a:r>
              <a:rPr lang="en-US" altLang="zh-CN" sz="1800" dirty="0">
                <a:latin typeface="微软雅黑" pitchFamily="34" charset="-122"/>
                <a:ea typeface="微软雅黑" pitchFamily="34" charset="-122"/>
              </a:rPr>
              <a:t>/WEB-INF/content/</a:t>
            </a:r>
            <a:r>
              <a:rPr lang="en-US" altLang="zh-CN" sz="1800" dirty="0" err="1">
                <a:latin typeface="微软雅黑" pitchFamily="34" charset="-122"/>
                <a:ea typeface="微软雅黑" pitchFamily="34" charset="-122"/>
              </a:rPr>
              <a:t>emp</a:t>
            </a:r>
            <a:r>
              <a:rPr lang="en-US" altLang="zh-CN" sz="1800" dirty="0">
                <a:latin typeface="微软雅黑" pitchFamily="34" charset="-122"/>
                <a:ea typeface="微软雅黑" pitchFamily="34" charset="-122"/>
              </a:rPr>
              <a:t>/employee-</a:t>
            </a:r>
            <a:r>
              <a:rPr lang="en-US" altLang="zh-CN" sz="1800" dirty="0" err="1">
                <a:latin typeface="微软雅黑" pitchFamily="34" charset="-122"/>
                <a:ea typeface="微软雅黑" pitchFamily="34" charset="-122"/>
              </a:rPr>
              <a:t>success.jsp</a:t>
            </a:r>
            <a:r>
              <a:rPr lang="en-US" altLang="zh-CN" sz="1800" dirty="0">
                <a:latin typeface="微软雅黑" pitchFamily="34" charset="-122"/>
                <a:ea typeface="微软雅黑" pitchFamily="34" charset="-122"/>
              </a:rPr>
              <a:t> </a:t>
            </a:r>
            <a:r>
              <a:rPr lang="zh-CN" altLang="en-US" sz="1800" dirty="0">
                <a:latin typeface="微软雅黑" pitchFamily="34" charset="-122"/>
                <a:ea typeface="微软雅黑" pitchFamily="34" charset="-122"/>
              </a:rPr>
              <a:t>或 </a:t>
            </a:r>
            <a:r>
              <a:rPr lang="en-US" altLang="zh-CN" sz="1800" dirty="0" err="1">
                <a:latin typeface="微软雅黑" pitchFamily="34" charset="-122"/>
                <a:ea typeface="微软雅黑" pitchFamily="34" charset="-122"/>
              </a:rPr>
              <a:t>employee.jsp</a:t>
            </a:r>
            <a:endParaRPr lang="en-US" altLang="zh-CN" sz="1800" dirty="0">
              <a:latin typeface="微软雅黑" pitchFamily="34" charset="-122"/>
              <a:ea typeface="微软雅黑" pitchFamily="34" charset="-122"/>
            </a:endParaRPr>
          </a:p>
          <a:p>
            <a:pPr>
              <a:lnSpc>
                <a:spcPct val="110000"/>
              </a:lnSpc>
            </a:pPr>
            <a:endParaRPr lang="en-US" altLang="zh-CN" sz="1600" dirty="0">
              <a:latin typeface="微软雅黑" pitchFamily="34" charset="-122"/>
              <a:ea typeface="微软雅黑" pitchFamily="34" charset="-122"/>
            </a:endParaRPr>
          </a:p>
        </p:txBody>
      </p:sp>
    </p:spTree>
    <p:extLst>
      <p:ext uri="{BB962C8B-B14F-4D97-AF65-F5344CB8AC3E}">
        <p14:creationId xmlns:p14="http://schemas.microsoft.com/office/powerpoint/2010/main" val="344287782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526976" y="-162272"/>
            <a:ext cx="8229600" cy="1143000"/>
          </a:xfrm>
        </p:spPr>
        <p:txBody>
          <a:bodyPr/>
          <a:lstStyle/>
          <a:p>
            <a:r>
              <a:rPr lang="en-US" altLang="zh-CN" dirty="0" smtClean="0">
                <a:solidFill>
                  <a:schemeClr val="bg1"/>
                </a:solidFill>
                <a:latin typeface="微软雅黑" pitchFamily="34" charset="-122"/>
                <a:ea typeface="微软雅黑" pitchFamily="34" charset="-122"/>
              </a:rPr>
              <a:t>Struts2 </a:t>
            </a:r>
            <a:r>
              <a:rPr lang="zh-CN" altLang="en-US" dirty="0" smtClean="0">
                <a:solidFill>
                  <a:schemeClr val="bg1"/>
                </a:solidFill>
                <a:latin typeface="微软雅黑" pitchFamily="34" charset="-122"/>
                <a:ea typeface="微软雅黑" pitchFamily="34" charset="-122"/>
              </a:rPr>
              <a:t>的 </a:t>
            </a:r>
            <a:r>
              <a:rPr lang="en-US" altLang="zh-CN" dirty="0" smtClean="0">
                <a:solidFill>
                  <a:schemeClr val="bg1"/>
                </a:solidFill>
                <a:latin typeface="微软雅黑" pitchFamily="34" charset="-122"/>
                <a:ea typeface="微软雅黑" pitchFamily="34" charset="-122"/>
              </a:rPr>
              <a:t>Hello World</a:t>
            </a:r>
            <a:endParaRPr lang="zh-CN" altLang="en-US" dirty="0">
              <a:solidFill>
                <a:schemeClr val="bg1"/>
              </a:solidFill>
              <a:latin typeface="微软雅黑" pitchFamily="34" charset="-122"/>
              <a:ea typeface="微软雅黑" pitchFamily="34" charset="-122"/>
            </a:endParaRPr>
          </a:p>
        </p:txBody>
      </p:sp>
      <p:sp>
        <p:nvSpPr>
          <p:cNvPr id="3" name="内容占位符 2"/>
          <p:cNvSpPr>
            <a:spLocks noGrp="1"/>
          </p:cNvSpPr>
          <p:nvPr>
            <p:ph idx="1"/>
          </p:nvPr>
        </p:nvSpPr>
        <p:spPr>
          <a:xfrm>
            <a:off x="636744" y="1037926"/>
            <a:ext cx="3186106" cy="542916"/>
          </a:xfrm>
        </p:spPr>
        <p:txBody>
          <a:bodyPr>
            <a:normAutofit fontScale="85000" lnSpcReduction="10000"/>
          </a:bodyPr>
          <a:lstStyle/>
          <a:p>
            <a:r>
              <a:rPr lang="zh-CN" altLang="en-US" dirty="0" smtClean="0">
                <a:latin typeface="微软雅黑" pitchFamily="34" charset="-122"/>
                <a:ea typeface="微软雅黑" pitchFamily="34" charset="-122"/>
              </a:rPr>
              <a:t>配置 </a:t>
            </a:r>
            <a:r>
              <a:rPr lang="en-US" altLang="zh-CN" dirty="0" smtClean="0">
                <a:latin typeface="微软雅黑" pitchFamily="34" charset="-122"/>
                <a:ea typeface="微软雅黑" pitchFamily="34" charset="-122"/>
              </a:rPr>
              <a:t>action </a:t>
            </a:r>
            <a:r>
              <a:rPr lang="zh-CN" altLang="en-US" dirty="0" smtClean="0">
                <a:latin typeface="微软雅黑" pitchFamily="34" charset="-122"/>
                <a:ea typeface="微软雅黑" pitchFamily="34" charset="-122"/>
              </a:rPr>
              <a:t>元素</a:t>
            </a:r>
          </a:p>
        </p:txBody>
      </p:sp>
      <p:pic>
        <p:nvPicPr>
          <p:cNvPr id="4" name="Picture 5"/>
          <p:cNvPicPr>
            <a:picLocks noChangeAspect="1" noChangeArrowheads="1"/>
          </p:cNvPicPr>
          <p:nvPr/>
        </p:nvPicPr>
        <p:blipFill>
          <a:blip r:embed="rId2"/>
          <a:srcRect/>
          <a:stretch>
            <a:fillRect/>
          </a:stretch>
        </p:blipFill>
        <p:spPr bwMode="auto">
          <a:xfrm>
            <a:off x="647824" y="1755477"/>
            <a:ext cx="5976938" cy="2668588"/>
          </a:xfrm>
          <a:prstGeom prst="rect">
            <a:avLst/>
          </a:prstGeom>
          <a:noFill/>
          <a:ln w="9525">
            <a:noFill/>
            <a:miter lim="800000"/>
            <a:headEnd/>
            <a:tailEnd/>
          </a:ln>
          <a:effectLst/>
        </p:spPr>
      </p:pic>
      <p:sp>
        <p:nvSpPr>
          <p:cNvPr id="5" name="Text Box 6"/>
          <p:cNvSpPr txBox="1">
            <a:spLocks noChangeArrowheads="1"/>
          </p:cNvSpPr>
          <p:nvPr/>
        </p:nvSpPr>
        <p:spPr bwMode="auto">
          <a:xfrm>
            <a:off x="358899" y="6292552"/>
            <a:ext cx="4826000" cy="304800"/>
          </a:xfrm>
          <a:prstGeom prst="rect">
            <a:avLst/>
          </a:prstGeom>
          <a:solidFill>
            <a:srgbClr val="66FF33"/>
          </a:solidFill>
          <a:ln w="9525">
            <a:noFill/>
            <a:miter lim="800000"/>
            <a:headEnd/>
            <a:tailEnd/>
          </a:ln>
          <a:effectLst/>
        </p:spPr>
        <p:txBody>
          <a:bodyPr>
            <a:spAutoFit/>
          </a:bodyPr>
          <a:lstStyle/>
          <a:p>
            <a:pPr>
              <a:spcBef>
                <a:spcPct val="50000"/>
              </a:spcBef>
            </a:pPr>
            <a:r>
              <a:rPr lang="en-US" altLang="en-US" sz="1400"/>
              <a:t>action 元素嵌套在 package 元素内部, 它表示一个</a:t>
            </a:r>
            <a:r>
              <a:rPr lang="zh-CN" altLang="en-US" sz="1400"/>
              <a:t> </a:t>
            </a:r>
            <a:r>
              <a:rPr lang="en-US" altLang="zh-CN" sz="1400"/>
              <a:t>Struts</a:t>
            </a:r>
            <a:r>
              <a:rPr lang="zh-CN" altLang="en-US" sz="1400"/>
              <a:t>请求</a:t>
            </a:r>
            <a:r>
              <a:rPr lang="en-US" altLang="en-US" sz="1400"/>
              <a:t>. </a:t>
            </a:r>
            <a:endParaRPr lang="en-US" altLang="zh-CN" sz="1400"/>
          </a:p>
        </p:txBody>
      </p:sp>
      <p:sp>
        <p:nvSpPr>
          <p:cNvPr id="6" name="Text Box 7"/>
          <p:cNvSpPr txBox="1">
            <a:spLocks noChangeArrowheads="1"/>
          </p:cNvSpPr>
          <p:nvPr/>
        </p:nvSpPr>
        <p:spPr bwMode="auto">
          <a:xfrm>
            <a:off x="4967412" y="1252240"/>
            <a:ext cx="3887787" cy="517525"/>
          </a:xfrm>
          <a:prstGeom prst="rect">
            <a:avLst/>
          </a:prstGeom>
          <a:solidFill>
            <a:srgbClr val="66FF33"/>
          </a:solidFill>
          <a:ln w="9525">
            <a:noFill/>
            <a:miter lim="800000"/>
            <a:headEnd/>
            <a:tailEnd/>
          </a:ln>
          <a:effectLst/>
        </p:spPr>
        <p:txBody>
          <a:bodyPr>
            <a:spAutoFit/>
          </a:bodyPr>
          <a:lstStyle/>
          <a:p>
            <a:pPr>
              <a:spcBef>
                <a:spcPct val="50000"/>
              </a:spcBef>
            </a:pPr>
            <a:r>
              <a:rPr lang="zh-CN" altLang="en-US" sz="1400"/>
              <a:t>每个 </a:t>
            </a:r>
            <a:r>
              <a:rPr lang="en-US" altLang="zh-CN" sz="1400"/>
              <a:t>action </a:t>
            </a:r>
            <a:r>
              <a:rPr lang="zh-CN" altLang="en-US" sz="1400"/>
              <a:t>都必须有一个 </a:t>
            </a:r>
            <a:r>
              <a:rPr lang="en-US" altLang="zh-CN" sz="1400"/>
              <a:t>name </a:t>
            </a:r>
            <a:r>
              <a:rPr lang="zh-CN" altLang="en-US" sz="1400"/>
              <a:t>属性</a:t>
            </a:r>
            <a:r>
              <a:rPr lang="en-US" altLang="zh-CN" sz="1400"/>
              <a:t>, </a:t>
            </a:r>
            <a:r>
              <a:rPr lang="zh-CN" altLang="en-US" sz="1400"/>
              <a:t>该属性和用户请求 </a:t>
            </a:r>
            <a:r>
              <a:rPr lang="en-US" altLang="zh-CN" sz="1400"/>
              <a:t>servletPath </a:t>
            </a:r>
            <a:r>
              <a:rPr lang="zh-CN" altLang="en-US" sz="1400"/>
              <a:t>之间存在着一一对应关系</a:t>
            </a:r>
          </a:p>
        </p:txBody>
      </p:sp>
      <p:sp>
        <p:nvSpPr>
          <p:cNvPr id="7" name="Freeform 8"/>
          <p:cNvSpPr>
            <a:spLocks/>
          </p:cNvSpPr>
          <p:nvPr/>
        </p:nvSpPr>
        <p:spPr bwMode="auto">
          <a:xfrm>
            <a:off x="179512" y="3268365"/>
            <a:ext cx="1044575" cy="2951162"/>
          </a:xfrm>
          <a:custGeom>
            <a:avLst/>
            <a:gdLst/>
            <a:ahLst/>
            <a:cxnLst>
              <a:cxn ang="0">
                <a:pos x="658" y="0"/>
              </a:cxn>
              <a:cxn ang="0">
                <a:pos x="68" y="499"/>
              </a:cxn>
              <a:cxn ang="0">
                <a:pos x="250" y="997"/>
              </a:cxn>
            </a:cxnLst>
            <a:rect l="0" t="0" r="r" b="b"/>
            <a:pathLst>
              <a:path w="658" h="997">
                <a:moveTo>
                  <a:pt x="658" y="0"/>
                </a:moveTo>
                <a:cubicBezTo>
                  <a:pt x="397" y="166"/>
                  <a:pt x="136" y="333"/>
                  <a:pt x="68" y="499"/>
                </a:cubicBezTo>
                <a:cubicBezTo>
                  <a:pt x="0" y="665"/>
                  <a:pt x="125" y="831"/>
                  <a:pt x="250" y="997"/>
                </a:cubicBezTo>
              </a:path>
            </a:pathLst>
          </a:custGeom>
          <a:noFill/>
          <a:ln w="9525">
            <a:solidFill>
              <a:schemeClr val="tx1"/>
            </a:solidFill>
            <a:round/>
            <a:headEnd/>
            <a:tailEnd/>
          </a:ln>
          <a:effectLst/>
        </p:spPr>
        <p:txBody>
          <a:bodyPr/>
          <a:lstStyle/>
          <a:p>
            <a:endParaRPr lang="zh-CN" altLang="en-US"/>
          </a:p>
        </p:txBody>
      </p:sp>
      <p:sp>
        <p:nvSpPr>
          <p:cNvPr id="8" name="Line 11"/>
          <p:cNvSpPr>
            <a:spLocks noChangeShapeType="1"/>
          </p:cNvSpPr>
          <p:nvPr/>
        </p:nvSpPr>
        <p:spPr bwMode="auto">
          <a:xfrm flipH="1">
            <a:off x="576387" y="6076652"/>
            <a:ext cx="71437" cy="142875"/>
          </a:xfrm>
          <a:prstGeom prst="line">
            <a:avLst/>
          </a:prstGeom>
          <a:noFill/>
          <a:ln w="9525">
            <a:solidFill>
              <a:schemeClr val="tx1"/>
            </a:solidFill>
            <a:round/>
            <a:headEnd/>
            <a:tailEnd/>
          </a:ln>
          <a:effectLst/>
        </p:spPr>
        <p:txBody>
          <a:bodyPr/>
          <a:lstStyle/>
          <a:p>
            <a:endParaRPr lang="zh-CN" altLang="en-US"/>
          </a:p>
        </p:txBody>
      </p:sp>
      <p:sp>
        <p:nvSpPr>
          <p:cNvPr id="9" name="Line 12"/>
          <p:cNvSpPr>
            <a:spLocks noChangeShapeType="1"/>
          </p:cNvSpPr>
          <p:nvPr/>
        </p:nvSpPr>
        <p:spPr bwMode="auto">
          <a:xfrm flipH="1" flipV="1">
            <a:off x="431924" y="6148090"/>
            <a:ext cx="144463" cy="71437"/>
          </a:xfrm>
          <a:prstGeom prst="line">
            <a:avLst/>
          </a:prstGeom>
          <a:noFill/>
          <a:ln w="9525">
            <a:solidFill>
              <a:schemeClr val="tx1"/>
            </a:solidFill>
            <a:round/>
            <a:headEnd/>
            <a:tailEnd/>
          </a:ln>
          <a:effectLst/>
        </p:spPr>
        <p:txBody>
          <a:bodyPr/>
          <a:lstStyle/>
          <a:p>
            <a:endParaRPr lang="zh-CN" altLang="en-US"/>
          </a:p>
        </p:txBody>
      </p:sp>
      <p:pic>
        <p:nvPicPr>
          <p:cNvPr id="10" name="Picture 16"/>
          <p:cNvPicPr>
            <a:picLocks noChangeAspect="1" noChangeArrowheads="1"/>
          </p:cNvPicPr>
          <p:nvPr/>
        </p:nvPicPr>
        <p:blipFill>
          <a:blip r:embed="rId3"/>
          <a:srcRect/>
          <a:stretch>
            <a:fillRect/>
          </a:stretch>
        </p:blipFill>
        <p:spPr bwMode="auto">
          <a:xfrm>
            <a:off x="4968999" y="3835102"/>
            <a:ext cx="4032250" cy="368300"/>
          </a:xfrm>
          <a:prstGeom prst="rect">
            <a:avLst/>
          </a:prstGeom>
          <a:noFill/>
          <a:ln w="9525">
            <a:noFill/>
            <a:miter lim="800000"/>
            <a:headEnd/>
            <a:tailEnd/>
          </a:ln>
          <a:effectLst/>
        </p:spPr>
      </p:pic>
      <p:sp>
        <p:nvSpPr>
          <p:cNvPr id="11" name="Oval 17"/>
          <p:cNvSpPr>
            <a:spLocks noChangeArrowheads="1"/>
          </p:cNvSpPr>
          <p:nvPr/>
        </p:nvSpPr>
        <p:spPr bwMode="auto">
          <a:xfrm>
            <a:off x="7361362" y="3835102"/>
            <a:ext cx="1090612" cy="360363"/>
          </a:xfrm>
          <a:prstGeom prst="ellipse">
            <a:avLst/>
          </a:prstGeom>
          <a:noFill/>
          <a:ln w="12700">
            <a:solidFill>
              <a:srgbClr val="FF3300"/>
            </a:solidFill>
            <a:prstDash val="dash"/>
            <a:round/>
            <a:headEnd/>
            <a:tailEnd/>
          </a:ln>
          <a:effectLst/>
        </p:spPr>
        <p:txBody>
          <a:bodyPr wrap="none" anchor="ctr"/>
          <a:lstStyle/>
          <a:p>
            <a:endParaRPr lang="zh-CN" altLang="en-US"/>
          </a:p>
        </p:txBody>
      </p:sp>
      <p:sp>
        <p:nvSpPr>
          <p:cNvPr id="12" name="Oval 18"/>
          <p:cNvSpPr>
            <a:spLocks noChangeArrowheads="1"/>
          </p:cNvSpPr>
          <p:nvPr/>
        </p:nvSpPr>
        <p:spPr bwMode="auto">
          <a:xfrm>
            <a:off x="2459162" y="2331740"/>
            <a:ext cx="1141412" cy="360362"/>
          </a:xfrm>
          <a:prstGeom prst="ellipse">
            <a:avLst/>
          </a:prstGeom>
          <a:noFill/>
          <a:ln w="12700">
            <a:solidFill>
              <a:srgbClr val="FF3300"/>
            </a:solidFill>
            <a:prstDash val="dash"/>
            <a:round/>
            <a:headEnd/>
            <a:tailEnd/>
          </a:ln>
          <a:effectLst/>
        </p:spPr>
        <p:txBody>
          <a:bodyPr wrap="none" anchor="ctr"/>
          <a:lstStyle/>
          <a:p>
            <a:endParaRPr lang="zh-CN" altLang="en-US"/>
          </a:p>
        </p:txBody>
      </p:sp>
      <p:sp>
        <p:nvSpPr>
          <p:cNvPr id="13" name="Freeform 19"/>
          <p:cNvSpPr>
            <a:spLocks/>
          </p:cNvSpPr>
          <p:nvPr/>
        </p:nvSpPr>
        <p:spPr bwMode="auto">
          <a:xfrm>
            <a:off x="3600574" y="2163465"/>
            <a:ext cx="4032250" cy="1679575"/>
          </a:xfrm>
          <a:custGeom>
            <a:avLst/>
            <a:gdLst/>
            <a:ahLst/>
            <a:cxnLst>
              <a:cxn ang="0">
                <a:pos x="0" y="151"/>
              </a:cxn>
              <a:cxn ang="0">
                <a:pos x="1134" y="151"/>
              </a:cxn>
              <a:cxn ang="0">
                <a:pos x="2540" y="1058"/>
              </a:cxn>
            </a:cxnLst>
            <a:rect l="0" t="0" r="r" b="b"/>
            <a:pathLst>
              <a:path w="2540" h="1058">
                <a:moveTo>
                  <a:pt x="0" y="151"/>
                </a:moveTo>
                <a:cubicBezTo>
                  <a:pt x="355" y="75"/>
                  <a:pt x="711" y="0"/>
                  <a:pt x="1134" y="151"/>
                </a:cubicBezTo>
                <a:cubicBezTo>
                  <a:pt x="1557" y="302"/>
                  <a:pt x="2048" y="680"/>
                  <a:pt x="2540" y="1058"/>
                </a:cubicBezTo>
              </a:path>
            </a:pathLst>
          </a:custGeom>
          <a:noFill/>
          <a:ln w="9525" cap="flat">
            <a:solidFill>
              <a:srgbClr val="FF3300"/>
            </a:solidFill>
            <a:prstDash val="dash"/>
            <a:round/>
            <a:headEnd/>
            <a:tailEnd/>
          </a:ln>
          <a:effectLst/>
        </p:spPr>
        <p:txBody>
          <a:bodyPr/>
          <a:lstStyle/>
          <a:p>
            <a:endParaRPr lang="zh-CN" altLang="en-US"/>
          </a:p>
        </p:txBody>
      </p:sp>
      <p:sp>
        <p:nvSpPr>
          <p:cNvPr id="14" name="Text Box 20"/>
          <p:cNvSpPr txBox="1">
            <a:spLocks noChangeArrowheads="1"/>
          </p:cNvSpPr>
          <p:nvPr/>
        </p:nvSpPr>
        <p:spPr bwMode="auto">
          <a:xfrm>
            <a:off x="2065462" y="4646315"/>
            <a:ext cx="5689600" cy="942975"/>
          </a:xfrm>
          <a:prstGeom prst="rect">
            <a:avLst/>
          </a:prstGeom>
          <a:solidFill>
            <a:srgbClr val="66FF33"/>
          </a:solidFill>
          <a:ln w="9525">
            <a:noFill/>
            <a:miter lim="800000"/>
            <a:headEnd/>
            <a:tailEnd/>
          </a:ln>
          <a:effectLst/>
        </p:spPr>
        <p:txBody>
          <a:bodyPr>
            <a:spAutoFit/>
          </a:bodyPr>
          <a:lstStyle/>
          <a:p>
            <a:pPr>
              <a:spcBef>
                <a:spcPct val="50000"/>
              </a:spcBef>
            </a:pPr>
            <a:r>
              <a:rPr lang="en-US" altLang="zh-CN" sz="1400"/>
              <a:t>action </a:t>
            </a:r>
            <a:r>
              <a:rPr lang="zh-CN" altLang="en-US" sz="1400"/>
              <a:t>元素的 </a:t>
            </a:r>
            <a:r>
              <a:rPr lang="en-US" altLang="zh-CN" sz="1400"/>
              <a:t>class </a:t>
            </a:r>
            <a:r>
              <a:rPr lang="zh-CN" altLang="en-US" sz="1400"/>
              <a:t>属性是可选的</a:t>
            </a:r>
            <a:r>
              <a:rPr lang="en-US" altLang="zh-CN" sz="1400"/>
              <a:t>. </a:t>
            </a:r>
            <a:r>
              <a:rPr lang="zh-CN" altLang="en-US" sz="1400"/>
              <a:t>如果没有配置 </a:t>
            </a:r>
            <a:r>
              <a:rPr lang="en-US" altLang="zh-CN" sz="1400"/>
              <a:t>class </a:t>
            </a:r>
            <a:r>
              <a:rPr lang="zh-CN" altLang="en-US" sz="1400"/>
              <a:t>属性</a:t>
            </a:r>
            <a:r>
              <a:rPr lang="en-US" altLang="zh-CN" sz="1400"/>
              <a:t>, Struts </a:t>
            </a:r>
            <a:r>
              <a:rPr lang="zh-CN" altLang="en-US" sz="1400"/>
              <a:t>将把 </a:t>
            </a:r>
            <a:r>
              <a:rPr lang="en-US" altLang="zh-CN" sz="1400"/>
              <a:t>com.opensymphony.xwork2.ActionSupport </a:t>
            </a:r>
            <a:r>
              <a:rPr lang="zh-CN" altLang="en-US" sz="1400"/>
              <a:t>作为其默认值</a:t>
            </a:r>
            <a:r>
              <a:rPr lang="en-US" altLang="zh-CN" sz="1400"/>
              <a:t>.  </a:t>
            </a:r>
            <a:r>
              <a:rPr lang="zh-CN" altLang="en-US" sz="1400"/>
              <a:t>如果配置了 </a:t>
            </a:r>
            <a:r>
              <a:rPr lang="en-US" altLang="zh-CN" sz="1400"/>
              <a:t>class </a:t>
            </a:r>
            <a:r>
              <a:rPr lang="zh-CN" altLang="en-US" sz="1400"/>
              <a:t>属性</a:t>
            </a:r>
            <a:r>
              <a:rPr lang="en-US" altLang="zh-CN" sz="1400"/>
              <a:t>, </a:t>
            </a:r>
            <a:r>
              <a:rPr lang="zh-CN" altLang="en-US" sz="1400"/>
              <a:t>还可以使用 </a:t>
            </a:r>
            <a:r>
              <a:rPr lang="en-US" altLang="zh-CN" sz="1400"/>
              <a:t>method </a:t>
            </a:r>
            <a:r>
              <a:rPr lang="zh-CN" altLang="en-US" sz="1400"/>
              <a:t>属性配置该类的一个动作方法</a:t>
            </a:r>
            <a:r>
              <a:rPr lang="en-US" altLang="zh-CN" sz="1400"/>
              <a:t>. method </a:t>
            </a:r>
            <a:r>
              <a:rPr lang="zh-CN" altLang="en-US" sz="1400"/>
              <a:t>属性的默认值为 </a:t>
            </a:r>
            <a:r>
              <a:rPr lang="en-US" altLang="zh-CN" sz="1400"/>
              <a:t>execute </a:t>
            </a:r>
          </a:p>
        </p:txBody>
      </p:sp>
      <p:sp>
        <p:nvSpPr>
          <p:cNvPr id="15" name="Line 21"/>
          <p:cNvSpPr>
            <a:spLocks noChangeShapeType="1"/>
          </p:cNvSpPr>
          <p:nvPr/>
        </p:nvSpPr>
        <p:spPr bwMode="auto">
          <a:xfrm>
            <a:off x="3887912" y="3317577"/>
            <a:ext cx="0" cy="1295400"/>
          </a:xfrm>
          <a:prstGeom prst="line">
            <a:avLst/>
          </a:prstGeom>
          <a:noFill/>
          <a:ln w="9525">
            <a:solidFill>
              <a:schemeClr val="tx1"/>
            </a:solidFill>
            <a:round/>
            <a:headEnd/>
            <a:tailEnd type="triangle" w="med" len="med"/>
          </a:ln>
          <a:effectLst/>
        </p:spPr>
        <p:txBody>
          <a:bodyPr/>
          <a:lstStyle/>
          <a:p>
            <a:endParaRPr lang="zh-CN" altLang="en-US"/>
          </a:p>
        </p:txBody>
      </p:sp>
      <p:sp>
        <p:nvSpPr>
          <p:cNvPr id="16" name="Line 22"/>
          <p:cNvSpPr>
            <a:spLocks noChangeShapeType="1"/>
          </p:cNvSpPr>
          <p:nvPr/>
        </p:nvSpPr>
        <p:spPr bwMode="auto">
          <a:xfrm flipV="1">
            <a:off x="3527549" y="1684040"/>
            <a:ext cx="1439863" cy="719137"/>
          </a:xfrm>
          <a:prstGeom prst="line">
            <a:avLst/>
          </a:prstGeom>
          <a:noFill/>
          <a:ln w="9525">
            <a:solidFill>
              <a:schemeClr val="tx1"/>
            </a:solidFill>
            <a:round/>
            <a:headEnd/>
            <a:tailEnd type="triangle" w="med" len="med"/>
          </a:ln>
          <a:effectLst/>
        </p:spPr>
        <p:txBody>
          <a:bodyPr/>
          <a:lstStyle/>
          <a:p>
            <a:endParaRPr lang="zh-CN" altLang="en-US"/>
          </a:p>
        </p:txBody>
      </p:sp>
    </p:spTree>
    <p:extLst>
      <p:ext uri="{BB962C8B-B14F-4D97-AF65-F5344CB8AC3E}">
        <p14:creationId xmlns:p14="http://schemas.microsoft.com/office/powerpoint/2010/main" val="1601371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down)">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wipe(down)">
                                      <p:cBhvr>
                                        <p:cTn id="25" dur="500"/>
                                        <p:tgtEl>
                                          <p:spTgt spid="11"/>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wipe(down)">
                                      <p:cBhvr>
                                        <p:cTn id="28" dur="500"/>
                                        <p:tgtEl>
                                          <p:spTgt spid="13"/>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wipe(down)">
                                      <p:cBhvr>
                                        <p:cTn id="33" dur="500"/>
                                        <p:tgtEl>
                                          <p:spTgt spid="16"/>
                                        </p:tgtEl>
                                      </p:cBhvr>
                                    </p:animEffect>
                                  </p:childTnLst>
                                </p:cTn>
                              </p:par>
                              <p:par>
                                <p:cTn id="34" presetID="22" presetClass="entr" presetSubtype="4" fill="hold" grpId="0" nodeType="with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wipe(down)">
                                      <p:cBhvr>
                                        <p:cTn id="36" dur="500"/>
                                        <p:tgtEl>
                                          <p:spTgt spid="6"/>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grpId="0" nodeType="click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wipe(down)">
                                      <p:cBhvr>
                                        <p:cTn id="41" dur="500"/>
                                        <p:tgtEl>
                                          <p:spTgt spid="15"/>
                                        </p:tgtEl>
                                      </p:cBhvr>
                                    </p:animEffect>
                                  </p:childTnLst>
                                </p:cTn>
                              </p:par>
                              <p:par>
                                <p:cTn id="42" presetID="22" presetClass="entr" presetSubtype="4" fill="hold" grpId="0" nodeType="with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wipe(down)">
                                      <p:cBhvr>
                                        <p:cTn id="4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11" grpId="0" animBg="1"/>
      <p:bldP spid="12" grpId="0" animBg="1"/>
      <p:bldP spid="13" grpId="0" animBg="1"/>
      <p:bldP spid="14" grpId="0" animBg="1"/>
      <p:bldP spid="15" grpId="0" animBg="1"/>
      <p:bldP spid="16" grpId="0" animBg="1"/>
    </p:bldLst>
  </p:timing>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2018" name="Rectangle 2"/>
          <p:cNvSpPr>
            <a:spLocks noGrp="1" noChangeArrowheads="1"/>
          </p:cNvSpPr>
          <p:nvPr>
            <p:ph type="title"/>
          </p:nvPr>
        </p:nvSpPr>
        <p:spPr>
          <a:xfrm>
            <a:off x="757559" y="670272"/>
            <a:ext cx="7772400" cy="1143000"/>
          </a:xfrm>
        </p:spPr>
        <p:txBody>
          <a:bodyPr/>
          <a:lstStyle/>
          <a:p>
            <a:r>
              <a:rPr lang="en-US" altLang="zh-CN" dirty="0">
                <a:latin typeface="微软雅黑" pitchFamily="34" charset="-122"/>
                <a:ea typeface="微软雅黑" pitchFamily="34" charset="-122"/>
              </a:rPr>
              <a:t>Action </a:t>
            </a:r>
            <a:r>
              <a:rPr lang="zh-CN" altLang="en-US" dirty="0">
                <a:latin typeface="微软雅黑" pitchFamily="34" charset="-122"/>
                <a:ea typeface="微软雅黑" pitchFamily="34" charset="-122"/>
              </a:rPr>
              <a:t>链的约定</a:t>
            </a:r>
          </a:p>
        </p:txBody>
      </p:sp>
      <p:sp>
        <p:nvSpPr>
          <p:cNvPr id="342019" name="Rectangle 3"/>
          <p:cNvSpPr>
            <a:spLocks noGrp="1" noChangeArrowheads="1"/>
          </p:cNvSpPr>
          <p:nvPr>
            <p:ph type="body" idx="1"/>
          </p:nvPr>
        </p:nvSpPr>
        <p:spPr>
          <a:xfrm>
            <a:off x="327347" y="1762472"/>
            <a:ext cx="8493125" cy="2530624"/>
          </a:xfrm>
        </p:spPr>
        <p:txBody>
          <a:bodyPr/>
          <a:lstStyle/>
          <a:p>
            <a:r>
              <a:rPr lang="zh-CN" altLang="en-US" sz="2400" dirty="0">
                <a:latin typeface="微软雅黑" pitchFamily="34" charset="-122"/>
                <a:ea typeface="微软雅黑" pitchFamily="34" charset="-122"/>
              </a:rPr>
              <a:t>如果希望一个 </a:t>
            </a:r>
            <a:r>
              <a:rPr lang="en-US" altLang="zh-CN" sz="2400" dirty="0">
                <a:latin typeface="微软雅黑" pitchFamily="34" charset="-122"/>
                <a:ea typeface="微软雅黑" pitchFamily="34" charset="-122"/>
              </a:rPr>
              <a:t>Action </a:t>
            </a:r>
            <a:r>
              <a:rPr lang="zh-CN" altLang="en-US" sz="2400" dirty="0">
                <a:latin typeface="微软雅黑" pitchFamily="34" charset="-122"/>
                <a:ea typeface="微软雅黑" pitchFamily="34" charset="-122"/>
              </a:rPr>
              <a:t>处理结束后不是进入视图页面</a:t>
            </a:r>
            <a:r>
              <a:rPr lang="en-US" altLang="zh-CN" sz="2400" dirty="0">
                <a:latin typeface="微软雅黑" pitchFamily="34" charset="-122"/>
                <a:ea typeface="微软雅黑" pitchFamily="34" charset="-122"/>
              </a:rPr>
              <a:t>, </a:t>
            </a:r>
            <a:r>
              <a:rPr lang="zh-CN" altLang="en-US" sz="2400" dirty="0">
                <a:latin typeface="微软雅黑" pitchFamily="34" charset="-122"/>
                <a:ea typeface="微软雅黑" pitchFamily="34" charset="-122"/>
              </a:rPr>
              <a:t>而是进行另一个 </a:t>
            </a:r>
            <a:r>
              <a:rPr lang="en-US" altLang="zh-CN" sz="2400" dirty="0">
                <a:latin typeface="微软雅黑" pitchFamily="34" charset="-122"/>
                <a:ea typeface="微软雅黑" pitchFamily="34" charset="-122"/>
              </a:rPr>
              <a:t>Action </a:t>
            </a:r>
            <a:r>
              <a:rPr lang="zh-CN" altLang="en-US" sz="2400" dirty="0">
                <a:latin typeface="微软雅黑" pitchFamily="34" charset="-122"/>
                <a:ea typeface="微软雅黑" pitchFamily="34" charset="-122"/>
              </a:rPr>
              <a:t>形成 </a:t>
            </a:r>
            <a:r>
              <a:rPr lang="en-US" altLang="zh-CN" sz="2400" dirty="0">
                <a:latin typeface="微软雅黑" pitchFamily="34" charset="-122"/>
                <a:ea typeface="微软雅黑" pitchFamily="34" charset="-122"/>
              </a:rPr>
              <a:t>Action </a:t>
            </a:r>
            <a:r>
              <a:rPr lang="zh-CN" altLang="en-US" sz="2400" dirty="0">
                <a:latin typeface="微软雅黑" pitchFamily="34" charset="-122"/>
                <a:ea typeface="微软雅黑" pitchFamily="34" charset="-122"/>
              </a:rPr>
              <a:t>链</a:t>
            </a:r>
            <a:r>
              <a:rPr lang="en-US" altLang="zh-CN" sz="2400" dirty="0">
                <a:latin typeface="微软雅黑" pitchFamily="34" charset="-122"/>
                <a:ea typeface="微软雅黑" pitchFamily="34" charset="-122"/>
              </a:rPr>
              <a:t>. </a:t>
            </a:r>
            <a:r>
              <a:rPr lang="zh-CN" altLang="en-US" sz="2400" dirty="0">
                <a:latin typeface="微软雅黑" pitchFamily="34" charset="-122"/>
                <a:ea typeface="微软雅黑" pitchFamily="34" charset="-122"/>
              </a:rPr>
              <a:t>通过 </a:t>
            </a:r>
            <a:r>
              <a:rPr lang="en-US" altLang="zh-CN" sz="2400" dirty="0">
                <a:latin typeface="微软雅黑" pitchFamily="34" charset="-122"/>
                <a:ea typeface="微软雅黑" pitchFamily="34" charset="-122"/>
              </a:rPr>
              <a:t>Conversion </a:t>
            </a:r>
            <a:r>
              <a:rPr lang="zh-CN" altLang="en-US" sz="2400" dirty="0">
                <a:latin typeface="微软雅黑" pitchFamily="34" charset="-122"/>
                <a:ea typeface="微软雅黑" pitchFamily="34" charset="-122"/>
              </a:rPr>
              <a:t>插件则只需遵守如下三个约定即可</a:t>
            </a:r>
            <a:r>
              <a:rPr lang="en-US" altLang="zh-CN" sz="2400" dirty="0">
                <a:latin typeface="微软雅黑" pitchFamily="34" charset="-122"/>
                <a:ea typeface="微软雅黑" pitchFamily="34" charset="-122"/>
              </a:rPr>
              <a:t>.</a:t>
            </a:r>
          </a:p>
          <a:p>
            <a:pPr lvl="1"/>
            <a:r>
              <a:rPr lang="zh-CN" altLang="en-US" sz="2000" dirty="0">
                <a:latin typeface="微软雅黑" pitchFamily="34" charset="-122"/>
                <a:ea typeface="微软雅黑" pitchFamily="34" charset="-122"/>
              </a:rPr>
              <a:t>第一个 </a:t>
            </a:r>
            <a:r>
              <a:rPr lang="en-US" altLang="zh-CN" sz="2000" dirty="0">
                <a:latin typeface="微软雅黑" pitchFamily="34" charset="-122"/>
                <a:ea typeface="微软雅黑" pitchFamily="34" charset="-122"/>
              </a:rPr>
              <a:t>Action </a:t>
            </a:r>
            <a:r>
              <a:rPr lang="zh-CN" altLang="en-US" sz="2000" dirty="0">
                <a:latin typeface="微软雅黑" pitchFamily="34" charset="-122"/>
                <a:ea typeface="微软雅黑" pitchFamily="34" charset="-122"/>
              </a:rPr>
              <a:t>返回的逻辑视图字符串没有对应的视图资源</a:t>
            </a:r>
          </a:p>
          <a:p>
            <a:pPr lvl="1"/>
            <a:r>
              <a:rPr lang="zh-CN" altLang="en-US" sz="2000" dirty="0">
                <a:latin typeface="微软雅黑" pitchFamily="34" charset="-122"/>
                <a:ea typeface="微软雅黑" pitchFamily="34" charset="-122"/>
              </a:rPr>
              <a:t>第二个 </a:t>
            </a:r>
            <a:r>
              <a:rPr lang="en-US" altLang="zh-CN" sz="2000" dirty="0">
                <a:latin typeface="微软雅黑" pitchFamily="34" charset="-122"/>
                <a:ea typeface="微软雅黑" pitchFamily="34" charset="-122"/>
              </a:rPr>
              <a:t>Action </a:t>
            </a:r>
            <a:r>
              <a:rPr lang="zh-CN" altLang="en-US" sz="2000" dirty="0">
                <a:latin typeface="微软雅黑" pitchFamily="34" charset="-122"/>
                <a:ea typeface="微软雅黑" pitchFamily="34" charset="-122"/>
              </a:rPr>
              <a:t>与第一个 </a:t>
            </a:r>
            <a:r>
              <a:rPr lang="en-US" altLang="zh-CN" sz="2000" dirty="0">
                <a:latin typeface="微软雅黑" pitchFamily="34" charset="-122"/>
                <a:ea typeface="微软雅黑" pitchFamily="34" charset="-122"/>
              </a:rPr>
              <a:t>Action </a:t>
            </a:r>
            <a:r>
              <a:rPr lang="zh-CN" altLang="en-US" sz="2000" dirty="0">
                <a:latin typeface="微软雅黑" pitchFamily="34" charset="-122"/>
                <a:ea typeface="微软雅黑" pitchFamily="34" charset="-122"/>
              </a:rPr>
              <a:t>处于用一个包下</a:t>
            </a:r>
          </a:p>
          <a:p>
            <a:pPr lvl="1"/>
            <a:r>
              <a:rPr lang="zh-CN" altLang="en-US" sz="2000" dirty="0">
                <a:latin typeface="微软雅黑" pitchFamily="34" charset="-122"/>
                <a:ea typeface="微软雅黑" pitchFamily="34" charset="-122"/>
              </a:rPr>
              <a:t>第二个 </a:t>
            </a:r>
            <a:r>
              <a:rPr lang="en-US" altLang="zh-CN" sz="2000" dirty="0">
                <a:latin typeface="微软雅黑" pitchFamily="34" charset="-122"/>
                <a:ea typeface="微软雅黑" pitchFamily="34" charset="-122"/>
              </a:rPr>
              <a:t>Action </a:t>
            </a:r>
            <a:r>
              <a:rPr lang="zh-CN" altLang="en-US" sz="2000" dirty="0">
                <a:latin typeface="微软雅黑" pitchFamily="34" charset="-122"/>
                <a:ea typeface="微软雅黑" pitchFamily="34" charset="-122"/>
              </a:rPr>
              <a:t>映射的 </a:t>
            </a:r>
            <a:r>
              <a:rPr lang="en-US" altLang="zh-CN" sz="2000" dirty="0">
                <a:latin typeface="微软雅黑" pitchFamily="34" charset="-122"/>
                <a:ea typeface="微软雅黑" pitchFamily="34" charset="-122"/>
              </a:rPr>
              <a:t>URL </a:t>
            </a:r>
            <a:r>
              <a:rPr lang="zh-CN" altLang="en-US" sz="2000" dirty="0">
                <a:latin typeface="微软雅黑" pitchFamily="34" charset="-122"/>
                <a:ea typeface="微软雅黑" pitchFamily="34" charset="-122"/>
              </a:rPr>
              <a:t>为</a:t>
            </a:r>
            <a:r>
              <a:rPr lang="en-US" altLang="zh-CN" sz="2000" dirty="0">
                <a:latin typeface="微软雅黑" pitchFamily="34" charset="-122"/>
                <a:ea typeface="微软雅黑" pitchFamily="34" charset="-122"/>
              </a:rPr>
              <a:t>: </a:t>
            </a:r>
            <a:r>
              <a:rPr lang="en-US" altLang="zh-CN" sz="2000" dirty="0" err="1">
                <a:latin typeface="微软雅黑" pitchFamily="34" charset="-122"/>
                <a:ea typeface="微软雅黑" pitchFamily="34" charset="-122"/>
              </a:rPr>
              <a:t>firstActionUrl</a:t>
            </a:r>
            <a:r>
              <a:rPr lang="en-US" altLang="zh-CN" sz="2000" dirty="0">
                <a:latin typeface="微软雅黑" pitchFamily="34" charset="-122"/>
                <a:ea typeface="微软雅黑" pitchFamily="34" charset="-122"/>
              </a:rPr>
              <a:t> + </a:t>
            </a:r>
            <a:r>
              <a:rPr lang="en-US" altLang="zh-CN" sz="2000" dirty="0" err="1">
                <a:latin typeface="微软雅黑" pitchFamily="34" charset="-122"/>
                <a:ea typeface="微软雅黑" pitchFamily="34" charset="-122"/>
              </a:rPr>
              <a:t>resultCode</a:t>
            </a:r>
            <a:r>
              <a:rPr lang="zh-CN" altLang="en-US" sz="2000" dirty="0">
                <a:latin typeface="微软雅黑" pitchFamily="34" charset="-122"/>
                <a:ea typeface="微软雅黑" pitchFamily="34" charset="-122"/>
              </a:rPr>
              <a:t>。</a:t>
            </a:r>
          </a:p>
        </p:txBody>
      </p:sp>
    </p:spTree>
    <p:extLst>
      <p:ext uri="{BB962C8B-B14F-4D97-AF65-F5344CB8AC3E}">
        <p14:creationId xmlns:p14="http://schemas.microsoft.com/office/powerpoint/2010/main" val="2632029215"/>
      </p:ext>
    </p:extLst>
  </p:cSld>
  <p:clrMapOvr>
    <a:masterClrMapping/>
  </p:clrMapOvr>
  <p:timing>
    <p:tnLst>
      <p:par>
        <p:cTn id="1" dur="indefinite" restart="never" nodeType="tmRoot"/>
      </p:par>
    </p:tnLst>
  </p:timing>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3042" name="Rectangle 2"/>
          <p:cNvSpPr>
            <a:spLocks noGrp="1" noChangeArrowheads="1"/>
          </p:cNvSpPr>
          <p:nvPr>
            <p:ph type="title"/>
          </p:nvPr>
        </p:nvSpPr>
        <p:spPr>
          <a:xfrm>
            <a:off x="1840160" y="-162272"/>
            <a:ext cx="7772400" cy="1143000"/>
          </a:xfrm>
        </p:spPr>
        <p:txBody>
          <a:bodyPr>
            <a:normAutofit/>
          </a:bodyPr>
          <a:lstStyle/>
          <a:p>
            <a:r>
              <a:rPr lang="en-US" altLang="zh-CN" sz="4000" dirty="0">
                <a:solidFill>
                  <a:schemeClr val="bg1"/>
                </a:solidFill>
                <a:latin typeface="微软雅黑" pitchFamily="34" charset="-122"/>
                <a:ea typeface="微软雅黑" pitchFamily="34" charset="-122"/>
              </a:rPr>
              <a:t>Conversion </a:t>
            </a:r>
            <a:r>
              <a:rPr lang="zh-CN" altLang="en-US" sz="4000" dirty="0">
                <a:solidFill>
                  <a:schemeClr val="bg1"/>
                </a:solidFill>
                <a:latin typeface="微软雅黑" pitchFamily="34" charset="-122"/>
                <a:ea typeface="微软雅黑" pitchFamily="34" charset="-122"/>
              </a:rPr>
              <a:t>插件的常用常量</a:t>
            </a:r>
          </a:p>
        </p:txBody>
      </p:sp>
      <p:pic>
        <p:nvPicPr>
          <p:cNvPr id="343047" name="Picture 7"/>
          <p:cNvPicPr>
            <a:picLocks noChangeAspect="1" noChangeArrowheads="1"/>
          </p:cNvPicPr>
          <p:nvPr/>
        </p:nvPicPr>
        <p:blipFill>
          <a:blip r:embed="rId2"/>
          <a:srcRect/>
          <a:stretch>
            <a:fillRect/>
          </a:stretch>
        </p:blipFill>
        <p:spPr bwMode="auto">
          <a:xfrm>
            <a:off x="-152400" y="1013420"/>
            <a:ext cx="9477375" cy="5295900"/>
          </a:xfrm>
          <a:prstGeom prst="rect">
            <a:avLst/>
          </a:prstGeom>
          <a:noFill/>
          <a:ln w="9525">
            <a:noFill/>
            <a:miter lim="800000"/>
            <a:headEnd/>
            <a:tailEnd/>
          </a:ln>
          <a:effectLst/>
        </p:spPr>
      </p:pic>
    </p:spTree>
    <p:extLst>
      <p:ext uri="{BB962C8B-B14F-4D97-AF65-F5344CB8AC3E}">
        <p14:creationId xmlns:p14="http://schemas.microsoft.com/office/powerpoint/2010/main" val="1428730352"/>
      </p:ext>
    </p:extLst>
  </p:cSld>
  <p:clrMapOvr>
    <a:masterClrMapping/>
  </p:clrMapOvr>
  <p:timing>
    <p:tnLst>
      <p:par>
        <p:cTn id="1" dur="indefinite" restart="never" nodeType="tmRoot"/>
      </p:par>
    </p:tnLst>
  </p:timing>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4066" name="Rectangle 2"/>
          <p:cNvSpPr>
            <a:spLocks noGrp="1" noChangeArrowheads="1"/>
          </p:cNvSpPr>
          <p:nvPr>
            <p:ph type="title"/>
          </p:nvPr>
        </p:nvSpPr>
        <p:spPr>
          <a:xfrm>
            <a:off x="827584" y="692042"/>
            <a:ext cx="7772400" cy="1143000"/>
          </a:xfrm>
        </p:spPr>
        <p:txBody>
          <a:bodyPr/>
          <a:lstStyle/>
          <a:p>
            <a:r>
              <a:rPr lang="en-US" altLang="zh-CN" dirty="0">
                <a:latin typeface="微软雅黑" pitchFamily="34" charset="-122"/>
                <a:ea typeface="微软雅黑" pitchFamily="34" charset="-122"/>
              </a:rPr>
              <a:t>Convention </a:t>
            </a:r>
            <a:r>
              <a:rPr lang="zh-CN" altLang="en-US" dirty="0">
                <a:latin typeface="微软雅黑" pitchFamily="34" charset="-122"/>
                <a:ea typeface="微软雅黑" pitchFamily="34" charset="-122"/>
              </a:rPr>
              <a:t>的 </a:t>
            </a:r>
            <a:r>
              <a:rPr lang="en-US" altLang="zh-CN" dirty="0">
                <a:latin typeface="微软雅黑" pitchFamily="34" charset="-122"/>
                <a:ea typeface="微软雅黑" pitchFamily="34" charset="-122"/>
              </a:rPr>
              <a:t>Annotation</a:t>
            </a:r>
          </a:p>
        </p:txBody>
      </p:sp>
      <p:sp>
        <p:nvSpPr>
          <p:cNvPr id="344067" name="Rectangle 3"/>
          <p:cNvSpPr>
            <a:spLocks noGrp="1" noChangeArrowheads="1"/>
          </p:cNvSpPr>
          <p:nvPr>
            <p:ph type="body" idx="1"/>
          </p:nvPr>
        </p:nvSpPr>
        <p:spPr>
          <a:xfrm>
            <a:off x="251520" y="1916832"/>
            <a:ext cx="8496944" cy="1512168"/>
          </a:xfrm>
        </p:spPr>
        <p:txBody>
          <a:bodyPr/>
          <a:lstStyle/>
          <a:p>
            <a:r>
              <a:rPr lang="en-US" altLang="zh-CN" sz="2400" dirty="0">
                <a:latin typeface="微软雅黑" pitchFamily="34" charset="-122"/>
                <a:ea typeface="微软雅黑" pitchFamily="34" charset="-122"/>
              </a:rPr>
              <a:t>Conversion </a:t>
            </a:r>
            <a:r>
              <a:rPr lang="zh-CN" altLang="en-US" sz="2400" dirty="0">
                <a:latin typeface="微软雅黑" pitchFamily="34" charset="-122"/>
                <a:ea typeface="微软雅黑" pitchFamily="34" charset="-122"/>
              </a:rPr>
              <a:t>插件使用 </a:t>
            </a:r>
            <a:r>
              <a:rPr lang="en-US" altLang="zh-CN" sz="2400" dirty="0">
                <a:latin typeface="微软雅黑" pitchFamily="34" charset="-122"/>
                <a:ea typeface="微软雅黑" pitchFamily="34" charset="-122"/>
              </a:rPr>
              <a:t>Annotation </a:t>
            </a:r>
            <a:r>
              <a:rPr lang="zh-CN" altLang="en-US" sz="2400" dirty="0">
                <a:latin typeface="微软雅黑" pitchFamily="34" charset="-122"/>
                <a:ea typeface="微软雅黑" pitchFamily="34" charset="-122"/>
              </a:rPr>
              <a:t>来管理拦截器</a:t>
            </a:r>
            <a:r>
              <a:rPr lang="en-US" altLang="zh-CN" sz="2400" dirty="0">
                <a:latin typeface="微软雅黑" pitchFamily="34" charset="-122"/>
                <a:ea typeface="微软雅黑" pitchFamily="34" charset="-122"/>
              </a:rPr>
              <a:t>, </a:t>
            </a:r>
            <a:r>
              <a:rPr lang="zh-CN" altLang="en-US" sz="2400" dirty="0">
                <a:latin typeface="微软雅黑" pitchFamily="34" charset="-122"/>
                <a:ea typeface="微软雅黑" pitchFamily="34" charset="-122"/>
              </a:rPr>
              <a:t>异常处理等相关配置</a:t>
            </a:r>
            <a:r>
              <a:rPr lang="en-US" altLang="zh-CN" sz="2400" dirty="0">
                <a:latin typeface="微软雅黑" pitchFamily="34" charset="-122"/>
                <a:ea typeface="微软雅黑" pitchFamily="34" charset="-122"/>
              </a:rPr>
              <a:t>. Conversion </a:t>
            </a:r>
            <a:r>
              <a:rPr lang="zh-CN" altLang="en-US" sz="2400" dirty="0">
                <a:latin typeface="微软雅黑" pitchFamily="34" charset="-122"/>
                <a:ea typeface="微软雅黑" pitchFamily="34" charset="-122"/>
              </a:rPr>
              <a:t>还允许使用 </a:t>
            </a:r>
            <a:r>
              <a:rPr lang="en-US" altLang="zh-CN" sz="2400" dirty="0">
                <a:latin typeface="微软雅黑" pitchFamily="34" charset="-122"/>
                <a:ea typeface="微软雅黑" pitchFamily="34" charset="-122"/>
              </a:rPr>
              <a:t>Annotation </a:t>
            </a:r>
            <a:r>
              <a:rPr lang="zh-CN" altLang="en-US" sz="2400" dirty="0">
                <a:latin typeface="微软雅黑" pitchFamily="34" charset="-122"/>
                <a:ea typeface="微软雅黑" pitchFamily="34" charset="-122"/>
              </a:rPr>
              <a:t>管理 </a:t>
            </a:r>
            <a:r>
              <a:rPr lang="en-US" altLang="zh-CN" sz="2400" dirty="0">
                <a:latin typeface="微软雅黑" pitchFamily="34" charset="-122"/>
                <a:ea typeface="微软雅黑" pitchFamily="34" charset="-122"/>
              </a:rPr>
              <a:t>Action </a:t>
            </a:r>
            <a:r>
              <a:rPr lang="zh-CN" altLang="en-US" sz="2400" dirty="0">
                <a:latin typeface="微软雅黑" pitchFamily="34" charset="-122"/>
                <a:ea typeface="微软雅黑" pitchFamily="34" charset="-122"/>
              </a:rPr>
              <a:t>和 </a:t>
            </a:r>
            <a:r>
              <a:rPr lang="en-US" altLang="zh-CN" sz="2400" dirty="0">
                <a:latin typeface="微软雅黑" pitchFamily="34" charset="-122"/>
                <a:ea typeface="微软雅黑" pitchFamily="34" charset="-122"/>
              </a:rPr>
              <a:t>Result </a:t>
            </a:r>
            <a:r>
              <a:rPr lang="zh-CN" altLang="en-US" sz="2400" dirty="0">
                <a:latin typeface="微软雅黑" pitchFamily="34" charset="-122"/>
                <a:ea typeface="微软雅黑" pitchFamily="34" charset="-122"/>
              </a:rPr>
              <a:t>的配置</a:t>
            </a:r>
            <a:r>
              <a:rPr lang="en-US" altLang="zh-CN" sz="2400" dirty="0">
                <a:latin typeface="微软雅黑" pitchFamily="34" charset="-122"/>
                <a:ea typeface="微软雅黑" pitchFamily="34" charset="-122"/>
              </a:rPr>
              <a:t>, </a:t>
            </a:r>
            <a:r>
              <a:rPr lang="zh-CN" altLang="en-US" sz="2400" dirty="0">
                <a:latin typeface="微软雅黑" pitchFamily="34" charset="-122"/>
                <a:ea typeface="微软雅黑" pitchFamily="34" charset="-122"/>
              </a:rPr>
              <a:t>从而覆盖 </a:t>
            </a:r>
            <a:r>
              <a:rPr lang="en-US" altLang="zh-CN" sz="2400" dirty="0">
                <a:latin typeface="微软雅黑" pitchFamily="34" charset="-122"/>
                <a:ea typeface="微软雅黑" pitchFamily="34" charset="-122"/>
              </a:rPr>
              <a:t>Conversion </a:t>
            </a:r>
            <a:r>
              <a:rPr lang="zh-CN" altLang="en-US" sz="2400" dirty="0">
                <a:latin typeface="微软雅黑" pitchFamily="34" charset="-122"/>
                <a:ea typeface="微软雅黑" pitchFamily="34" charset="-122"/>
              </a:rPr>
              <a:t>的约定</a:t>
            </a:r>
            <a:r>
              <a:rPr lang="en-US" altLang="zh-CN" sz="2400" dirty="0">
                <a:latin typeface="微软雅黑" pitchFamily="34" charset="-122"/>
                <a:ea typeface="微软雅黑" pitchFamily="34" charset="-122"/>
              </a:rPr>
              <a:t>. </a:t>
            </a:r>
          </a:p>
        </p:txBody>
      </p:sp>
    </p:spTree>
    <p:extLst>
      <p:ext uri="{BB962C8B-B14F-4D97-AF65-F5344CB8AC3E}">
        <p14:creationId xmlns:p14="http://schemas.microsoft.com/office/powerpoint/2010/main" val="2258822688"/>
      </p:ext>
    </p:extLst>
  </p:cSld>
  <p:clrMapOvr>
    <a:masterClrMapping/>
  </p:clrMapOvr>
  <p:timing>
    <p:tnLst>
      <p:par>
        <p:cTn id="1" dur="indefinite" restart="never" nodeType="tmRoot"/>
      </p:par>
    </p:tnLst>
  </p:timing>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5090" name="Rectangle 2"/>
          <p:cNvSpPr>
            <a:spLocks noGrp="1" noChangeArrowheads="1"/>
          </p:cNvSpPr>
          <p:nvPr>
            <p:ph type="title"/>
          </p:nvPr>
        </p:nvSpPr>
        <p:spPr>
          <a:xfrm>
            <a:off x="899592" y="701824"/>
            <a:ext cx="7772400" cy="1143000"/>
          </a:xfrm>
        </p:spPr>
        <p:txBody>
          <a:bodyPr>
            <a:normAutofit fontScale="90000"/>
          </a:bodyPr>
          <a:lstStyle/>
          <a:p>
            <a:r>
              <a:rPr lang="en-US" altLang="zh-CN" dirty="0">
                <a:latin typeface="微软雅黑" pitchFamily="34" charset="-122"/>
                <a:ea typeface="微软雅黑" pitchFamily="34" charset="-122"/>
              </a:rPr>
              <a:t>Action </a:t>
            </a:r>
            <a:r>
              <a:rPr lang="zh-CN" altLang="en-US" dirty="0">
                <a:latin typeface="微软雅黑" pitchFamily="34" charset="-122"/>
                <a:ea typeface="微软雅黑" pitchFamily="34" charset="-122"/>
              </a:rPr>
              <a:t>配置相关的 </a:t>
            </a:r>
            <a:r>
              <a:rPr lang="en-US" altLang="zh-CN" dirty="0">
                <a:latin typeface="微软雅黑" pitchFamily="34" charset="-122"/>
                <a:ea typeface="微软雅黑" pitchFamily="34" charset="-122"/>
              </a:rPr>
              <a:t>Annotation</a:t>
            </a:r>
          </a:p>
        </p:txBody>
      </p:sp>
      <p:sp>
        <p:nvSpPr>
          <p:cNvPr id="345091" name="Rectangle 3"/>
          <p:cNvSpPr>
            <a:spLocks noGrp="1" noChangeArrowheads="1"/>
          </p:cNvSpPr>
          <p:nvPr>
            <p:ph type="body" idx="1"/>
          </p:nvPr>
        </p:nvSpPr>
        <p:spPr>
          <a:xfrm>
            <a:off x="423614" y="1830658"/>
            <a:ext cx="8324850" cy="4838702"/>
          </a:xfrm>
        </p:spPr>
        <p:txBody>
          <a:bodyPr/>
          <a:lstStyle/>
          <a:p>
            <a:r>
              <a:rPr lang="zh-CN" altLang="en-US" sz="2400" dirty="0">
                <a:latin typeface="微软雅黑" pitchFamily="34" charset="-122"/>
                <a:ea typeface="微软雅黑" pitchFamily="34" charset="-122"/>
              </a:rPr>
              <a:t>与 </a:t>
            </a:r>
            <a:r>
              <a:rPr lang="en-US" altLang="zh-CN" sz="2400" dirty="0">
                <a:latin typeface="微软雅黑" pitchFamily="34" charset="-122"/>
                <a:ea typeface="微软雅黑" pitchFamily="34" charset="-122"/>
              </a:rPr>
              <a:t>Action </a:t>
            </a:r>
            <a:r>
              <a:rPr lang="zh-CN" altLang="en-US" sz="2400" dirty="0">
                <a:latin typeface="微软雅黑" pitchFamily="34" charset="-122"/>
                <a:ea typeface="微软雅黑" pitchFamily="34" charset="-122"/>
              </a:rPr>
              <a:t>相关的两个 </a:t>
            </a:r>
            <a:r>
              <a:rPr lang="en-US" altLang="zh-CN" sz="2400" dirty="0">
                <a:latin typeface="微软雅黑" pitchFamily="34" charset="-122"/>
                <a:ea typeface="微软雅黑" pitchFamily="34" charset="-122"/>
              </a:rPr>
              <a:t>Annotation </a:t>
            </a:r>
            <a:r>
              <a:rPr lang="zh-CN" altLang="en-US" sz="2400" dirty="0">
                <a:latin typeface="微软雅黑" pitchFamily="34" charset="-122"/>
                <a:ea typeface="微软雅黑" pitchFamily="34" charset="-122"/>
              </a:rPr>
              <a:t>是 </a:t>
            </a:r>
            <a:r>
              <a:rPr lang="en-US" altLang="zh-CN" sz="2400" dirty="0">
                <a:latin typeface="微软雅黑" pitchFamily="34" charset="-122"/>
                <a:ea typeface="微软雅黑" pitchFamily="34" charset="-122"/>
              </a:rPr>
              <a:t>@Action </a:t>
            </a:r>
            <a:r>
              <a:rPr lang="zh-CN" altLang="en-US" sz="2400" dirty="0">
                <a:latin typeface="微软雅黑" pitchFamily="34" charset="-122"/>
                <a:ea typeface="微软雅黑" pitchFamily="34" charset="-122"/>
              </a:rPr>
              <a:t>和 </a:t>
            </a:r>
            <a:r>
              <a:rPr lang="en-US" altLang="zh-CN" sz="2400" dirty="0">
                <a:latin typeface="微软雅黑" pitchFamily="34" charset="-122"/>
                <a:ea typeface="微软雅黑" pitchFamily="34" charset="-122"/>
              </a:rPr>
              <a:t>@Actions</a:t>
            </a:r>
          </a:p>
          <a:p>
            <a:r>
              <a:rPr lang="en-US" altLang="zh-CN" sz="2400" dirty="0">
                <a:latin typeface="微软雅黑" pitchFamily="34" charset="-122"/>
                <a:ea typeface="微软雅黑" pitchFamily="34" charset="-122"/>
              </a:rPr>
              <a:t>@Action </a:t>
            </a:r>
            <a:r>
              <a:rPr lang="zh-CN" altLang="en-US" sz="2400" dirty="0">
                <a:latin typeface="微软雅黑" pitchFamily="34" charset="-122"/>
                <a:ea typeface="微软雅黑" pitchFamily="34" charset="-122"/>
              </a:rPr>
              <a:t>主要用于修饰 </a:t>
            </a:r>
            <a:r>
              <a:rPr lang="en-US" altLang="zh-CN" sz="2400" dirty="0">
                <a:latin typeface="微软雅黑" pitchFamily="34" charset="-122"/>
                <a:ea typeface="微软雅黑" pitchFamily="34" charset="-122"/>
              </a:rPr>
              <a:t>Action </a:t>
            </a:r>
            <a:r>
              <a:rPr lang="zh-CN" altLang="en-US" sz="2400" dirty="0">
                <a:latin typeface="微软雅黑" pitchFamily="34" charset="-122"/>
                <a:ea typeface="微软雅黑" pitchFamily="34" charset="-122"/>
              </a:rPr>
              <a:t>类里的方法</a:t>
            </a:r>
            <a:r>
              <a:rPr lang="en-US" altLang="zh-CN" sz="2400" dirty="0">
                <a:latin typeface="微软雅黑" pitchFamily="34" charset="-122"/>
                <a:ea typeface="微软雅黑" pitchFamily="34" charset="-122"/>
              </a:rPr>
              <a:t>, </a:t>
            </a:r>
            <a:r>
              <a:rPr lang="zh-CN" altLang="en-US" sz="2400" dirty="0">
                <a:latin typeface="微软雅黑" pitchFamily="34" charset="-122"/>
                <a:ea typeface="微软雅黑" pitchFamily="34" charset="-122"/>
              </a:rPr>
              <a:t>用于将方法映射为指定的 </a:t>
            </a:r>
            <a:r>
              <a:rPr lang="en-US" altLang="zh-CN" sz="2400" dirty="0">
                <a:latin typeface="微软雅黑" pitchFamily="34" charset="-122"/>
                <a:ea typeface="微软雅黑" pitchFamily="34" charset="-122"/>
              </a:rPr>
              <a:t>URL.</a:t>
            </a:r>
          </a:p>
          <a:p>
            <a:pPr lvl="1"/>
            <a:r>
              <a:rPr lang="en-US" altLang="zh-CN" sz="2000" dirty="0">
                <a:latin typeface="微软雅黑" pitchFamily="34" charset="-122"/>
                <a:ea typeface="微软雅黑" pitchFamily="34" charset="-122"/>
              </a:rPr>
              <a:t>@Action </a:t>
            </a:r>
            <a:r>
              <a:rPr lang="zh-CN" altLang="en-US" sz="2000" dirty="0">
                <a:latin typeface="微软雅黑" pitchFamily="34" charset="-122"/>
                <a:ea typeface="微软雅黑" pitchFamily="34" charset="-122"/>
              </a:rPr>
              <a:t>可以指定一个 </a:t>
            </a:r>
            <a:r>
              <a:rPr lang="en-US" altLang="zh-CN" sz="2000" dirty="0">
                <a:latin typeface="微软雅黑" pitchFamily="34" charset="-122"/>
                <a:ea typeface="微软雅黑" pitchFamily="34" charset="-122"/>
              </a:rPr>
              <a:t>value </a:t>
            </a:r>
            <a:r>
              <a:rPr lang="zh-CN" altLang="en-US" sz="2000" dirty="0">
                <a:latin typeface="微软雅黑" pitchFamily="34" charset="-122"/>
                <a:ea typeface="微软雅黑" pitchFamily="34" charset="-122"/>
              </a:rPr>
              <a:t>属性</a:t>
            </a:r>
            <a:r>
              <a:rPr lang="en-US" altLang="zh-CN" sz="2000" dirty="0">
                <a:latin typeface="微软雅黑" pitchFamily="34" charset="-122"/>
                <a:ea typeface="微软雅黑" pitchFamily="34" charset="-122"/>
              </a:rPr>
              <a:t>, </a:t>
            </a:r>
            <a:r>
              <a:rPr lang="zh-CN" altLang="en-US" sz="2000" dirty="0">
                <a:latin typeface="微软雅黑" pitchFamily="34" charset="-122"/>
                <a:ea typeface="微软雅黑" pitchFamily="34" charset="-122"/>
              </a:rPr>
              <a:t>用于指定该 </a:t>
            </a:r>
            <a:r>
              <a:rPr lang="en-US" altLang="zh-CN" sz="2000" dirty="0">
                <a:latin typeface="微软雅黑" pitchFamily="34" charset="-122"/>
                <a:ea typeface="微软雅黑" pitchFamily="34" charset="-122"/>
              </a:rPr>
              <a:t>Action </a:t>
            </a:r>
            <a:r>
              <a:rPr lang="zh-CN" altLang="en-US" sz="2000" dirty="0">
                <a:latin typeface="微软雅黑" pitchFamily="34" charset="-122"/>
                <a:ea typeface="微软雅黑" pitchFamily="34" charset="-122"/>
              </a:rPr>
              <a:t>映射的</a:t>
            </a:r>
            <a:r>
              <a:rPr lang="en-US" altLang="zh-CN" sz="2000" dirty="0">
                <a:latin typeface="微软雅黑" pitchFamily="34" charset="-122"/>
                <a:ea typeface="微软雅黑" pitchFamily="34" charset="-122"/>
              </a:rPr>
              <a:t>URL(</a:t>
            </a:r>
            <a:r>
              <a:rPr lang="zh-CN" altLang="en-US" sz="2000" dirty="0">
                <a:latin typeface="微软雅黑" pitchFamily="34" charset="-122"/>
                <a:ea typeface="微软雅黑" pitchFamily="34" charset="-122"/>
              </a:rPr>
              <a:t>类似于在 </a:t>
            </a:r>
            <a:r>
              <a:rPr lang="en-US" altLang="zh-CN" sz="2000" dirty="0">
                <a:latin typeface="微软雅黑" pitchFamily="34" charset="-122"/>
                <a:ea typeface="微软雅黑" pitchFamily="34" charset="-122"/>
              </a:rPr>
              <a:t>struts.xml </a:t>
            </a:r>
            <a:r>
              <a:rPr lang="zh-CN" altLang="en-US" sz="2000" dirty="0">
                <a:latin typeface="微软雅黑" pitchFamily="34" charset="-122"/>
                <a:ea typeface="微软雅黑" pitchFamily="34" charset="-122"/>
              </a:rPr>
              <a:t>文件中配置该 </a:t>
            </a:r>
            <a:r>
              <a:rPr lang="en-US" altLang="zh-CN" sz="2000" dirty="0">
                <a:latin typeface="微软雅黑" pitchFamily="34" charset="-122"/>
                <a:ea typeface="微软雅黑" pitchFamily="34" charset="-122"/>
              </a:rPr>
              <a:t>Action </a:t>
            </a:r>
            <a:r>
              <a:rPr lang="zh-CN" altLang="en-US" sz="2000" dirty="0">
                <a:latin typeface="微软雅黑" pitchFamily="34" charset="-122"/>
                <a:ea typeface="微软雅黑" pitchFamily="34" charset="-122"/>
              </a:rPr>
              <a:t>时为 </a:t>
            </a:r>
            <a:r>
              <a:rPr lang="en-US" altLang="zh-CN" sz="2000" dirty="0">
                <a:latin typeface="微软雅黑" pitchFamily="34" charset="-122"/>
                <a:ea typeface="微软雅黑" pitchFamily="34" charset="-122"/>
              </a:rPr>
              <a:t>&lt;action /&gt; </a:t>
            </a:r>
            <a:r>
              <a:rPr lang="zh-CN" altLang="en-US" sz="2000" dirty="0">
                <a:latin typeface="微软雅黑" pitchFamily="34" charset="-122"/>
                <a:ea typeface="微软雅黑" pitchFamily="34" charset="-122"/>
              </a:rPr>
              <a:t>元素指定的 </a:t>
            </a:r>
            <a:r>
              <a:rPr lang="en-US" altLang="zh-CN" sz="2000" dirty="0">
                <a:latin typeface="微软雅黑" pitchFamily="34" charset="-122"/>
                <a:ea typeface="微软雅黑" pitchFamily="34" charset="-122"/>
              </a:rPr>
              <a:t>name </a:t>
            </a:r>
            <a:r>
              <a:rPr lang="zh-CN" altLang="en-US" sz="2000" dirty="0">
                <a:latin typeface="微软雅黑" pitchFamily="34" charset="-122"/>
                <a:ea typeface="微软雅黑" pitchFamily="34" charset="-122"/>
              </a:rPr>
              <a:t>属性值</a:t>
            </a:r>
            <a:r>
              <a:rPr lang="en-US" altLang="zh-CN" sz="2000" dirty="0">
                <a:latin typeface="微软雅黑" pitchFamily="34" charset="-122"/>
                <a:ea typeface="微软雅黑" pitchFamily="34" charset="-122"/>
              </a:rPr>
              <a:t>) </a:t>
            </a:r>
          </a:p>
          <a:p>
            <a:pPr lvl="1"/>
            <a:r>
              <a:rPr lang="en-US" altLang="zh-CN" sz="2000" dirty="0">
                <a:latin typeface="微软雅黑" pitchFamily="34" charset="-122"/>
                <a:ea typeface="微软雅黑" pitchFamily="34" charset="-122"/>
              </a:rPr>
              <a:t>@Action </a:t>
            </a:r>
            <a:r>
              <a:rPr lang="zh-CN" altLang="en-US" sz="2000" dirty="0">
                <a:latin typeface="微软雅黑" pitchFamily="34" charset="-122"/>
                <a:ea typeface="微软雅黑" pitchFamily="34" charset="-122"/>
              </a:rPr>
              <a:t>还可以指定一个 </a:t>
            </a:r>
            <a:r>
              <a:rPr lang="en-US" altLang="zh-CN" sz="2000" dirty="0" err="1">
                <a:latin typeface="微软雅黑" pitchFamily="34" charset="-122"/>
                <a:ea typeface="微软雅黑" pitchFamily="34" charset="-122"/>
              </a:rPr>
              <a:t>param</a:t>
            </a:r>
            <a:r>
              <a:rPr lang="en-US" altLang="zh-CN" sz="2000" dirty="0">
                <a:latin typeface="微软雅黑" pitchFamily="34" charset="-122"/>
                <a:ea typeface="微软雅黑" pitchFamily="34" charset="-122"/>
              </a:rPr>
              <a:t> </a:t>
            </a:r>
            <a:r>
              <a:rPr lang="zh-CN" altLang="en-US" sz="2000" dirty="0">
                <a:latin typeface="微软雅黑" pitchFamily="34" charset="-122"/>
                <a:ea typeface="微软雅黑" pitchFamily="34" charset="-122"/>
              </a:rPr>
              <a:t>属性</a:t>
            </a:r>
            <a:r>
              <a:rPr lang="en-US" altLang="zh-CN" sz="2000" dirty="0">
                <a:latin typeface="微软雅黑" pitchFamily="34" charset="-122"/>
                <a:ea typeface="微软雅黑" pitchFamily="34" charset="-122"/>
              </a:rPr>
              <a:t>, </a:t>
            </a:r>
            <a:r>
              <a:rPr lang="zh-CN" altLang="en-US" sz="2000" dirty="0">
                <a:latin typeface="微软雅黑" pitchFamily="34" charset="-122"/>
                <a:ea typeface="微软雅黑" pitchFamily="34" charset="-122"/>
              </a:rPr>
              <a:t>该属性是一个字符串数组</a:t>
            </a:r>
            <a:r>
              <a:rPr lang="en-US" altLang="zh-CN" sz="2000" dirty="0">
                <a:latin typeface="微软雅黑" pitchFamily="34" charset="-122"/>
                <a:ea typeface="微软雅黑" pitchFamily="34" charset="-122"/>
              </a:rPr>
              <a:t>, </a:t>
            </a:r>
            <a:r>
              <a:rPr lang="zh-CN" altLang="en-US" sz="2000" dirty="0">
                <a:latin typeface="微软雅黑" pitchFamily="34" charset="-122"/>
                <a:ea typeface="微软雅黑" pitchFamily="34" charset="-122"/>
              </a:rPr>
              <a:t>用于该 </a:t>
            </a:r>
            <a:r>
              <a:rPr lang="en-US" altLang="zh-CN" sz="2000" dirty="0">
                <a:latin typeface="微软雅黑" pitchFamily="34" charset="-122"/>
                <a:ea typeface="微软雅黑" pitchFamily="34" charset="-122"/>
              </a:rPr>
              <a:t>Action </a:t>
            </a:r>
            <a:r>
              <a:rPr lang="zh-CN" altLang="en-US" sz="2000" dirty="0">
                <a:latin typeface="微软雅黑" pitchFamily="34" charset="-122"/>
                <a:ea typeface="微软雅黑" pitchFamily="34" charset="-122"/>
              </a:rPr>
              <a:t>指定参数名和参数值</a:t>
            </a:r>
            <a:r>
              <a:rPr lang="en-US" altLang="zh-CN" sz="2000" dirty="0">
                <a:latin typeface="微软雅黑" pitchFamily="34" charset="-122"/>
                <a:ea typeface="微软雅黑" pitchFamily="34" charset="-122"/>
              </a:rPr>
              <a:t>. </a:t>
            </a:r>
            <a:r>
              <a:rPr lang="en-US" altLang="zh-CN" sz="2000" dirty="0" err="1">
                <a:latin typeface="微软雅黑" pitchFamily="34" charset="-122"/>
                <a:ea typeface="微软雅黑" pitchFamily="34" charset="-122"/>
              </a:rPr>
              <a:t>params</a:t>
            </a:r>
            <a:r>
              <a:rPr lang="en-US" altLang="zh-CN" sz="2000" dirty="0">
                <a:latin typeface="微软雅黑" pitchFamily="34" charset="-122"/>
                <a:ea typeface="微软雅黑" pitchFamily="34" charset="-122"/>
              </a:rPr>
              <a:t> </a:t>
            </a:r>
            <a:r>
              <a:rPr lang="zh-CN" altLang="en-US" sz="2000" dirty="0">
                <a:latin typeface="微软雅黑" pitchFamily="34" charset="-122"/>
                <a:ea typeface="微软雅黑" pitchFamily="34" charset="-122"/>
              </a:rPr>
              <a:t>属性值应该遵守如下格式</a:t>
            </a:r>
            <a:r>
              <a:rPr lang="en-US" altLang="zh-CN" sz="2000" dirty="0">
                <a:latin typeface="微软雅黑" pitchFamily="34" charset="-122"/>
                <a:ea typeface="微软雅黑" pitchFamily="34" charset="-122"/>
              </a:rPr>
              <a:t>: {“name1”, “value1”, “name2”, “value2”, …}. </a:t>
            </a:r>
            <a:r>
              <a:rPr lang="zh-CN" altLang="en-US" sz="2000" dirty="0">
                <a:latin typeface="微软雅黑" pitchFamily="34" charset="-122"/>
                <a:ea typeface="微软雅黑" pitchFamily="34" charset="-122"/>
              </a:rPr>
              <a:t>该属性用于为该 </a:t>
            </a:r>
            <a:r>
              <a:rPr lang="en-US" altLang="zh-CN" sz="2000" dirty="0">
                <a:latin typeface="微软雅黑" pitchFamily="34" charset="-122"/>
                <a:ea typeface="微软雅黑" pitchFamily="34" charset="-122"/>
              </a:rPr>
              <a:t>Action </a:t>
            </a:r>
            <a:r>
              <a:rPr lang="zh-CN" altLang="en-US" sz="2000" dirty="0">
                <a:latin typeface="微软雅黑" pitchFamily="34" charset="-122"/>
                <a:ea typeface="微软雅黑" pitchFamily="34" charset="-122"/>
              </a:rPr>
              <a:t>注入属性值</a:t>
            </a:r>
          </a:p>
          <a:p>
            <a:r>
              <a:rPr lang="en-US" altLang="zh-CN" sz="2400" dirty="0">
                <a:latin typeface="微软雅黑" pitchFamily="34" charset="-122"/>
                <a:ea typeface="微软雅黑" pitchFamily="34" charset="-122"/>
              </a:rPr>
              <a:t>@Actions </a:t>
            </a:r>
            <a:r>
              <a:rPr lang="zh-CN" altLang="en-US" sz="2400" dirty="0">
                <a:latin typeface="微软雅黑" pitchFamily="34" charset="-122"/>
                <a:ea typeface="微软雅黑" pitchFamily="34" charset="-122"/>
              </a:rPr>
              <a:t>也用于修饰 </a:t>
            </a:r>
            <a:r>
              <a:rPr lang="en-US" altLang="zh-CN" sz="2400" dirty="0">
                <a:latin typeface="微软雅黑" pitchFamily="34" charset="-122"/>
                <a:ea typeface="微软雅黑" pitchFamily="34" charset="-122"/>
              </a:rPr>
              <a:t>Action </a:t>
            </a:r>
            <a:r>
              <a:rPr lang="zh-CN" altLang="en-US" sz="2400" dirty="0">
                <a:latin typeface="微软雅黑" pitchFamily="34" charset="-122"/>
                <a:ea typeface="微软雅黑" pitchFamily="34" charset="-122"/>
              </a:rPr>
              <a:t>类里的方法</a:t>
            </a:r>
            <a:r>
              <a:rPr lang="en-US" altLang="zh-CN" sz="2400" dirty="0">
                <a:latin typeface="微软雅黑" pitchFamily="34" charset="-122"/>
                <a:ea typeface="微软雅黑" pitchFamily="34" charset="-122"/>
              </a:rPr>
              <a:t>, </a:t>
            </a:r>
            <a:r>
              <a:rPr lang="zh-CN" altLang="en-US" sz="2400" dirty="0">
                <a:latin typeface="微软雅黑" pitchFamily="34" charset="-122"/>
                <a:ea typeface="微软雅黑" pitchFamily="34" charset="-122"/>
              </a:rPr>
              <a:t>用于将该方法映射到多个 </a:t>
            </a:r>
            <a:r>
              <a:rPr lang="en-US" altLang="zh-CN" sz="2400" dirty="0">
                <a:latin typeface="微软雅黑" pitchFamily="34" charset="-122"/>
                <a:ea typeface="微软雅黑" pitchFamily="34" charset="-122"/>
              </a:rPr>
              <a:t>URL. @Actions </a:t>
            </a:r>
            <a:r>
              <a:rPr lang="zh-CN" altLang="en-US" sz="2400" dirty="0">
                <a:latin typeface="微软雅黑" pitchFamily="34" charset="-122"/>
                <a:ea typeface="微软雅黑" pitchFamily="34" charset="-122"/>
              </a:rPr>
              <a:t>用于组织多个 </a:t>
            </a:r>
            <a:r>
              <a:rPr lang="en-US" altLang="zh-CN" sz="2400" dirty="0">
                <a:latin typeface="微软雅黑" pitchFamily="34" charset="-122"/>
                <a:ea typeface="微软雅黑" pitchFamily="34" charset="-122"/>
              </a:rPr>
              <a:t>@Action. </a:t>
            </a:r>
          </a:p>
        </p:txBody>
      </p:sp>
    </p:spTree>
    <p:extLst>
      <p:ext uri="{BB962C8B-B14F-4D97-AF65-F5344CB8AC3E}">
        <p14:creationId xmlns:p14="http://schemas.microsoft.com/office/powerpoint/2010/main" val="2020931677"/>
      </p:ext>
    </p:extLst>
  </p:cSld>
  <p:clrMapOvr>
    <a:masterClrMapping/>
  </p:clrMapOvr>
  <p:timing>
    <p:tnLst>
      <p:par>
        <p:cTn id="1" dur="indefinite" restart="never" nodeType="tmRoot"/>
      </p:par>
    </p:tnLst>
  </p:timing>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6114" name="Rectangle 2"/>
          <p:cNvSpPr>
            <a:spLocks noGrp="1" noChangeArrowheads="1"/>
          </p:cNvSpPr>
          <p:nvPr>
            <p:ph type="title"/>
          </p:nvPr>
        </p:nvSpPr>
        <p:spPr>
          <a:xfrm>
            <a:off x="899592" y="530914"/>
            <a:ext cx="7772400" cy="1143000"/>
          </a:xfrm>
        </p:spPr>
        <p:txBody>
          <a:bodyPr>
            <a:normAutofit fontScale="90000"/>
          </a:bodyPr>
          <a:lstStyle/>
          <a:p>
            <a:r>
              <a:rPr lang="en-US" altLang="zh-CN" dirty="0">
                <a:latin typeface="微软雅黑" pitchFamily="34" charset="-122"/>
                <a:ea typeface="微软雅黑" pitchFamily="34" charset="-122"/>
              </a:rPr>
              <a:t>Result </a:t>
            </a:r>
            <a:r>
              <a:rPr lang="zh-CN" altLang="en-US" dirty="0">
                <a:latin typeface="微软雅黑" pitchFamily="34" charset="-122"/>
                <a:ea typeface="微软雅黑" pitchFamily="34" charset="-122"/>
              </a:rPr>
              <a:t>配置相关的 </a:t>
            </a:r>
            <a:r>
              <a:rPr lang="en-US" altLang="zh-CN" dirty="0">
                <a:latin typeface="微软雅黑" pitchFamily="34" charset="-122"/>
                <a:ea typeface="微软雅黑" pitchFamily="34" charset="-122"/>
              </a:rPr>
              <a:t>Annotation</a:t>
            </a:r>
          </a:p>
        </p:txBody>
      </p:sp>
      <p:sp>
        <p:nvSpPr>
          <p:cNvPr id="346115" name="Rectangle 3"/>
          <p:cNvSpPr>
            <a:spLocks noGrp="1" noChangeArrowheads="1"/>
          </p:cNvSpPr>
          <p:nvPr>
            <p:ph type="body" idx="1"/>
          </p:nvPr>
        </p:nvSpPr>
        <p:spPr>
          <a:xfrm>
            <a:off x="179388" y="1505328"/>
            <a:ext cx="8785225" cy="5380056"/>
          </a:xfrm>
          <a:solidFill>
            <a:schemeClr val="bg1"/>
          </a:solidFill>
        </p:spPr>
        <p:txBody>
          <a:bodyPr/>
          <a:lstStyle/>
          <a:p>
            <a:r>
              <a:rPr lang="zh-CN" altLang="en-US" sz="1800" dirty="0">
                <a:latin typeface="微软雅黑" pitchFamily="34" charset="-122"/>
                <a:ea typeface="微软雅黑" pitchFamily="34" charset="-122"/>
              </a:rPr>
              <a:t>和 </a:t>
            </a:r>
            <a:r>
              <a:rPr lang="en-US" altLang="zh-CN" sz="1800" dirty="0">
                <a:latin typeface="微软雅黑" pitchFamily="34" charset="-122"/>
                <a:ea typeface="微软雅黑" pitchFamily="34" charset="-122"/>
              </a:rPr>
              <a:t>Result </a:t>
            </a:r>
            <a:r>
              <a:rPr lang="zh-CN" altLang="en-US" sz="1800" dirty="0">
                <a:latin typeface="微软雅黑" pitchFamily="34" charset="-122"/>
                <a:ea typeface="微软雅黑" pitchFamily="34" charset="-122"/>
              </a:rPr>
              <a:t>配置相关的 </a:t>
            </a:r>
            <a:r>
              <a:rPr lang="en-US" altLang="zh-CN" sz="1800" dirty="0">
                <a:latin typeface="微软雅黑" pitchFamily="34" charset="-122"/>
                <a:ea typeface="微软雅黑" pitchFamily="34" charset="-122"/>
              </a:rPr>
              <a:t>3 </a:t>
            </a:r>
            <a:r>
              <a:rPr lang="zh-CN" altLang="en-US" sz="1800" dirty="0">
                <a:latin typeface="微软雅黑" pitchFamily="34" charset="-122"/>
                <a:ea typeface="微软雅黑" pitchFamily="34" charset="-122"/>
              </a:rPr>
              <a:t>个 </a:t>
            </a:r>
            <a:r>
              <a:rPr lang="en-US" altLang="zh-CN" sz="1800" dirty="0">
                <a:latin typeface="微软雅黑" pitchFamily="34" charset="-122"/>
                <a:ea typeface="微软雅黑" pitchFamily="34" charset="-122"/>
              </a:rPr>
              <a:t>Annotation </a:t>
            </a:r>
            <a:r>
              <a:rPr lang="zh-CN" altLang="en-US" sz="1800" dirty="0">
                <a:latin typeface="微软雅黑" pitchFamily="34" charset="-122"/>
                <a:ea typeface="微软雅黑" pitchFamily="34" charset="-122"/>
              </a:rPr>
              <a:t>是 </a:t>
            </a:r>
            <a:r>
              <a:rPr lang="en-US" altLang="zh-CN" sz="1800" dirty="0">
                <a:latin typeface="微软雅黑" pitchFamily="34" charset="-122"/>
                <a:ea typeface="微软雅黑" pitchFamily="34" charset="-122"/>
              </a:rPr>
              <a:t>@Result , @Results </a:t>
            </a:r>
            <a:r>
              <a:rPr lang="zh-CN" altLang="en-US" sz="1800" dirty="0">
                <a:latin typeface="微软雅黑" pitchFamily="34" charset="-122"/>
                <a:ea typeface="微软雅黑" pitchFamily="34" charset="-122"/>
              </a:rPr>
              <a:t>和 </a:t>
            </a:r>
            <a:r>
              <a:rPr lang="en-US" altLang="zh-CN" sz="1800" dirty="0">
                <a:latin typeface="微软雅黑" pitchFamily="34" charset="-122"/>
                <a:ea typeface="微软雅黑" pitchFamily="34" charset="-122"/>
              </a:rPr>
              <a:t>@</a:t>
            </a:r>
            <a:r>
              <a:rPr lang="en-US" altLang="zh-CN" sz="1800" dirty="0" err="1">
                <a:latin typeface="微软雅黑" pitchFamily="34" charset="-122"/>
                <a:ea typeface="微软雅黑" pitchFamily="34" charset="-122"/>
              </a:rPr>
              <a:t>ResultPath</a:t>
            </a:r>
            <a:endParaRPr lang="en-US" altLang="zh-CN" sz="1800" dirty="0">
              <a:latin typeface="微软雅黑" pitchFamily="34" charset="-122"/>
              <a:ea typeface="微软雅黑" pitchFamily="34" charset="-122"/>
            </a:endParaRPr>
          </a:p>
          <a:p>
            <a:r>
              <a:rPr lang="en-US" altLang="zh-CN" sz="1800" dirty="0">
                <a:latin typeface="微软雅黑" pitchFamily="34" charset="-122"/>
                <a:ea typeface="微软雅黑" pitchFamily="34" charset="-122"/>
              </a:rPr>
              <a:t>@Results </a:t>
            </a:r>
            <a:r>
              <a:rPr lang="zh-CN" altLang="en-US" sz="1800" dirty="0">
                <a:latin typeface="微软雅黑" pitchFamily="34" charset="-122"/>
                <a:ea typeface="微软雅黑" pitchFamily="34" charset="-122"/>
              </a:rPr>
              <a:t>用于组织多个 </a:t>
            </a:r>
            <a:r>
              <a:rPr lang="en-US" altLang="zh-CN" sz="1800" dirty="0">
                <a:latin typeface="微软雅黑" pitchFamily="34" charset="-122"/>
                <a:ea typeface="微软雅黑" pitchFamily="34" charset="-122"/>
              </a:rPr>
              <a:t>@Result, </a:t>
            </a:r>
            <a:r>
              <a:rPr lang="zh-CN" altLang="en-US" sz="1800" dirty="0">
                <a:latin typeface="微软雅黑" pitchFamily="34" charset="-122"/>
                <a:ea typeface="微软雅黑" pitchFamily="34" charset="-122"/>
              </a:rPr>
              <a:t>因此它只需一个 </a:t>
            </a:r>
            <a:r>
              <a:rPr lang="en-US" altLang="zh-CN" sz="1800" dirty="0">
                <a:latin typeface="微软雅黑" pitchFamily="34" charset="-122"/>
                <a:ea typeface="微软雅黑" pitchFamily="34" charset="-122"/>
              </a:rPr>
              <a:t>value </a:t>
            </a:r>
            <a:r>
              <a:rPr lang="zh-CN" altLang="en-US" sz="1800" dirty="0">
                <a:latin typeface="微软雅黑" pitchFamily="34" charset="-122"/>
                <a:ea typeface="微软雅黑" pitchFamily="34" charset="-122"/>
              </a:rPr>
              <a:t>属性值</a:t>
            </a:r>
            <a:r>
              <a:rPr lang="en-US" altLang="zh-CN" sz="1800" dirty="0">
                <a:latin typeface="微软雅黑" pitchFamily="34" charset="-122"/>
                <a:ea typeface="微软雅黑" pitchFamily="34" charset="-122"/>
              </a:rPr>
              <a:t>, </a:t>
            </a:r>
            <a:r>
              <a:rPr lang="zh-CN" altLang="en-US" sz="1800" dirty="0">
                <a:latin typeface="微软雅黑" pitchFamily="34" charset="-122"/>
                <a:ea typeface="微软雅黑" pitchFamily="34" charset="-122"/>
              </a:rPr>
              <a:t>该 </a:t>
            </a:r>
            <a:r>
              <a:rPr lang="en-US" altLang="zh-CN" sz="1800" dirty="0">
                <a:latin typeface="微软雅黑" pitchFamily="34" charset="-122"/>
                <a:ea typeface="微软雅黑" pitchFamily="34" charset="-122"/>
              </a:rPr>
              <a:t>value </a:t>
            </a:r>
            <a:r>
              <a:rPr lang="zh-CN" altLang="en-US" sz="1800" dirty="0">
                <a:latin typeface="微软雅黑" pitchFamily="34" charset="-122"/>
                <a:ea typeface="微软雅黑" pitchFamily="34" charset="-122"/>
              </a:rPr>
              <a:t>属性值为多个 </a:t>
            </a:r>
            <a:r>
              <a:rPr lang="en-US" altLang="zh-CN" sz="1800" dirty="0">
                <a:latin typeface="微软雅黑" pitchFamily="34" charset="-122"/>
                <a:ea typeface="微软雅黑" pitchFamily="34" charset="-122"/>
              </a:rPr>
              <a:t>@Result</a:t>
            </a:r>
            <a:r>
              <a:rPr lang="zh-CN" altLang="en-US" sz="1800" dirty="0">
                <a:latin typeface="微软雅黑" pitchFamily="34" charset="-122"/>
                <a:ea typeface="微软雅黑" pitchFamily="34" charset="-122"/>
              </a:rPr>
              <a:t>。</a:t>
            </a:r>
          </a:p>
          <a:p>
            <a:r>
              <a:rPr lang="en-US" altLang="zh-CN" sz="1800" dirty="0">
                <a:latin typeface="微软雅黑" pitchFamily="34" charset="-122"/>
                <a:ea typeface="微软雅黑" pitchFamily="34" charset="-122"/>
              </a:rPr>
              <a:t>@Result </a:t>
            </a:r>
            <a:r>
              <a:rPr lang="zh-CN" altLang="en-US" sz="1800" dirty="0">
                <a:latin typeface="微软雅黑" pitchFamily="34" charset="-122"/>
                <a:ea typeface="微软雅黑" pitchFamily="34" charset="-122"/>
              </a:rPr>
              <a:t>用于定义逻辑视图和物理视图之间的对应关系</a:t>
            </a:r>
            <a:r>
              <a:rPr lang="en-US" altLang="zh-CN" sz="1800" dirty="0">
                <a:latin typeface="微软雅黑" pitchFamily="34" charset="-122"/>
                <a:ea typeface="微软雅黑" pitchFamily="34" charset="-122"/>
              </a:rPr>
              <a:t>, </a:t>
            </a:r>
            <a:r>
              <a:rPr lang="zh-CN" altLang="en-US" sz="1800" dirty="0">
                <a:latin typeface="微软雅黑" pitchFamily="34" charset="-122"/>
                <a:ea typeface="微软雅黑" pitchFamily="34" charset="-122"/>
              </a:rPr>
              <a:t>也就是相当于 </a:t>
            </a:r>
            <a:r>
              <a:rPr lang="en-US" altLang="zh-CN" sz="1800" dirty="0">
                <a:latin typeface="微软雅黑" pitchFamily="34" charset="-122"/>
                <a:ea typeface="微软雅黑" pitchFamily="34" charset="-122"/>
              </a:rPr>
              <a:t>struts.xml </a:t>
            </a:r>
            <a:r>
              <a:rPr lang="zh-CN" altLang="en-US" sz="1800" dirty="0">
                <a:latin typeface="微软雅黑" pitchFamily="34" charset="-122"/>
                <a:ea typeface="微软雅黑" pitchFamily="34" charset="-122"/>
              </a:rPr>
              <a:t>文件里 </a:t>
            </a:r>
            <a:r>
              <a:rPr lang="en-US" altLang="zh-CN" sz="1800" dirty="0">
                <a:latin typeface="微软雅黑" pitchFamily="34" charset="-122"/>
                <a:ea typeface="微软雅黑" pitchFamily="34" charset="-122"/>
              </a:rPr>
              <a:t>&lt;result …/&gt; </a:t>
            </a:r>
            <a:r>
              <a:rPr lang="zh-CN" altLang="en-US" sz="1800" dirty="0">
                <a:latin typeface="微软雅黑" pitchFamily="34" charset="-122"/>
                <a:ea typeface="微软雅黑" pitchFamily="34" charset="-122"/>
              </a:rPr>
              <a:t>元素里的作用</a:t>
            </a:r>
          </a:p>
          <a:p>
            <a:pPr lvl="1"/>
            <a:r>
              <a:rPr lang="en-US" altLang="zh-CN" sz="1600" dirty="0">
                <a:latin typeface="微软雅黑" pitchFamily="34" charset="-122"/>
                <a:ea typeface="微软雅黑" pitchFamily="34" charset="-122"/>
              </a:rPr>
              <a:t>name*: </a:t>
            </a:r>
            <a:r>
              <a:rPr lang="zh-CN" altLang="en-US" sz="1600" dirty="0">
                <a:latin typeface="微软雅黑" pitchFamily="34" charset="-122"/>
                <a:ea typeface="微软雅黑" pitchFamily="34" charset="-122"/>
              </a:rPr>
              <a:t>指定 </a:t>
            </a:r>
            <a:r>
              <a:rPr lang="en-US" altLang="zh-CN" sz="1600" dirty="0">
                <a:latin typeface="微软雅黑" pitchFamily="34" charset="-122"/>
                <a:ea typeface="微软雅黑" pitchFamily="34" charset="-122"/>
              </a:rPr>
              <a:t>result </a:t>
            </a:r>
            <a:r>
              <a:rPr lang="zh-CN" altLang="en-US" sz="1600" dirty="0">
                <a:latin typeface="微软雅黑" pitchFamily="34" charset="-122"/>
                <a:ea typeface="微软雅黑" pitchFamily="34" charset="-122"/>
              </a:rPr>
              <a:t>的名字</a:t>
            </a:r>
            <a:r>
              <a:rPr lang="en-US" altLang="zh-CN" sz="1600" dirty="0">
                <a:latin typeface="微软雅黑" pitchFamily="34" charset="-122"/>
                <a:ea typeface="微软雅黑" pitchFamily="34" charset="-122"/>
              </a:rPr>
              <a:t>, </a:t>
            </a:r>
            <a:r>
              <a:rPr lang="zh-CN" altLang="en-US" sz="1600" dirty="0">
                <a:latin typeface="微软雅黑" pitchFamily="34" charset="-122"/>
                <a:ea typeface="微软雅黑" pitchFamily="34" charset="-122"/>
              </a:rPr>
              <a:t>相当于 </a:t>
            </a:r>
            <a:r>
              <a:rPr lang="en-US" altLang="zh-CN" sz="1600" dirty="0">
                <a:latin typeface="微软雅黑" pitchFamily="34" charset="-122"/>
                <a:ea typeface="微软雅黑" pitchFamily="34" charset="-122"/>
              </a:rPr>
              <a:t>&lt;result …/&gt; </a:t>
            </a:r>
            <a:r>
              <a:rPr lang="zh-CN" altLang="en-US" sz="1600" dirty="0">
                <a:latin typeface="微软雅黑" pitchFamily="34" charset="-122"/>
                <a:ea typeface="微软雅黑" pitchFamily="34" charset="-122"/>
              </a:rPr>
              <a:t>节点的 </a:t>
            </a:r>
            <a:r>
              <a:rPr lang="en-US" altLang="zh-CN" sz="1600" dirty="0">
                <a:latin typeface="微软雅黑" pitchFamily="34" charset="-122"/>
                <a:ea typeface="微软雅黑" pitchFamily="34" charset="-122"/>
              </a:rPr>
              <a:t>name </a:t>
            </a:r>
            <a:r>
              <a:rPr lang="zh-CN" altLang="en-US" sz="1600" dirty="0">
                <a:latin typeface="微软雅黑" pitchFamily="34" charset="-122"/>
                <a:ea typeface="微软雅黑" pitchFamily="34" charset="-122"/>
              </a:rPr>
              <a:t>属性</a:t>
            </a:r>
          </a:p>
          <a:p>
            <a:pPr lvl="1"/>
            <a:r>
              <a:rPr lang="en-US" altLang="zh-CN" sz="1600" dirty="0">
                <a:latin typeface="微软雅黑" pitchFamily="34" charset="-122"/>
                <a:ea typeface="微软雅黑" pitchFamily="34" charset="-122"/>
              </a:rPr>
              <a:t>type: </a:t>
            </a:r>
            <a:r>
              <a:rPr lang="zh-CN" altLang="en-US" sz="1600" dirty="0">
                <a:latin typeface="微软雅黑" pitchFamily="34" charset="-122"/>
                <a:ea typeface="微软雅黑" pitchFamily="34" charset="-122"/>
              </a:rPr>
              <a:t>指定视图资源的类型</a:t>
            </a:r>
            <a:r>
              <a:rPr lang="en-US" altLang="zh-CN" sz="1600" dirty="0">
                <a:latin typeface="微软雅黑" pitchFamily="34" charset="-122"/>
                <a:ea typeface="微软雅黑" pitchFamily="34" charset="-122"/>
              </a:rPr>
              <a:t>, </a:t>
            </a:r>
            <a:r>
              <a:rPr lang="zh-CN" altLang="en-US" sz="1600" dirty="0">
                <a:latin typeface="微软雅黑" pitchFamily="34" charset="-122"/>
                <a:ea typeface="微软雅黑" pitchFamily="34" charset="-122"/>
              </a:rPr>
              <a:t>相当于 </a:t>
            </a:r>
            <a:r>
              <a:rPr lang="en-US" altLang="zh-CN" sz="1600" dirty="0">
                <a:latin typeface="微软雅黑" pitchFamily="34" charset="-122"/>
                <a:ea typeface="微软雅黑" pitchFamily="34" charset="-122"/>
              </a:rPr>
              <a:t>&lt;result …/&gt; </a:t>
            </a:r>
            <a:r>
              <a:rPr lang="zh-CN" altLang="en-US" sz="1600" dirty="0">
                <a:latin typeface="微软雅黑" pitchFamily="34" charset="-122"/>
                <a:ea typeface="微软雅黑" pitchFamily="34" charset="-122"/>
              </a:rPr>
              <a:t>节点的 </a:t>
            </a:r>
            <a:r>
              <a:rPr lang="en-US" altLang="zh-CN" sz="1600" dirty="0">
                <a:latin typeface="微软雅黑" pitchFamily="34" charset="-122"/>
                <a:ea typeface="微软雅黑" pitchFamily="34" charset="-122"/>
              </a:rPr>
              <a:t>type </a:t>
            </a:r>
            <a:r>
              <a:rPr lang="zh-CN" altLang="en-US" sz="1600" dirty="0">
                <a:latin typeface="微软雅黑" pitchFamily="34" charset="-122"/>
                <a:ea typeface="微软雅黑" pitchFamily="34" charset="-122"/>
              </a:rPr>
              <a:t>属性</a:t>
            </a:r>
          </a:p>
          <a:p>
            <a:pPr lvl="1"/>
            <a:r>
              <a:rPr lang="en-US" altLang="zh-CN" sz="1600" dirty="0">
                <a:latin typeface="微软雅黑" pitchFamily="34" charset="-122"/>
                <a:ea typeface="微软雅黑" pitchFamily="34" charset="-122"/>
              </a:rPr>
              <a:t>locations: </a:t>
            </a:r>
            <a:r>
              <a:rPr lang="zh-CN" altLang="en-US" sz="1600" dirty="0">
                <a:latin typeface="微软雅黑" pitchFamily="34" charset="-122"/>
                <a:ea typeface="微软雅黑" pitchFamily="34" charset="-122"/>
              </a:rPr>
              <a:t>指定实际视图的位置</a:t>
            </a:r>
            <a:r>
              <a:rPr lang="en-US" altLang="zh-CN" sz="1600" dirty="0">
                <a:latin typeface="微软雅黑" pitchFamily="34" charset="-122"/>
                <a:ea typeface="微软雅黑" pitchFamily="34" charset="-122"/>
              </a:rPr>
              <a:t>, </a:t>
            </a:r>
            <a:r>
              <a:rPr lang="zh-CN" altLang="en-US" sz="1600" dirty="0">
                <a:latin typeface="微软雅黑" pitchFamily="34" charset="-122"/>
                <a:ea typeface="微软雅黑" pitchFamily="34" charset="-122"/>
              </a:rPr>
              <a:t>相当于 </a:t>
            </a:r>
            <a:r>
              <a:rPr lang="en-US" altLang="zh-CN" sz="1600" dirty="0">
                <a:latin typeface="微软雅黑" pitchFamily="34" charset="-122"/>
                <a:ea typeface="微软雅黑" pitchFamily="34" charset="-122"/>
              </a:rPr>
              <a:t>&lt;result …&gt;&lt;/result&gt; </a:t>
            </a:r>
            <a:r>
              <a:rPr lang="zh-CN" altLang="en-US" sz="1600" dirty="0">
                <a:latin typeface="微软雅黑" pitchFamily="34" charset="-122"/>
                <a:ea typeface="微软雅黑" pitchFamily="34" charset="-122"/>
              </a:rPr>
              <a:t>的中间部分</a:t>
            </a:r>
          </a:p>
          <a:p>
            <a:pPr lvl="1"/>
            <a:r>
              <a:rPr lang="en-US" altLang="zh-CN" sz="1600" dirty="0" err="1">
                <a:latin typeface="微软雅黑" pitchFamily="34" charset="-122"/>
                <a:ea typeface="微软雅黑" pitchFamily="34" charset="-122"/>
              </a:rPr>
              <a:t>params</a:t>
            </a:r>
            <a:r>
              <a:rPr lang="en-US" altLang="zh-CN" sz="1600" dirty="0">
                <a:latin typeface="微软雅黑" pitchFamily="34" charset="-122"/>
                <a:ea typeface="微软雅黑" pitchFamily="34" charset="-122"/>
              </a:rPr>
              <a:t>: </a:t>
            </a:r>
            <a:r>
              <a:rPr lang="zh-CN" altLang="en-US" sz="1600" dirty="0">
                <a:latin typeface="微软雅黑" pitchFamily="34" charset="-122"/>
                <a:ea typeface="微软雅黑" pitchFamily="34" charset="-122"/>
              </a:rPr>
              <a:t>为视图资源指定参数值</a:t>
            </a:r>
            <a:r>
              <a:rPr lang="en-US" altLang="zh-CN" sz="1600" dirty="0">
                <a:latin typeface="微软雅黑" pitchFamily="34" charset="-122"/>
                <a:ea typeface="微软雅黑" pitchFamily="34" charset="-122"/>
              </a:rPr>
              <a:t>. </a:t>
            </a:r>
            <a:r>
              <a:rPr lang="zh-CN" altLang="en-US" sz="1600" dirty="0">
                <a:latin typeface="微软雅黑" pitchFamily="34" charset="-122"/>
                <a:ea typeface="微软雅黑" pitchFamily="34" charset="-122"/>
              </a:rPr>
              <a:t>属性值应满足 </a:t>
            </a:r>
            <a:r>
              <a:rPr lang="en-US" altLang="zh-CN" sz="1600" dirty="0">
                <a:latin typeface="微软雅黑" pitchFamily="34" charset="-122"/>
                <a:ea typeface="微软雅黑" pitchFamily="34" charset="-122"/>
              </a:rPr>
              <a:t>{name1, value1, name2, value2…} </a:t>
            </a:r>
            <a:r>
              <a:rPr lang="zh-CN" altLang="en-US" sz="1600" dirty="0">
                <a:latin typeface="微软雅黑" pitchFamily="34" charset="-122"/>
                <a:ea typeface="微软雅黑" pitchFamily="34" charset="-122"/>
              </a:rPr>
              <a:t>的格式</a:t>
            </a:r>
            <a:r>
              <a:rPr lang="en-US" altLang="zh-CN" sz="1600" dirty="0">
                <a:latin typeface="微软雅黑" pitchFamily="34" charset="-122"/>
                <a:ea typeface="微软雅黑" pitchFamily="34" charset="-122"/>
              </a:rPr>
              <a:t>. </a:t>
            </a:r>
            <a:r>
              <a:rPr lang="zh-CN" altLang="en-US" sz="1600" dirty="0">
                <a:latin typeface="微软雅黑" pitchFamily="34" charset="-122"/>
                <a:ea typeface="微软雅黑" pitchFamily="34" charset="-122"/>
              </a:rPr>
              <a:t>相当于 </a:t>
            </a:r>
            <a:r>
              <a:rPr lang="en-US" altLang="zh-CN" sz="1600" dirty="0">
                <a:latin typeface="微软雅黑" pitchFamily="34" charset="-122"/>
                <a:ea typeface="微软雅黑" pitchFamily="34" charset="-122"/>
              </a:rPr>
              <a:t>&lt;result…&gt;&lt;/result&gt; </a:t>
            </a:r>
            <a:r>
              <a:rPr lang="zh-CN" altLang="en-US" sz="1600" dirty="0">
                <a:latin typeface="微软雅黑" pitchFamily="34" charset="-122"/>
                <a:ea typeface="微软雅黑" pitchFamily="34" charset="-122"/>
              </a:rPr>
              <a:t>的 </a:t>
            </a:r>
            <a:r>
              <a:rPr lang="en-US" altLang="zh-CN" sz="1600" dirty="0">
                <a:latin typeface="微软雅黑" pitchFamily="34" charset="-122"/>
                <a:ea typeface="微软雅黑" pitchFamily="34" charset="-122"/>
              </a:rPr>
              <a:t>&lt;</a:t>
            </a:r>
            <a:r>
              <a:rPr lang="en-US" altLang="zh-CN" sz="1600" dirty="0" err="1">
                <a:latin typeface="微软雅黑" pitchFamily="34" charset="-122"/>
                <a:ea typeface="微软雅黑" pitchFamily="34" charset="-122"/>
              </a:rPr>
              <a:t>param</a:t>
            </a:r>
            <a:r>
              <a:rPr lang="en-US" altLang="zh-CN" sz="1600" dirty="0">
                <a:latin typeface="微软雅黑" pitchFamily="34" charset="-122"/>
                <a:ea typeface="微软雅黑" pitchFamily="34" charset="-122"/>
              </a:rPr>
              <a:t>&gt; </a:t>
            </a:r>
            <a:r>
              <a:rPr lang="zh-CN" altLang="en-US" sz="1600" dirty="0">
                <a:latin typeface="微软雅黑" pitchFamily="34" charset="-122"/>
                <a:ea typeface="微软雅黑" pitchFamily="34" charset="-122"/>
              </a:rPr>
              <a:t>子节点</a:t>
            </a:r>
          </a:p>
          <a:p>
            <a:r>
              <a:rPr lang="en-US" altLang="zh-CN" sz="1800" dirty="0">
                <a:latin typeface="微软雅黑" pitchFamily="34" charset="-122"/>
                <a:ea typeface="微软雅黑" pitchFamily="34" charset="-122"/>
              </a:rPr>
              <a:t>@Result </a:t>
            </a:r>
            <a:r>
              <a:rPr lang="zh-CN" altLang="en-US" sz="1800" dirty="0">
                <a:latin typeface="微软雅黑" pitchFamily="34" charset="-122"/>
                <a:ea typeface="微软雅黑" pitchFamily="34" charset="-122"/>
              </a:rPr>
              <a:t>有如下两种用法</a:t>
            </a:r>
          </a:p>
          <a:p>
            <a:pPr lvl="1"/>
            <a:r>
              <a:rPr lang="en-US" altLang="zh-CN" sz="1600" dirty="0">
                <a:latin typeface="微软雅黑" pitchFamily="34" charset="-122"/>
                <a:ea typeface="微软雅黑" pitchFamily="34" charset="-122"/>
              </a:rPr>
              <a:t>Action </a:t>
            </a:r>
            <a:r>
              <a:rPr lang="zh-CN" altLang="en-US" sz="1600" dirty="0">
                <a:latin typeface="微软雅黑" pitchFamily="34" charset="-122"/>
                <a:ea typeface="微软雅黑" pitchFamily="34" charset="-122"/>
              </a:rPr>
              <a:t>级的 </a:t>
            </a:r>
            <a:r>
              <a:rPr lang="en-US" altLang="zh-CN" sz="1600" dirty="0">
                <a:latin typeface="微软雅黑" pitchFamily="34" charset="-122"/>
                <a:ea typeface="微软雅黑" pitchFamily="34" charset="-122"/>
              </a:rPr>
              <a:t>Result </a:t>
            </a:r>
            <a:r>
              <a:rPr lang="zh-CN" altLang="en-US" sz="1600" dirty="0">
                <a:latin typeface="微软雅黑" pitchFamily="34" charset="-122"/>
                <a:ea typeface="微软雅黑" pitchFamily="34" charset="-122"/>
              </a:rPr>
              <a:t>映射</a:t>
            </a:r>
            <a:r>
              <a:rPr lang="en-US" altLang="zh-CN" sz="1600" dirty="0">
                <a:latin typeface="微软雅黑" pitchFamily="34" charset="-122"/>
                <a:ea typeface="微软雅黑" pitchFamily="34" charset="-122"/>
              </a:rPr>
              <a:t>: </a:t>
            </a:r>
            <a:r>
              <a:rPr lang="zh-CN" altLang="en-US" sz="1600" dirty="0">
                <a:latin typeface="微软雅黑" pitchFamily="34" charset="-122"/>
                <a:ea typeface="微软雅黑" pitchFamily="34" charset="-122"/>
              </a:rPr>
              <a:t>以 </a:t>
            </a:r>
            <a:r>
              <a:rPr lang="en-US" altLang="zh-CN" sz="1600" dirty="0">
                <a:latin typeface="微软雅黑" pitchFamily="34" charset="-122"/>
                <a:ea typeface="微软雅黑" pitchFamily="34" charset="-122"/>
              </a:rPr>
              <a:t>@Actions </a:t>
            </a:r>
            <a:r>
              <a:rPr lang="zh-CN" altLang="en-US" sz="1600" dirty="0">
                <a:latin typeface="微软雅黑" pitchFamily="34" charset="-122"/>
                <a:ea typeface="微软雅黑" pitchFamily="34" charset="-122"/>
              </a:rPr>
              <a:t>组合多个 </a:t>
            </a:r>
            <a:r>
              <a:rPr lang="en-US" altLang="zh-CN" sz="1600" dirty="0">
                <a:latin typeface="微软雅黑" pitchFamily="34" charset="-122"/>
                <a:ea typeface="微软雅黑" pitchFamily="34" charset="-122"/>
              </a:rPr>
              <a:t>@Action </a:t>
            </a:r>
            <a:r>
              <a:rPr lang="zh-CN" altLang="en-US" sz="1600" dirty="0">
                <a:latin typeface="微软雅黑" pitchFamily="34" charset="-122"/>
                <a:ea typeface="微软雅黑" pitchFamily="34" charset="-122"/>
              </a:rPr>
              <a:t>后修饰的 </a:t>
            </a:r>
            <a:r>
              <a:rPr lang="en-US" altLang="zh-CN" sz="1600" dirty="0">
                <a:latin typeface="微软雅黑" pitchFamily="34" charset="-122"/>
                <a:ea typeface="微软雅黑" pitchFamily="34" charset="-122"/>
              </a:rPr>
              <a:t>Action </a:t>
            </a:r>
            <a:r>
              <a:rPr lang="zh-CN" altLang="en-US" sz="1600" dirty="0">
                <a:latin typeface="微软雅黑" pitchFamily="34" charset="-122"/>
                <a:ea typeface="微软雅黑" pitchFamily="34" charset="-122"/>
              </a:rPr>
              <a:t>类</a:t>
            </a:r>
            <a:r>
              <a:rPr lang="en-US" altLang="zh-CN" sz="1600" dirty="0">
                <a:latin typeface="微软雅黑" pitchFamily="34" charset="-122"/>
                <a:ea typeface="微软雅黑" pitchFamily="34" charset="-122"/>
              </a:rPr>
              <a:t>. </a:t>
            </a:r>
            <a:r>
              <a:rPr lang="zh-CN" altLang="en-US" sz="1600" dirty="0">
                <a:latin typeface="微软雅黑" pitchFamily="34" charset="-122"/>
                <a:ea typeface="微软雅黑" pitchFamily="34" charset="-122"/>
              </a:rPr>
              <a:t>这种 </a:t>
            </a:r>
            <a:r>
              <a:rPr lang="en-US" altLang="zh-CN" sz="1600" dirty="0">
                <a:latin typeface="微软雅黑" pitchFamily="34" charset="-122"/>
                <a:ea typeface="微软雅黑" pitchFamily="34" charset="-122"/>
              </a:rPr>
              <a:t>Result </a:t>
            </a:r>
            <a:r>
              <a:rPr lang="zh-CN" altLang="en-US" sz="1600" dirty="0">
                <a:latin typeface="微软雅黑" pitchFamily="34" charset="-122"/>
                <a:ea typeface="微软雅黑" pitchFamily="34" charset="-122"/>
              </a:rPr>
              <a:t>映射对该 </a:t>
            </a:r>
            <a:r>
              <a:rPr lang="en-US" altLang="zh-CN" sz="1600" dirty="0">
                <a:latin typeface="微软雅黑" pitchFamily="34" charset="-122"/>
                <a:ea typeface="微软雅黑" pitchFamily="34" charset="-122"/>
              </a:rPr>
              <a:t>Action </a:t>
            </a:r>
            <a:r>
              <a:rPr lang="zh-CN" altLang="en-US" sz="1600" dirty="0">
                <a:latin typeface="微软雅黑" pitchFamily="34" charset="-122"/>
                <a:ea typeface="微软雅黑" pitchFamily="34" charset="-122"/>
              </a:rPr>
              <a:t>里的所有方法都有效</a:t>
            </a:r>
          </a:p>
          <a:p>
            <a:pPr lvl="1"/>
            <a:r>
              <a:rPr lang="zh-CN" altLang="en-US" sz="1600" dirty="0">
                <a:latin typeface="微软雅黑" pitchFamily="34" charset="-122"/>
                <a:ea typeface="微软雅黑" pitchFamily="34" charset="-122"/>
              </a:rPr>
              <a:t>方法级的 </a:t>
            </a:r>
            <a:r>
              <a:rPr lang="en-US" altLang="zh-CN" sz="1600" dirty="0">
                <a:latin typeface="微软雅黑" pitchFamily="34" charset="-122"/>
                <a:ea typeface="微软雅黑" pitchFamily="34" charset="-122"/>
              </a:rPr>
              <a:t>Result </a:t>
            </a:r>
            <a:r>
              <a:rPr lang="zh-CN" altLang="en-US" sz="1600" dirty="0">
                <a:latin typeface="微软雅黑" pitchFamily="34" charset="-122"/>
                <a:ea typeface="微软雅黑" pitchFamily="34" charset="-122"/>
              </a:rPr>
              <a:t>映射</a:t>
            </a:r>
            <a:r>
              <a:rPr lang="en-US" altLang="zh-CN" sz="1600" dirty="0">
                <a:latin typeface="微软雅黑" pitchFamily="34" charset="-122"/>
                <a:ea typeface="微软雅黑" pitchFamily="34" charset="-122"/>
              </a:rPr>
              <a:t>: </a:t>
            </a:r>
            <a:r>
              <a:rPr lang="zh-CN" altLang="en-US" sz="1600" dirty="0">
                <a:latin typeface="微软雅黑" pitchFamily="34" charset="-122"/>
                <a:ea typeface="微软雅黑" pitchFamily="34" charset="-122"/>
              </a:rPr>
              <a:t>将多个 </a:t>
            </a:r>
            <a:r>
              <a:rPr lang="en-US" altLang="zh-CN" sz="1600" dirty="0">
                <a:latin typeface="微软雅黑" pitchFamily="34" charset="-122"/>
                <a:ea typeface="微软雅黑" pitchFamily="34" charset="-122"/>
              </a:rPr>
              <a:t>@Result </a:t>
            </a:r>
            <a:r>
              <a:rPr lang="zh-CN" altLang="en-US" sz="1600" dirty="0">
                <a:latin typeface="微软雅黑" pitchFamily="34" charset="-122"/>
                <a:ea typeface="微软雅黑" pitchFamily="34" charset="-122"/>
              </a:rPr>
              <a:t>组成数组后作为 </a:t>
            </a:r>
            <a:r>
              <a:rPr lang="en-US" altLang="zh-CN" sz="1600" dirty="0">
                <a:latin typeface="微软雅黑" pitchFamily="34" charset="-122"/>
                <a:ea typeface="微软雅黑" pitchFamily="34" charset="-122"/>
              </a:rPr>
              <a:t>@Action </a:t>
            </a:r>
            <a:r>
              <a:rPr lang="zh-CN" altLang="en-US" sz="1600" dirty="0">
                <a:latin typeface="微软雅黑" pitchFamily="34" charset="-122"/>
                <a:ea typeface="微软雅黑" pitchFamily="34" charset="-122"/>
              </a:rPr>
              <a:t>的 </a:t>
            </a:r>
            <a:r>
              <a:rPr lang="en-US" altLang="zh-CN" sz="1600" dirty="0">
                <a:latin typeface="微软雅黑" pitchFamily="34" charset="-122"/>
                <a:ea typeface="微软雅黑" pitchFamily="34" charset="-122"/>
              </a:rPr>
              <a:t>results </a:t>
            </a:r>
            <a:r>
              <a:rPr lang="zh-CN" altLang="en-US" sz="1600" dirty="0">
                <a:latin typeface="微软雅黑" pitchFamily="34" charset="-122"/>
                <a:ea typeface="微软雅黑" pitchFamily="34" charset="-122"/>
              </a:rPr>
              <a:t>属性值</a:t>
            </a:r>
            <a:r>
              <a:rPr lang="en-US" altLang="zh-CN" sz="1600" dirty="0">
                <a:latin typeface="微软雅黑" pitchFamily="34" charset="-122"/>
                <a:ea typeface="微软雅黑" pitchFamily="34" charset="-122"/>
              </a:rPr>
              <a:t>. </a:t>
            </a:r>
            <a:r>
              <a:rPr lang="zh-CN" altLang="en-US" sz="1600" dirty="0">
                <a:latin typeface="微软雅黑" pitchFamily="34" charset="-122"/>
                <a:ea typeface="微软雅黑" pitchFamily="34" charset="-122"/>
              </a:rPr>
              <a:t>这种 </a:t>
            </a:r>
            <a:r>
              <a:rPr lang="en-US" altLang="zh-CN" sz="1600" dirty="0">
                <a:latin typeface="微软雅黑" pitchFamily="34" charset="-122"/>
                <a:ea typeface="微软雅黑" pitchFamily="34" charset="-122"/>
              </a:rPr>
              <a:t>Result </a:t>
            </a:r>
            <a:r>
              <a:rPr lang="zh-CN" altLang="en-US" sz="1600" dirty="0">
                <a:latin typeface="微软雅黑" pitchFamily="34" charset="-122"/>
                <a:ea typeface="微软雅黑" pitchFamily="34" charset="-122"/>
              </a:rPr>
              <a:t>映射仅对被修饰的方法有效</a:t>
            </a:r>
          </a:p>
          <a:p>
            <a:r>
              <a:rPr lang="en-US" altLang="zh-CN" sz="1600" b="1" dirty="0">
                <a:latin typeface="微软雅黑" pitchFamily="34" charset="-122"/>
                <a:ea typeface="微软雅黑" pitchFamily="34" charset="-122"/>
              </a:rPr>
              <a:t>@</a:t>
            </a:r>
            <a:r>
              <a:rPr lang="en-US" altLang="zh-CN" sz="1600" b="1" dirty="0" err="1">
                <a:latin typeface="微软雅黑" pitchFamily="34" charset="-122"/>
                <a:ea typeface="微软雅黑" pitchFamily="34" charset="-122"/>
              </a:rPr>
              <a:t>ResultPath</a:t>
            </a:r>
            <a:r>
              <a:rPr lang="en-US" altLang="zh-CN" sz="1600" b="1" dirty="0">
                <a:latin typeface="微软雅黑" pitchFamily="34" charset="-122"/>
                <a:ea typeface="微软雅黑" pitchFamily="34" charset="-122"/>
              </a:rPr>
              <a:t> </a:t>
            </a:r>
            <a:r>
              <a:rPr lang="zh-CN" altLang="en-US" sz="1600" dirty="0">
                <a:latin typeface="微软雅黑" pitchFamily="34" charset="-122"/>
                <a:ea typeface="微软雅黑" pitchFamily="34" charset="-122"/>
              </a:rPr>
              <a:t>用于改变被修饰 </a:t>
            </a:r>
            <a:r>
              <a:rPr lang="en-US" altLang="zh-CN" sz="1600" dirty="0">
                <a:latin typeface="微软雅黑" pitchFamily="34" charset="-122"/>
                <a:ea typeface="微软雅黑" pitchFamily="34" charset="-122"/>
              </a:rPr>
              <a:t>Action</a:t>
            </a:r>
            <a:r>
              <a:rPr lang="zh-CN" altLang="en-US" sz="1600" dirty="0">
                <a:latin typeface="微软雅黑" pitchFamily="34" charset="-122"/>
                <a:ea typeface="微软雅黑" pitchFamily="34" charset="-122"/>
              </a:rPr>
              <a:t>所对应的物理视图资源的根路径</a:t>
            </a:r>
            <a:r>
              <a:rPr lang="en-US" altLang="zh-CN" sz="1600" dirty="0">
                <a:latin typeface="微软雅黑" pitchFamily="34" charset="-122"/>
                <a:ea typeface="微软雅黑" pitchFamily="34" charset="-122"/>
              </a:rPr>
              <a:t>. </a:t>
            </a:r>
            <a:r>
              <a:rPr lang="zh-CN" altLang="en-US" sz="1600" dirty="0">
                <a:latin typeface="微软雅黑" pitchFamily="34" charset="-122"/>
                <a:ea typeface="微软雅黑" pitchFamily="34" charset="-122"/>
              </a:rPr>
              <a:t>例如</a:t>
            </a:r>
            <a:r>
              <a:rPr lang="en-US" altLang="zh-CN" sz="1600" dirty="0">
                <a:latin typeface="微软雅黑" pitchFamily="34" charset="-122"/>
                <a:ea typeface="微软雅黑" pitchFamily="34" charset="-122"/>
              </a:rPr>
              <a:t>: </a:t>
            </a:r>
            <a:r>
              <a:rPr lang="zh-CN" altLang="en-US" sz="1600" dirty="0">
                <a:latin typeface="微软雅黑" pitchFamily="34" charset="-122"/>
                <a:ea typeface="微软雅黑" pitchFamily="34" charset="-122"/>
              </a:rPr>
              <a:t>默认情况下</a:t>
            </a:r>
            <a:r>
              <a:rPr lang="en-US" altLang="zh-CN" sz="1600" dirty="0">
                <a:latin typeface="微软雅黑" pitchFamily="34" charset="-122"/>
                <a:ea typeface="微软雅黑" pitchFamily="34" charset="-122"/>
              </a:rPr>
              <a:t>, Conversion </a:t>
            </a:r>
            <a:r>
              <a:rPr lang="zh-CN" altLang="en-US" sz="1600" dirty="0">
                <a:latin typeface="微软雅黑" pitchFamily="34" charset="-122"/>
                <a:ea typeface="微软雅黑" pitchFamily="34" charset="-122"/>
              </a:rPr>
              <a:t>插件会到 </a:t>
            </a:r>
            <a:r>
              <a:rPr lang="en-US" altLang="zh-CN" sz="1600" dirty="0">
                <a:latin typeface="微软雅黑" pitchFamily="34" charset="-122"/>
                <a:ea typeface="微软雅黑" pitchFamily="34" charset="-122"/>
              </a:rPr>
              <a:t>WEB-INF/content </a:t>
            </a:r>
            <a:r>
              <a:rPr lang="zh-CN" altLang="en-US" sz="1600" dirty="0">
                <a:latin typeface="微软雅黑" pitchFamily="34" charset="-122"/>
                <a:ea typeface="微软雅黑" pitchFamily="34" charset="-122"/>
              </a:rPr>
              <a:t>路径下寻找物理视图资源</a:t>
            </a:r>
            <a:r>
              <a:rPr lang="en-US" altLang="zh-CN" sz="1600" dirty="0">
                <a:latin typeface="微软雅黑" pitchFamily="34" charset="-122"/>
                <a:ea typeface="微软雅黑" pitchFamily="34" charset="-122"/>
              </a:rPr>
              <a:t>. </a:t>
            </a:r>
            <a:r>
              <a:rPr lang="zh-CN" altLang="en-US" sz="1600" dirty="0">
                <a:latin typeface="微软雅黑" pitchFamily="34" charset="-122"/>
                <a:ea typeface="微软雅黑" pitchFamily="34" charset="-122"/>
              </a:rPr>
              <a:t>但若使用 </a:t>
            </a:r>
            <a:r>
              <a:rPr lang="en-US" altLang="zh-CN" sz="1600" dirty="0">
                <a:latin typeface="微软雅黑" pitchFamily="34" charset="-122"/>
                <a:ea typeface="微软雅黑" pitchFamily="34" charset="-122"/>
              </a:rPr>
              <a:t>@</a:t>
            </a:r>
            <a:r>
              <a:rPr lang="en-US" altLang="zh-CN" sz="1600" dirty="0" err="1">
                <a:latin typeface="微软雅黑" pitchFamily="34" charset="-122"/>
                <a:ea typeface="微软雅黑" pitchFamily="34" charset="-122"/>
              </a:rPr>
              <a:t>ResultPath</a:t>
            </a:r>
            <a:r>
              <a:rPr lang="en-US" altLang="zh-CN" sz="1600" dirty="0">
                <a:latin typeface="微软雅黑" pitchFamily="34" charset="-122"/>
                <a:ea typeface="微软雅黑" pitchFamily="34" charset="-122"/>
              </a:rPr>
              <a:t>(“/</a:t>
            </a:r>
            <a:r>
              <a:rPr lang="en-US" altLang="zh-CN" sz="1600" dirty="0" err="1">
                <a:latin typeface="微软雅黑" pitchFamily="34" charset="-122"/>
                <a:ea typeface="微软雅黑" pitchFamily="34" charset="-122"/>
              </a:rPr>
              <a:t>simpleit</a:t>
            </a:r>
            <a:r>
              <a:rPr lang="en-US" altLang="zh-CN" sz="1600" dirty="0">
                <a:latin typeface="微软雅黑" pitchFamily="34" charset="-122"/>
                <a:ea typeface="微软雅黑" pitchFamily="34" charset="-122"/>
              </a:rPr>
              <a:t>”) </a:t>
            </a:r>
            <a:r>
              <a:rPr lang="zh-CN" altLang="en-US" sz="1600" dirty="0">
                <a:latin typeface="微软雅黑" pitchFamily="34" charset="-122"/>
                <a:ea typeface="微软雅黑" pitchFamily="34" charset="-122"/>
              </a:rPr>
              <a:t>修饰 </a:t>
            </a:r>
            <a:r>
              <a:rPr lang="en-US" altLang="zh-CN" sz="1600" dirty="0">
                <a:latin typeface="微软雅黑" pitchFamily="34" charset="-122"/>
                <a:ea typeface="微软雅黑" pitchFamily="34" charset="-122"/>
              </a:rPr>
              <a:t>Action, </a:t>
            </a:r>
            <a:r>
              <a:rPr lang="zh-CN" altLang="en-US" sz="1600" dirty="0">
                <a:latin typeface="微软雅黑" pitchFamily="34" charset="-122"/>
                <a:ea typeface="微软雅黑" pitchFamily="34" charset="-122"/>
              </a:rPr>
              <a:t>系统将会到 </a:t>
            </a:r>
            <a:r>
              <a:rPr lang="en-US" altLang="zh-CN" sz="1600" dirty="0" err="1">
                <a:latin typeface="微软雅黑" pitchFamily="34" charset="-122"/>
                <a:ea typeface="微软雅黑" pitchFamily="34" charset="-122"/>
              </a:rPr>
              <a:t>simpleit</a:t>
            </a:r>
            <a:r>
              <a:rPr lang="en-US" altLang="zh-CN" sz="1600" dirty="0">
                <a:latin typeface="微软雅黑" pitchFamily="34" charset="-122"/>
                <a:ea typeface="微软雅黑" pitchFamily="34" charset="-122"/>
              </a:rPr>
              <a:t> </a:t>
            </a:r>
            <a:r>
              <a:rPr lang="zh-CN" altLang="en-US" sz="1600" dirty="0">
                <a:latin typeface="微软雅黑" pitchFamily="34" charset="-122"/>
                <a:ea typeface="微软雅黑" pitchFamily="34" charset="-122"/>
              </a:rPr>
              <a:t>目录下寻找物理资源</a:t>
            </a:r>
          </a:p>
        </p:txBody>
      </p:sp>
    </p:spTree>
    <p:extLst>
      <p:ext uri="{BB962C8B-B14F-4D97-AF65-F5344CB8AC3E}">
        <p14:creationId xmlns:p14="http://schemas.microsoft.com/office/powerpoint/2010/main" val="2705648458"/>
      </p:ext>
    </p:extLst>
  </p:cSld>
  <p:clrMapOvr>
    <a:masterClrMapping/>
  </p:clrMapOvr>
  <p:timing>
    <p:tnLst>
      <p:par>
        <p:cTn id="1" dur="indefinite" restart="never" nodeType="tmRoot"/>
      </p:par>
    </p:tnLst>
  </p:timing>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7138" name="Rectangle 2"/>
          <p:cNvSpPr>
            <a:spLocks noGrp="1" noChangeArrowheads="1"/>
          </p:cNvSpPr>
          <p:nvPr>
            <p:ph type="title"/>
          </p:nvPr>
        </p:nvSpPr>
        <p:spPr>
          <a:xfrm>
            <a:off x="611560" y="701824"/>
            <a:ext cx="8207375" cy="1143000"/>
          </a:xfrm>
        </p:spPr>
        <p:txBody>
          <a:bodyPr>
            <a:normAutofit fontScale="90000"/>
          </a:bodyPr>
          <a:lstStyle/>
          <a:p>
            <a:r>
              <a:rPr lang="zh-CN" altLang="en-US" dirty="0">
                <a:latin typeface="微软雅黑" pitchFamily="34" charset="-122"/>
                <a:ea typeface="微软雅黑" pitchFamily="34" charset="-122"/>
              </a:rPr>
              <a:t>包和命名空间相关的 </a:t>
            </a:r>
            <a:r>
              <a:rPr lang="en-US" altLang="zh-CN" dirty="0">
                <a:latin typeface="微软雅黑" pitchFamily="34" charset="-122"/>
                <a:ea typeface="微软雅黑" pitchFamily="34" charset="-122"/>
              </a:rPr>
              <a:t>Annotation</a:t>
            </a:r>
          </a:p>
        </p:txBody>
      </p:sp>
      <p:sp>
        <p:nvSpPr>
          <p:cNvPr id="347139" name="Rectangle 3"/>
          <p:cNvSpPr>
            <a:spLocks noGrp="1" noChangeArrowheads="1"/>
          </p:cNvSpPr>
          <p:nvPr>
            <p:ph type="body" idx="1"/>
          </p:nvPr>
        </p:nvSpPr>
        <p:spPr>
          <a:xfrm>
            <a:off x="256927" y="1844824"/>
            <a:ext cx="8563545" cy="1656184"/>
          </a:xfrm>
        </p:spPr>
        <p:txBody>
          <a:bodyPr/>
          <a:lstStyle/>
          <a:p>
            <a:r>
              <a:rPr lang="zh-CN" altLang="en-US" sz="2400" dirty="0">
                <a:latin typeface="微软雅黑" pitchFamily="34" charset="-122"/>
                <a:ea typeface="微软雅黑" pitchFamily="34" charset="-122"/>
              </a:rPr>
              <a:t>与包和命名空间相关的 </a:t>
            </a:r>
            <a:r>
              <a:rPr lang="en-US" altLang="zh-CN" sz="2400" dirty="0">
                <a:latin typeface="微软雅黑" pitchFamily="34" charset="-122"/>
                <a:ea typeface="微软雅黑" pitchFamily="34" charset="-122"/>
              </a:rPr>
              <a:t>Annotation </a:t>
            </a:r>
            <a:r>
              <a:rPr lang="zh-CN" altLang="en-US" sz="2400" dirty="0">
                <a:latin typeface="微软雅黑" pitchFamily="34" charset="-122"/>
                <a:ea typeface="微软雅黑" pitchFamily="34" charset="-122"/>
              </a:rPr>
              <a:t>有如下 </a:t>
            </a:r>
            <a:r>
              <a:rPr lang="en-US" altLang="zh-CN" sz="2400" dirty="0">
                <a:latin typeface="微软雅黑" pitchFamily="34" charset="-122"/>
                <a:ea typeface="微软雅黑" pitchFamily="34" charset="-122"/>
              </a:rPr>
              <a:t>2 </a:t>
            </a:r>
            <a:r>
              <a:rPr lang="zh-CN" altLang="en-US" sz="2400" dirty="0">
                <a:latin typeface="微软雅黑" pitchFamily="34" charset="-122"/>
                <a:ea typeface="微软雅黑" pitchFamily="34" charset="-122"/>
              </a:rPr>
              <a:t>个</a:t>
            </a:r>
          </a:p>
          <a:p>
            <a:pPr lvl="1"/>
            <a:r>
              <a:rPr lang="en-US" altLang="zh-CN" sz="2000" dirty="0">
                <a:latin typeface="微软雅黑" pitchFamily="34" charset="-122"/>
                <a:ea typeface="微软雅黑" pitchFamily="34" charset="-122"/>
              </a:rPr>
              <a:t>@Namespace: </a:t>
            </a:r>
            <a:r>
              <a:rPr lang="zh-CN" altLang="en-US" sz="2000" dirty="0">
                <a:latin typeface="微软雅黑" pitchFamily="34" charset="-122"/>
                <a:ea typeface="微软雅黑" pitchFamily="34" charset="-122"/>
              </a:rPr>
              <a:t>修改 </a:t>
            </a:r>
            <a:r>
              <a:rPr lang="en-US" altLang="zh-CN" sz="2000" dirty="0">
                <a:latin typeface="微软雅黑" pitchFamily="34" charset="-122"/>
                <a:ea typeface="微软雅黑" pitchFamily="34" charset="-122"/>
              </a:rPr>
              <a:t>Action. </a:t>
            </a:r>
            <a:r>
              <a:rPr lang="zh-CN" altLang="en-US" sz="2000" dirty="0">
                <a:latin typeface="微软雅黑" pitchFamily="34" charset="-122"/>
                <a:ea typeface="微软雅黑" pitchFamily="34" charset="-122"/>
              </a:rPr>
              <a:t>该 </a:t>
            </a:r>
            <a:r>
              <a:rPr lang="en-US" altLang="zh-CN" sz="2000" dirty="0">
                <a:latin typeface="微软雅黑" pitchFamily="34" charset="-122"/>
                <a:ea typeface="微软雅黑" pitchFamily="34" charset="-122"/>
              </a:rPr>
              <a:t>Annotation </a:t>
            </a:r>
            <a:r>
              <a:rPr lang="zh-CN" altLang="en-US" sz="2000" dirty="0">
                <a:latin typeface="微软雅黑" pitchFamily="34" charset="-122"/>
                <a:ea typeface="微软雅黑" pitchFamily="34" charset="-122"/>
              </a:rPr>
              <a:t>只需指定一个 </a:t>
            </a:r>
            <a:r>
              <a:rPr lang="en-US" altLang="zh-CN" sz="2000" dirty="0">
                <a:latin typeface="微软雅黑" pitchFamily="34" charset="-122"/>
                <a:ea typeface="微软雅黑" pitchFamily="34" charset="-122"/>
              </a:rPr>
              <a:t>value </a:t>
            </a:r>
            <a:r>
              <a:rPr lang="zh-CN" altLang="en-US" sz="2000" dirty="0">
                <a:latin typeface="微软雅黑" pitchFamily="34" charset="-122"/>
                <a:ea typeface="微软雅黑" pitchFamily="34" charset="-122"/>
              </a:rPr>
              <a:t>属性值</a:t>
            </a:r>
            <a:r>
              <a:rPr lang="en-US" altLang="zh-CN" sz="2000" dirty="0">
                <a:latin typeface="微软雅黑" pitchFamily="34" charset="-122"/>
                <a:ea typeface="微软雅黑" pitchFamily="34" charset="-122"/>
              </a:rPr>
              <a:t>, </a:t>
            </a:r>
            <a:r>
              <a:rPr lang="zh-CN" altLang="en-US" sz="2000" dirty="0">
                <a:latin typeface="微软雅黑" pitchFamily="34" charset="-122"/>
                <a:ea typeface="微软雅黑" pitchFamily="34" charset="-122"/>
              </a:rPr>
              <a:t>用于指定被修改的 </a:t>
            </a:r>
            <a:r>
              <a:rPr lang="en-US" altLang="zh-CN" sz="2000" dirty="0">
                <a:latin typeface="微软雅黑" pitchFamily="34" charset="-122"/>
                <a:ea typeface="微软雅黑" pitchFamily="34" charset="-122"/>
              </a:rPr>
              <a:t>Action </a:t>
            </a:r>
            <a:r>
              <a:rPr lang="zh-CN" altLang="en-US" sz="2000" dirty="0">
                <a:latin typeface="微软雅黑" pitchFamily="34" charset="-122"/>
                <a:ea typeface="微软雅黑" pitchFamily="34" charset="-122"/>
              </a:rPr>
              <a:t>所在的命名空间</a:t>
            </a:r>
            <a:r>
              <a:rPr lang="en-US" altLang="zh-CN" sz="2000" dirty="0">
                <a:latin typeface="微软雅黑" pitchFamily="34" charset="-122"/>
                <a:ea typeface="微软雅黑" pitchFamily="34" charset="-122"/>
              </a:rPr>
              <a:t>.</a:t>
            </a:r>
          </a:p>
          <a:p>
            <a:pPr lvl="1"/>
            <a:r>
              <a:rPr lang="en-US" altLang="zh-CN" sz="2000" dirty="0">
                <a:latin typeface="微软雅黑" pitchFamily="34" charset="-122"/>
                <a:ea typeface="微软雅黑" pitchFamily="34" charset="-122"/>
              </a:rPr>
              <a:t>@ Namespaces: </a:t>
            </a:r>
            <a:r>
              <a:rPr lang="zh-CN" altLang="en-US" sz="2000" dirty="0">
                <a:latin typeface="微软雅黑" pitchFamily="34" charset="-122"/>
                <a:ea typeface="微软雅黑" pitchFamily="34" charset="-122"/>
              </a:rPr>
              <a:t>修饰 </a:t>
            </a:r>
            <a:r>
              <a:rPr lang="en-US" altLang="zh-CN" sz="2000" dirty="0">
                <a:latin typeface="微软雅黑" pitchFamily="34" charset="-122"/>
                <a:ea typeface="微软雅黑" pitchFamily="34" charset="-122"/>
              </a:rPr>
              <a:t>Action. </a:t>
            </a:r>
            <a:r>
              <a:rPr lang="zh-CN" altLang="en-US" sz="2000" dirty="0">
                <a:latin typeface="微软雅黑" pitchFamily="34" charset="-122"/>
                <a:ea typeface="微软雅黑" pitchFamily="34" charset="-122"/>
              </a:rPr>
              <a:t>用于组合多个 </a:t>
            </a:r>
            <a:r>
              <a:rPr lang="en-US" altLang="zh-CN" sz="2000" dirty="0">
                <a:latin typeface="微软雅黑" pitchFamily="34" charset="-122"/>
                <a:ea typeface="微软雅黑" pitchFamily="34" charset="-122"/>
              </a:rPr>
              <a:t>@Namespace.</a:t>
            </a:r>
          </a:p>
        </p:txBody>
      </p:sp>
    </p:spTree>
    <p:extLst>
      <p:ext uri="{BB962C8B-B14F-4D97-AF65-F5344CB8AC3E}">
        <p14:creationId xmlns:p14="http://schemas.microsoft.com/office/powerpoint/2010/main" val="952324461"/>
      </p:ext>
    </p:extLst>
  </p:cSld>
  <p:clrMapOvr>
    <a:masterClrMapping/>
  </p:clrMapOvr>
  <p:timing>
    <p:tnLst>
      <p:par>
        <p:cTn id="1" dur="indefinite" restart="never" nodeType="tmRoot"/>
      </p:par>
    </p:tnLst>
  </p:timing>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62" name="Rectangle 2"/>
          <p:cNvSpPr>
            <a:spLocks noGrp="1" noChangeArrowheads="1"/>
          </p:cNvSpPr>
          <p:nvPr>
            <p:ph type="title"/>
          </p:nvPr>
        </p:nvSpPr>
        <p:spPr>
          <a:xfrm>
            <a:off x="1984176" y="-189166"/>
            <a:ext cx="7772400" cy="1143000"/>
          </a:xfrm>
        </p:spPr>
        <p:txBody>
          <a:bodyPr/>
          <a:lstStyle/>
          <a:p>
            <a:r>
              <a:rPr lang="zh-CN" altLang="en-US" dirty="0">
                <a:solidFill>
                  <a:schemeClr val="bg1"/>
                </a:solidFill>
                <a:latin typeface="微软雅黑" pitchFamily="34" charset="-122"/>
                <a:ea typeface="微软雅黑" pitchFamily="34" charset="-122"/>
              </a:rPr>
              <a:t>异常相关的 </a:t>
            </a:r>
            <a:r>
              <a:rPr lang="en-US" altLang="zh-CN" dirty="0">
                <a:solidFill>
                  <a:schemeClr val="bg1"/>
                </a:solidFill>
                <a:latin typeface="微软雅黑" pitchFamily="34" charset="-122"/>
                <a:ea typeface="微软雅黑" pitchFamily="34" charset="-122"/>
              </a:rPr>
              <a:t>Annotation</a:t>
            </a:r>
          </a:p>
        </p:txBody>
      </p:sp>
      <p:sp>
        <p:nvSpPr>
          <p:cNvPr id="348163" name="Rectangle 3"/>
          <p:cNvSpPr>
            <a:spLocks noGrp="1" noChangeArrowheads="1"/>
          </p:cNvSpPr>
          <p:nvPr>
            <p:ph type="body" idx="1"/>
          </p:nvPr>
        </p:nvSpPr>
        <p:spPr>
          <a:xfrm>
            <a:off x="250701" y="980728"/>
            <a:ext cx="8713787" cy="5363441"/>
          </a:xfrm>
        </p:spPr>
        <p:txBody>
          <a:bodyPr>
            <a:normAutofit lnSpcReduction="10000"/>
          </a:bodyPr>
          <a:lstStyle/>
          <a:p>
            <a:r>
              <a:rPr lang="zh-CN" altLang="en-US" sz="2000" dirty="0">
                <a:latin typeface="微软雅黑" pitchFamily="34" charset="-122"/>
                <a:ea typeface="微软雅黑" pitchFamily="34" charset="-122"/>
              </a:rPr>
              <a:t>与异常相关的 </a:t>
            </a:r>
            <a:r>
              <a:rPr lang="en-US" altLang="zh-CN" sz="2000" dirty="0">
                <a:latin typeface="微软雅黑" pitchFamily="34" charset="-122"/>
                <a:ea typeface="微软雅黑" pitchFamily="34" charset="-122"/>
              </a:rPr>
              <a:t>Annotation </a:t>
            </a:r>
            <a:r>
              <a:rPr lang="zh-CN" altLang="en-US" sz="2000" dirty="0">
                <a:latin typeface="微软雅黑" pitchFamily="34" charset="-122"/>
                <a:ea typeface="微软雅黑" pitchFamily="34" charset="-122"/>
              </a:rPr>
              <a:t>有 </a:t>
            </a:r>
            <a:r>
              <a:rPr lang="en-US" altLang="zh-CN" sz="2000" dirty="0">
                <a:latin typeface="微软雅黑" pitchFamily="34" charset="-122"/>
                <a:ea typeface="微软雅黑" pitchFamily="34" charset="-122"/>
              </a:rPr>
              <a:t>@</a:t>
            </a:r>
            <a:r>
              <a:rPr lang="en-US" altLang="zh-CN" sz="2000" dirty="0" err="1">
                <a:latin typeface="微软雅黑" pitchFamily="34" charset="-122"/>
                <a:ea typeface="微软雅黑" pitchFamily="34" charset="-122"/>
              </a:rPr>
              <a:t>ExceptionMapping</a:t>
            </a:r>
            <a:r>
              <a:rPr lang="en-US" altLang="zh-CN" sz="2000" dirty="0">
                <a:latin typeface="微软雅黑" pitchFamily="34" charset="-122"/>
                <a:ea typeface="微软雅黑" pitchFamily="34" charset="-122"/>
              </a:rPr>
              <a:t> </a:t>
            </a:r>
            <a:r>
              <a:rPr lang="zh-CN" altLang="en-US" sz="2000" dirty="0">
                <a:latin typeface="微软雅黑" pitchFamily="34" charset="-122"/>
                <a:ea typeface="微软雅黑" pitchFamily="34" charset="-122"/>
              </a:rPr>
              <a:t>和 </a:t>
            </a:r>
            <a:r>
              <a:rPr lang="en-US" altLang="zh-CN" sz="2000" dirty="0">
                <a:latin typeface="微软雅黑" pitchFamily="34" charset="-122"/>
                <a:ea typeface="微软雅黑" pitchFamily="34" charset="-122"/>
              </a:rPr>
              <a:t>@</a:t>
            </a:r>
            <a:r>
              <a:rPr lang="en-US" altLang="zh-CN" sz="2000" dirty="0" err="1">
                <a:latin typeface="微软雅黑" pitchFamily="34" charset="-122"/>
                <a:ea typeface="微软雅黑" pitchFamily="34" charset="-122"/>
              </a:rPr>
              <a:t>ExceptionMappings</a:t>
            </a:r>
            <a:endParaRPr lang="en-US" altLang="zh-CN" sz="2000" dirty="0">
              <a:latin typeface="微软雅黑" pitchFamily="34" charset="-122"/>
              <a:ea typeface="微软雅黑" pitchFamily="34" charset="-122"/>
            </a:endParaRPr>
          </a:p>
          <a:p>
            <a:r>
              <a:rPr lang="en-US" altLang="zh-CN" sz="2000" dirty="0">
                <a:latin typeface="微软雅黑" pitchFamily="34" charset="-122"/>
                <a:ea typeface="微软雅黑" pitchFamily="34" charset="-122"/>
              </a:rPr>
              <a:t>@</a:t>
            </a:r>
            <a:r>
              <a:rPr lang="en-US" altLang="zh-CN" sz="2000" dirty="0" err="1">
                <a:latin typeface="微软雅黑" pitchFamily="34" charset="-122"/>
                <a:ea typeface="微软雅黑" pitchFamily="34" charset="-122"/>
              </a:rPr>
              <a:t>ExceptionMappings</a:t>
            </a:r>
            <a:r>
              <a:rPr lang="en-US" altLang="zh-CN" sz="2000" dirty="0">
                <a:latin typeface="微软雅黑" pitchFamily="34" charset="-122"/>
                <a:ea typeface="微软雅黑" pitchFamily="34" charset="-122"/>
              </a:rPr>
              <a:t> </a:t>
            </a:r>
            <a:r>
              <a:rPr lang="zh-CN" altLang="en-US" sz="2000" dirty="0">
                <a:latin typeface="微软雅黑" pitchFamily="34" charset="-122"/>
                <a:ea typeface="微软雅黑" pitchFamily="34" charset="-122"/>
              </a:rPr>
              <a:t>用于定义异常类和物理视图之间的对应关系</a:t>
            </a:r>
            <a:r>
              <a:rPr lang="en-US" altLang="zh-CN" sz="2000" dirty="0">
                <a:latin typeface="微软雅黑" pitchFamily="34" charset="-122"/>
                <a:ea typeface="微软雅黑" pitchFamily="34" charset="-122"/>
              </a:rPr>
              <a:t>, </a:t>
            </a:r>
            <a:r>
              <a:rPr lang="zh-CN" altLang="en-US" sz="2000" dirty="0">
                <a:latin typeface="微软雅黑" pitchFamily="34" charset="-122"/>
                <a:ea typeface="微软雅黑" pitchFamily="34" charset="-122"/>
              </a:rPr>
              <a:t>也就是它只需指定一个 </a:t>
            </a:r>
            <a:r>
              <a:rPr lang="en-US" altLang="zh-CN" sz="2000" dirty="0">
                <a:latin typeface="微软雅黑" pitchFamily="34" charset="-122"/>
                <a:ea typeface="微软雅黑" pitchFamily="34" charset="-122"/>
              </a:rPr>
              <a:t>value </a:t>
            </a:r>
            <a:r>
              <a:rPr lang="zh-CN" altLang="en-US" sz="2000" dirty="0">
                <a:latin typeface="微软雅黑" pitchFamily="34" charset="-122"/>
                <a:ea typeface="微软雅黑" pitchFamily="34" charset="-122"/>
              </a:rPr>
              <a:t>属性值</a:t>
            </a:r>
            <a:r>
              <a:rPr lang="en-US" altLang="zh-CN" sz="2000" dirty="0">
                <a:latin typeface="微软雅黑" pitchFamily="34" charset="-122"/>
                <a:ea typeface="微软雅黑" pitchFamily="34" charset="-122"/>
              </a:rPr>
              <a:t>, </a:t>
            </a:r>
            <a:r>
              <a:rPr lang="zh-CN" altLang="en-US" sz="2000" dirty="0">
                <a:latin typeface="微软雅黑" pitchFamily="34" charset="-122"/>
                <a:ea typeface="微软雅黑" pitchFamily="34" charset="-122"/>
              </a:rPr>
              <a:t>该 </a:t>
            </a:r>
            <a:r>
              <a:rPr lang="en-US" altLang="zh-CN" sz="2000" dirty="0">
                <a:latin typeface="微软雅黑" pitchFamily="34" charset="-122"/>
                <a:ea typeface="微软雅黑" pitchFamily="34" charset="-122"/>
              </a:rPr>
              <a:t>value </a:t>
            </a:r>
            <a:r>
              <a:rPr lang="zh-CN" altLang="en-US" sz="2000" dirty="0">
                <a:latin typeface="微软雅黑" pitchFamily="34" charset="-122"/>
                <a:ea typeface="微软雅黑" pitchFamily="34" charset="-122"/>
              </a:rPr>
              <a:t>属性值为多个 </a:t>
            </a:r>
            <a:r>
              <a:rPr lang="en-US" altLang="zh-CN" sz="2000" dirty="0">
                <a:latin typeface="微软雅黑" pitchFamily="34" charset="-122"/>
                <a:ea typeface="微软雅黑" pitchFamily="34" charset="-122"/>
              </a:rPr>
              <a:t>@</a:t>
            </a:r>
            <a:r>
              <a:rPr lang="en-US" altLang="zh-CN" sz="2000" dirty="0" err="1">
                <a:latin typeface="微软雅黑" pitchFamily="34" charset="-122"/>
                <a:ea typeface="微软雅黑" pitchFamily="34" charset="-122"/>
              </a:rPr>
              <a:t>ExceptionMapping</a:t>
            </a:r>
            <a:endParaRPr lang="en-US" altLang="zh-CN" sz="2000" dirty="0">
              <a:latin typeface="微软雅黑" pitchFamily="34" charset="-122"/>
              <a:ea typeface="微软雅黑" pitchFamily="34" charset="-122"/>
            </a:endParaRPr>
          </a:p>
          <a:p>
            <a:r>
              <a:rPr lang="en-US" altLang="zh-CN" sz="2000" dirty="0">
                <a:latin typeface="微软雅黑" pitchFamily="34" charset="-122"/>
                <a:ea typeface="微软雅黑" pitchFamily="34" charset="-122"/>
              </a:rPr>
              <a:t>@</a:t>
            </a:r>
            <a:r>
              <a:rPr lang="en-US" altLang="zh-CN" sz="2000" dirty="0" err="1">
                <a:latin typeface="微软雅黑" pitchFamily="34" charset="-122"/>
                <a:ea typeface="微软雅黑" pitchFamily="34" charset="-122"/>
              </a:rPr>
              <a:t>ExceptionMapping</a:t>
            </a:r>
            <a:r>
              <a:rPr lang="en-US" altLang="zh-CN" sz="2000" dirty="0">
                <a:latin typeface="微软雅黑" pitchFamily="34" charset="-122"/>
                <a:ea typeface="微软雅黑" pitchFamily="34" charset="-122"/>
              </a:rPr>
              <a:t>: </a:t>
            </a:r>
            <a:r>
              <a:rPr lang="zh-CN" altLang="en-US" sz="2000" dirty="0">
                <a:latin typeface="微软雅黑" pitchFamily="34" charset="-122"/>
                <a:ea typeface="微软雅黑" pitchFamily="34" charset="-122"/>
              </a:rPr>
              <a:t>用于定义异常类和物理视图之间的对应关系</a:t>
            </a:r>
            <a:r>
              <a:rPr lang="en-US" altLang="zh-CN" sz="2000" dirty="0">
                <a:latin typeface="微软雅黑" pitchFamily="34" charset="-122"/>
                <a:ea typeface="微软雅黑" pitchFamily="34" charset="-122"/>
              </a:rPr>
              <a:t>, </a:t>
            </a:r>
            <a:r>
              <a:rPr lang="zh-CN" altLang="en-US" sz="2000" dirty="0">
                <a:latin typeface="微软雅黑" pitchFamily="34" charset="-122"/>
                <a:ea typeface="微软雅黑" pitchFamily="34" charset="-122"/>
              </a:rPr>
              <a:t>也就是相当于 </a:t>
            </a:r>
            <a:r>
              <a:rPr lang="en-US" altLang="zh-CN" sz="2000" dirty="0">
                <a:latin typeface="微软雅黑" pitchFamily="34" charset="-122"/>
                <a:ea typeface="微软雅黑" pitchFamily="34" charset="-122"/>
              </a:rPr>
              <a:t>struts.xml </a:t>
            </a:r>
            <a:r>
              <a:rPr lang="zh-CN" altLang="en-US" sz="2000" dirty="0">
                <a:latin typeface="微软雅黑" pitchFamily="34" charset="-122"/>
                <a:ea typeface="微软雅黑" pitchFamily="34" charset="-122"/>
              </a:rPr>
              <a:t>文件里 </a:t>
            </a:r>
            <a:r>
              <a:rPr lang="en-US" altLang="zh-CN" sz="2000" dirty="0">
                <a:latin typeface="微软雅黑" pitchFamily="34" charset="-122"/>
                <a:ea typeface="微软雅黑" pitchFamily="34" charset="-122"/>
              </a:rPr>
              <a:t>&lt;exception-mapping …/&gt; </a:t>
            </a:r>
            <a:r>
              <a:rPr lang="zh-CN" altLang="en-US" sz="2000" dirty="0">
                <a:latin typeface="微软雅黑" pitchFamily="34" charset="-122"/>
                <a:ea typeface="微软雅黑" pitchFamily="34" charset="-122"/>
              </a:rPr>
              <a:t>元素的作用</a:t>
            </a:r>
            <a:r>
              <a:rPr lang="en-US" altLang="zh-CN" sz="2000" dirty="0">
                <a:latin typeface="微软雅黑" pitchFamily="34" charset="-122"/>
                <a:ea typeface="微软雅黑" pitchFamily="34" charset="-122"/>
              </a:rPr>
              <a:t>. </a:t>
            </a:r>
            <a:r>
              <a:rPr lang="zh-CN" altLang="en-US" sz="2000" dirty="0">
                <a:latin typeface="微软雅黑" pitchFamily="34" charset="-122"/>
                <a:ea typeface="微软雅黑" pitchFamily="34" charset="-122"/>
              </a:rPr>
              <a:t>使用 </a:t>
            </a:r>
            <a:r>
              <a:rPr lang="en-US" altLang="zh-CN" sz="2000" dirty="0">
                <a:latin typeface="微软雅黑" pitchFamily="34" charset="-122"/>
                <a:ea typeface="微软雅黑" pitchFamily="34" charset="-122"/>
              </a:rPr>
              <a:t>@</a:t>
            </a:r>
            <a:r>
              <a:rPr lang="en-US" altLang="zh-CN" sz="2000" dirty="0" err="1">
                <a:latin typeface="微软雅黑" pitchFamily="34" charset="-122"/>
                <a:ea typeface="微软雅黑" pitchFamily="34" charset="-122"/>
              </a:rPr>
              <a:t>ExceptionMapping</a:t>
            </a:r>
            <a:r>
              <a:rPr lang="en-US" altLang="zh-CN" sz="2000" dirty="0">
                <a:latin typeface="微软雅黑" pitchFamily="34" charset="-122"/>
                <a:ea typeface="微软雅黑" pitchFamily="34" charset="-122"/>
              </a:rPr>
              <a:t> </a:t>
            </a:r>
            <a:r>
              <a:rPr lang="zh-CN" altLang="en-US" sz="2000" dirty="0">
                <a:latin typeface="微软雅黑" pitchFamily="34" charset="-122"/>
                <a:ea typeface="微软雅黑" pitchFamily="34" charset="-122"/>
              </a:rPr>
              <a:t>时必须指定如下两个属性</a:t>
            </a:r>
            <a:r>
              <a:rPr lang="en-US" altLang="zh-CN" sz="2000" dirty="0">
                <a:latin typeface="微软雅黑" pitchFamily="34" charset="-122"/>
                <a:ea typeface="微软雅黑" pitchFamily="34" charset="-122"/>
              </a:rPr>
              <a:t>:</a:t>
            </a:r>
          </a:p>
          <a:p>
            <a:pPr lvl="1"/>
            <a:r>
              <a:rPr lang="en-US" altLang="zh-CN" sz="1800" dirty="0">
                <a:latin typeface="微软雅黑" pitchFamily="34" charset="-122"/>
                <a:ea typeface="微软雅黑" pitchFamily="34" charset="-122"/>
              </a:rPr>
              <a:t>exception: </a:t>
            </a:r>
            <a:r>
              <a:rPr lang="zh-CN" altLang="en-US" sz="1800" dirty="0">
                <a:latin typeface="微软雅黑" pitchFamily="34" charset="-122"/>
                <a:ea typeface="微软雅黑" pitchFamily="34" charset="-122"/>
              </a:rPr>
              <a:t>用于指定异常类</a:t>
            </a:r>
            <a:r>
              <a:rPr lang="en-US" altLang="zh-CN" sz="1800" dirty="0">
                <a:latin typeface="微软雅黑" pitchFamily="34" charset="-122"/>
                <a:ea typeface="微软雅黑" pitchFamily="34" charset="-122"/>
              </a:rPr>
              <a:t>, </a:t>
            </a:r>
            <a:r>
              <a:rPr lang="zh-CN" altLang="en-US" sz="1800" dirty="0">
                <a:latin typeface="微软雅黑" pitchFamily="34" charset="-122"/>
                <a:ea typeface="微软雅黑" pitchFamily="34" charset="-122"/>
              </a:rPr>
              <a:t>相当于 </a:t>
            </a:r>
            <a:r>
              <a:rPr lang="en-US" altLang="zh-CN" sz="1800" dirty="0">
                <a:latin typeface="微软雅黑" pitchFamily="34" charset="-122"/>
                <a:ea typeface="微软雅黑" pitchFamily="34" charset="-122"/>
              </a:rPr>
              <a:t>&lt;exception-mapping…/&gt; </a:t>
            </a:r>
            <a:r>
              <a:rPr lang="zh-CN" altLang="en-US" sz="1800" dirty="0">
                <a:latin typeface="微软雅黑" pitchFamily="34" charset="-122"/>
                <a:ea typeface="微软雅黑" pitchFamily="34" charset="-122"/>
              </a:rPr>
              <a:t>元素的 </a:t>
            </a:r>
            <a:r>
              <a:rPr lang="en-US" altLang="zh-CN" sz="1800" dirty="0">
                <a:latin typeface="微软雅黑" pitchFamily="34" charset="-122"/>
                <a:ea typeface="微软雅黑" pitchFamily="34" charset="-122"/>
              </a:rPr>
              <a:t>exception </a:t>
            </a:r>
          </a:p>
          <a:p>
            <a:pPr lvl="1"/>
            <a:r>
              <a:rPr lang="en-US" altLang="zh-CN" sz="1800" dirty="0">
                <a:latin typeface="微软雅黑" pitchFamily="34" charset="-122"/>
                <a:ea typeface="微软雅黑" pitchFamily="34" charset="-122"/>
              </a:rPr>
              <a:t>result: </a:t>
            </a:r>
            <a:r>
              <a:rPr lang="zh-CN" altLang="en-US" sz="1800" dirty="0">
                <a:latin typeface="微软雅黑" pitchFamily="34" charset="-122"/>
                <a:ea typeface="微软雅黑" pitchFamily="34" charset="-122"/>
              </a:rPr>
              <a:t>用于指定逻辑视图名</a:t>
            </a:r>
            <a:r>
              <a:rPr lang="en-US" altLang="zh-CN" sz="1800" dirty="0">
                <a:latin typeface="微软雅黑" pitchFamily="34" charset="-122"/>
                <a:ea typeface="微软雅黑" pitchFamily="34" charset="-122"/>
              </a:rPr>
              <a:t>, </a:t>
            </a:r>
            <a:r>
              <a:rPr lang="zh-CN" altLang="en-US" sz="1800" dirty="0">
                <a:latin typeface="微软雅黑" pitchFamily="34" charset="-122"/>
                <a:ea typeface="微软雅黑" pitchFamily="34" charset="-122"/>
              </a:rPr>
              <a:t>相当于 </a:t>
            </a:r>
            <a:r>
              <a:rPr lang="en-US" altLang="zh-CN" sz="1800" dirty="0">
                <a:latin typeface="微软雅黑" pitchFamily="34" charset="-122"/>
                <a:ea typeface="微软雅黑" pitchFamily="34" charset="-122"/>
              </a:rPr>
              <a:t>&lt;exception-mapping …/&gt; </a:t>
            </a:r>
            <a:r>
              <a:rPr lang="zh-CN" altLang="en-US" sz="1800" dirty="0">
                <a:latin typeface="微软雅黑" pitchFamily="34" charset="-122"/>
                <a:ea typeface="微软雅黑" pitchFamily="34" charset="-122"/>
              </a:rPr>
              <a:t>元素的 </a:t>
            </a:r>
            <a:r>
              <a:rPr lang="en-US" altLang="zh-CN" sz="1800" dirty="0">
                <a:latin typeface="微软雅黑" pitchFamily="34" charset="-122"/>
                <a:ea typeface="微软雅黑" pitchFamily="34" charset="-122"/>
              </a:rPr>
              <a:t>result</a:t>
            </a:r>
          </a:p>
          <a:p>
            <a:r>
              <a:rPr lang="en-US" altLang="zh-CN" sz="2000" dirty="0">
                <a:latin typeface="微软雅黑" pitchFamily="34" charset="-122"/>
                <a:ea typeface="微软雅黑" pitchFamily="34" charset="-122"/>
              </a:rPr>
              <a:t>@ </a:t>
            </a:r>
            <a:r>
              <a:rPr lang="en-US" altLang="zh-CN" sz="2000" dirty="0" err="1">
                <a:latin typeface="微软雅黑" pitchFamily="34" charset="-122"/>
                <a:ea typeface="微软雅黑" pitchFamily="34" charset="-122"/>
              </a:rPr>
              <a:t>ExceptionMapping</a:t>
            </a:r>
            <a:r>
              <a:rPr lang="en-US" altLang="zh-CN" sz="2000" dirty="0">
                <a:latin typeface="微软雅黑" pitchFamily="34" charset="-122"/>
                <a:ea typeface="微软雅黑" pitchFamily="34" charset="-122"/>
              </a:rPr>
              <a:t> </a:t>
            </a:r>
            <a:r>
              <a:rPr lang="zh-CN" altLang="en-US" sz="2000" dirty="0">
                <a:latin typeface="微软雅黑" pitchFamily="34" charset="-122"/>
                <a:ea typeface="微软雅黑" pitchFamily="34" charset="-122"/>
              </a:rPr>
              <a:t>有如下两种用法</a:t>
            </a:r>
            <a:r>
              <a:rPr lang="en-US" altLang="zh-CN" sz="2000" dirty="0">
                <a:latin typeface="微软雅黑" pitchFamily="34" charset="-122"/>
                <a:ea typeface="微软雅黑" pitchFamily="34" charset="-122"/>
              </a:rPr>
              <a:t>:</a:t>
            </a:r>
          </a:p>
          <a:p>
            <a:pPr lvl="1"/>
            <a:r>
              <a:rPr lang="en-US" altLang="zh-CN" sz="1800" dirty="0">
                <a:latin typeface="微软雅黑" pitchFamily="34" charset="-122"/>
                <a:ea typeface="微软雅黑" pitchFamily="34" charset="-122"/>
              </a:rPr>
              <a:t>Action </a:t>
            </a:r>
            <a:r>
              <a:rPr lang="zh-CN" altLang="en-US" sz="1800" dirty="0">
                <a:latin typeface="微软雅黑" pitchFamily="34" charset="-122"/>
                <a:ea typeface="微软雅黑" pitchFamily="34" charset="-122"/>
              </a:rPr>
              <a:t>级的异常定义</a:t>
            </a:r>
            <a:r>
              <a:rPr lang="en-US" altLang="zh-CN" sz="1800" dirty="0">
                <a:latin typeface="微软雅黑" pitchFamily="34" charset="-122"/>
                <a:ea typeface="微软雅黑" pitchFamily="34" charset="-122"/>
              </a:rPr>
              <a:t>: </a:t>
            </a:r>
            <a:r>
              <a:rPr lang="zh-CN" altLang="en-US" sz="1800" dirty="0">
                <a:latin typeface="微软雅黑" pitchFamily="34" charset="-122"/>
                <a:ea typeface="微软雅黑" pitchFamily="34" charset="-122"/>
              </a:rPr>
              <a:t>以 </a:t>
            </a:r>
            <a:r>
              <a:rPr lang="en-US" altLang="zh-CN" sz="1800" dirty="0">
                <a:latin typeface="微软雅黑" pitchFamily="34" charset="-122"/>
                <a:ea typeface="微软雅黑" pitchFamily="34" charset="-122"/>
              </a:rPr>
              <a:t>@</a:t>
            </a:r>
            <a:r>
              <a:rPr lang="en-US" altLang="zh-CN" sz="1800" dirty="0" err="1">
                <a:latin typeface="微软雅黑" pitchFamily="34" charset="-122"/>
                <a:ea typeface="微软雅黑" pitchFamily="34" charset="-122"/>
              </a:rPr>
              <a:t>ExceptionMappings</a:t>
            </a:r>
            <a:r>
              <a:rPr lang="en-US" altLang="zh-CN" sz="1800" dirty="0">
                <a:latin typeface="微软雅黑" pitchFamily="34" charset="-122"/>
                <a:ea typeface="微软雅黑" pitchFamily="34" charset="-122"/>
              </a:rPr>
              <a:t> </a:t>
            </a:r>
            <a:r>
              <a:rPr lang="zh-CN" altLang="en-US" sz="1800" dirty="0">
                <a:latin typeface="微软雅黑" pitchFamily="34" charset="-122"/>
                <a:ea typeface="微软雅黑" pitchFamily="34" charset="-122"/>
              </a:rPr>
              <a:t>组合多个 </a:t>
            </a:r>
            <a:r>
              <a:rPr lang="en-US" altLang="zh-CN" sz="1800" dirty="0">
                <a:latin typeface="微软雅黑" pitchFamily="34" charset="-122"/>
                <a:ea typeface="微软雅黑" pitchFamily="34" charset="-122"/>
              </a:rPr>
              <a:t>@</a:t>
            </a:r>
            <a:r>
              <a:rPr lang="en-US" altLang="zh-CN" sz="1800" dirty="0" err="1">
                <a:latin typeface="微软雅黑" pitchFamily="34" charset="-122"/>
                <a:ea typeface="微软雅黑" pitchFamily="34" charset="-122"/>
              </a:rPr>
              <a:t>ExceptionMapping</a:t>
            </a:r>
            <a:r>
              <a:rPr lang="en-US" altLang="zh-CN" sz="1800" dirty="0">
                <a:latin typeface="微软雅黑" pitchFamily="34" charset="-122"/>
                <a:ea typeface="微软雅黑" pitchFamily="34" charset="-122"/>
              </a:rPr>
              <a:t> </a:t>
            </a:r>
            <a:r>
              <a:rPr lang="zh-CN" altLang="en-US" sz="1800" dirty="0">
                <a:latin typeface="微软雅黑" pitchFamily="34" charset="-122"/>
                <a:ea typeface="微软雅黑" pitchFamily="34" charset="-122"/>
              </a:rPr>
              <a:t>后修饰 </a:t>
            </a:r>
            <a:r>
              <a:rPr lang="en-US" altLang="zh-CN" sz="1800" dirty="0">
                <a:latin typeface="微软雅黑" pitchFamily="34" charset="-122"/>
                <a:ea typeface="微软雅黑" pitchFamily="34" charset="-122"/>
              </a:rPr>
              <a:t>Action </a:t>
            </a:r>
            <a:r>
              <a:rPr lang="zh-CN" altLang="en-US" sz="1800" dirty="0">
                <a:latin typeface="微软雅黑" pitchFamily="34" charset="-122"/>
                <a:ea typeface="微软雅黑" pitchFamily="34" charset="-122"/>
              </a:rPr>
              <a:t>类</a:t>
            </a:r>
            <a:r>
              <a:rPr lang="en-US" altLang="zh-CN" sz="1800" dirty="0">
                <a:latin typeface="微软雅黑" pitchFamily="34" charset="-122"/>
                <a:ea typeface="微软雅黑" pitchFamily="34" charset="-122"/>
              </a:rPr>
              <a:t>. </a:t>
            </a:r>
            <a:r>
              <a:rPr lang="zh-CN" altLang="en-US" sz="1800" dirty="0">
                <a:latin typeface="微软雅黑" pitchFamily="34" charset="-122"/>
                <a:ea typeface="微软雅黑" pitchFamily="34" charset="-122"/>
              </a:rPr>
              <a:t>这种异常定义对 </a:t>
            </a:r>
            <a:r>
              <a:rPr lang="en-US" altLang="zh-CN" sz="1800" dirty="0">
                <a:latin typeface="微软雅黑" pitchFamily="34" charset="-122"/>
                <a:ea typeface="微软雅黑" pitchFamily="34" charset="-122"/>
              </a:rPr>
              <a:t>Action </a:t>
            </a:r>
            <a:r>
              <a:rPr lang="zh-CN" altLang="en-US" sz="1800" dirty="0">
                <a:latin typeface="微软雅黑" pitchFamily="34" charset="-122"/>
                <a:ea typeface="微软雅黑" pitchFamily="34" charset="-122"/>
              </a:rPr>
              <a:t>里的所有方法都有效</a:t>
            </a:r>
            <a:r>
              <a:rPr lang="en-US" altLang="zh-CN" sz="1800" dirty="0">
                <a:latin typeface="微软雅黑" pitchFamily="34" charset="-122"/>
                <a:ea typeface="微软雅黑" pitchFamily="34" charset="-122"/>
              </a:rPr>
              <a:t>.</a:t>
            </a:r>
          </a:p>
          <a:p>
            <a:pPr lvl="1"/>
            <a:r>
              <a:rPr lang="zh-CN" altLang="en-US" sz="1800" dirty="0">
                <a:latin typeface="微软雅黑" pitchFamily="34" charset="-122"/>
                <a:ea typeface="微软雅黑" pitchFamily="34" charset="-122"/>
              </a:rPr>
              <a:t>方法级的异常定义</a:t>
            </a:r>
            <a:r>
              <a:rPr lang="en-US" altLang="zh-CN" sz="1800" dirty="0">
                <a:latin typeface="微软雅黑" pitchFamily="34" charset="-122"/>
                <a:ea typeface="微软雅黑" pitchFamily="34" charset="-122"/>
              </a:rPr>
              <a:t>: </a:t>
            </a:r>
            <a:r>
              <a:rPr lang="zh-CN" altLang="en-US" sz="1800" dirty="0">
                <a:latin typeface="微软雅黑" pitchFamily="34" charset="-122"/>
                <a:ea typeface="微软雅黑" pitchFamily="34" charset="-122"/>
              </a:rPr>
              <a:t>将多个 </a:t>
            </a:r>
            <a:r>
              <a:rPr lang="en-US" altLang="zh-CN" sz="1800" dirty="0">
                <a:latin typeface="微软雅黑" pitchFamily="34" charset="-122"/>
                <a:ea typeface="微软雅黑" pitchFamily="34" charset="-122"/>
              </a:rPr>
              <a:t>@</a:t>
            </a:r>
            <a:r>
              <a:rPr lang="en-US" altLang="zh-CN" sz="1800" dirty="0" err="1">
                <a:latin typeface="微软雅黑" pitchFamily="34" charset="-122"/>
                <a:ea typeface="微软雅黑" pitchFamily="34" charset="-122"/>
              </a:rPr>
              <a:t>ExceptionMapping</a:t>
            </a:r>
            <a:r>
              <a:rPr lang="en-US" altLang="zh-CN" sz="1800" dirty="0">
                <a:latin typeface="微软雅黑" pitchFamily="34" charset="-122"/>
                <a:ea typeface="微软雅黑" pitchFamily="34" charset="-122"/>
              </a:rPr>
              <a:t> </a:t>
            </a:r>
            <a:r>
              <a:rPr lang="zh-CN" altLang="en-US" sz="1800" dirty="0">
                <a:latin typeface="微软雅黑" pitchFamily="34" charset="-122"/>
                <a:ea typeface="微软雅黑" pitchFamily="34" charset="-122"/>
              </a:rPr>
              <a:t>组成数组后作为 </a:t>
            </a:r>
            <a:r>
              <a:rPr lang="en-US" altLang="zh-CN" sz="1800" dirty="0">
                <a:latin typeface="微软雅黑" pitchFamily="34" charset="-122"/>
                <a:ea typeface="微软雅黑" pitchFamily="34" charset="-122"/>
              </a:rPr>
              <a:t>@Action </a:t>
            </a:r>
            <a:r>
              <a:rPr lang="zh-CN" altLang="en-US" sz="1800" dirty="0">
                <a:latin typeface="微软雅黑" pitchFamily="34" charset="-122"/>
                <a:ea typeface="微软雅黑" pitchFamily="34" charset="-122"/>
              </a:rPr>
              <a:t>的 </a:t>
            </a:r>
            <a:r>
              <a:rPr lang="en-US" altLang="zh-CN" sz="1800" dirty="0" err="1">
                <a:latin typeface="微软雅黑" pitchFamily="34" charset="-122"/>
                <a:ea typeface="微软雅黑" pitchFamily="34" charset="-122"/>
              </a:rPr>
              <a:t>exceptionMappings</a:t>
            </a:r>
            <a:r>
              <a:rPr lang="en-US" altLang="zh-CN" sz="1800" dirty="0">
                <a:latin typeface="微软雅黑" pitchFamily="34" charset="-122"/>
                <a:ea typeface="微软雅黑" pitchFamily="34" charset="-122"/>
              </a:rPr>
              <a:t> </a:t>
            </a:r>
            <a:r>
              <a:rPr lang="zh-CN" altLang="en-US" sz="1800" dirty="0">
                <a:latin typeface="微软雅黑" pitchFamily="34" charset="-122"/>
                <a:ea typeface="微软雅黑" pitchFamily="34" charset="-122"/>
              </a:rPr>
              <a:t>属性值</a:t>
            </a:r>
            <a:r>
              <a:rPr lang="en-US" altLang="zh-CN" sz="1800" dirty="0">
                <a:latin typeface="微软雅黑" pitchFamily="34" charset="-122"/>
                <a:ea typeface="微软雅黑" pitchFamily="34" charset="-122"/>
              </a:rPr>
              <a:t>. </a:t>
            </a:r>
            <a:r>
              <a:rPr lang="zh-CN" altLang="en-US" sz="1800" dirty="0">
                <a:latin typeface="微软雅黑" pitchFamily="34" charset="-122"/>
                <a:ea typeface="微软雅黑" pitchFamily="34" charset="-122"/>
              </a:rPr>
              <a:t>这种异常定义仅对修饰的方法有效</a:t>
            </a:r>
            <a:r>
              <a:rPr lang="en-US" altLang="zh-CN" sz="1800" dirty="0">
                <a:latin typeface="微软雅黑" pitchFamily="34" charset="-122"/>
                <a:ea typeface="微软雅黑" pitchFamily="34" charset="-122"/>
              </a:rPr>
              <a:t>. </a:t>
            </a:r>
          </a:p>
        </p:txBody>
      </p:sp>
    </p:spTree>
    <p:extLst>
      <p:ext uri="{BB962C8B-B14F-4D97-AF65-F5344CB8AC3E}">
        <p14:creationId xmlns:p14="http://schemas.microsoft.com/office/powerpoint/2010/main" val="715281209"/>
      </p:ext>
    </p:extLst>
  </p:cSld>
  <p:clrMapOvr>
    <a:masterClrMapping/>
  </p:clrMapOvr>
  <p:timing>
    <p:tnLst>
      <p:par>
        <p:cTn id="1" dur="indefinite" restart="never" nodeType="tmRoot"/>
      </p:par>
    </p:tnLst>
  </p:timing>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9186" name="Rectangle 2"/>
          <p:cNvSpPr>
            <a:spLocks noGrp="1" noChangeArrowheads="1"/>
          </p:cNvSpPr>
          <p:nvPr>
            <p:ph type="title"/>
          </p:nvPr>
        </p:nvSpPr>
        <p:spPr>
          <a:xfrm>
            <a:off x="1840160" y="-202613"/>
            <a:ext cx="7772400" cy="1143000"/>
          </a:xfrm>
        </p:spPr>
        <p:txBody>
          <a:bodyPr/>
          <a:lstStyle/>
          <a:p>
            <a:r>
              <a:rPr lang="zh-CN" altLang="en-US" dirty="0">
                <a:solidFill>
                  <a:schemeClr val="bg1"/>
                </a:solidFill>
                <a:latin typeface="微软雅黑" pitchFamily="34" charset="-122"/>
                <a:ea typeface="微软雅黑" pitchFamily="34" charset="-122"/>
              </a:rPr>
              <a:t>拦截器相关的 </a:t>
            </a:r>
            <a:r>
              <a:rPr lang="en-US" altLang="zh-CN" dirty="0">
                <a:solidFill>
                  <a:schemeClr val="bg1"/>
                </a:solidFill>
                <a:latin typeface="微软雅黑" pitchFamily="34" charset="-122"/>
                <a:ea typeface="微软雅黑" pitchFamily="34" charset="-122"/>
              </a:rPr>
              <a:t>Annotation</a:t>
            </a:r>
          </a:p>
        </p:txBody>
      </p:sp>
      <p:sp>
        <p:nvSpPr>
          <p:cNvPr id="349187" name="Rectangle 3"/>
          <p:cNvSpPr>
            <a:spLocks noGrp="1" noChangeArrowheads="1"/>
          </p:cNvSpPr>
          <p:nvPr>
            <p:ph type="body" idx="1"/>
          </p:nvPr>
        </p:nvSpPr>
        <p:spPr>
          <a:xfrm>
            <a:off x="179512" y="935881"/>
            <a:ext cx="8640960" cy="5805487"/>
          </a:xfrm>
          <a:solidFill>
            <a:schemeClr val="bg1"/>
          </a:solidFill>
        </p:spPr>
        <p:txBody>
          <a:bodyPr>
            <a:normAutofit fontScale="92500"/>
          </a:bodyPr>
          <a:lstStyle/>
          <a:p>
            <a:pPr>
              <a:lnSpc>
                <a:spcPct val="110000"/>
              </a:lnSpc>
            </a:pPr>
            <a:r>
              <a:rPr lang="zh-CN" altLang="en-US" sz="2000" dirty="0">
                <a:latin typeface="微软雅黑" pitchFamily="34" charset="-122"/>
                <a:ea typeface="微软雅黑" pitchFamily="34" charset="-122"/>
              </a:rPr>
              <a:t>拦截器配置相关的 </a:t>
            </a:r>
            <a:r>
              <a:rPr lang="en-US" altLang="zh-CN" sz="2000" dirty="0">
                <a:latin typeface="微软雅黑" pitchFamily="34" charset="-122"/>
                <a:ea typeface="微软雅黑" pitchFamily="34" charset="-122"/>
              </a:rPr>
              <a:t>Annotation </a:t>
            </a:r>
            <a:r>
              <a:rPr lang="zh-CN" altLang="en-US" sz="2000" dirty="0">
                <a:latin typeface="微软雅黑" pitchFamily="34" charset="-122"/>
                <a:ea typeface="微软雅黑" pitchFamily="34" charset="-122"/>
              </a:rPr>
              <a:t>有 </a:t>
            </a:r>
            <a:r>
              <a:rPr lang="en-US" altLang="zh-CN" sz="2000" dirty="0">
                <a:latin typeface="微软雅黑" pitchFamily="34" charset="-122"/>
                <a:ea typeface="微软雅黑" pitchFamily="34" charset="-122"/>
              </a:rPr>
              <a:t>@</a:t>
            </a:r>
            <a:r>
              <a:rPr lang="en-US" altLang="zh-CN" sz="2000" dirty="0" err="1">
                <a:latin typeface="微软雅黑" pitchFamily="34" charset="-122"/>
                <a:ea typeface="微软雅黑" pitchFamily="34" charset="-122"/>
              </a:rPr>
              <a:t>InterceptorRef</a:t>
            </a:r>
            <a:r>
              <a:rPr lang="en-US" altLang="zh-CN" sz="2000" dirty="0">
                <a:latin typeface="微软雅黑" pitchFamily="34" charset="-122"/>
                <a:ea typeface="微软雅黑" pitchFamily="34" charset="-122"/>
              </a:rPr>
              <a:t>, @</a:t>
            </a:r>
            <a:r>
              <a:rPr lang="en-US" altLang="zh-CN" sz="2000" dirty="0" err="1">
                <a:latin typeface="微软雅黑" pitchFamily="34" charset="-122"/>
                <a:ea typeface="微软雅黑" pitchFamily="34" charset="-122"/>
              </a:rPr>
              <a:t>InterceptorRefs</a:t>
            </a:r>
            <a:r>
              <a:rPr lang="en-US" altLang="zh-CN" sz="2000" dirty="0">
                <a:latin typeface="微软雅黑" pitchFamily="34" charset="-122"/>
                <a:ea typeface="微软雅黑" pitchFamily="34" charset="-122"/>
              </a:rPr>
              <a:t>, @</a:t>
            </a:r>
            <a:r>
              <a:rPr lang="en-US" altLang="zh-CN" sz="2000" dirty="0" err="1">
                <a:latin typeface="微软雅黑" pitchFamily="34" charset="-122"/>
                <a:ea typeface="微软雅黑" pitchFamily="34" charset="-122"/>
              </a:rPr>
              <a:t>DefaultInterceptorRef</a:t>
            </a:r>
            <a:endParaRPr lang="en-US" altLang="zh-CN" sz="2000" dirty="0">
              <a:latin typeface="微软雅黑" pitchFamily="34" charset="-122"/>
              <a:ea typeface="微软雅黑" pitchFamily="34" charset="-122"/>
            </a:endParaRPr>
          </a:p>
          <a:p>
            <a:pPr>
              <a:lnSpc>
                <a:spcPct val="110000"/>
              </a:lnSpc>
            </a:pPr>
            <a:r>
              <a:rPr lang="en-US" altLang="zh-CN" sz="2000" dirty="0">
                <a:latin typeface="微软雅黑" pitchFamily="34" charset="-122"/>
                <a:ea typeface="微软雅黑" pitchFamily="34" charset="-122"/>
              </a:rPr>
              <a:t>@</a:t>
            </a:r>
            <a:r>
              <a:rPr lang="en-US" altLang="zh-CN" sz="2000" dirty="0" err="1">
                <a:latin typeface="微软雅黑" pitchFamily="34" charset="-122"/>
                <a:ea typeface="微软雅黑" pitchFamily="34" charset="-122"/>
              </a:rPr>
              <a:t>InterceptorRefs</a:t>
            </a:r>
            <a:r>
              <a:rPr lang="en-US" altLang="zh-CN" sz="2000" dirty="0">
                <a:latin typeface="微软雅黑" pitchFamily="34" charset="-122"/>
                <a:ea typeface="微软雅黑" pitchFamily="34" charset="-122"/>
              </a:rPr>
              <a:t> </a:t>
            </a:r>
            <a:r>
              <a:rPr lang="zh-CN" altLang="en-US" sz="2000" dirty="0">
                <a:latin typeface="微软雅黑" pitchFamily="34" charset="-122"/>
                <a:ea typeface="微软雅黑" pitchFamily="34" charset="-122"/>
              </a:rPr>
              <a:t>用于指定多个 </a:t>
            </a:r>
            <a:r>
              <a:rPr lang="en-US" altLang="zh-CN" sz="2000" dirty="0">
                <a:latin typeface="微软雅黑" pitchFamily="34" charset="-122"/>
                <a:ea typeface="微软雅黑" pitchFamily="34" charset="-122"/>
              </a:rPr>
              <a:t>@</a:t>
            </a:r>
            <a:r>
              <a:rPr lang="en-US" altLang="zh-CN" sz="2000" dirty="0" err="1">
                <a:latin typeface="微软雅黑" pitchFamily="34" charset="-122"/>
                <a:ea typeface="微软雅黑" pitchFamily="34" charset="-122"/>
              </a:rPr>
              <a:t>InterceptorRef</a:t>
            </a:r>
            <a:r>
              <a:rPr lang="en-US" altLang="zh-CN" sz="2000" dirty="0">
                <a:latin typeface="微软雅黑" pitchFamily="34" charset="-122"/>
                <a:ea typeface="微软雅黑" pitchFamily="34" charset="-122"/>
              </a:rPr>
              <a:t>, </a:t>
            </a:r>
            <a:r>
              <a:rPr lang="zh-CN" altLang="en-US" sz="2000" dirty="0">
                <a:latin typeface="微软雅黑" pitchFamily="34" charset="-122"/>
                <a:ea typeface="微软雅黑" pitchFamily="34" charset="-122"/>
              </a:rPr>
              <a:t>因此该 </a:t>
            </a:r>
            <a:r>
              <a:rPr lang="en-US" altLang="zh-CN" sz="2000" dirty="0">
                <a:latin typeface="微软雅黑" pitchFamily="34" charset="-122"/>
                <a:ea typeface="微软雅黑" pitchFamily="34" charset="-122"/>
              </a:rPr>
              <a:t>Annotation </a:t>
            </a:r>
            <a:r>
              <a:rPr lang="zh-CN" altLang="en-US" sz="2000" dirty="0">
                <a:latin typeface="微软雅黑" pitchFamily="34" charset="-122"/>
                <a:ea typeface="微软雅黑" pitchFamily="34" charset="-122"/>
              </a:rPr>
              <a:t>只需指定一个 </a:t>
            </a:r>
            <a:r>
              <a:rPr lang="en-US" altLang="zh-CN" sz="2000" dirty="0">
                <a:latin typeface="微软雅黑" pitchFamily="34" charset="-122"/>
                <a:ea typeface="微软雅黑" pitchFamily="34" charset="-122"/>
              </a:rPr>
              <a:t>value </a:t>
            </a:r>
            <a:r>
              <a:rPr lang="zh-CN" altLang="en-US" sz="2000" dirty="0">
                <a:latin typeface="微软雅黑" pitchFamily="34" charset="-122"/>
                <a:ea typeface="微软雅黑" pitchFamily="34" charset="-122"/>
              </a:rPr>
              <a:t>属性值</a:t>
            </a:r>
            <a:r>
              <a:rPr lang="en-US" altLang="zh-CN" sz="2000" dirty="0">
                <a:latin typeface="微软雅黑" pitchFamily="34" charset="-122"/>
                <a:ea typeface="微软雅黑" pitchFamily="34" charset="-122"/>
              </a:rPr>
              <a:t>, </a:t>
            </a:r>
            <a:r>
              <a:rPr lang="zh-CN" altLang="en-US" sz="2000" dirty="0">
                <a:latin typeface="微软雅黑" pitchFamily="34" charset="-122"/>
                <a:ea typeface="微软雅黑" pitchFamily="34" charset="-122"/>
              </a:rPr>
              <a:t>该 </a:t>
            </a:r>
            <a:r>
              <a:rPr lang="en-US" altLang="zh-CN" sz="2000" dirty="0">
                <a:latin typeface="微软雅黑" pitchFamily="34" charset="-122"/>
                <a:ea typeface="微软雅黑" pitchFamily="34" charset="-122"/>
              </a:rPr>
              <a:t>value </a:t>
            </a:r>
            <a:r>
              <a:rPr lang="zh-CN" altLang="en-US" sz="2000" dirty="0">
                <a:latin typeface="微软雅黑" pitchFamily="34" charset="-122"/>
                <a:ea typeface="微软雅黑" pitchFamily="34" charset="-122"/>
              </a:rPr>
              <a:t>属性值为多个 </a:t>
            </a:r>
            <a:r>
              <a:rPr lang="en-US" altLang="zh-CN" sz="2000" dirty="0">
                <a:latin typeface="微软雅黑" pitchFamily="34" charset="-122"/>
                <a:ea typeface="微软雅黑" pitchFamily="34" charset="-122"/>
              </a:rPr>
              <a:t>@ </a:t>
            </a:r>
            <a:r>
              <a:rPr lang="en-US" altLang="zh-CN" sz="2000" dirty="0" err="1">
                <a:latin typeface="微软雅黑" pitchFamily="34" charset="-122"/>
                <a:ea typeface="微软雅黑" pitchFamily="34" charset="-122"/>
              </a:rPr>
              <a:t>InterceptorRef</a:t>
            </a:r>
            <a:endParaRPr lang="en-US" altLang="zh-CN" sz="2000" dirty="0">
              <a:latin typeface="微软雅黑" pitchFamily="34" charset="-122"/>
              <a:ea typeface="微软雅黑" pitchFamily="34" charset="-122"/>
            </a:endParaRPr>
          </a:p>
          <a:p>
            <a:pPr>
              <a:lnSpc>
                <a:spcPct val="110000"/>
              </a:lnSpc>
            </a:pPr>
            <a:r>
              <a:rPr lang="en-US" altLang="zh-CN" sz="2000" dirty="0">
                <a:latin typeface="微软雅黑" pitchFamily="34" charset="-122"/>
                <a:ea typeface="微软雅黑" pitchFamily="34" charset="-122"/>
              </a:rPr>
              <a:t>@</a:t>
            </a:r>
            <a:r>
              <a:rPr lang="en-US" altLang="zh-CN" sz="2000" dirty="0" err="1">
                <a:latin typeface="微软雅黑" pitchFamily="34" charset="-122"/>
                <a:ea typeface="微软雅黑" pitchFamily="34" charset="-122"/>
              </a:rPr>
              <a:t>InterceptorRef</a:t>
            </a:r>
            <a:r>
              <a:rPr lang="en-US" altLang="zh-CN" sz="2000" dirty="0">
                <a:latin typeface="微软雅黑" pitchFamily="34" charset="-122"/>
                <a:ea typeface="微软雅黑" pitchFamily="34" charset="-122"/>
              </a:rPr>
              <a:t> </a:t>
            </a:r>
            <a:r>
              <a:rPr lang="zh-CN" altLang="en-US" sz="2000" dirty="0">
                <a:latin typeface="微软雅黑" pitchFamily="34" charset="-122"/>
                <a:ea typeface="微软雅黑" pitchFamily="34" charset="-122"/>
              </a:rPr>
              <a:t>用于为指定 </a:t>
            </a:r>
            <a:r>
              <a:rPr lang="en-US" altLang="zh-CN" sz="2000" dirty="0">
                <a:latin typeface="微软雅黑" pitchFamily="34" charset="-122"/>
                <a:ea typeface="微软雅黑" pitchFamily="34" charset="-122"/>
              </a:rPr>
              <a:t>Action </a:t>
            </a:r>
            <a:r>
              <a:rPr lang="zh-CN" altLang="en-US" sz="2000" dirty="0">
                <a:latin typeface="微软雅黑" pitchFamily="34" charset="-122"/>
                <a:ea typeface="微软雅黑" pitchFamily="34" charset="-122"/>
              </a:rPr>
              <a:t>引用拦截器或者拦截器栈</a:t>
            </a:r>
            <a:r>
              <a:rPr lang="en-US" altLang="zh-CN" sz="2000" dirty="0">
                <a:latin typeface="微软雅黑" pitchFamily="34" charset="-122"/>
                <a:ea typeface="微软雅黑" pitchFamily="34" charset="-122"/>
              </a:rPr>
              <a:t>. </a:t>
            </a:r>
            <a:r>
              <a:rPr lang="zh-CN" altLang="en-US" sz="2000" dirty="0">
                <a:latin typeface="微软雅黑" pitchFamily="34" charset="-122"/>
                <a:ea typeface="微软雅黑" pitchFamily="34" charset="-122"/>
              </a:rPr>
              <a:t>也就是 </a:t>
            </a:r>
            <a:r>
              <a:rPr lang="en-US" altLang="zh-CN" sz="2000" dirty="0">
                <a:latin typeface="微软雅黑" pitchFamily="34" charset="-122"/>
                <a:ea typeface="微软雅黑" pitchFamily="34" charset="-122"/>
              </a:rPr>
              <a:t>struts.xml </a:t>
            </a:r>
            <a:r>
              <a:rPr lang="zh-CN" altLang="en-US" sz="2000" dirty="0">
                <a:latin typeface="微软雅黑" pitchFamily="34" charset="-122"/>
                <a:ea typeface="微软雅黑" pitchFamily="34" charset="-122"/>
              </a:rPr>
              <a:t>文件中 </a:t>
            </a:r>
            <a:r>
              <a:rPr lang="en-US" altLang="zh-CN" sz="2000" dirty="0">
                <a:latin typeface="微软雅黑" pitchFamily="34" charset="-122"/>
                <a:ea typeface="微软雅黑" pitchFamily="34" charset="-122"/>
              </a:rPr>
              <a:t>&lt;action…&gt; </a:t>
            </a:r>
            <a:r>
              <a:rPr lang="zh-CN" altLang="en-US" sz="2000" dirty="0">
                <a:latin typeface="微软雅黑" pitchFamily="34" charset="-122"/>
                <a:ea typeface="微软雅黑" pitchFamily="34" charset="-122"/>
              </a:rPr>
              <a:t>节点内部的 </a:t>
            </a:r>
            <a:r>
              <a:rPr lang="en-US" altLang="zh-CN" sz="2000" dirty="0">
                <a:latin typeface="微软雅黑" pitchFamily="34" charset="-122"/>
                <a:ea typeface="微软雅黑" pitchFamily="34" charset="-122"/>
              </a:rPr>
              <a:t>&lt;interceptor-ref …/&gt; </a:t>
            </a:r>
            <a:r>
              <a:rPr lang="zh-CN" altLang="en-US" sz="2000" dirty="0">
                <a:latin typeface="微软雅黑" pitchFamily="34" charset="-122"/>
                <a:ea typeface="微软雅黑" pitchFamily="34" charset="-122"/>
              </a:rPr>
              <a:t>子元素的作用</a:t>
            </a:r>
            <a:r>
              <a:rPr lang="en-US" altLang="zh-CN" sz="2000" dirty="0">
                <a:latin typeface="微软雅黑" pitchFamily="34" charset="-122"/>
                <a:ea typeface="微软雅黑" pitchFamily="34" charset="-122"/>
              </a:rPr>
              <a:t>. </a:t>
            </a:r>
            <a:r>
              <a:rPr lang="zh-CN" altLang="en-US" sz="2000" dirty="0">
                <a:latin typeface="微软雅黑" pitchFamily="34" charset="-122"/>
                <a:ea typeface="微软雅黑" pitchFamily="34" charset="-122"/>
              </a:rPr>
              <a:t>属性如下</a:t>
            </a:r>
          </a:p>
          <a:p>
            <a:pPr lvl="1">
              <a:lnSpc>
                <a:spcPct val="110000"/>
              </a:lnSpc>
            </a:pPr>
            <a:r>
              <a:rPr lang="en-US" altLang="zh-CN" sz="1800" dirty="0" err="1">
                <a:latin typeface="微软雅黑" pitchFamily="34" charset="-122"/>
                <a:ea typeface="微软雅黑" pitchFamily="34" charset="-122"/>
              </a:rPr>
              <a:t>vlaue</a:t>
            </a:r>
            <a:r>
              <a:rPr lang="en-US" altLang="zh-CN" sz="1800" dirty="0">
                <a:latin typeface="微软雅黑" pitchFamily="34" charset="-122"/>
                <a:ea typeface="微软雅黑" pitchFamily="34" charset="-122"/>
              </a:rPr>
              <a:t>*: </a:t>
            </a:r>
            <a:r>
              <a:rPr lang="zh-CN" altLang="en-US" sz="1800" dirty="0">
                <a:latin typeface="微软雅黑" pitchFamily="34" charset="-122"/>
                <a:ea typeface="微软雅黑" pitchFamily="34" charset="-122"/>
              </a:rPr>
              <a:t>用于指定所引用拦截器或拦截器栈的名字</a:t>
            </a:r>
            <a:r>
              <a:rPr lang="en-US" altLang="zh-CN" sz="1800" dirty="0">
                <a:latin typeface="微软雅黑" pitchFamily="34" charset="-122"/>
                <a:ea typeface="微软雅黑" pitchFamily="34" charset="-122"/>
              </a:rPr>
              <a:t>, </a:t>
            </a:r>
            <a:r>
              <a:rPr lang="zh-CN" altLang="en-US" sz="1800" dirty="0">
                <a:latin typeface="微软雅黑" pitchFamily="34" charset="-122"/>
                <a:ea typeface="微软雅黑" pitchFamily="34" charset="-122"/>
              </a:rPr>
              <a:t>相当于 </a:t>
            </a:r>
            <a:r>
              <a:rPr lang="en-US" altLang="zh-CN" sz="1800" dirty="0">
                <a:latin typeface="微软雅黑" pitchFamily="34" charset="-122"/>
                <a:ea typeface="微软雅黑" pitchFamily="34" charset="-122"/>
              </a:rPr>
              <a:t>&lt;interceptor-ref …/&gt; </a:t>
            </a:r>
            <a:r>
              <a:rPr lang="zh-CN" altLang="en-US" sz="1800" dirty="0">
                <a:latin typeface="微软雅黑" pitchFamily="34" charset="-122"/>
                <a:ea typeface="微软雅黑" pitchFamily="34" charset="-122"/>
              </a:rPr>
              <a:t>子元素中的 </a:t>
            </a:r>
            <a:r>
              <a:rPr lang="en-US" altLang="zh-CN" sz="1800" dirty="0">
                <a:latin typeface="微软雅黑" pitchFamily="34" charset="-122"/>
                <a:ea typeface="微软雅黑" pitchFamily="34" charset="-122"/>
              </a:rPr>
              <a:t>name </a:t>
            </a:r>
            <a:r>
              <a:rPr lang="zh-CN" altLang="en-US" sz="1800" dirty="0">
                <a:latin typeface="微软雅黑" pitchFamily="34" charset="-122"/>
                <a:ea typeface="微软雅黑" pitchFamily="34" charset="-122"/>
              </a:rPr>
              <a:t>属性 </a:t>
            </a:r>
          </a:p>
          <a:p>
            <a:pPr lvl="1">
              <a:lnSpc>
                <a:spcPct val="110000"/>
              </a:lnSpc>
            </a:pPr>
            <a:r>
              <a:rPr lang="en-US" altLang="zh-CN" sz="1800" dirty="0" err="1">
                <a:latin typeface="微软雅黑" pitchFamily="34" charset="-122"/>
                <a:ea typeface="微软雅黑" pitchFamily="34" charset="-122"/>
              </a:rPr>
              <a:t>params</a:t>
            </a:r>
            <a:r>
              <a:rPr lang="en-US" altLang="zh-CN" sz="1800" dirty="0">
                <a:latin typeface="微软雅黑" pitchFamily="34" charset="-122"/>
                <a:ea typeface="微软雅黑" pitchFamily="34" charset="-122"/>
              </a:rPr>
              <a:t>: </a:t>
            </a:r>
            <a:r>
              <a:rPr lang="zh-CN" altLang="en-US" sz="1800" dirty="0">
                <a:latin typeface="微软雅黑" pitchFamily="34" charset="-122"/>
                <a:ea typeface="微软雅黑" pitchFamily="34" charset="-122"/>
              </a:rPr>
              <a:t>用于覆盖所引用该拦截器的默认参数值</a:t>
            </a:r>
            <a:r>
              <a:rPr lang="en-US" altLang="zh-CN" sz="1800" dirty="0">
                <a:latin typeface="微软雅黑" pitchFamily="34" charset="-122"/>
                <a:ea typeface="微软雅黑" pitchFamily="34" charset="-122"/>
              </a:rPr>
              <a:t>. </a:t>
            </a:r>
            <a:r>
              <a:rPr lang="zh-CN" altLang="en-US" sz="1800" dirty="0">
                <a:latin typeface="微软雅黑" pitchFamily="34" charset="-122"/>
                <a:ea typeface="微软雅黑" pitchFamily="34" charset="-122"/>
              </a:rPr>
              <a:t>该属性应满足 </a:t>
            </a:r>
            <a:r>
              <a:rPr lang="en-US" altLang="zh-CN" sz="1800" dirty="0">
                <a:latin typeface="微软雅黑" pitchFamily="34" charset="-122"/>
                <a:ea typeface="微软雅黑" pitchFamily="34" charset="-122"/>
              </a:rPr>
              <a:t>{name1, value1, name2, value2, …} </a:t>
            </a:r>
            <a:r>
              <a:rPr lang="zh-CN" altLang="en-US" sz="1800" dirty="0">
                <a:latin typeface="微软雅黑" pitchFamily="34" charset="-122"/>
                <a:ea typeface="微软雅黑" pitchFamily="34" charset="-122"/>
              </a:rPr>
              <a:t>的格式</a:t>
            </a:r>
            <a:r>
              <a:rPr lang="en-US" altLang="zh-CN" sz="1800" dirty="0">
                <a:latin typeface="微软雅黑" pitchFamily="34" charset="-122"/>
                <a:ea typeface="微软雅黑" pitchFamily="34" charset="-122"/>
              </a:rPr>
              <a:t>. </a:t>
            </a:r>
            <a:r>
              <a:rPr lang="zh-CN" altLang="en-US" sz="1800" dirty="0">
                <a:latin typeface="微软雅黑" pitchFamily="34" charset="-122"/>
                <a:ea typeface="微软雅黑" pitchFamily="34" charset="-122"/>
              </a:rPr>
              <a:t>相当于 </a:t>
            </a:r>
            <a:r>
              <a:rPr lang="en-US" altLang="zh-CN" sz="1800" dirty="0">
                <a:latin typeface="微软雅黑" pitchFamily="34" charset="-122"/>
                <a:ea typeface="微软雅黑" pitchFamily="34" charset="-122"/>
              </a:rPr>
              <a:t>&lt;interceptor-ref …/&gt; </a:t>
            </a:r>
            <a:r>
              <a:rPr lang="zh-CN" altLang="en-US" sz="1800" dirty="0">
                <a:latin typeface="微软雅黑" pitchFamily="34" charset="-122"/>
                <a:ea typeface="微软雅黑" pitchFamily="34" charset="-122"/>
              </a:rPr>
              <a:t>元素的 </a:t>
            </a:r>
            <a:r>
              <a:rPr lang="en-US" altLang="zh-CN" sz="1800" dirty="0">
                <a:latin typeface="微软雅黑" pitchFamily="34" charset="-122"/>
                <a:ea typeface="微软雅黑" pitchFamily="34" charset="-122"/>
              </a:rPr>
              <a:t>&lt;</a:t>
            </a:r>
            <a:r>
              <a:rPr lang="en-US" altLang="zh-CN" sz="1800" dirty="0" err="1">
                <a:latin typeface="微软雅黑" pitchFamily="34" charset="-122"/>
                <a:ea typeface="微软雅黑" pitchFamily="34" charset="-122"/>
              </a:rPr>
              <a:t>param</a:t>
            </a:r>
            <a:r>
              <a:rPr lang="en-US" altLang="zh-CN" sz="1800" dirty="0">
                <a:latin typeface="微软雅黑" pitchFamily="34" charset="-122"/>
                <a:ea typeface="微软雅黑" pitchFamily="34" charset="-122"/>
              </a:rPr>
              <a:t>&gt; </a:t>
            </a:r>
            <a:r>
              <a:rPr lang="zh-CN" altLang="en-US" sz="1800" dirty="0">
                <a:latin typeface="微软雅黑" pitchFamily="34" charset="-122"/>
                <a:ea typeface="微软雅黑" pitchFamily="34" charset="-122"/>
              </a:rPr>
              <a:t>子元素</a:t>
            </a:r>
            <a:r>
              <a:rPr lang="en-US" altLang="zh-CN" sz="1800" dirty="0">
                <a:latin typeface="微软雅黑" pitchFamily="34" charset="-122"/>
                <a:ea typeface="微软雅黑" pitchFamily="34" charset="-122"/>
              </a:rPr>
              <a:t>.</a:t>
            </a:r>
          </a:p>
          <a:p>
            <a:pPr>
              <a:lnSpc>
                <a:spcPct val="110000"/>
              </a:lnSpc>
            </a:pPr>
            <a:r>
              <a:rPr lang="en-US" altLang="zh-CN" sz="2000" dirty="0">
                <a:latin typeface="微软雅黑" pitchFamily="34" charset="-122"/>
                <a:ea typeface="微软雅黑" pitchFamily="34" charset="-122"/>
              </a:rPr>
              <a:t>@</a:t>
            </a:r>
            <a:r>
              <a:rPr lang="en-US" altLang="zh-CN" sz="2000" dirty="0" err="1">
                <a:latin typeface="微软雅黑" pitchFamily="34" charset="-122"/>
                <a:ea typeface="微软雅黑" pitchFamily="34" charset="-122"/>
              </a:rPr>
              <a:t>InterceptorRef</a:t>
            </a:r>
            <a:r>
              <a:rPr lang="en-US" altLang="zh-CN" sz="2000" dirty="0">
                <a:latin typeface="微软雅黑" pitchFamily="34" charset="-122"/>
                <a:ea typeface="微软雅黑" pitchFamily="34" charset="-122"/>
              </a:rPr>
              <a:t> </a:t>
            </a:r>
            <a:r>
              <a:rPr lang="zh-CN" altLang="en-US" sz="2000" dirty="0">
                <a:latin typeface="微软雅黑" pitchFamily="34" charset="-122"/>
                <a:ea typeface="微软雅黑" pitchFamily="34" charset="-122"/>
              </a:rPr>
              <a:t>有如下两种用法</a:t>
            </a:r>
          </a:p>
          <a:p>
            <a:pPr lvl="1">
              <a:lnSpc>
                <a:spcPct val="110000"/>
              </a:lnSpc>
            </a:pPr>
            <a:r>
              <a:rPr lang="en-US" altLang="zh-CN" sz="1800" dirty="0">
                <a:latin typeface="微软雅黑" pitchFamily="34" charset="-122"/>
                <a:ea typeface="微软雅黑" pitchFamily="34" charset="-122"/>
              </a:rPr>
              <a:t>Action </a:t>
            </a:r>
            <a:r>
              <a:rPr lang="zh-CN" altLang="en-US" sz="1800" dirty="0">
                <a:latin typeface="微软雅黑" pitchFamily="34" charset="-122"/>
                <a:ea typeface="微软雅黑" pitchFamily="34" charset="-122"/>
              </a:rPr>
              <a:t>级的拦截器配置</a:t>
            </a:r>
          </a:p>
          <a:p>
            <a:pPr lvl="1">
              <a:lnSpc>
                <a:spcPct val="110000"/>
              </a:lnSpc>
            </a:pPr>
            <a:r>
              <a:rPr lang="zh-CN" altLang="en-US" sz="1800" dirty="0">
                <a:latin typeface="微软雅黑" pitchFamily="34" charset="-122"/>
                <a:ea typeface="微软雅黑" pitchFamily="34" charset="-122"/>
              </a:rPr>
              <a:t>方法级的拦截器配置</a:t>
            </a:r>
          </a:p>
          <a:p>
            <a:pPr>
              <a:lnSpc>
                <a:spcPct val="110000"/>
              </a:lnSpc>
            </a:pPr>
            <a:r>
              <a:rPr lang="en-US" altLang="zh-CN" sz="2000" dirty="0">
                <a:latin typeface="微软雅黑" pitchFamily="34" charset="-122"/>
                <a:ea typeface="微软雅黑" pitchFamily="34" charset="-122"/>
              </a:rPr>
              <a:t>@</a:t>
            </a:r>
            <a:r>
              <a:rPr lang="en-US" altLang="zh-CN" sz="2000" dirty="0" err="1">
                <a:latin typeface="微软雅黑" pitchFamily="34" charset="-122"/>
                <a:ea typeface="微软雅黑" pitchFamily="34" charset="-122"/>
              </a:rPr>
              <a:t>DefaultInterceptorRef</a:t>
            </a:r>
            <a:r>
              <a:rPr lang="en-US" altLang="zh-CN" sz="2000" dirty="0">
                <a:latin typeface="微软雅黑" pitchFamily="34" charset="-122"/>
                <a:ea typeface="微软雅黑" pitchFamily="34" charset="-122"/>
              </a:rPr>
              <a:t>: </a:t>
            </a:r>
            <a:r>
              <a:rPr lang="zh-CN" altLang="en-US" sz="2000" dirty="0">
                <a:latin typeface="微软雅黑" pitchFamily="34" charset="-122"/>
                <a:ea typeface="微软雅黑" pitchFamily="34" charset="-122"/>
              </a:rPr>
              <a:t>主要用于修饰包</a:t>
            </a:r>
            <a:r>
              <a:rPr lang="en-US" altLang="zh-CN" sz="2000" dirty="0">
                <a:latin typeface="微软雅黑" pitchFamily="34" charset="-122"/>
                <a:ea typeface="微软雅黑" pitchFamily="34" charset="-122"/>
              </a:rPr>
              <a:t>, </a:t>
            </a:r>
            <a:r>
              <a:rPr lang="zh-CN" altLang="en-US" sz="2000" dirty="0">
                <a:latin typeface="微软雅黑" pitchFamily="34" charset="-122"/>
                <a:ea typeface="微软雅黑" pitchFamily="34" charset="-122"/>
              </a:rPr>
              <a:t>用于指定该包的默认拦截器</a:t>
            </a:r>
            <a:r>
              <a:rPr lang="en-US" altLang="zh-CN" sz="2000" dirty="0">
                <a:latin typeface="微软雅黑" pitchFamily="34" charset="-122"/>
                <a:ea typeface="微软雅黑" pitchFamily="34" charset="-122"/>
              </a:rPr>
              <a:t>. </a:t>
            </a:r>
            <a:r>
              <a:rPr lang="zh-CN" altLang="en-US" sz="2000" dirty="0">
                <a:latin typeface="微软雅黑" pitchFamily="34" charset="-122"/>
                <a:ea typeface="微软雅黑" pitchFamily="34" charset="-122"/>
              </a:rPr>
              <a:t>这个 </a:t>
            </a:r>
            <a:r>
              <a:rPr lang="en-US" altLang="zh-CN" sz="2000" dirty="0">
                <a:latin typeface="微软雅黑" pitchFamily="34" charset="-122"/>
                <a:ea typeface="微软雅黑" pitchFamily="34" charset="-122"/>
              </a:rPr>
              <a:t>Annotation </a:t>
            </a:r>
            <a:r>
              <a:rPr lang="zh-CN" altLang="en-US" sz="2000" dirty="0">
                <a:latin typeface="微软雅黑" pitchFamily="34" charset="-122"/>
                <a:ea typeface="微软雅黑" pitchFamily="34" charset="-122"/>
              </a:rPr>
              <a:t>只有一个 </a:t>
            </a:r>
            <a:r>
              <a:rPr lang="en-US" altLang="zh-CN" sz="2000" dirty="0">
                <a:latin typeface="微软雅黑" pitchFamily="34" charset="-122"/>
                <a:ea typeface="微软雅黑" pitchFamily="34" charset="-122"/>
              </a:rPr>
              <a:t>value </a:t>
            </a:r>
            <a:r>
              <a:rPr lang="zh-CN" altLang="en-US" sz="2000" dirty="0">
                <a:latin typeface="微软雅黑" pitchFamily="34" charset="-122"/>
                <a:ea typeface="微软雅黑" pitchFamily="34" charset="-122"/>
              </a:rPr>
              <a:t>属性</a:t>
            </a:r>
            <a:r>
              <a:rPr lang="en-US" altLang="zh-CN" sz="2000" dirty="0">
                <a:latin typeface="微软雅黑" pitchFamily="34" charset="-122"/>
                <a:ea typeface="微软雅黑" pitchFamily="34" charset="-122"/>
              </a:rPr>
              <a:t>, </a:t>
            </a:r>
            <a:r>
              <a:rPr lang="zh-CN" altLang="en-US" sz="2000" dirty="0">
                <a:latin typeface="微软雅黑" pitchFamily="34" charset="-122"/>
                <a:ea typeface="微软雅黑" pitchFamily="34" charset="-122"/>
              </a:rPr>
              <a:t>用于指定默认拦截器的名字</a:t>
            </a:r>
            <a:r>
              <a:rPr lang="en-US" altLang="zh-CN" sz="2000" dirty="0">
                <a:latin typeface="微软雅黑" pitchFamily="34" charset="-122"/>
                <a:ea typeface="微软雅黑" pitchFamily="34" charset="-122"/>
              </a:rPr>
              <a:t>.</a:t>
            </a:r>
          </a:p>
        </p:txBody>
      </p:sp>
    </p:spTree>
    <p:extLst>
      <p:ext uri="{BB962C8B-B14F-4D97-AF65-F5344CB8AC3E}">
        <p14:creationId xmlns:p14="http://schemas.microsoft.com/office/powerpoint/2010/main" val="2273562496"/>
      </p:ext>
    </p:extLst>
  </p:cSld>
  <p:clrMapOvr>
    <a:masterClrMapping/>
  </p:clrMapOvr>
  <p:timing>
    <p:tnLst>
      <p:par>
        <p:cTn id="1" dur="indefinite" restart="never" nodeType="tmRoot"/>
      </p:par>
    </p:tnLst>
  </p:timing>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0210" name="Rectangle 2"/>
          <p:cNvSpPr>
            <a:spLocks noGrp="1" noChangeArrowheads="1"/>
          </p:cNvSpPr>
          <p:nvPr>
            <p:ph type="title"/>
          </p:nvPr>
        </p:nvSpPr>
        <p:spPr>
          <a:xfrm>
            <a:off x="755650" y="2565400"/>
            <a:ext cx="7772400" cy="1143000"/>
          </a:xfrm>
        </p:spPr>
        <p:txBody>
          <a:bodyPr/>
          <a:lstStyle/>
          <a:p>
            <a:r>
              <a:rPr lang="zh-CN" altLang="en-US" dirty="0">
                <a:latin typeface="微软雅黑" pitchFamily="34" charset="-122"/>
                <a:ea typeface="微软雅黑" pitchFamily="34" charset="-122"/>
              </a:rPr>
              <a:t>整合 </a:t>
            </a:r>
            <a:r>
              <a:rPr lang="en-US" altLang="zh-CN" dirty="0">
                <a:latin typeface="微软雅黑" pitchFamily="34" charset="-122"/>
                <a:ea typeface="微软雅黑" pitchFamily="34" charset="-122"/>
              </a:rPr>
              <a:t>Spring</a:t>
            </a:r>
          </a:p>
        </p:txBody>
      </p:sp>
      <p:sp>
        <p:nvSpPr>
          <p:cNvPr id="3" name="Rectangle 3"/>
          <p:cNvSpPr txBox="1">
            <a:spLocks noChangeArrowheads="1"/>
          </p:cNvSpPr>
          <p:nvPr/>
        </p:nvSpPr>
        <p:spPr>
          <a:xfrm>
            <a:off x="280052" y="5661248"/>
            <a:ext cx="3571868" cy="942996"/>
          </a:xfrm>
          <a:prstGeom prst="rect">
            <a:avLst/>
          </a:prstGeom>
        </p:spPr>
        <p:txBody>
          <a:bodyPr vert="horz" lIns="91440" tIns="45720" rIns="91440" bIns="45720" rtlCol="0">
            <a:normAutofit/>
          </a:bodyPr>
          <a:lstStyle/>
          <a:p>
            <a:pPr marL="0" marR="0" lvl="0" indent="0" algn="l" defTabSz="914400" rtl="0" eaLnBrk="1" fontAlgn="auto" latinLnBrk="0" hangingPunct="1">
              <a:lnSpc>
                <a:spcPct val="100000"/>
              </a:lnSpc>
              <a:spcBef>
                <a:spcPct val="20000"/>
              </a:spcBef>
              <a:spcAft>
                <a:spcPts val="0"/>
              </a:spcAft>
              <a:buClrTx/>
              <a:buSzTx/>
              <a:buFont typeface="Wingdings" pitchFamily="2" charset="2"/>
              <a:buNone/>
              <a:tabLst/>
              <a:defRPr/>
            </a:pPr>
            <a:r>
              <a:rPr kumimoji="0" lang="zh-CN" altLang="en-US" sz="2400" b="1" i="0" u="none" strike="noStrike" kern="1200" cap="none" spc="0" normalizeH="0" baseline="0" noProof="0" dirty="0" smtClean="0">
                <a:ln>
                  <a:noFill/>
                </a:ln>
                <a:solidFill>
                  <a:schemeClr val="tx1"/>
                </a:solidFill>
                <a:effectLst/>
                <a:uLnTx/>
                <a:uFillTx/>
                <a:latin typeface="Arial Unicode MS" pitchFamily="34" charset="-122"/>
                <a:ea typeface="Arial Unicode MS" pitchFamily="34" charset="-122"/>
                <a:cs typeface="Arial Unicode MS" pitchFamily="34" charset="-122"/>
              </a:rPr>
              <a:t>讲师：佟刚</a:t>
            </a:r>
            <a:endParaRPr kumimoji="0" lang="en-US" altLang="zh-CN" sz="2400" b="1" i="0" u="none" strike="noStrike" kern="1200" cap="none" spc="0" normalizeH="0" baseline="0" noProof="0" dirty="0" smtClean="0">
              <a:ln>
                <a:noFill/>
              </a:ln>
              <a:solidFill>
                <a:schemeClr val="tx1"/>
              </a:solidFill>
              <a:effectLst/>
              <a:uLnTx/>
              <a:uFillTx/>
              <a:latin typeface="Arial Unicode MS" pitchFamily="34" charset="-122"/>
              <a:ea typeface="Arial Unicode MS" pitchFamily="34" charset="-122"/>
              <a:cs typeface="Arial Unicode MS" pitchFamily="34" charset="-122"/>
            </a:endParaRPr>
          </a:p>
          <a:p>
            <a:pPr marL="0" marR="0" lvl="0" indent="0" algn="l" defTabSz="914400" rtl="0" eaLnBrk="1" fontAlgn="auto" latinLnBrk="0" hangingPunct="1">
              <a:lnSpc>
                <a:spcPct val="100000"/>
              </a:lnSpc>
              <a:spcBef>
                <a:spcPct val="20000"/>
              </a:spcBef>
              <a:spcAft>
                <a:spcPts val="0"/>
              </a:spcAft>
              <a:buClrTx/>
              <a:buSzTx/>
              <a:buFont typeface="Wingdings" pitchFamily="2" charset="2"/>
              <a:buNone/>
              <a:tabLst/>
              <a:defRPr/>
            </a:pPr>
            <a:r>
              <a:rPr kumimoji="0" lang="zh-CN" altLang="en-US" sz="2400" b="1" i="0" u="none" strike="noStrike" kern="1200" cap="none" spc="0" normalizeH="0" baseline="0" noProof="0" dirty="0" smtClean="0">
                <a:ln>
                  <a:noFill/>
                </a:ln>
                <a:solidFill>
                  <a:schemeClr val="tx1"/>
                </a:solidFill>
                <a:effectLst/>
                <a:uLnTx/>
                <a:uFillTx/>
                <a:latin typeface="Arial Unicode MS" pitchFamily="34" charset="-122"/>
                <a:ea typeface="Arial Unicode MS" pitchFamily="34" charset="-122"/>
                <a:cs typeface="Arial Unicode MS" pitchFamily="34" charset="-122"/>
              </a:rPr>
              <a:t>新浪微博</a:t>
            </a:r>
            <a:r>
              <a:rPr kumimoji="0" lang="en-US" altLang="zh-CN" sz="2400" b="1" i="0" u="none" strike="noStrike" kern="1200" cap="none" spc="0" normalizeH="0" baseline="0" noProof="0" dirty="0" smtClean="0">
                <a:ln>
                  <a:noFill/>
                </a:ln>
                <a:solidFill>
                  <a:schemeClr val="tx1"/>
                </a:solidFill>
                <a:effectLst/>
                <a:uLnTx/>
                <a:uFillTx/>
                <a:latin typeface="Arial Unicode MS" pitchFamily="34" charset="-122"/>
                <a:ea typeface="Arial Unicode MS" pitchFamily="34" charset="-122"/>
                <a:cs typeface="Arial Unicode MS" pitchFamily="34" charset="-122"/>
              </a:rPr>
              <a:t>:@</a:t>
            </a:r>
            <a:r>
              <a:rPr kumimoji="0" lang="zh-CN" altLang="en-US" sz="2400" b="1" i="0" u="none" strike="noStrike" kern="1200" cap="none" spc="0" normalizeH="0" baseline="0" noProof="0" dirty="0" smtClean="0">
                <a:ln>
                  <a:noFill/>
                </a:ln>
                <a:solidFill>
                  <a:schemeClr val="tx1"/>
                </a:solidFill>
                <a:effectLst/>
                <a:uLnTx/>
                <a:uFillTx/>
                <a:latin typeface="Arial Unicode MS" pitchFamily="34" charset="-122"/>
                <a:ea typeface="Arial Unicode MS" pitchFamily="34" charset="-122"/>
                <a:cs typeface="Arial Unicode MS" pitchFamily="34" charset="-122"/>
              </a:rPr>
              <a:t>尚硅谷</a:t>
            </a:r>
            <a:r>
              <a:rPr kumimoji="0" lang="en-US" altLang="zh-CN" sz="2400" b="1" i="0" u="none" strike="noStrike" kern="1200" cap="none" spc="0" normalizeH="0" baseline="0" noProof="0" dirty="0" smtClean="0">
                <a:ln>
                  <a:noFill/>
                </a:ln>
                <a:solidFill>
                  <a:schemeClr val="tx1"/>
                </a:solidFill>
                <a:effectLst/>
                <a:uLnTx/>
                <a:uFillTx/>
                <a:latin typeface="Arial Unicode MS" pitchFamily="34" charset="-122"/>
                <a:ea typeface="Arial Unicode MS" pitchFamily="34" charset="-122"/>
                <a:cs typeface="Arial Unicode MS" pitchFamily="34" charset="-122"/>
              </a:rPr>
              <a:t>-</a:t>
            </a:r>
            <a:r>
              <a:rPr kumimoji="0" lang="zh-CN" altLang="en-US" sz="2400" b="1" i="0" u="none" strike="noStrike" kern="1200" cap="none" spc="0" normalizeH="0" baseline="0" noProof="0" dirty="0" smtClean="0">
                <a:ln>
                  <a:noFill/>
                </a:ln>
                <a:solidFill>
                  <a:schemeClr val="tx1"/>
                </a:solidFill>
                <a:effectLst/>
                <a:uLnTx/>
                <a:uFillTx/>
                <a:latin typeface="Arial Unicode MS" pitchFamily="34" charset="-122"/>
                <a:ea typeface="Arial Unicode MS" pitchFamily="34" charset="-122"/>
                <a:cs typeface="Arial Unicode MS" pitchFamily="34" charset="-122"/>
              </a:rPr>
              <a:t>佟刚</a:t>
            </a:r>
            <a:endParaRPr kumimoji="0" lang="en-US" altLang="zh-CN" sz="2400" b="1" i="0" u="none" strike="noStrike" kern="1200" cap="none" spc="0" normalizeH="0" baseline="0" noProof="0" dirty="0" smtClean="0">
              <a:ln>
                <a:noFill/>
              </a:ln>
              <a:solidFill>
                <a:schemeClr val="tx1"/>
              </a:solidFill>
              <a:effectLst/>
              <a:uLnTx/>
              <a:uFillTx/>
              <a:latin typeface="Arial Unicode MS" pitchFamily="34" charset="-122"/>
              <a:ea typeface="Arial Unicode MS" pitchFamily="34" charset="-122"/>
              <a:cs typeface="Arial Unicode MS" pitchFamily="34" charset="-122"/>
            </a:endParaRPr>
          </a:p>
        </p:txBody>
      </p:sp>
    </p:spTree>
    <p:extLst>
      <p:ext uri="{BB962C8B-B14F-4D97-AF65-F5344CB8AC3E}">
        <p14:creationId xmlns:p14="http://schemas.microsoft.com/office/powerpoint/2010/main" val="2609314598"/>
      </p:ext>
    </p:extLst>
  </p:cSld>
  <p:clrMapOvr>
    <a:masterClrMapping/>
  </p:clrMapOvr>
  <p:timing>
    <p:tnLst>
      <p:par>
        <p:cTn id="1" dur="indefinite" restart="never" nodeType="tmRoot"/>
      </p:par>
    </p:tnLst>
  </p:timing>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1234" name="Rectangle 2"/>
          <p:cNvSpPr>
            <a:spLocks noGrp="1" noChangeArrowheads="1"/>
          </p:cNvSpPr>
          <p:nvPr>
            <p:ph type="title"/>
          </p:nvPr>
        </p:nvSpPr>
        <p:spPr>
          <a:xfrm>
            <a:off x="685800" y="691480"/>
            <a:ext cx="7772400" cy="1143000"/>
          </a:xfrm>
        </p:spPr>
        <p:txBody>
          <a:bodyPr/>
          <a:lstStyle/>
          <a:p>
            <a:r>
              <a:rPr lang="zh-CN" altLang="en-US" dirty="0">
                <a:latin typeface="微软雅黑" pitchFamily="34" charset="-122"/>
                <a:ea typeface="微软雅黑" pitchFamily="34" charset="-122"/>
              </a:rPr>
              <a:t>概述</a:t>
            </a:r>
          </a:p>
        </p:txBody>
      </p:sp>
      <p:sp>
        <p:nvSpPr>
          <p:cNvPr id="351235" name="Rectangle 3"/>
          <p:cNvSpPr>
            <a:spLocks noGrp="1" noChangeArrowheads="1"/>
          </p:cNvSpPr>
          <p:nvPr>
            <p:ph type="body" idx="1"/>
          </p:nvPr>
        </p:nvSpPr>
        <p:spPr>
          <a:xfrm>
            <a:off x="179512" y="1834480"/>
            <a:ext cx="8640960" cy="2458616"/>
          </a:xfrm>
        </p:spPr>
        <p:txBody>
          <a:bodyPr/>
          <a:lstStyle/>
          <a:p>
            <a:r>
              <a:rPr lang="en-US" altLang="zh-CN" sz="2400" dirty="0">
                <a:latin typeface="微软雅黑" pitchFamily="34" charset="-122"/>
                <a:ea typeface="微软雅黑" pitchFamily="34" charset="-122"/>
              </a:rPr>
              <a:t>Struts2 </a:t>
            </a:r>
            <a:r>
              <a:rPr lang="zh-CN" altLang="en-US" sz="2400" dirty="0">
                <a:latin typeface="微软雅黑" pitchFamily="34" charset="-122"/>
                <a:ea typeface="微软雅黑" pitchFamily="34" charset="-122"/>
              </a:rPr>
              <a:t>通过插件实现和 </a:t>
            </a:r>
            <a:r>
              <a:rPr lang="en-US" altLang="zh-CN" sz="2400" dirty="0">
                <a:latin typeface="微软雅黑" pitchFamily="34" charset="-122"/>
                <a:ea typeface="微软雅黑" pitchFamily="34" charset="-122"/>
              </a:rPr>
              <a:t>Spring </a:t>
            </a:r>
            <a:r>
              <a:rPr lang="zh-CN" altLang="en-US" sz="2400" dirty="0">
                <a:latin typeface="微软雅黑" pitchFamily="34" charset="-122"/>
                <a:ea typeface="微软雅黑" pitchFamily="34" charset="-122"/>
              </a:rPr>
              <a:t>的整合</a:t>
            </a:r>
            <a:r>
              <a:rPr lang="en-US" altLang="zh-CN" sz="2400" dirty="0">
                <a:latin typeface="微软雅黑" pitchFamily="34" charset="-122"/>
                <a:ea typeface="微软雅黑" pitchFamily="34" charset="-122"/>
              </a:rPr>
              <a:t>. </a:t>
            </a:r>
          </a:p>
          <a:p>
            <a:r>
              <a:rPr lang="en-US" altLang="zh-CN" sz="2400" dirty="0">
                <a:latin typeface="微软雅黑" pitchFamily="34" charset="-122"/>
                <a:ea typeface="微软雅黑" pitchFamily="34" charset="-122"/>
              </a:rPr>
              <a:t>Struts2 </a:t>
            </a:r>
            <a:r>
              <a:rPr lang="zh-CN" altLang="en-US" sz="2400" dirty="0">
                <a:latin typeface="微软雅黑" pitchFamily="34" charset="-122"/>
                <a:ea typeface="微软雅黑" pitchFamily="34" charset="-122"/>
              </a:rPr>
              <a:t>提供了两种和 </a:t>
            </a:r>
            <a:r>
              <a:rPr lang="en-US" altLang="zh-CN" sz="2400" dirty="0">
                <a:latin typeface="微软雅黑" pitchFamily="34" charset="-122"/>
                <a:ea typeface="微软雅黑" pitchFamily="34" charset="-122"/>
              </a:rPr>
              <a:t>Spring</a:t>
            </a:r>
            <a:r>
              <a:rPr lang="zh-CN" altLang="en-US" sz="2400" dirty="0">
                <a:latin typeface="微软雅黑" pitchFamily="34" charset="-122"/>
                <a:ea typeface="微软雅黑" pitchFamily="34" charset="-122"/>
              </a:rPr>
              <a:t>整合基本的策略</a:t>
            </a:r>
            <a:r>
              <a:rPr lang="en-US" altLang="zh-CN" sz="2400" dirty="0">
                <a:latin typeface="微软雅黑" pitchFamily="34" charset="-122"/>
                <a:ea typeface="微软雅黑" pitchFamily="34" charset="-122"/>
              </a:rPr>
              <a:t>:</a:t>
            </a:r>
          </a:p>
          <a:p>
            <a:pPr lvl="1"/>
            <a:r>
              <a:rPr lang="zh-CN" altLang="en-US" sz="2000" dirty="0">
                <a:latin typeface="微软雅黑" pitchFamily="34" charset="-122"/>
                <a:ea typeface="微软雅黑" pitchFamily="34" charset="-122"/>
              </a:rPr>
              <a:t>将 </a:t>
            </a:r>
            <a:r>
              <a:rPr lang="en-US" altLang="zh-CN" sz="2000" dirty="0">
                <a:latin typeface="微软雅黑" pitchFamily="34" charset="-122"/>
                <a:ea typeface="微软雅黑" pitchFamily="34" charset="-122"/>
              </a:rPr>
              <a:t>Action </a:t>
            </a:r>
            <a:r>
              <a:rPr lang="zh-CN" altLang="en-US" sz="2000" dirty="0">
                <a:latin typeface="微软雅黑" pitchFamily="34" charset="-122"/>
                <a:ea typeface="微软雅黑" pitchFamily="34" charset="-122"/>
              </a:rPr>
              <a:t>实例交给 </a:t>
            </a:r>
            <a:r>
              <a:rPr lang="en-US" altLang="zh-CN" sz="2000" dirty="0">
                <a:latin typeface="微软雅黑" pitchFamily="34" charset="-122"/>
                <a:ea typeface="微软雅黑" pitchFamily="34" charset="-122"/>
              </a:rPr>
              <a:t>Spring </a:t>
            </a:r>
            <a:r>
              <a:rPr lang="zh-CN" altLang="en-US" sz="2000" dirty="0">
                <a:latin typeface="微软雅黑" pitchFamily="34" charset="-122"/>
                <a:ea typeface="微软雅黑" pitchFamily="34" charset="-122"/>
              </a:rPr>
              <a:t>容器来负责生成</a:t>
            </a:r>
            <a:r>
              <a:rPr lang="en-US" altLang="zh-CN" sz="2000" dirty="0">
                <a:latin typeface="微软雅黑" pitchFamily="34" charset="-122"/>
                <a:ea typeface="微软雅黑" pitchFamily="34" charset="-122"/>
              </a:rPr>
              <a:t>, </a:t>
            </a:r>
            <a:r>
              <a:rPr lang="zh-CN" altLang="en-US" sz="2000" dirty="0">
                <a:latin typeface="微软雅黑" pitchFamily="34" charset="-122"/>
                <a:ea typeface="微软雅黑" pitchFamily="34" charset="-122"/>
              </a:rPr>
              <a:t>管理</a:t>
            </a:r>
            <a:r>
              <a:rPr lang="en-US" altLang="zh-CN" sz="2000" dirty="0">
                <a:latin typeface="微软雅黑" pitchFamily="34" charset="-122"/>
                <a:ea typeface="微软雅黑" pitchFamily="34" charset="-122"/>
              </a:rPr>
              <a:t>, </a:t>
            </a:r>
            <a:r>
              <a:rPr lang="zh-CN" altLang="en-US" sz="2000" dirty="0">
                <a:latin typeface="微软雅黑" pitchFamily="34" charset="-122"/>
                <a:ea typeface="微软雅黑" pitchFamily="34" charset="-122"/>
              </a:rPr>
              <a:t>通过这种方式</a:t>
            </a:r>
            <a:r>
              <a:rPr lang="en-US" altLang="zh-CN" sz="2000" dirty="0">
                <a:latin typeface="微软雅黑" pitchFamily="34" charset="-122"/>
                <a:ea typeface="微软雅黑" pitchFamily="34" charset="-122"/>
              </a:rPr>
              <a:t>, </a:t>
            </a:r>
            <a:r>
              <a:rPr lang="zh-CN" altLang="en-US" sz="2000" dirty="0">
                <a:latin typeface="微软雅黑" pitchFamily="34" charset="-122"/>
                <a:ea typeface="微软雅黑" pitchFamily="34" charset="-122"/>
              </a:rPr>
              <a:t>可以充分利用 </a:t>
            </a:r>
            <a:r>
              <a:rPr lang="en-US" altLang="zh-CN" sz="2000" dirty="0">
                <a:latin typeface="微软雅黑" pitchFamily="34" charset="-122"/>
                <a:ea typeface="微软雅黑" pitchFamily="34" charset="-122"/>
              </a:rPr>
              <a:t>Spring </a:t>
            </a:r>
            <a:r>
              <a:rPr lang="zh-CN" altLang="en-US" sz="2000" dirty="0">
                <a:latin typeface="微软雅黑" pitchFamily="34" charset="-122"/>
                <a:ea typeface="微软雅黑" pitchFamily="34" charset="-122"/>
              </a:rPr>
              <a:t>容器的 </a:t>
            </a:r>
            <a:r>
              <a:rPr lang="en-US" altLang="zh-CN" sz="2000" dirty="0">
                <a:latin typeface="微软雅黑" pitchFamily="34" charset="-122"/>
                <a:ea typeface="微软雅黑" pitchFamily="34" charset="-122"/>
              </a:rPr>
              <a:t>IOC </a:t>
            </a:r>
            <a:r>
              <a:rPr lang="zh-CN" altLang="en-US" sz="2000" dirty="0">
                <a:latin typeface="微软雅黑" pitchFamily="34" charset="-122"/>
                <a:ea typeface="微软雅黑" pitchFamily="34" charset="-122"/>
              </a:rPr>
              <a:t>特性</a:t>
            </a:r>
            <a:r>
              <a:rPr lang="en-US" altLang="zh-CN" sz="2000" dirty="0">
                <a:latin typeface="微软雅黑" pitchFamily="34" charset="-122"/>
                <a:ea typeface="微软雅黑" pitchFamily="34" charset="-122"/>
              </a:rPr>
              <a:t>, </a:t>
            </a:r>
            <a:r>
              <a:rPr lang="zh-CN" altLang="en-US" sz="2000" dirty="0">
                <a:latin typeface="微软雅黑" pitchFamily="34" charset="-122"/>
                <a:ea typeface="微软雅黑" pitchFamily="34" charset="-122"/>
              </a:rPr>
              <a:t>提供最好的解耦</a:t>
            </a:r>
          </a:p>
          <a:p>
            <a:pPr lvl="1"/>
            <a:r>
              <a:rPr lang="zh-CN" altLang="en-US" sz="2000" dirty="0">
                <a:latin typeface="微软雅黑" pitchFamily="34" charset="-122"/>
                <a:ea typeface="微软雅黑" pitchFamily="34" charset="-122"/>
              </a:rPr>
              <a:t>利用  </a:t>
            </a:r>
            <a:r>
              <a:rPr lang="en-US" altLang="zh-CN" sz="2000" dirty="0">
                <a:latin typeface="微软雅黑" pitchFamily="34" charset="-122"/>
                <a:ea typeface="微软雅黑" pitchFamily="34" charset="-122"/>
              </a:rPr>
              <a:t>Spring </a:t>
            </a:r>
            <a:r>
              <a:rPr lang="zh-CN" altLang="en-US" sz="2000" dirty="0">
                <a:latin typeface="微软雅黑" pitchFamily="34" charset="-122"/>
                <a:ea typeface="微软雅黑" pitchFamily="34" charset="-122"/>
              </a:rPr>
              <a:t>插件的自动装配功能</a:t>
            </a:r>
            <a:r>
              <a:rPr lang="en-US" altLang="zh-CN" sz="2000" dirty="0">
                <a:latin typeface="微软雅黑" pitchFamily="34" charset="-122"/>
                <a:ea typeface="微软雅黑" pitchFamily="34" charset="-122"/>
              </a:rPr>
              <a:t>, </a:t>
            </a:r>
            <a:r>
              <a:rPr lang="zh-CN" altLang="en-US" sz="2000" dirty="0">
                <a:latin typeface="微软雅黑" pitchFamily="34" charset="-122"/>
                <a:ea typeface="微软雅黑" pitchFamily="34" charset="-122"/>
              </a:rPr>
              <a:t>当 </a:t>
            </a:r>
            <a:r>
              <a:rPr lang="en-US" altLang="zh-CN" sz="2000" dirty="0">
                <a:latin typeface="微软雅黑" pitchFamily="34" charset="-122"/>
                <a:ea typeface="微软雅黑" pitchFamily="34" charset="-122"/>
              </a:rPr>
              <a:t>Spring </a:t>
            </a:r>
            <a:r>
              <a:rPr lang="zh-CN" altLang="en-US" sz="2000" dirty="0">
                <a:latin typeface="微软雅黑" pitchFamily="34" charset="-122"/>
                <a:ea typeface="微软雅黑" pitchFamily="34" charset="-122"/>
              </a:rPr>
              <a:t>插件创建 </a:t>
            </a:r>
            <a:r>
              <a:rPr lang="en-US" altLang="zh-CN" sz="2000" dirty="0">
                <a:latin typeface="微软雅黑" pitchFamily="34" charset="-122"/>
                <a:ea typeface="微软雅黑" pitchFamily="34" charset="-122"/>
              </a:rPr>
              <a:t>Action </a:t>
            </a:r>
            <a:r>
              <a:rPr lang="zh-CN" altLang="en-US" sz="2000" dirty="0">
                <a:latin typeface="微软雅黑" pitchFamily="34" charset="-122"/>
                <a:ea typeface="微软雅黑" pitchFamily="34" charset="-122"/>
              </a:rPr>
              <a:t>实例后</a:t>
            </a:r>
            <a:r>
              <a:rPr lang="en-US" altLang="zh-CN" sz="2000" dirty="0">
                <a:latin typeface="微软雅黑" pitchFamily="34" charset="-122"/>
                <a:ea typeface="微软雅黑" pitchFamily="34" charset="-122"/>
              </a:rPr>
              <a:t>, </a:t>
            </a:r>
            <a:r>
              <a:rPr lang="zh-CN" altLang="en-US" sz="2000" dirty="0">
                <a:latin typeface="微软雅黑" pitchFamily="34" charset="-122"/>
                <a:ea typeface="微软雅黑" pitchFamily="34" charset="-122"/>
              </a:rPr>
              <a:t>立即将 </a:t>
            </a:r>
            <a:r>
              <a:rPr lang="en-US" altLang="zh-CN" sz="2000" dirty="0">
                <a:latin typeface="微软雅黑" pitchFamily="34" charset="-122"/>
                <a:ea typeface="微软雅黑" pitchFamily="34" charset="-122"/>
              </a:rPr>
              <a:t>Spring </a:t>
            </a:r>
            <a:r>
              <a:rPr lang="zh-CN" altLang="en-US" sz="2000" dirty="0">
                <a:latin typeface="微软雅黑" pitchFamily="34" charset="-122"/>
                <a:ea typeface="微软雅黑" pitchFamily="34" charset="-122"/>
              </a:rPr>
              <a:t>容器中对应的业务逻辑组件注入 </a:t>
            </a:r>
            <a:r>
              <a:rPr lang="en-US" altLang="zh-CN" sz="2000" dirty="0">
                <a:latin typeface="微软雅黑" pitchFamily="34" charset="-122"/>
                <a:ea typeface="微软雅黑" pitchFamily="34" charset="-122"/>
              </a:rPr>
              <a:t>Action </a:t>
            </a:r>
            <a:r>
              <a:rPr lang="zh-CN" altLang="en-US" sz="2000" dirty="0">
                <a:latin typeface="微软雅黑" pitchFamily="34" charset="-122"/>
                <a:ea typeface="微软雅黑" pitchFamily="34" charset="-122"/>
              </a:rPr>
              <a:t>实例</a:t>
            </a:r>
            <a:r>
              <a:rPr lang="en-US" altLang="zh-CN" sz="2000" dirty="0">
                <a:latin typeface="微软雅黑" pitchFamily="34" charset="-122"/>
                <a:ea typeface="微软雅黑" pitchFamily="34" charset="-122"/>
              </a:rPr>
              <a:t>. </a:t>
            </a:r>
          </a:p>
        </p:txBody>
      </p:sp>
    </p:spTree>
    <p:extLst>
      <p:ext uri="{BB962C8B-B14F-4D97-AF65-F5344CB8AC3E}">
        <p14:creationId xmlns:p14="http://schemas.microsoft.com/office/powerpoint/2010/main" val="15319329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lstStyle/>
          <a:p>
            <a:r>
              <a:rPr lang="zh-CN" altLang="en-US" dirty="0" smtClean="0">
                <a:latin typeface="微软雅黑" pitchFamily="34" charset="-122"/>
                <a:ea typeface="微软雅黑" pitchFamily="34" charset="-122"/>
              </a:rPr>
              <a:t>使用 </a:t>
            </a:r>
            <a:r>
              <a:rPr lang="en-US" altLang="zh-CN" dirty="0" smtClean="0">
                <a:latin typeface="微软雅黑" pitchFamily="34" charset="-122"/>
                <a:ea typeface="微软雅黑" pitchFamily="34" charset="-122"/>
              </a:rPr>
              <a:t>Filter </a:t>
            </a:r>
            <a:r>
              <a:rPr lang="zh-CN" altLang="en-US" dirty="0" smtClean="0">
                <a:latin typeface="微软雅黑" pitchFamily="34" charset="-122"/>
                <a:ea typeface="微软雅黑" pitchFamily="34" charset="-122"/>
              </a:rPr>
              <a:t>作为控制器的 </a:t>
            </a:r>
            <a:r>
              <a:rPr lang="en-US" altLang="zh-CN" dirty="0" smtClean="0">
                <a:latin typeface="微软雅黑" pitchFamily="34" charset="-122"/>
                <a:ea typeface="微软雅黑" pitchFamily="34" charset="-122"/>
              </a:rPr>
              <a:t>MVC</a:t>
            </a:r>
            <a:endParaRPr lang="zh-CN" altLang="en-US" dirty="0">
              <a:latin typeface="微软雅黑" pitchFamily="34" charset="-122"/>
              <a:ea typeface="微软雅黑" pitchFamily="34" charset="-122"/>
            </a:endParaRPr>
          </a:p>
        </p:txBody>
      </p:sp>
      <p:sp>
        <p:nvSpPr>
          <p:cNvPr id="3" name="Rectangle 3"/>
          <p:cNvSpPr>
            <a:spLocks noGrp="1" noChangeArrowheads="1"/>
          </p:cNvSpPr>
          <p:nvPr>
            <p:ph type="subTitle" idx="4294967295"/>
          </p:nvPr>
        </p:nvSpPr>
        <p:spPr>
          <a:xfrm>
            <a:off x="251520" y="5589240"/>
            <a:ext cx="3571868" cy="942996"/>
          </a:xfrm>
        </p:spPr>
        <p:txBody>
          <a:bodyPr>
            <a:normAutofit/>
          </a:bodyPr>
          <a:lstStyle/>
          <a:p>
            <a:pPr marL="0" indent="0" eaLnBrk="1" hangingPunct="1">
              <a:buFont typeface="Wingdings" pitchFamily="2" charset="2"/>
              <a:buNone/>
            </a:pPr>
            <a:r>
              <a:rPr lang="zh-CN" altLang="en-US" sz="2400" b="1" dirty="0" smtClean="0">
                <a:latin typeface="微软雅黑" pitchFamily="34" charset="-122"/>
                <a:ea typeface="微软雅黑" pitchFamily="34" charset="-122"/>
                <a:cs typeface="Arial Unicode MS" pitchFamily="34" charset="-122"/>
              </a:rPr>
              <a:t>讲师：佟刚</a:t>
            </a:r>
            <a:endParaRPr lang="en-US" altLang="zh-CN" sz="2400" b="1" dirty="0" smtClean="0">
              <a:latin typeface="微软雅黑" pitchFamily="34" charset="-122"/>
              <a:ea typeface="微软雅黑" pitchFamily="34" charset="-122"/>
              <a:cs typeface="Arial Unicode MS" pitchFamily="34" charset="-122"/>
            </a:endParaRPr>
          </a:p>
          <a:p>
            <a:pPr marL="0" indent="0">
              <a:buNone/>
            </a:pPr>
            <a:r>
              <a:rPr lang="zh-CN" altLang="en-US" sz="2400" b="1" dirty="0" smtClean="0">
                <a:latin typeface="微软雅黑" pitchFamily="34" charset="-122"/>
                <a:ea typeface="微软雅黑" pitchFamily="34" charset="-122"/>
                <a:cs typeface="Arial Unicode MS" pitchFamily="34" charset="-122"/>
              </a:rPr>
              <a:t>新浪微博</a:t>
            </a:r>
            <a:r>
              <a:rPr lang="en-US" altLang="zh-CN" sz="2400" b="1" dirty="0" smtClean="0">
                <a:latin typeface="微软雅黑" pitchFamily="34" charset="-122"/>
                <a:ea typeface="微软雅黑" pitchFamily="34" charset="-122"/>
                <a:cs typeface="Arial Unicode MS" pitchFamily="34" charset="-122"/>
              </a:rPr>
              <a:t>:@</a:t>
            </a:r>
            <a:r>
              <a:rPr lang="zh-CN" altLang="en-US" sz="2400" b="1" dirty="0">
                <a:latin typeface="微软雅黑" pitchFamily="34" charset="-122"/>
                <a:ea typeface="微软雅黑" pitchFamily="34" charset="-122"/>
                <a:cs typeface="Arial Unicode MS" pitchFamily="34" charset="-122"/>
              </a:rPr>
              <a:t>尚硅谷</a:t>
            </a:r>
            <a:r>
              <a:rPr lang="en-US" altLang="zh-CN" sz="2400" b="1" dirty="0">
                <a:latin typeface="微软雅黑" pitchFamily="34" charset="-122"/>
                <a:ea typeface="微软雅黑" pitchFamily="34" charset="-122"/>
                <a:cs typeface="Arial Unicode MS" pitchFamily="34" charset="-122"/>
              </a:rPr>
              <a:t>-</a:t>
            </a:r>
            <a:r>
              <a:rPr lang="zh-CN" altLang="en-US" sz="2400" b="1" dirty="0">
                <a:latin typeface="微软雅黑" pitchFamily="34" charset="-122"/>
                <a:ea typeface="微软雅黑" pitchFamily="34" charset="-122"/>
                <a:cs typeface="Arial Unicode MS" pitchFamily="34" charset="-122"/>
              </a:rPr>
              <a:t>佟刚</a:t>
            </a:r>
          </a:p>
          <a:p>
            <a:pPr marL="0" indent="0" eaLnBrk="1" hangingPunct="1">
              <a:buFont typeface="Wingdings" pitchFamily="2" charset="2"/>
              <a:buNone/>
            </a:pPr>
            <a:endParaRPr lang="en-US" altLang="zh-CN" sz="2400" b="1" dirty="0" smtClean="0">
              <a:latin typeface="微软雅黑" pitchFamily="34" charset="-122"/>
              <a:ea typeface="微软雅黑" pitchFamily="34" charset="-122"/>
              <a:cs typeface="Arial Unicode MS" pitchFamily="34" charset="-122"/>
            </a:endParaRPr>
          </a:p>
        </p:txBody>
      </p:sp>
    </p:spTree>
    <p:extLst>
      <p:ext uri="{BB962C8B-B14F-4D97-AF65-F5344CB8AC3E}">
        <p14:creationId xmlns:p14="http://schemas.microsoft.com/office/powerpoint/2010/main" val="291105942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49433" y="517467"/>
            <a:ext cx="8229600" cy="1143000"/>
          </a:xfrm>
        </p:spPr>
        <p:txBody>
          <a:bodyPr/>
          <a:lstStyle/>
          <a:p>
            <a:r>
              <a:rPr lang="en-US" altLang="zh-CN" dirty="0" smtClean="0">
                <a:latin typeface="微软雅黑" pitchFamily="34" charset="-122"/>
                <a:ea typeface="微软雅黑" pitchFamily="34" charset="-122"/>
              </a:rPr>
              <a:t>Struts2 </a:t>
            </a:r>
            <a:r>
              <a:rPr lang="zh-CN" altLang="en-US" dirty="0" smtClean="0">
                <a:latin typeface="微软雅黑" pitchFamily="34" charset="-122"/>
                <a:ea typeface="微软雅黑" pitchFamily="34" charset="-122"/>
              </a:rPr>
              <a:t>的 </a:t>
            </a:r>
            <a:r>
              <a:rPr lang="en-US" altLang="zh-CN" dirty="0" smtClean="0">
                <a:latin typeface="微软雅黑" pitchFamily="34" charset="-122"/>
                <a:ea typeface="微软雅黑" pitchFamily="34" charset="-122"/>
              </a:rPr>
              <a:t>Hello World</a:t>
            </a:r>
            <a:endParaRPr lang="zh-CN" altLang="en-US" dirty="0">
              <a:latin typeface="微软雅黑" pitchFamily="34" charset="-122"/>
              <a:ea typeface="微软雅黑" pitchFamily="34" charset="-122"/>
            </a:endParaRPr>
          </a:p>
        </p:txBody>
      </p:sp>
      <p:sp>
        <p:nvSpPr>
          <p:cNvPr id="3" name="内容占位符 2"/>
          <p:cNvSpPr>
            <a:spLocks noGrp="1"/>
          </p:cNvSpPr>
          <p:nvPr>
            <p:ph idx="1"/>
          </p:nvPr>
        </p:nvSpPr>
        <p:spPr>
          <a:xfrm>
            <a:off x="457200" y="1556147"/>
            <a:ext cx="8229600" cy="614354"/>
          </a:xfrm>
        </p:spPr>
        <p:txBody>
          <a:bodyPr/>
          <a:lstStyle/>
          <a:p>
            <a:r>
              <a:rPr lang="zh-CN" altLang="en-US" dirty="0" smtClean="0">
                <a:latin typeface="微软雅黑" pitchFamily="34" charset="-122"/>
                <a:ea typeface="微软雅黑" pitchFamily="34" charset="-122"/>
              </a:rPr>
              <a:t>配置 </a:t>
            </a:r>
            <a:r>
              <a:rPr lang="en-US" altLang="zh-CN" dirty="0" smtClean="0">
                <a:latin typeface="微软雅黑" pitchFamily="34" charset="-122"/>
                <a:ea typeface="微软雅黑" pitchFamily="34" charset="-122"/>
              </a:rPr>
              <a:t>result </a:t>
            </a:r>
            <a:r>
              <a:rPr lang="zh-CN" altLang="en-US" dirty="0" smtClean="0">
                <a:latin typeface="微软雅黑" pitchFamily="34" charset="-122"/>
                <a:ea typeface="微软雅黑" pitchFamily="34" charset="-122"/>
              </a:rPr>
              <a:t>元素</a:t>
            </a:r>
          </a:p>
          <a:p>
            <a:endParaRPr lang="zh-CN" altLang="en-US" dirty="0">
              <a:latin typeface="微软雅黑" pitchFamily="34" charset="-122"/>
              <a:ea typeface="微软雅黑" pitchFamily="34" charset="-122"/>
            </a:endParaRPr>
          </a:p>
        </p:txBody>
      </p:sp>
      <p:pic>
        <p:nvPicPr>
          <p:cNvPr id="18" name="Picture 11"/>
          <p:cNvPicPr>
            <a:picLocks noChangeAspect="1" noChangeArrowheads="1"/>
          </p:cNvPicPr>
          <p:nvPr/>
        </p:nvPicPr>
        <p:blipFill>
          <a:blip r:embed="rId2"/>
          <a:srcRect/>
          <a:stretch>
            <a:fillRect/>
          </a:stretch>
        </p:blipFill>
        <p:spPr bwMode="auto">
          <a:xfrm>
            <a:off x="323850" y="2348309"/>
            <a:ext cx="7888288" cy="2657475"/>
          </a:xfrm>
          <a:prstGeom prst="rect">
            <a:avLst/>
          </a:prstGeom>
          <a:noFill/>
          <a:ln w="9525">
            <a:noFill/>
            <a:miter lim="800000"/>
            <a:headEnd/>
            <a:tailEnd/>
          </a:ln>
          <a:effectLst/>
        </p:spPr>
      </p:pic>
      <p:sp>
        <p:nvSpPr>
          <p:cNvPr id="19" name="Text Box 7"/>
          <p:cNvSpPr txBox="1">
            <a:spLocks noChangeArrowheads="1"/>
          </p:cNvSpPr>
          <p:nvPr/>
        </p:nvSpPr>
        <p:spPr bwMode="auto">
          <a:xfrm>
            <a:off x="3419475" y="1556147"/>
            <a:ext cx="5999163" cy="942975"/>
          </a:xfrm>
          <a:prstGeom prst="rect">
            <a:avLst/>
          </a:prstGeom>
          <a:solidFill>
            <a:srgbClr val="66FF33"/>
          </a:solidFill>
          <a:ln w="9525">
            <a:noFill/>
            <a:miter lim="800000"/>
            <a:headEnd/>
            <a:tailEnd/>
          </a:ln>
          <a:effectLst/>
        </p:spPr>
        <p:txBody>
          <a:bodyPr>
            <a:spAutoFit/>
          </a:bodyPr>
          <a:lstStyle/>
          <a:p>
            <a:pPr>
              <a:spcBef>
                <a:spcPct val="50000"/>
              </a:spcBef>
            </a:pPr>
            <a:r>
              <a:rPr lang="en-US" altLang="zh-CN" sz="1400"/>
              <a:t>result </a:t>
            </a:r>
            <a:r>
              <a:rPr lang="zh-CN" altLang="en-US" sz="1400"/>
              <a:t>元素 </a:t>
            </a:r>
            <a:r>
              <a:rPr lang="en-US" altLang="zh-CN" sz="1400"/>
              <a:t>&lt;action&gt; </a:t>
            </a:r>
            <a:r>
              <a:rPr lang="zh-CN" altLang="en-US" sz="1400"/>
              <a:t>的一个子元素</a:t>
            </a:r>
            <a:r>
              <a:rPr lang="en-US" altLang="zh-CN" sz="1400"/>
              <a:t>, </a:t>
            </a:r>
            <a:r>
              <a:rPr lang="zh-CN" altLang="en-US" sz="1400"/>
              <a:t>它告诉 </a:t>
            </a:r>
            <a:r>
              <a:rPr lang="en-US" altLang="zh-CN" sz="1400"/>
              <a:t>struts </a:t>
            </a:r>
            <a:r>
              <a:rPr lang="zh-CN" altLang="en-US" sz="1400"/>
              <a:t>在完成动作后把控制权转交到哪里</a:t>
            </a:r>
            <a:r>
              <a:rPr lang="en-US" altLang="zh-CN" sz="1400"/>
              <a:t>. result </a:t>
            </a:r>
            <a:r>
              <a:rPr lang="zh-CN" altLang="en-US" sz="1400"/>
              <a:t>元素</a:t>
            </a:r>
            <a:r>
              <a:rPr lang="en-US" altLang="zh-CN" sz="1400"/>
              <a:t>(</a:t>
            </a:r>
            <a:r>
              <a:rPr lang="zh-CN" altLang="en-US" sz="1400"/>
              <a:t>的</a:t>
            </a:r>
            <a:r>
              <a:rPr lang="en-US" altLang="zh-CN" sz="1400"/>
              <a:t>name </a:t>
            </a:r>
            <a:r>
              <a:rPr lang="zh-CN" altLang="en-US" sz="1400"/>
              <a:t>属性</a:t>
            </a:r>
            <a:r>
              <a:rPr lang="en-US" altLang="zh-CN" sz="1400"/>
              <a:t>)</a:t>
            </a:r>
            <a:r>
              <a:rPr lang="zh-CN" altLang="en-US" sz="1400"/>
              <a:t>对应着 </a:t>
            </a:r>
            <a:r>
              <a:rPr lang="en-US" altLang="zh-CN" sz="1400"/>
              <a:t>Action </a:t>
            </a:r>
            <a:r>
              <a:rPr lang="zh-CN" altLang="en-US" sz="1400"/>
              <a:t>方法的返回值</a:t>
            </a:r>
            <a:r>
              <a:rPr lang="en-US" altLang="zh-CN" sz="1400"/>
              <a:t>. </a:t>
            </a:r>
            <a:r>
              <a:rPr lang="zh-CN" altLang="en-US" sz="1400"/>
              <a:t>因为动作方法在不同情况下可能返回不同的值</a:t>
            </a:r>
            <a:r>
              <a:rPr lang="en-US" altLang="zh-CN" sz="1400"/>
              <a:t>, </a:t>
            </a:r>
            <a:r>
              <a:rPr lang="zh-CN" altLang="en-US" sz="1400"/>
              <a:t>所以同一个 </a:t>
            </a:r>
            <a:r>
              <a:rPr lang="en-US" altLang="zh-CN" sz="1400"/>
              <a:t>action </a:t>
            </a:r>
            <a:r>
              <a:rPr lang="zh-CN" altLang="en-US" sz="1400"/>
              <a:t>元素可能会有多个 </a:t>
            </a:r>
            <a:r>
              <a:rPr lang="en-US" altLang="zh-CN" sz="1400"/>
              <a:t>result </a:t>
            </a:r>
            <a:r>
              <a:rPr lang="zh-CN" altLang="en-US" sz="1400"/>
              <a:t>元素</a:t>
            </a:r>
          </a:p>
        </p:txBody>
      </p:sp>
      <p:sp>
        <p:nvSpPr>
          <p:cNvPr id="20" name="Text Box 10"/>
          <p:cNvSpPr txBox="1">
            <a:spLocks noChangeArrowheads="1"/>
          </p:cNvSpPr>
          <p:nvPr/>
        </p:nvSpPr>
        <p:spPr bwMode="auto">
          <a:xfrm>
            <a:off x="323850" y="5228034"/>
            <a:ext cx="2735263" cy="1049338"/>
          </a:xfrm>
          <a:prstGeom prst="rect">
            <a:avLst/>
          </a:prstGeom>
          <a:solidFill>
            <a:srgbClr val="66FF33"/>
          </a:solidFill>
          <a:ln w="9525">
            <a:noFill/>
            <a:miter lim="800000"/>
            <a:headEnd/>
            <a:tailEnd/>
          </a:ln>
          <a:effectLst/>
        </p:spPr>
        <p:txBody>
          <a:bodyPr>
            <a:spAutoFit/>
          </a:bodyPr>
          <a:lstStyle/>
          <a:p>
            <a:pPr>
              <a:spcBef>
                <a:spcPct val="50000"/>
              </a:spcBef>
            </a:pPr>
            <a:r>
              <a:rPr lang="en-US" altLang="zh-CN" sz="1400"/>
              <a:t>result </a:t>
            </a:r>
            <a:r>
              <a:rPr lang="zh-CN" altLang="en-US" sz="1400"/>
              <a:t>元素的 </a:t>
            </a:r>
            <a:r>
              <a:rPr lang="en-US" altLang="zh-CN" sz="1400"/>
              <a:t>name </a:t>
            </a:r>
            <a:r>
              <a:rPr lang="zh-CN" altLang="en-US" sz="1400"/>
              <a:t>属性建立 </a:t>
            </a:r>
            <a:r>
              <a:rPr lang="en-US" altLang="zh-CN" sz="1400"/>
              <a:t>&lt;result&gt; </a:t>
            </a:r>
            <a:r>
              <a:rPr lang="zh-CN" altLang="en-US" sz="1400"/>
              <a:t>和 </a:t>
            </a:r>
            <a:r>
              <a:rPr lang="en-US" altLang="zh-CN" sz="1400"/>
              <a:t>Action </a:t>
            </a:r>
            <a:r>
              <a:rPr lang="zh-CN" altLang="en-US" sz="1400"/>
              <a:t>方法返回值之间的映射关系。</a:t>
            </a:r>
          </a:p>
          <a:p>
            <a:pPr>
              <a:spcBef>
                <a:spcPct val="50000"/>
              </a:spcBef>
            </a:pPr>
            <a:r>
              <a:rPr lang="en-US" altLang="zh-CN" sz="1400"/>
              <a:t>name </a:t>
            </a:r>
            <a:r>
              <a:rPr lang="zh-CN" altLang="en-US" sz="1400"/>
              <a:t>属性的默认值为 “</a:t>
            </a:r>
            <a:r>
              <a:rPr lang="en-US" altLang="zh-CN" sz="1400"/>
              <a:t>success”</a:t>
            </a:r>
          </a:p>
        </p:txBody>
      </p:sp>
      <p:grpSp>
        <p:nvGrpSpPr>
          <p:cNvPr id="31" name="组合 30"/>
          <p:cNvGrpSpPr/>
          <p:nvPr/>
        </p:nvGrpSpPr>
        <p:grpSpPr>
          <a:xfrm>
            <a:off x="5148263" y="2348309"/>
            <a:ext cx="1944687" cy="1031875"/>
            <a:chOff x="5148263" y="2078022"/>
            <a:chExt cx="1944687" cy="1031875"/>
          </a:xfrm>
        </p:grpSpPr>
        <p:sp>
          <p:nvSpPr>
            <p:cNvPr id="21" name="Freeform 14"/>
            <p:cNvSpPr>
              <a:spLocks/>
            </p:cNvSpPr>
            <p:nvPr/>
          </p:nvSpPr>
          <p:spPr bwMode="auto">
            <a:xfrm>
              <a:off x="5148263" y="2078022"/>
              <a:ext cx="1871662" cy="1031875"/>
            </a:xfrm>
            <a:custGeom>
              <a:avLst/>
              <a:gdLst/>
              <a:ahLst/>
              <a:cxnLst>
                <a:cxn ang="0">
                  <a:pos x="0" y="635"/>
                </a:cxn>
                <a:cxn ang="0">
                  <a:pos x="816" y="544"/>
                </a:cxn>
                <a:cxn ang="0">
                  <a:pos x="1179" y="0"/>
                </a:cxn>
              </a:cxnLst>
              <a:rect l="0" t="0" r="r" b="b"/>
              <a:pathLst>
                <a:path w="1179" h="650">
                  <a:moveTo>
                    <a:pt x="0" y="635"/>
                  </a:moveTo>
                  <a:cubicBezTo>
                    <a:pt x="310" y="642"/>
                    <a:pt x="620" y="650"/>
                    <a:pt x="816" y="544"/>
                  </a:cubicBezTo>
                  <a:cubicBezTo>
                    <a:pt x="1012" y="438"/>
                    <a:pt x="1095" y="219"/>
                    <a:pt x="1179" y="0"/>
                  </a:cubicBezTo>
                </a:path>
              </a:pathLst>
            </a:custGeom>
            <a:noFill/>
            <a:ln w="9525">
              <a:solidFill>
                <a:schemeClr val="tx1"/>
              </a:solidFill>
              <a:round/>
              <a:headEnd/>
              <a:tailEnd/>
            </a:ln>
            <a:effectLst/>
          </p:spPr>
          <p:txBody>
            <a:bodyPr/>
            <a:lstStyle/>
            <a:p>
              <a:endParaRPr lang="zh-CN" altLang="en-US"/>
            </a:p>
          </p:txBody>
        </p:sp>
        <p:sp>
          <p:nvSpPr>
            <p:cNvPr id="22" name="Line 15"/>
            <p:cNvSpPr>
              <a:spLocks noChangeShapeType="1"/>
            </p:cNvSpPr>
            <p:nvPr/>
          </p:nvSpPr>
          <p:spPr bwMode="auto">
            <a:xfrm flipH="1">
              <a:off x="6877050" y="2078022"/>
              <a:ext cx="142875" cy="71438"/>
            </a:xfrm>
            <a:prstGeom prst="line">
              <a:avLst/>
            </a:prstGeom>
            <a:noFill/>
            <a:ln w="9525">
              <a:solidFill>
                <a:schemeClr val="tx1"/>
              </a:solidFill>
              <a:round/>
              <a:headEnd/>
              <a:tailEnd/>
            </a:ln>
            <a:effectLst/>
          </p:spPr>
          <p:txBody>
            <a:bodyPr/>
            <a:lstStyle/>
            <a:p>
              <a:endParaRPr lang="zh-CN" altLang="en-US"/>
            </a:p>
          </p:txBody>
        </p:sp>
        <p:sp>
          <p:nvSpPr>
            <p:cNvPr id="23" name="Line 16"/>
            <p:cNvSpPr>
              <a:spLocks noChangeShapeType="1"/>
            </p:cNvSpPr>
            <p:nvPr/>
          </p:nvSpPr>
          <p:spPr bwMode="auto">
            <a:xfrm>
              <a:off x="7019925" y="2078022"/>
              <a:ext cx="73025" cy="144463"/>
            </a:xfrm>
            <a:prstGeom prst="line">
              <a:avLst/>
            </a:prstGeom>
            <a:noFill/>
            <a:ln w="9525">
              <a:solidFill>
                <a:schemeClr val="tx1"/>
              </a:solidFill>
              <a:round/>
              <a:headEnd/>
              <a:tailEnd/>
            </a:ln>
            <a:effectLst/>
          </p:spPr>
          <p:txBody>
            <a:bodyPr/>
            <a:lstStyle/>
            <a:p>
              <a:endParaRPr lang="zh-CN" altLang="en-US"/>
            </a:p>
          </p:txBody>
        </p:sp>
      </p:grpSp>
      <p:sp>
        <p:nvSpPr>
          <p:cNvPr id="24" name="Line 17"/>
          <p:cNvSpPr>
            <a:spLocks noChangeShapeType="1"/>
          </p:cNvSpPr>
          <p:nvPr/>
        </p:nvSpPr>
        <p:spPr bwMode="auto">
          <a:xfrm>
            <a:off x="2268538" y="4148534"/>
            <a:ext cx="0" cy="1079500"/>
          </a:xfrm>
          <a:prstGeom prst="line">
            <a:avLst/>
          </a:prstGeom>
          <a:noFill/>
          <a:ln w="9525">
            <a:solidFill>
              <a:schemeClr val="tx1"/>
            </a:solidFill>
            <a:round/>
            <a:headEnd/>
            <a:tailEnd type="triangle" w="med" len="med"/>
          </a:ln>
          <a:effectLst/>
        </p:spPr>
        <p:txBody>
          <a:bodyPr/>
          <a:lstStyle/>
          <a:p>
            <a:endParaRPr lang="zh-CN" altLang="en-US"/>
          </a:p>
        </p:txBody>
      </p:sp>
      <p:pic>
        <p:nvPicPr>
          <p:cNvPr id="25" name="Picture 18"/>
          <p:cNvPicPr>
            <a:picLocks noChangeAspect="1" noChangeArrowheads="1"/>
          </p:cNvPicPr>
          <p:nvPr/>
        </p:nvPicPr>
        <p:blipFill>
          <a:blip r:embed="rId3"/>
          <a:srcRect/>
          <a:stretch>
            <a:fillRect/>
          </a:stretch>
        </p:blipFill>
        <p:spPr bwMode="auto">
          <a:xfrm>
            <a:off x="2268538" y="6371034"/>
            <a:ext cx="2057400" cy="514350"/>
          </a:xfrm>
          <a:prstGeom prst="rect">
            <a:avLst/>
          </a:prstGeom>
          <a:noFill/>
          <a:ln w="9525">
            <a:noFill/>
            <a:miter lim="800000"/>
            <a:headEnd/>
            <a:tailEnd/>
          </a:ln>
          <a:effectLst/>
        </p:spPr>
      </p:pic>
      <p:sp>
        <p:nvSpPr>
          <p:cNvPr id="26" name="Oval 19"/>
          <p:cNvSpPr>
            <a:spLocks noChangeArrowheads="1"/>
          </p:cNvSpPr>
          <p:nvPr/>
        </p:nvSpPr>
        <p:spPr bwMode="auto">
          <a:xfrm>
            <a:off x="2411413" y="3905647"/>
            <a:ext cx="790575" cy="231775"/>
          </a:xfrm>
          <a:prstGeom prst="ellipse">
            <a:avLst/>
          </a:prstGeom>
          <a:noFill/>
          <a:ln w="12700">
            <a:solidFill>
              <a:srgbClr val="FF3300"/>
            </a:solidFill>
            <a:prstDash val="dash"/>
            <a:round/>
            <a:headEnd/>
            <a:tailEnd/>
          </a:ln>
          <a:effectLst/>
        </p:spPr>
        <p:txBody>
          <a:bodyPr wrap="none" anchor="ctr"/>
          <a:lstStyle/>
          <a:p>
            <a:endParaRPr lang="zh-CN" altLang="en-US"/>
          </a:p>
        </p:txBody>
      </p:sp>
      <p:sp>
        <p:nvSpPr>
          <p:cNvPr id="27" name="Oval 20"/>
          <p:cNvSpPr>
            <a:spLocks noChangeArrowheads="1"/>
          </p:cNvSpPr>
          <p:nvPr/>
        </p:nvSpPr>
        <p:spPr bwMode="auto">
          <a:xfrm>
            <a:off x="3143250" y="6526609"/>
            <a:ext cx="790575" cy="193675"/>
          </a:xfrm>
          <a:prstGeom prst="ellipse">
            <a:avLst/>
          </a:prstGeom>
          <a:noFill/>
          <a:ln w="12700">
            <a:solidFill>
              <a:srgbClr val="FF3300"/>
            </a:solidFill>
            <a:prstDash val="dash"/>
            <a:round/>
            <a:headEnd/>
            <a:tailEnd/>
          </a:ln>
          <a:effectLst/>
        </p:spPr>
        <p:txBody>
          <a:bodyPr wrap="none" anchor="ctr"/>
          <a:lstStyle/>
          <a:p>
            <a:endParaRPr lang="zh-CN" altLang="en-US"/>
          </a:p>
        </p:txBody>
      </p:sp>
      <p:sp>
        <p:nvSpPr>
          <p:cNvPr id="28" name="Line 24"/>
          <p:cNvSpPr>
            <a:spLocks noChangeShapeType="1"/>
          </p:cNvSpPr>
          <p:nvPr/>
        </p:nvSpPr>
        <p:spPr bwMode="auto">
          <a:xfrm flipH="1" flipV="1">
            <a:off x="2916238" y="4148534"/>
            <a:ext cx="503237" cy="2376488"/>
          </a:xfrm>
          <a:prstGeom prst="line">
            <a:avLst/>
          </a:prstGeom>
          <a:noFill/>
          <a:ln w="9525">
            <a:solidFill>
              <a:schemeClr val="tx1"/>
            </a:solidFill>
            <a:round/>
            <a:headEnd/>
            <a:tailEnd type="triangle" w="med" len="med"/>
          </a:ln>
          <a:effectLst/>
        </p:spPr>
        <p:txBody>
          <a:bodyPr/>
          <a:lstStyle/>
          <a:p>
            <a:endParaRPr lang="zh-CN" altLang="en-US"/>
          </a:p>
        </p:txBody>
      </p:sp>
      <p:sp>
        <p:nvSpPr>
          <p:cNvPr id="29" name="Text Box 25"/>
          <p:cNvSpPr txBox="1">
            <a:spLocks noChangeArrowheads="1"/>
          </p:cNvSpPr>
          <p:nvPr/>
        </p:nvSpPr>
        <p:spPr bwMode="auto">
          <a:xfrm>
            <a:off x="4140200" y="5012134"/>
            <a:ext cx="4679950" cy="730250"/>
          </a:xfrm>
          <a:prstGeom prst="rect">
            <a:avLst/>
          </a:prstGeom>
          <a:solidFill>
            <a:srgbClr val="66FF33"/>
          </a:solidFill>
          <a:ln w="9525">
            <a:noFill/>
            <a:miter lim="800000"/>
            <a:headEnd/>
            <a:tailEnd/>
          </a:ln>
          <a:effectLst/>
        </p:spPr>
        <p:txBody>
          <a:bodyPr>
            <a:spAutoFit/>
          </a:bodyPr>
          <a:lstStyle/>
          <a:p>
            <a:pPr>
              <a:spcBef>
                <a:spcPct val="50000"/>
              </a:spcBef>
            </a:pPr>
            <a:r>
              <a:rPr lang="en-US" altLang="zh-CN" sz="1400"/>
              <a:t>result </a:t>
            </a:r>
            <a:r>
              <a:rPr lang="zh-CN" altLang="en-US" sz="1400"/>
              <a:t>元素的 </a:t>
            </a:r>
            <a:r>
              <a:rPr lang="en-US" altLang="zh-CN" sz="1400"/>
              <a:t>type </a:t>
            </a:r>
            <a:r>
              <a:rPr lang="zh-CN" altLang="en-US" sz="1400"/>
              <a:t>属性负责指定结果类型</a:t>
            </a:r>
            <a:r>
              <a:rPr lang="en-US" altLang="zh-CN" sz="1400"/>
              <a:t>. type </a:t>
            </a:r>
            <a:r>
              <a:rPr lang="zh-CN" altLang="en-US" sz="1400"/>
              <a:t>属性的值必须是在包含当前包或者是当前包的父包里注册过的结果类型</a:t>
            </a:r>
            <a:r>
              <a:rPr lang="en-US" altLang="zh-CN" sz="1400"/>
              <a:t>. type </a:t>
            </a:r>
            <a:r>
              <a:rPr lang="zh-CN" altLang="en-US" sz="1400"/>
              <a:t>属性的默认值为 </a:t>
            </a:r>
            <a:r>
              <a:rPr lang="en-US" altLang="zh-CN" sz="1400"/>
              <a:t>dispatcher</a:t>
            </a:r>
          </a:p>
        </p:txBody>
      </p:sp>
      <p:sp>
        <p:nvSpPr>
          <p:cNvPr id="30" name="Line 28"/>
          <p:cNvSpPr>
            <a:spLocks noChangeShapeType="1"/>
          </p:cNvSpPr>
          <p:nvPr/>
        </p:nvSpPr>
        <p:spPr bwMode="auto">
          <a:xfrm>
            <a:off x="3492500" y="4148534"/>
            <a:ext cx="792163" cy="863600"/>
          </a:xfrm>
          <a:prstGeom prst="line">
            <a:avLst/>
          </a:prstGeom>
          <a:noFill/>
          <a:ln w="9525">
            <a:solidFill>
              <a:schemeClr val="tx1"/>
            </a:solidFill>
            <a:round/>
            <a:headEnd/>
            <a:tailEnd type="triangle" w="med" len="med"/>
          </a:ln>
          <a:effectLst/>
        </p:spPr>
        <p:txBody>
          <a:bodyPr/>
          <a:lstStyle/>
          <a:p>
            <a:endParaRPr lang="zh-CN" altLang="en-US"/>
          </a:p>
        </p:txBody>
      </p:sp>
    </p:spTree>
    <p:extLst>
      <p:ext uri="{BB962C8B-B14F-4D97-AF65-F5344CB8AC3E}">
        <p14:creationId xmlns:p14="http://schemas.microsoft.com/office/powerpoint/2010/main" val="4242929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down)">
                                      <p:cBhvr>
                                        <p:cTn id="7" dur="500"/>
                                        <p:tgtEl>
                                          <p:spTgt spid="31"/>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wipe(down)">
                                      <p:cBhvr>
                                        <p:cTn id="10" dur="500"/>
                                        <p:tgtEl>
                                          <p:spTgt spid="19"/>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down)">
                                      <p:cBhvr>
                                        <p:cTn id="15" dur="500"/>
                                        <p:tgtEl>
                                          <p:spTgt spid="24"/>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wipe(down)">
                                      <p:cBhvr>
                                        <p:cTn id="18" dur="500"/>
                                        <p:tgtEl>
                                          <p:spTgt spid="20"/>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wipe(down)">
                                      <p:cBhvr>
                                        <p:cTn id="23" dur="500"/>
                                        <p:tgtEl>
                                          <p:spTgt spid="25"/>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wipe(down)">
                                      <p:cBhvr>
                                        <p:cTn id="28" dur="500"/>
                                        <p:tgtEl>
                                          <p:spTgt spid="26"/>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27"/>
                                        </p:tgtEl>
                                        <p:attrNameLst>
                                          <p:attrName>style.visibility</p:attrName>
                                        </p:attrNameLst>
                                      </p:cBhvr>
                                      <p:to>
                                        <p:strVal val="visible"/>
                                      </p:to>
                                    </p:set>
                                    <p:animEffect transition="in" filter="wipe(down)">
                                      <p:cBhvr>
                                        <p:cTn id="33" dur="500"/>
                                        <p:tgtEl>
                                          <p:spTgt spid="27"/>
                                        </p:tgtEl>
                                      </p:cBhvr>
                                    </p:animEffect>
                                  </p:childTnLst>
                                </p:cTn>
                              </p:par>
                              <p:par>
                                <p:cTn id="34" presetID="22" presetClass="entr" presetSubtype="4" fill="hold" grpId="0" nodeType="withEffect">
                                  <p:stCondLst>
                                    <p:cond delay="0"/>
                                  </p:stCondLst>
                                  <p:childTnLst>
                                    <p:set>
                                      <p:cBhvr>
                                        <p:cTn id="35" dur="1" fill="hold">
                                          <p:stCondLst>
                                            <p:cond delay="0"/>
                                          </p:stCondLst>
                                        </p:cTn>
                                        <p:tgtEl>
                                          <p:spTgt spid="28"/>
                                        </p:tgtEl>
                                        <p:attrNameLst>
                                          <p:attrName>style.visibility</p:attrName>
                                        </p:attrNameLst>
                                      </p:cBhvr>
                                      <p:to>
                                        <p:strVal val="visible"/>
                                      </p:to>
                                    </p:set>
                                    <p:animEffect transition="in" filter="wipe(down)">
                                      <p:cBhvr>
                                        <p:cTn id="36" dur="500"/>
                                        <p:tgtEl>
                                          <p:spTgt spid="28"/>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grpId="0" nodeType="clickEffect">
                                  <p:stCondLst>
                                    <p:cond delay="0"/>
                                  </p:stCondLst>
                                  <p:childTnLst>
                                    <p:set>
                                      <p:cBhvr>
                                        <p:cTn id="40" dur="1" fill="hold">
                                          <p:stCondLst>
                                            <p:cond delay="0"/>
                                          </p:stCondLst>
                                        </p:cTn>
                                        <p:tgtEl>
                                          <p:spTgt spid="30"/>
                                        </p:tgtEl>
                                        <p:attrNameLst>
                                          <p:attrName>style.visibility</p:attrName>
                                        </p:attrNameLst>
                                      </p:cBhvr>
                                      <p:to>
                                        <p:strVal val="visible"/>
                                      </p:to>
                                    </p:set>
                                    <p:animEffect transition="in" filter="wipe(down)">
                                      <p:cBhvr>
                                        <p:cTn id="41" dur="500"/>
                                        <p:tgtEl>
                                          <p:spTgt spid="30"/>
                                        </p:tgtEl>
                                      </p:cBhvr>
                                    </p:animEffect>
                                  </p:childTnLst>
                                </p:cTn>
                              </p:par>
                              <p:par>
                                <p:cTn id="42" presetID="22" presetClass="entr" presetSubtype="4" fill="hold" grpId="0" nodeType="withEffect">
                                  <p:stCondLst>
                                    <p:cond delay="0"/>
                                  </p:stCondLst>
                                  <p:childTnLst>
                                    <p:set>
                                      <p:cBhvr>
                                        <p:cTn id="43" dur="1" fill="hold">
                                          <p:stCondLst>
                                            <p:cond delay="0"/>
                                          </p:stCondLst>
                                        </p:cTn>
                                        <p:tgtEl>
                                          <p:spTgt spid="29"/>
                                        </p:tgtEl>
                                        <p:attrNameLst>
                                          <p:attrName>style.visibility</p:attrName>
                                        </p:attrNameLst>
                                      </p:cBhvr>
                                      <p:to>
                                        <p:strVal val="visible"/>
                                      </p:to>
                                    </p:set>
                                    <p:animEffect transition="in" filter="wipe(down)">
                                      <p:cBhvr>
                                        <p:cTn id="44"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4" grpId="0" animBg="1"/>
      <p:bldP spid="26" grpId="0" animBg="1"/>
      <p:bldP spid="27" grpId="0" animBg="1"/>
      <p:bldP spid="28" grpId="0" animBg="1"/>
      <p:bldP spid="29" grpId="0" animBg="1"/>
      <p:bldP spid="30" grpId="0" animBg="1"/>
    </p:bldLst>
  </p:timing>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2258" name="Rectangle 2"/>
          <p:cNvSpPr>
            <a:spLocks noGrp="1" noChangeArrowheads="1"/>
          </p:cNvSpPr>
          <p:nvPr>
            <p:ph type="title"/>
          </p:nvPr>
        </p:nvSpPr>
        <p:spPr>
          <a:xfrm>
            <a:off x="685800" y="692696"/>
            <a:ext cx="7772400" cy="1143000"/>
          </a:xfrm>
        </p:spPr>
        <p:txBody>
          <a:bodyPr/>
          <a:lstStyle/>
          <a:p>
            <a:r>
              <a:rPr lang="zh-CN" altLang="en-US" dirty="0">
                <a:latin typeface="微软雅黑" pitchFamily="34" charset="-122"/>
                <a:ea typeface="微软雅黑" pitchFamily="34" charset="-122"/>
              </a:rPr>
              <a:t>让 </a:t>
            </a:r>
            <a:r>
              <a:rPr lang="en-US" altLang="zh-CN" dirty="0">
                <a:latin typeface="微软雅黑" pitchFamily="34" charset="-122"/>
                <a:ea typeface="微软雅黑" pitchFamily="34" charset="-122"/>
              </a:rPr>
              <a:t>Spring </a:t>
            </a:r>
            <a:r>
              <a:rPr lang="zh-CN" altLang="en-US" dirty="0">
                <a:latin typeface="微软雅黑" pitchFamily="34" charset="-122"/>
                <a:ea typeface="微软雅黑" pitchFamily="34" charset="-122"/>
              </a:rPr>
              <a:t>管理控制器</a:t>
            </a:r>
          </a:p>
        </p:txBody>
      </p:sp>
      <p:sp>
        <p:nvSpPr>
          <p:cNvPr id="352259" name="Rectangle 3"/>
          <p:cNvSpPr>
            <a:spLocks noGrp="1" noChangeArrowheads="1"/>
          </p:cNvSpPr>
          <p:nvPr>
            <p:ph type="body" idx="1"/>
          </p:nvPr>
        </p:nvSpPr>
        <p:spPr>
          <a:xfrm>
            <a:off x="323528" y="1921421"/>
            <a:ext cx="8496943" cy="3595811"/>
          </a:xfrm>
        </p:spPr>
        <p:txBody>
          <a:bodyPr/>
          <a:lstStyle/>
          <a:p>
            <a:r>
              <a:rPr lang="zh-CN" altLang="en-US" sz="2400" dirty="0">
                <a:latin typeface="微软雅黑" pitchFamily="34" charset="-122"/>
                <a:ea typeface="微软雅黑" pitchFamily="34" charset="-122"/>
              </a:rPr>
              <a:t>将 </a:t>
            </a:r>
            <a:r>
              <a:rPr lang="en-US" altLang="zh-CN" sz="2400" dirty="0">
                <a:latin typeface="微软雅黑" pitchFamily="34" charset="-122"/>
                <a:ea typeface="微软雅黑" pitchFamily="34" charset="-122"/>
              </a:rPr>
              <a:t>Action </a:t>
            </a:r>
            <a:r>
              <a:rPr lang="zh-CN" altLang="en-US" sz="2400" dirty="0">
                <a:latin typeface="微软雅黑" pitchFamily="34" charset="-122"/>
                <a:ea typeface="微软雅黑" pitchFamily="34" charset="-122"/>
              </a:rPr>
              <a:t>实例交给 </a:t>
            </a:r>
            <a:r>
              <a:rPr lang="en-US" altLang="zh-CN" sz="2400" dirty="0">
                <a:latin typeface="微软雅黑" pitchFamily="34" charset="-122"/>
                <a:ea typeface="微软雅黑" pitchFamily="34" charset="-122"/>
              </a:rPr>
              <a:t>Spring </a:t>
            </a:r>
            <a:r>
              <a:rPr lang="zh-CN" altLang="en-US" sz="2400" dirty="0">
                <a:latin typeface="微软雅黑" pitchFamily="34" charset="-122"/>
                <a:ea typeface="微软雅黑" pitchFamily="34" charset="-122"/>
              </a:rPr>
              <a:t>容器来负责生成</a:t>
            </a:r>
            <a:r>
              <a:rPr lang="en-US" altLang="zh-CN" sz="2400" dirty="0">
                <a:latin typeface="微软雅黑" pitchFamily="34" charset="-122"/>
                <a:ea typeface="微软雅黑" pitchFamily="34" charset="-122"/>
              </a:rPr>
              <a:t>, </a:t>
            </a:r>
            <a:r>
              <a:rPr lang="zh-CN" altLang="en-US" sz="2400" dirty="0">
                <a:latin typeface="微软雅黑" pitchFamily="34" charset="-122"/>
                <a:ea typeface="微软雅黑" pitchFamily="34" charset="-122"/>
              </a:rPr>
              <a:t>管理</a:t>
            </a:r>
            <a:r>
              <a:rPr lang="en-US" altLang="zh-CN" sz="2400" dirty="0">
                <a:latin typeface="微软雅黑" pitchFamily="34" charset="-122"/>
                <a:ea typeface="微软雅黑" pitchFamily="34" charset="-122"/>
              </a:rPr>
              <a:t>, </a:t>
            </a:r>
            <a:r>
              <a:rPr lang="zh-CN" altLang="en-US" sz="2400" dirty="0">
                <a:latin typeface="微软雅黑" pitchFamily="34" charset="-122"/>
                <a:ea typeface="微软雅黑" pitchFamily="34" charset="-122"/>
              </a:rPr>
              <a:t>通过这种方式</a:t>
            </a:r>
            <a:r>
              <a:rPr lang="en-US" altLang="zh-CN" sz="2400" dirty="0">
                <a:latin typeface="微软雅黑" pitchFamily="34" charset="-122"/>
                <a:ea typeface="微软雅黑" pitchFamily="34" charset="-122"/>
              </a:rPr>
              <a:t>, </a:t>
            </a:r>
            <a:r>
              <a:rPr lang="zh-CN" altLang="en-US" sz="2400" dirty="0">
                <a:latin typeface="微软雅黑" pitchFamily="34" charset="-122"/>
                <a:ea typeface="微软雅黑" pitchFamily="34" charset="-122"/>
              </a:rPr>
              <a:t>可以充分利用 </a:t>
            </a:r>
            <a:r>
              <a:rPr lang="en-US" altLang="zh-CN" sz="2400" dirty="0">
                <a:latin typeface="微软雅黑" pitchFamily="34" charset="-122"/>
                <a:ea typeface="微软雅黑" pitchFamily="34" charset="-122"/>
              </a:rPr>
              <a:t>Spring </a:t>
            </a:r>
            <a:r>
              <a:rPr lang="zh-CN" altLang="en-US" sz="2400" dirty="0">
                <a:latin typeface="微软雅黑" pitchFamily="34" charset="-122"/>
                <a:ea typeface="微软雅黑" pitchFamily="34" charset="-122"/>
              </a:rPr>
              <a:t>容器的 </a:t>
            </a:r>
            <a:r>
              <a:rPr lang="en-US" altLang="zh-CN" sz="2400" dirty="0">
                <a:latin typeface="微软雅黑" pitchFamily="34" charset="-122"/>
                <a:ea typeface="微软雅黑" pitchFamily="34" charset="-122"/>
              </a:rPr>
              <a:t>IOC </a:t>
            </a:r>
            <a:r>
              <a:rPr lang="zh-CN" altLang="en-US" sz="2400" dirty="0">
                <a:latin typeface="微软雅黑" pitchFamily="34" charset="-122"/>
                <a:ea typeface="微软雅黑" pitchFamily="34" charset="-122"/>
              </a:rPr>
              <a:t>特性</a:t>
            </a:r>
            <a:r>
              <a:rPr lang="en-US" altLang="zh-CN" sz="2400" dirty="0">
                <a:latin typeface="微软雅黑" pitchFamily="34" charset="-122"/>
                <a:ea typeface="微软雅黑" pitchFamily="34" charset="-122"/>
              </a:rPr>
              <a:t>, </a:t>
            </a:r>
            <a:r>
              <a:rPr lang="zh-CN" altLang="en-US" sz="2400" dirty="0">
                <a:latin typeface="微软雅黑" pitchFamily="34" charset="-122"/>
                <a:ea typeface="微软雅黑" pitchFamily="34" charset="-122"/>
              </a:rPr>
              <a:t>提供最好的解耦</a:t>
            </a:r>
          </a:p>
          <a:p>
            <a:r>
              <a:rPr lang="zh-CN" altLang="en-US" sz="2400" dirty="0">
                <a:latin typeface="微软雅黑" pitchFamily="34" charset="-122"/>
                <a:ea typeface="微软雅黑" pitchFamily="34" charset="-122"/>
              </a:rPr>
              <a:t>整合流程</a:t>
            </a:r>
            <a:r>
              <a:rPr lang="en-US" altLang="zh-CN" sz="2400" dirty="0">
                <a:latin typeface="微软雅黑" pitchFamily="34" charset="-122"/>
                <a:ea typeface="微软雅黑" pitchFamily="34" charset="-122"/>
              </a:rPr>
              <a:t>:</a:t>
            </a:r>
          </a:p>
          <a:p>
            <a:pPr lvl="1"/>
            <a:r>
              <a:rPr lang="zh-CN" altLang="en-US" sz="2000" dirty="0">
                <a:latin typeface="微软雅黑" pitchFamily="34" charset="-122"/>
                <a:ea typeface="微软雅黑" pitchFamily="34" charset="-122"/>
              </a:rPr>
              <a:t>安装 </a:t>
            </a:r>
            <a:r>
              <a:rPr lang="en-US" altLang="zh-CN" sz="2000" dirty="0">
                <a:latin typeface="微软雅黑" pitchFamily="34" charset="-122"/>
                <a:ea typeface="微软雅黑" pitchFamily="34" charset="-122"/>
              </a:rPr>
              <a:t>Spring </a:t>
            </a:r>
            <a:r>
              <a:rPr lang="zh-CN" altLang="en-US" sz="2000" dirty="0">
                <a:latin typeface="微软雅黑" pitchFamily="34" charset="-122"/>
                <a:ea typeface="微软雅黑" pitchFamily="34" charset="-122"/>
              </a:rPr>
              <a:t>插件</a:t>
            </a:r>
            <a:r>
              <a:rPr lang="en-US" altLang="zh-CN" sz="2000" dirty="0">
                <a:latin typeface="微软雅黑" pitchFamily="34" charset="-122"/>
                <a:ea typeface="微软雅黑" pitchFamily="34" charset="-122"/>
              </a:rPr>
              <a:t>: </a:t>
            </a:r>
            <a:r>
              <a:rPr lang="zh-CN" altLang="en-US" sz="2000" dirty="0">
                <a:latin typeface="微软雅黑" pitchFamily="34" charset="-122"/>
                <a:ea typeface="微软雅黑" pitchFamily="34" charset="-122"/>
              </a:rPr>
              <a:t>把 </a:t>
            </a:r>
            <a:r>
              <a:rPr lang="en-US" altLang="zh-CN" sz="2000" dirty="0">
                <a:latin typeface="微软雅黑" pitchFamily="34" charset="-122"/>
                <a:ea typeface="微软雅黑" pitchFamily="34" charset="-122"/>
              </a:rPr>
              <a:t>struts2-spring-plugin-2.2.1.jar </a:t>
            </a:r>
            <a:r>
              <a:rPr lang="zh-CN" altLang="en-US" sz="2000" dirty="0">
                <a:latin typeface="微软雅黑" pitchFamily="34" charset="-122"/>
                <a:ea typeface="微软雅黑" pitchFamily="34" charset="-122"/>
              </a:rPr>
              <a:t>复制到当前 </a:t>
            </a:r>
            <a:r>
              <a:rPr lang="en-US" altLang="zh-CN" sz="2000" dirty="0">
                <a:latin typeface="微软雅黑" pitchFamily="34" charset="-122"/>
                <a:ea typeface="微软雅黑" pitchFamily="34" charset="-122"/>
              </a:rPr>
              <a:t>WEB </a:t>
            </a:r>
            <a:r>
              <a:rPr lang="zh-CN" altLang="en-US" sz="2000" dirty="0">
                <a:latin typeface="微软雅黑" pitchFamily="34" charset="-122"/>
                <a:ea typeface="微软雅黑" pitchFamily="34" charset="-122"/>
              </a:rPr>
              <a:t>应用的 </a:t>
            </a:r>
            <a:r>
              <a:rPr lang="en-US" altLang="zh-CN" sz="2000" dirty="0">
                <a:latin typeface="微软雅黑" pitchFamily="34" charset="-122"/>
                <a:ea typeface="微软雅黑" pitchFamily="34" charset="-122"/>
              </a:rPr>
              <a:t>WEB-INF/lib </a:t>
            </a:r>
            <a:r>
              <a:rPr lang="zh-CN" altLang="en-US" sz="2000" dirty="0">
                <a:latin typeface="微软雅黑" pitchFamily="34" charset="-122"/>
                <a:ea typeface="微软雅黑" pitchFamily="34" charset="-122"/>
              </a:rPr>
              <a:t>目录下</a:t>
            </a:r>
          </a:p>
          <a:p>
            <a:pPr lvl="1"/>
            <a:r>
              <a:rPr lang="zh-CN" altLang="en-US" sz="2000" dirty="0">
                <a:latin typeface="微软雅黑" pitchFamily="34" charset="-122"/>
                <a:ea typeface="微软雅黑" pitchFamily="34" charset="-122"/>
              </a:rPr>
              <a:t>在 </a:t>
            </a:r>
            <a:r>
              <a:rPr lang="en-US" altLang="zh-CN" sz="2000" dirty="0">
                <a:latin typeface="微软雅黑" pitchFamily="34" charset="-122"/>
                <a:ea typeface="微软雅黑" pitchFamily="34" charset="-122"/>
              </a:rPr>
              <a:t>Spring </a:t>
            </a:r>
            <a:r>
              <a:rPr lang="zh-CN" altLang="en-US" sz="2000" dirty="0">
                <a:latin typeface="微软雅黑" pitchFamily="34" charset="-122"/>
                <a:ea typeface="微软雅黑" pitchFamily="34" charset="-122"/>
              </a:rPr>
              <a:t>的配置文件中配置 </a:t>
            </a:r>
            <a:r>
              <a:rPr lang="en-US" altLang="zh-CN" sz="2000" dirty="0">
                <a:latin typeface="微软雅黑" pitchFamily="34" charset="-122"/>
                <a:ea typeface="微软雅黑" pitchFamily="34" charset="-122"/>
              </a:rPr>
              <a:t>Struts2 </a:t>
            </a:r>
            <a:r>
              <a:rPr lang="zh-CN" altLang="en-US" sz="2000" dirty="0">
                <a:latin typeface="微软雅黑" pitchFamily="34" charset="-122"/>
                <a:ea typeface="微软雅黑" pitchFamily="34" charset="-122"/>
              </a:rPr>
              <a:t>的 </a:t>
            </a:r>
            <a:r>
              <a:rPr lang="en-US" altLang="zh-CN" sz="2000" dirty="0">
                <a:latin typeface="微软雅黑" pitchFamily="34" charset="-122"/>
                <a:ea typeface="微软雅黑" pitchFamily="34" charset="-122"/>
              </a:rPr>
              <a:t>Action </a:t>
            </a:r>
            <a:r>
              <a:rPr lang="zh-CN" altLang="en-US" sz="2000" dirty="0">
                <a:latin typeface="微软雅黑" pitchFamily="34" charset="-122"/>
                <a:ea typeface="微软雅黑" pitchFamily="34" charset="-122"/>
              </a:rPr>
              <a:t>实例</a:t>
            </a:r>
          </a:p>
          <a:p>
            <a:pPr lvl="1"/>
            <a:r>
              <a:rPr lang="zh-CN" altLang="en-US" sz="2000" dirty="0">
                <a:latin typeface="微软雅黑" pitchFamily="34" charset="-122"/>
                <a:ea typeface="微软雅黑" pitchFamily="34" charset="-122"/>
              </a:rPr>
              <a:t>在 </a:t>
            </a:r>
            <a:r>
              <a:rPr lang="en-US" altLang="zh-CN" sz="2000" dirty="0">
                <a:latin typeface="微软雅黑" pitchFamily="34" charset="-122"/>
                <a:ea typeface="微软雅黑" pitchFamily="34" charset="-122"/>
              </a:rPr>
              <a:t>Struts </a:t>
            </a:r>
            <a:r>
              <a:rPr lang="zh-CN" altLang="en-US" sz="2000" dirty="0">
                <a:latin typeface="微软雅黑" pitchFamily="34" charset="-122"/>
                <a:ea typeface="微软雅黑" pitchFamily="34" charset="-122"/>
              </a:rPr>
              <a:t>配置文件中配置 </a:t>
            </a:r>
            <a:r>
              <a:rPr lang="en-US" altLang="zh-CN" sz="2000" dirty="0">
                <a:latin typeface="微软雅黑" pitchFamily="34" charset="-122"/>
                <a:ea typeface="微软雅黑" pitchFamily="34" charset="-122"/>
              </a:rPr>
              <a:t>action, </a:t>
            </a:r>
            <a:r>
              <a:rPr lang="zh-CN" altLang="en-US" sz="2000" dirty="0">
                <a:latin typeface="微软雅黑" pitchFamily="34" charset="-122"/>
                <a:ea typeface="微软雅黑" pitchFamily="34" charset="-122"/>
              </a:rPr>
              <a:t>但其 </a:t>
            </a:r>
            <a:r>
              <a:rPr lang="en-US" altLang="zh-CN" sz="2000" dirty="0">
                <a:latin typeface="微软雅黑" pitchFamily="34" charset="-122"/>
                <a:ea typeface="微软雅黑" pitchFamily="34" charset="-122"/>
              </a:rPr>
              <a:t>class </a:t>
            </a:r>
            <a:r>
              <a:rPr lang="zh-CN" altLang="en-US" sz="2000" dirty="0">
                <a:latin typeface="微软雅黑" pitchFamily="34" charset="-122"/>
                <a:ea typeface="微软雅黑" pitchFamily="34" charset="-122"/>
              </a:rPr>
              <a:t>属性不再指向该 </a:t>
            </a:r>
            <a:r>
              <a:rPr lang="en-US" altLang="zh-CN" sz="2000" dirty="0">
                <a:latin typeface="微软雅黑" pitchFamily="34" charset="-122"/>
                <a:ea typeface="微软雅黑" pitchFamily="34" charset="-122"/>
              </a:rPr>
              <a:t>Action </a:t>
            </a:r>
            <a:r>
              <a:rPr lang="zh-CN" altLang="en-US" sz="2000" dirty="0">
                <a:latin typeface="微软雅黑" pitchFamily="34" charset="-122"/>
                <a:ea typeface="微软雅黑" pitchFamily="34" charset="-122"/>
              </a:rPr>
              <a:t>的实现类</a:t>
            </a:r>
            <a:r>
              <a:rPr lang="en-US" altLang="zh-CN" sz="2000" dirty="0">
                <a:latin typeface="微软雅黑" pitchFamily="34" charset="-122"/>
                <a:ea typeface="微软雅黑" pitchFamily="34" charset="-122"/>
              </a:rPr>
              <a:t>, </a:t>
            </a:r>
            <a:r>
              <a:rPr lang="zh-CN" altLang="en-US" sz="2000" dirty="0">
                <a:latin typeface="微软雅黑" pitchFamily="34" charset="-122"/>
                <a:ea typeface="微软雅黑" pitchFamily="34" charset="-122"/>
              </a:rPr>
              <a:t>而是指向 </a:t>
            </a:r>
            <a:r>
              <a:rPr lang="en-US" altLang="zh-CN" sz="2000" dirty="0">
                <a:latin typeface="微软雅黑" pitchFamily="34" charset="-122"/>
                <a:ea typeface="微软雅黑" pitchFamily="34" charset="-122"/>
              </a:rPr>
              <a:t>Spring </a:t>
            </a:r>
            <a:r>
              <a:rPr lang="zh-CN" altLang="en-US" sz="2000" dirty="0">
                <a:latin typeface="微软雅黑" pitchFamily="34" charset="-122"/>
                <a:ea typeface="微软雅黑" pitchFamily="34" charset="-122"/>
              </a:rPr>
              <a:t>容器中 </a:t>
            </a:r>
            <a:r>
              <a:rPr lang="en-US" altLang="zh-CN" sz="2000" dirty="0">
                <a:latin typeface="微软雅黑" pitchFamily="34" charset="-122"/>
                <a:ea typeface="微软雅黑" pitchFamily="34" charset="-122"/>
              </a:rPr>
              <a:t>Action </a:t>
            </a:r>
            <a:r>
              <a:rPr lang="zh-CN" altLang="en-US" sz="2000" dirty="0">
                <a:latin typeface="微软雅黑" pitchFamily="34" charset="-122"/>
                <a:ea typeface="微软雅黑" pitchFamily="34" charset="-122"/>
              </a:rPr>
              <a:t>实例的 </a:t>
            </a:r>
            <a:r>
              <a:rPr lang="en-US" altLang="zh-CN" sz="2000" dirty="0">
                <a:latin typeface="微软雅黑" pitchFamily="34" charset="-122"/>
                <a:ea typeface="微软雅黑" pitchFamily="34" charset="-122"/>
              </a:rPr>
              <a:t>ID</a:t>
            </a:r>
          </a:p>
        </p:txBody>
      </p:sp>
    </p:spTree>
    <p:extLst>
      <p:ext uri="{BB962C8B-B14F-4D97-AF65-F5344CB8AC3E}">
        <p14:creationId xmlns:p14="http://schemas.microsoft.com/office/powerpoint/2010/main" val="680934605"/>
      </p:ext>
    </p:extLst>
  </p:cSld>
  <p:clrMapOvr>
    <a:masterClrMapping/>
  </p:clrMapOvr>
  <p:timing>
    <p:tnLst>
      <p:par>
        <p:cTn id="1" dur="indefinite" restart="never" nodeType="tmRoot"/>
      </p:par>
    </p:tnLst>
  </p:timing>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3282" name="Rectangle 2"/>
          <p:cNvSpPr>
            <a:spLocks noGrp="1" noChangeArrowheads="1"/>
          </p:cNvSpPr>
          <p:nvPr>
            <p:ph type="title"/>
          </p:nvPr>
        </p:nvSpPr>
        <p:spPr>
          <a:xfrm>
            <a:off x="904056" y="629816"/>
            <a:ext cx="7772400" cy="1143000"/>
          </a:xfrm>
        </p:spPr>
        <p:txBody>
          <a:bodyPr/>
          <a:lstStyle/>
          <a:p>
            <a:r>
              <a:rPr lang="zh-CN" altLang="en-US" dirty="0">
                <a:latin typeface="微软雅黑" pitchFamily="34" charset="-122"/>
                <a:ea typeface="微软雅黑" pitchFamily="34" charset="-122"/>
              </a:rPr>
              <a:t>自动装配</a:t>
            </a:r>
          </a:p>
        </p:txBody>
      </p:sp>
      <p:sp>
        <p:nvSpPr>
          <p:cNvPr id="353283" name="Rectangle 3"/>
          <p:cNvSpPr>
            <a:spLocks noGrp="1" noChangeArrowheads="1"/>
          </p:cNvSpPr>
          <p:nvPr>
            <p:ph type="body" idx="1"/>
          </p:nvPr>
        </p:nvSpPr>
        <p:spPr>
          <a:xfrm>
            <a:off x="179512" y="1772816"/>
            <a:ext cx="8784976" cy="4757732"/>
          </a:xfrm>
        </p:spPr>
        <p:txBody>
          <a:bodyPr>
            <a:normAutofit/>
          </a:bodyPr>
          <a:lstStyle/>
          <a:p>
            <a:r>
              <a:rPr lang="zh-CN" altLang="en-US" sz="2000" dirty="0">
                <a:latin typeface="微软雅黑" pitchFamily="34" charset="-122"/>
                <a:ea typeface="微软雅黑" pitchFamily="34" charset="-122"/>
              </a:rPr>
              <a:t>利用  </a:t>
            </a:r>
            <a:r>
              <a:rPr lang="en-US" altLang="zh-CN" sz="2000" dirty="0">
                <a:latin typeface="微软雅黑" pitchFamily="34" charset="-122"/>
                <a:ea typeface="微软雅黑" pitchFamily="34" charset="-122"/>
              </a:rPr>
              <a:t>Spring </a:t>
            </a:r>
            <a:r>
              <a:rPr lang="zh-CN" altLang="en-US" sz="2000" dirty="0">
                <a:latin typeface="微软雅黑" pitchFamily="34" charset="-122"/>
                <a:ea typeface="微软雅黑" pitchFamily="34" charset="-122"/>
              </a:rPr>
              <a:t>插件的自动装配功能</a:t>
            </a:r>
            <a:r>
              <a:rPr lang="en-US" altLang="zh-CN" sz="2000" dirty="0">
                <a:latin typeface="微软雅黑" pitchFamily="34" charset="-122"/>
                <a:ea typeface="微软雅黑" pitchFamily="34" charset="-122"/>
              </a:rPr>
              <a:t>, </a:t>
            </a:r>
            <a:r>
              <a:rPr lang="zh-CN" altLang="en-US" sz="2000" dirty="0">
                <a:latin typeface="微软雅黑" pitchFamily="34" charset="-122"/>
                <a:ea typeface="微软雅黑" pitchFamily="34" charset="-122"/>
              </a:rPr>
              <a:t>当 </a:t>
            </a:r>
            <a:r>
              <a:rPr lang="en-US" altLang="zh-CN" sz="2000" dirty="0">
                <a:latin typeface="微软雅黑" pitchFamily="34" charset="-122"/>
                <a:ea typeface="微软雅黑" pitchFamily="34" charset="-122"/>
              </a:rPr>
              <a:t>Spring </a:t>
            </a:r>
            <a:r>
              <a:rPr lang="zh-CN" altLang="en-US" sz="2000" dirty="0">
                <a:latin typeface="微软雅黑" pitchFamily="34" charset="-122"/>
                <a:ea typeface="微软雅黑" pitchFamily="34" charset="-122"/>
              </a:rPr>
              <a:t>插件创建 </a:t>
            </a:r>
            <a:r>
              <a:rPr lang="en-US" altLang="zh-CN" sz="2000" dirty="0">
                <a:latin typeface="微软雅黑" pitchFamily="34" charset="-122"/>
                <a:ea typeface="微软雅黑" pitchFamily="34" charset="-122"/>
              </a:rPr>
              <a:t>Action </a:t>
            </a:r>
            <a:r>
              <a:rPr lang="zh-CN" altLang="en-US" sz="2000" dirty="0">
                <a:latin typeface="微软雅黑" pitchFamily="34" charset="-122"/>
                <a:ea typeface="微软雅黑" pitchFamily="34" charset="-122"/>
              </a:rPr>
              <a:t>实例后</a:t>
            </a:r>
            <a:r>
              <a:rPr lang="en-US" altLang="zh-CN" sz="2000" dirty="0">
                <a:latin typeface="微软雅黑" pitchFamily="34" charset="-122"/>
                <a:ea typeface="微软雅黑" pitchFamily="34" charset="-122"/>
              </a:rPr>
              <a:t>, </a:t>
            </a:r>
            <a:r>
              <a:rPr lang="zh-CN" altLang="en-US" sz="2000" dirty="0">
                <a:latin typeface="微软雅黑" pitchFamily="34" charset="-122"/>
                <a:ea typeface="微软雅黑" pitchFamily="34" charset="-122"/>
              </a:rPr>
              <a:t>立即将 </a:t>
            </a:r>
            <a:r>
              <a:rPr lang="en-US" altLang="zh-CN" sz="2000" dirty="0">
                <a:latin typeface="微软雅黑" pitchFamily="34" charset="-122"/>
                <a:ea typeface="微软雅黑" pitchFamily="34" charset="-122"/>
              </a:rPr>
              <a:t>Spring </a:t>
            </a:r>
            <a:r>
              <a:rPr lang="zh-CN" altLang="en-US" sz="2000" dirty="0">
                <a:latin typeface="微软雅黑" pitchFamily="34" charset="-122"/>
                <a:ea typeface="微软雅黑" pitchFamily="34" charset="-122"/>
              </a:rPr>
              <a:t>容器中对应的业务逻辑组件注入 </a:t>
            </a:r>
            <a:r>
              <a:rPr lang="en-US" altLang="zh-CN" sz="2000" dirty="0">
                <a:latin typeface="微软雅黑" pitchFamily="34" charset="-122"/>
                <a:ea typeface="微软雅黑" pitchFamily="34" charset="-122"/>
              </a:rPr>
              <a:t>Action </a:t>
            </a:r>
            <a:r>
              <a:rPr lang="zh-CN" altLang="en-US" sz="2000" dirty="0">
                <a:latin typeface="微软雅黑" pitchFamily="34" charset="-122"/>
                <a:ea typeface="微软雅黑" pitchFamily="34" charset="-122"/>
              </a:rPr>
              <a:t>实例</a:t>
            </a:r>
            <a:r>
              <a:rPr lang="en-US" altLang="zh-CN" sz="2000" dirty="0">
                <a:latin typeface="微软雅黑" pitchFamily="34" charset="-122"/>
                <a:ea typeface="微软雅黑" pitchFamily="34" charset="-122"/>
              </a:rPr>
              <a:t>. </a:t>
            </a:r>
          </a:p>
          <a:p>
            <a:r>
              <a:rPr lang="zh-CN" altLang="en-US" sz="2000" dirty="0">
                <a:latin typeface="微软雅黑" pitchFamily="34" charset="-122"/>
                <a:ea typeface="微软雅黑" pitchFamily="34" charset="-122"/>
              </a:rPr>
              <a:t>配置自动装配策略</a:t>
            </a:r>
            <a:r>
              <a:rPr lang="en-US" altLang="zh-CN" sz="2000" dirty="0">
                <a:latin typeface="微软雅黑" pitchFamily="34" charset="-122"/>
                <a:ea typeface="微软雅黑" pitchFamily="34" charset="-122"/>
              </a:rPr>
              <a:t>: Spring </a:t>
            </a:r>
            <a:r>
              <a:rPr lang="zh-CN" altLang="en-US" sz="2000" dirty="0">
                <a:latin typeface="微软雅黑" pitchFamily="34" charset="-122"/>
                <a:ea typeface="微软雅黑" pitchFamily="34" charset="-122"/>
              </a:rPr>
              <a:t>插件的自动装配可以通过 </a:t>
            </a:r>
            <a:r>
              <a:rPr lang="en-US" altLang="zh-CN" sz="2000" dirty="0" err="1">
                <a:latin typeface="微软雅黑" pitchFamily="34" charset="-122"/>
                <a:ea typeface="微软雅黑" pitchFamily="34" charset="-122"/>
              </a:rPr>
              <a:t>struts.objectFactory.spring.autoWire</a:t>
            </a:r>
            <a:r>
              <a:rPr lang="en-US" altLang="zh-CN" sz="2000" dirty="0">
                <a:latin typeface="微软雅黑" pitchFamily="34" charset="-122"/>
                <a:ea typeface="微软雅黑" pitchFamily="34" charset="-122"/>
              </a:rPr>
              <a:t> </a:t>
            </a:r>
            <a:r>
              <a:rPr lang="zh-CN" altLang="en-US" sz="2000" dirty="0">
                <a:latin typeface="微软雅黑" pitchFamily="34" charset="-122"/>
                <a:ea typeface="微软雅黑" pitchFamily="34" charset="-122"/>
              </a:rPr>
              <a:t>常量指定</a:t>
            </a:r>
            <a:r>
              <a:rPr lang="en-US" altLang="zh-CN" sz="2000" dirty="0">
                <a:latin typeface="微软雅黑" pitchFamily="34" charset="-122"/>
                <a:ea typeface="微软雅黑" pitchFamily="34" charset="-122"/>
              </a:rPr>
              <a:t>, </a:t>
            </a:r>
            <a:r>
              <a:rPr lang="zh-CN" altLang="en-US" sz="2000" dirty="0">
                <a:latin typeface="微软雅黑" pitchFamily="34" charset="-122"/>
                <a:ea typeface="微软雅黑" pitchFamily="34" charset="-122"/>
              </a:rPr>
              <a:t>该常量可以接受如下值</a:t>
            </a:r>
            <a:r>
              <a:rPr lang="en-US" altLang="zh-CN" sz="2000" dirty="0">
                <a:latin typeface="微软雅黑" pitchFamily="34" charset="-122"/>
                <a:ea typeface="微软雅黑" pitchFamily="34" charset="-122"/>
              </a:rPr>
              <a:t>:</a:t>
            </a:r>
          </a:p>
          <a:p>
            <a:pPr lvl="1"/>
            <a:r>
              <a:rPr lang="en-US" altLang="zh-CN" sz="1800" dirty="0">
                <a:latin typeface="微软雅黑" pitchFamily="34" charset="-122"/>
                <a:ea typeface="微软雅黑" pitchFamily="34" charset="-122"/>
              </a:rPr>
              <a:t>name: </a:t>
            </a:r>
            <a:r>
              <a:rPr lang="zh-CN" altLang="en-US" sz="1800" dirty="0">
                <a:latin typeface="微软雅黑" pitchFamily="34" charset="-122"/>
                <a:ea typeface="微软雅黑" pitchFamily="34" charset="-122"/>
              </a:rPr>
              <a:t>根据属性名自动装配</a:t>
            </a:r>
            <a:r>
              <a:rPr lang="en-US" altLang="zh-CN" sz="1800" dirty="0">
                <a:latin typeface="微软雅黑" pitchFamily="34" charset="-122"/>
                <a:ea typeface="微软雅黑" pitchFamily="34" charset="-122"/>
              </a:rPr>
              <a:t>. </a:t>
            </a:r>
          </a:p>
          <a:p>
            <a:pPr lvl="1"/>
            <a:r>
              <a:rPr lang="en-US" altLang="zh-CN" sz="1800" dirty="0">
                <a:latin typeface="微软雅黑" pitchFamily="34" charset="-122"/>
                <a:ea typeface="微软雅黑" pitchFamily="34" charset="-122"/>
              </a:rPr>
              <a:t>type: </a:t>
            </a:r>
            <a:r>
              <a:rPr lang="zh-CN" altLang="en-US" sz="1800" dirty="0">
                <a:latin typeface="微软雅黑" pitchFamily="34" charset="-122"/>
                <a:ea typeface="微软雅黑" pitchFamily="34" charset="-122"/>
              </a:rPr>
              <a:t>根据类型自动装配</a:t>
            </a:r>
            <a:r>
              <a:rPr lang="en-US" altLang="zh-CN" sz="1800" dirty="0">
                <a:latin typeface="微软雅黑" pitchFamily="34" charset="-122"/>
                <a:ea typeface="微软雅黑" pitchFamily="34" charset="-122"/>
              </a:rPr>
              <a:t>. </a:t>
            </a:r>
            <a:r>
              <a:rPr lang="zh-CN" altLang="en-US" sz="1800" dirty="0">
                <a:latin typeface="微软雅黑" pitchFamily="34" charset="-122"/>
                <a:ea typeface="微软雅黑" pitchFamily="34" charset="-122"/>
              </a:rPr>
              <a:t>若有多个 </a:t>
            </a:r>
            <a:r>
              <a:rPr lang="en-US" altLang="zh-CN" sz="1800" dirty="0">
                <a:latin typeface="微软雅黑" pitchFamily="34" charset="-122"/>
                <a:ea typeface="微软雅黑" pitchFamily="34" charset="-122"/>
              </a:rPr>
              <a:t>type </a:t>
            </a:r>
            <a:r>
              <a:rPr lang="zh-CN" altLang="en-US" sz="1800" dirty="0">
                <a:latin typeface="微软雅黑" pitchFamily="34" charset="-122"/>
                <a:ea typeface="微软雅黑" pitchFamily="34" charset="-122"/>
              </a:rPr>
              <a:t>相同的 </a:t>
            </a:r>
            <a:r>
              <a:rPr lang="en-US" altLang="zh-CN" sz="1800" dirty="0">
                <a:latin typeface="微软雅黑" pitchFamily="34" charset="-122"/>
                <a:ea typeface="微软雅黑" pitchFamily="34" charset="-122"/>
              </a:rPr>
              <a:t>Bean, </a:t>
            </a:r>
            <a:r>
              <a:rPr lang="zh-CN" altLang="en-US" sz="1800" dirty="0">
                <a:latin typeface="微软雅黑" pitchFamily="34" charset="-122"/>
                <a:ea typeface="微软雅黑" pitchFamily="34" charset="-122"/>
              </a:rPr>
              <a:t>就抛出一个致命异常</a:t>
            </a:r>
            <a:r>
              <a:rPr lang="en-US" altLang="zh-CN" sz="1800" dirty="0">
                <a:latin typeface="微软雅黑" pitchFamily="34" charset="-122"/>
                <a:ea typeface="微软雅黑" pitchFamily="34" charset="-122"/>
              </a:rPr>
              <a:t>; </a:t>
            </a:r>
            <a:r>
              <a:rPr lang="zh-CN" altLang="en-US" sz="1800" dirty="0">
                <a:latin typeface="微软雅黑" pitchFamily="34" charset="-122"/>
                <a:ea typeface="微软雅黑" pitchFamily="34" charset="-122"/>
              </a:rPr>
              <a:t>若没有匹配的 </a:t>
            </a:r>
            <a:r>
              <a:rPr lang="en-US" altLang="zh-CN" sz="1800" dirty="0">
                <a:latin typeface="微软雅黑" pitchFamily="34" charset="-122"/>
                <a:ea typeface="微软雅黑" pitchFamily="34" charset="-122"/>
              </a:rPr>
              <a:t>Bean, </a:t>
            </a:r>
            <a:r>
              <a:rPr lang="zh-CN" altLang="en-US" sz="1800" dirty="0">
                <a:latin typeface="微软雅黑" pitchFamily="34" charset="-122"/>
                <a:ea typeface="微软雅黑" pitchFamily="34" charset="-122"/>
              </a:rPr>
              <a:t>则什么都不会发生</a:t>
            </a:r>
            <a:r>
              <a:rPr lang="en-US" altLang="zh-CN" sz="1800" dirty="0">
                <a:latin typeface="微软雅黑" pitchFamily="34" charset="-122"/>
                <a:ea typeface="微软雅黑" pitchFamily="34" charset="-122"/>
              </a:rPr>
              <a:t>, </a:t>
            </a:r>
            <a:r>
              <a:rPr lang="zh-CN" altLang="en-US" sz="1800" dirty="0">
                <a:latin typeface="微软雅黑" pitchFamily="34" charset="-122"/>
                <a:ea typeface="微软雅黑" pitchFamily="34" charset="-122"/>
              </a:rPr>
              <a:t>属性不会被设置</a:t>
            </a:r>
          </a:p>
          <a:p>
            <a:pPr lvl="1"/>
            <a:r>
              <a:rPr lang="en-US" altLang="zh-CN" sz="1800" dirty="0">
                <a:latin typeface="微软雅黑" pitchFamily="34" charset="-122"/>
                <a:ea typeface="微软雅黑" pitchFamily="34" charset="-122"/>
              </a:rPr>
              <a:t>auto: Spring </a:t>
            </a:r>
            <a:r>
              <a:rPr lang="zh-CN" altLang="en-US" sz="1800" dirty="0">
                <a:latin typeface="微软雅黑" pitchFamily="34" charset="-122"/>
                <a:ea typeface="微软雅黑" pitchFamily="34" charset="-122"/>
              </a:rPr>
              <a:t>插件会自动检测需要使用哪种方式自动装配方式</a:t>
            </a:r>
          </a:p>
          <a:p>
            <a:pPr lvl="1"/>
            <a:r>
              <a:rPr lang="en-US" altLang="zh-CN" sz="1800" dirty="0">
                <a:latin typeface="微软雅黑" pitchFamily="34" charset="-122"/>
                <a:ea typeface="微软雅黑" pitchFamily="34" charset="-122"/>
              </a:rPr>
              <a:t>constructor: </a:t>
            </a:r>
            <a:r>
              <a:rPr lang="zh-CN" altLang="en-US" sz="1800" dirty="0">
                <a:latin typeface="微软雅黑" pitchFamily="34" charset="-122"/>
                <a:ea typeface="微软雅黑" pitchFamily="34" charset="-122"/>
              </a:rPr>
              <a:t>同 </a:t>
            </a:r>
            <a:r>
              <a:rPr lang="en-US" altLang="zh-CN" sz="1800" dirty="0">
                <a:latin typeface="微软雅黑" pitchFamily="34" charset="-122"/>
                <a:ea typeface="微软雅黑" pitchFamily="34" charset="-122"/>
              </a:rPr>
              <a:t>type </a:t>
            </a:r>
            <a:r>
              <a:rPr lang="zh-CN" altLang="en-US" sz="1800" dirty="0">
                <a:latin typeface="微软雅黑" pitchFamily="34" charset="-122"/>
                <a:ea typeface="微软雅黑" pitchFamily="34" charset="-122"/>
              </a:rPr>
              <a:t>类似</a:t>
            </a:r>
            <a:r>
              <a:rPr lang="en-US" altLang="zh-CN" sz="1800" dirty="0">
                <a:latin typeface="微软雅黑" pitchFamily="34" charset="-122"/>
                <a:ea typeface="微软雅黑" pitchFamily="34" charset="-122"/>
              </a:rPr>
              <a:t>, </a:t>
            </a:r>
            <a:r>
              <a:rPr lang="zh-CN" altLang="en-US" sz="1800" dirty="0">
                <a:latin typeface="微软雅黑" pitchFamily="34" charset="-122"/>
                <a:ea typeface="微软雅黑" pitchFamily="34" charset="-122"/>
              </a:rPr>
              <a:t>区别是 </a:t>
            </a:r>
            <a:r>
              <a:rPr lang="en-US" altLang="zh-CN" sz="1800" dirty="0">
                <a:latin typeface="微软雅黑" pitchFamily="34" charset="-122"/>
                <a:ea typeface="微软雅黑" pitchFamily="34" charset="-122"/>
              </a:rPr>
              <a:t>constructor </a:t>
            </a:r>
            <a:r>
              <a:rPr lang="zh-CN" altLang="en-US" sz="1800" dirty="0">
                <a:latin typeface="微软雅黑" pitchFamily="34" charset="-122"/>
                <a:ea typeface="微软雅黑" pitchFamily="34" charset="-122"/>
              </a:rPr>
              <a:t>使用构造器来构造注入所需的参数</a:t>
            </a:r>
          </a:p>
          <a:p>
            <a:r>
              <a:rPr lang="zh-CN" altLang="en-US" sz="2000" dirty="0">
                <a:latin typeface="微软雅黑" pitchFamily="34" charset="-122"/>
                <a:ea typeface="微软雅黑" pitchFamily="34" charset="-122"/>
              </a:rPr>
              <a:t>整合流程</a:t>
            </a:r>
            <a:r>
              <a:rPr lang="en-US" altLang="zh-CN" sz="2000" dirty="0">
                <a:latin typeface="微软雅黑" pitchFamily="34" charset="-122"/>
                <a:ea typeface="微软雅黑" pitchFamily="34" charset="-122"/>
              </a:rPr>
              <a:t>:</a:t>
            </a:r>
          </a:p>
          <a:p>
            <a:pPr lvl="1"/>
            <a:r>
              <a:rPr lang="zh-CN" altLang="en-US" sz="1800" dirty="0">
                <a:latin typeface="微软雅黑" pitchFamily="34" charset="-122"/>
                <a:ea typeface="微软雅黑" pitchFamily="34" charset="-122"/>
              </a:rPr>
              <a:t>安装 </a:t>
            </a:r>
            <a:r>
              <a:rPr lang="en-US" altLang="zh-CN" sz="1800" dirty="0">
                <a:latin typeface="微软雅黑" pitchFamily="34" charset="-122"/>
                <a:ea typeface="微软雅黑" pitchFamily="34" charset="-122"/>
              </a:rPr>
              <a:t>Spring </a:t>
            </a:r>
            <a:r>
              <a:rPr lang="zh-CN" altLang="en-US" sz="1800" dirty="0">
                <a:latin typeface="微软雅黑" pitchFamily="34" charset="-122"/>
                <a:ea typeface="微软雅黑" pitchFamily="34" charset="-122"/>
              </a:rPr>
              <a:t>插件</a:t>
            </a:r>
          </a:p>
          <a:p>
            <a:pPr lvl="1"/>
            <a:r>
              <a:rPr lang="zh-CN" altLang="en-US" sz="1800" dirty="0">
                <a:latin typeface="微软雅黑" pitchFamily="34" charset="-122"/>
                <a:ea typeface="微软雅黑" pitchFamily="34" charset="-122"/>
              </a:rPr>
              <a:t>正常编写 </a:t>
            </a:r>
            <a:r>
              <a:rPr lang="en-US" altLang="zh-CN" sz="1800" dirty="0">
                <a:latin typeface="微软雅黑" pitchFamily="34" charset="-122"/>
                <a:ea typeface="微软雅黑" pitchFamily="34" charset="-122"/>
              </a:rPr>
              <a:t>struts </a:t>
            </a:r>
            <a:r>
              <a:rPr lang="zh-CN" altLang="en-US" sz="1800" dirty="0">
                <a:latin typeface="微软雅黑" pitchFamily="34" charset="-122"/>
                <a:ea typeface="微软雅黑" pitchFamily="34" charset="-122"/>
              </a:rPr>
              <a:t>配置文件</a:t>
            </a:r>
          </a:p>
          <a:p>
            <a:pPr lvl="1"/>
            <a:r>
              <a:rPr lang="zh-CN" altLang="en-US" sz="1800" dirty="0">
                <a:latin typeface="微软雅黑" pitchFamily="34" charset="-122"/>
                <a:ea typeface="微软雅黑" pitchFamily="34" charset="-122"/>
              </a:rPr>
              <a:t>编写 </a:t>
            </a:r>
            <a:r>
              <a:rPr lang="en-US" altLang="zh-CN" sz="1800" dirty="0">
                <a:latin typeface="微软雅黑" pitchFamily="34" charset="-122"/>
                <a:ea typeface="微软雅黑" pitchFamily="34" charset="-122"/>
              </a:rPr>
              <a:t>spring </a:t>
            </a:r>
            <a:r>
              <a:rPr lang="zh-CN" altLang="en-US" sz="1800" dirty="0">
                <a:latin typeface="微软雅黑" pitchFamily="34" charset="-122"/>
                <a:ea typeface="微软雅黑" pitchFamily="34" charset="-122"/>
              </a:rPr>
              <a:t>配置文件</a:t>
            </a:r>
            <a:r>
              <a:rPr lang="en-US" altLang="zh-CN" sz="1800" dirty="0">
                <a:latin typeface="微软雅黑" pitchFamily="34" charset="-122"/>
                <a:ea typeface="微软雅黑" pitchFamily="34" charset="-122"/>
              </a:rPr>
              <a:t>, </a:t>
            </a:r>
            <a:r>
              <a:rPr lang="zh-CN" altLang="en-US" sz="1800" dirty="0">
                <a:latin typeface="微软雅黑" pitchFamily="34" charset="-122"/>
                <a:ea typeface="微软雅黑" pitchFamily="34" charset="-122"/>
              </a:rPr>
              <a:t>在该配置文件中不需要配置 </a:t>
            </a:r>
            <a:r>
              <a:rPr lang="en-US" altLang="zh-CN" sz="1800" dirty="0">
                <a:latin typeface="微软雅黑" pitchFamily="34" charset="-122"/>
                <a:ea typeface="微软雅黑" pitchFamily="34" charset="-122"/>
              </a:rPr>
              <a:t>Action </a:t>
            </a:r>
            <a:r>
              <a:rPr lang="zh-CN" altLang="en-US" sz="1800" dirty="0">
                <a:latin typeface="微软雅黑" pitchFamily="34" charset="-122"/>
                <a:ea typeface="微软雅黑" pitchFamily="34" charset="-122"/>
              </a:rPr>
              <a:t>实例</a:t>
            </a:r>
          </a:p>
        </p:txBody>
      </p:sp>
    </p:spTree>
    <p:extLst>
      <p:ext uri="{BB962C8B-B14F-4D97-AF65-F5344CB8AC3E}">
        <p14:creationId xmlns:p14="http://schemas.microsoft.com/office/powerpoint/2010/main" val="2612704295"/>
      </p:ext>
    </p:extLst>
  </p:cSld>
  <p:clrMapOvr>
    <a:masterClrMapping/>
  </p:clrMapOvr>
  <p:timing>
    <p:tnLst>
      <p:par>
        <p:cTn id="1" dur="indefinite" restart="never" nodeType="tmRoot"/>
      </p:par>
    </p:tnLst>
  </p:timing>
</p:sld>
</file>

<file path=ppt/slides/slide20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251520" y="1369640"/>
            <a:ext cx="4886325" cy="676275"/>
          </a:xfrm>
          <a:prstGeom prst="rect">
            <a:avLst/>
          </a:prstGeom>
          <a:noFill/>
          <a:ln w="9525">
            <a:noFill/>
            <a:miter lim="800000"/>
            <a:headEnd/>
            <a:tailEnd/>
          </a:ln>
          <a:effectLst/>
        </p:spPr>
      </p:pic>
      <p:pic>
        <p:nvPicPr>
          <p:cNvPr id="1027" name="Picture 3"/>
          <p:cNvPicPr>
            <a:picLocks noChangeAspect="1" noChangeArrowheads="1"/>
          </p:cNvPicPr>
          <p:nvPr/>
        </p:nvPicPr>
        <p:blipFill>
          <a:blip r:embed="rId3"/>
          <a:srcRect/>
          <a:stretch>
            <a:fillRect/>
          </a:stretch>
        </p:blipFill>
        <p:spPr bwMode="auto">
          <a:xfrm>
            <a:off x="322958" y="3012714"/>
            <a:ext cx="8486775" cy="866775"/>
          </a:xfrm>
          <a:prstGeom prst="rect">
            <a:avLst/>
          </a:prstGeom>
          <a:noFill/>
          <a:ln w="9525">
            <a:noFill/>
            <a:miter lim="800000"/>
            <a:headEnd/>
            <a:tailEnd/>
          </a:ln>
          <a:effectLst/>
        </p:spPr>
      </p:pic>
      <p:cxnSp>
        <p:nvCxnSpPr>
          <p:cNvPr id="7" name="直接箭头连接符 6"/>
          <p:cNvCxnSpPr/>
          <p:nvPr/>
        </p:nvCxnSpPr>
        <p:spPr>
          <a:xfrm rot="5400000">
            <a:off x="430115" y="2548367"/>
            <a:ext cx="928694"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1028" name="Picture 4"/>
          <p:cNvPicPr>
            <a:picLocks noChangeAspect="1" noChangeArrowheads="1"/>
          </p:cNvPicPr>
          <p:nvPr/>
        </p:nvPicPr>
        <p:blipFill>
          <a:blip r:embed="rId4"/>
          <a:srcRect/>
          <a:stretch>
            <a:fillRect/>
          </a:stretch>
        </p:blipFill>
        <p:spPr bwMode="auto">
          <a:xfrm>
            <a:off x="394396" y="4941540"/>
            <a:ext cx="4924425" cy="647700"/>
          </a:xfrm>
          <a:prstGeom prst="rect">
            <a:avLst/>
          </a:prstGeom>
          <a:noFill/>
          <a:ln w="9525">
            <a:noFill/>
            <a:miter lim="800000"/>
            <a:headEnd/>
            <a:tailEnd/>
          </a:ln>
          <a:effectLst/>
        </p:spPr>
      </p:pic>
      <p:sp>
        <p:nvSpPr>
          <p:cNvPr id="9" name="矩形 8"/>
          <p:cNvSpPr/>
          <p:nvPr/>
        </p:nvSpPr>
        <p:spPr>
          <a:xfrm>
            <a:off x="1680280" y="5155854"/>
            <a:ext cx="928694" cy="214314"/>
          </a:xfrm>
          <a:prstGeom prst="rect">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dirty="0">
              <a:noFill/>
            </a:endParaRPr>
          </a:p>
        </p:txBody>
      </p:sp>
      <p:cxnSp>
        <p:nvCxnSpPr>
          <p:cNvPr id="11" name="直接箭头连接符 10"/>
          <p:cNvCxnSpPr>
            <a:stCxn id="9" idx="0"/>
          </p:cNvCxnSpPr>
          <p:nvPr/>
        </p:nvCxnSpPr>
        <p:spPr>
          <a:xfrm rot="5400000" flipH="1" flipV="1">
            <a:off x="1662420" y="4137863"/>
            <a:ext cx="1500198" cy="53578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3034867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lstStyle/>
          <a:p>
            <a:r>
              <a:rPr lang="en-US" altLang="zh-CN" dirty="0" smtClean="0">
                <a:latin typeface="微软雅黑" pitchFamily="34" charset="-122"/>
                <a:ea typeface="微软雅黑" pitchFamily="34" charset="-122"/>
              </a:rPr>
              <a:t>Action</a:t>
            </a:r>
            <a:endParaRPr lang="zh-CN" altLang="en-US" dirty="0">
              <a:latin typeface="微软雅黑" pitchFamily="34" charset="-122"/>
              <a:ea typeface="微软雅黑" pitchFamily="34" charset="-122"/>
            </a:endParaRPr>
          </a:p>
        </p:txBody>
      </p:sp>
      <p:sp>
        <p:nvSpPr>
          <p:cNvPr id="3" name="Rectangle 3"/>
          <p:cNvSpPr>
            <a:spLocks noGrp="1" noChangeArrowheads="1"/>
          </p:cNvSpPr>
          <p:nvPr>
            <p:ph type="subTitle" idx="4294967295"/>
          </p:nvPr>
        </p:nvSpPr>
        <p:spPr>
          <a:xfrm>
            <a:off x="280052" y="5726364"/>
            <a:ext cx="3571868" cy="942996"/>
          </a:xfrm>
        </p:spPr>
        <p:txBody>
          <a:bodyPr>
            <a:normAutofit/>
          </a:bodyPr>
          <a:lstStyle/>
          <a:p>
            <a:pPr marL="0" indent="0" eaLnBrk="1" hangingPunct="1">
              <a:buFont typeface="Wingdings" pitchFamily="2" charset="2"/>
              <a:buNone/>
            </a:pPr>
            <a:r>
              <a:rPr lang="zh-CN" altLang="en-US" sz="2400" b="1" dirty="0" smtClean="0">
                <a:latin typeface="微软雅黑" pitchFamily="34" charset="-122"/>
                <a:ea typeface="微软雅黑" pitchFamily="34" charset="-122"/>
                <a:cs typeface="Arial Unicode MS" pitchFamily="34" charset="-122"/>
              </a:rPr>
              <a:t>讲师：佟刚</a:t>
            </a:r>
            <a:endParaRPr lang="en-US" altLang="zh-CN" sz="2400" b="1" dirty="0" smtClean="0">
              <a:latin typeface="微软雅黑" pitchFamily="34" charset="-122"/>
              <a:ea typeface="微软雅黑" pitchFamily="34" charset="-122"/>
              <a:cs typeface="Arial Unicode MS" pitchFamily="34" charset="-122"/>
            </a:endParaRPr>
          </a:p>
          <a:p>
            <a:pPr marL="0" indent="0" eaLnBrk="1" hangingPunct="1">
              <a:buFont typeface="Wingdings" pitchFamily="2" charset="2"/>
              <a:buNone/>
            </a:pPr>
            <a:r>
              <a:rPr lang="zh-CN" altLang="en-US" sz="2400" b="1" dirty="0" smtClean="0">
                <a:latin typeface="微软雅黑" pitchFamily="34" charset="-122"/>
                <a:ea typeface="微软雅黑" pitchFamily="34" charset="-122"/>
                <a:cs typeface="Arial Unicode MS" pitchFamily="34" charset="-122"/>
              </a:rPr>
              <a:t>新浪微博</a:t>
            </a:r>
            <a:r>
              <a:rPr lang="en-US" altLang="zh-CN" sz="2400" b="1" dirty="0" smtClean="0">
                <a:latin typeface="微软雅黑" pitchFamily="34" charset="-122"/>
                <a:ea typeface="微软雅黑" pitchFamily="34" charset="-122"/>
                <a:cs typeface="Arial Unicode MS" pitchFamily="34" charset="-122"/>
              </a:rPr>
              <a:t>:@</a:t>
            </a:r>
            <a:r>
              <a:rPr lang="zh-CN" altLang="en-US" sz="2400" b="1" dirty="0" smtClean="0">
                <a:latin typeface="微软雅黑" pitchFamily="34" charset="-122"/>
                <a:ea typeface="微软雅黑" pitchFamily="34" charset="-122"/>
                <a:cs typeface="Arial Unicode MS" pitchFamily="34" charset="-122"/>
              </a:rPr>
              <a:t>尚硅谷</a:t>
            </a:r>
            <a:r>
              <a:rPr lang="en-US" altLang="zh-CN" sz="2400" b="1" dirty="0" smtClean="0">
                <a:latin typeface="微软雅黑" pitchFamily="34" charset="-122"/>
                <a:ea typeface="微软雅黑" pitchFamily="34" charset="-122"/>
                <a:cs typeface="Arial Unicode MS" pitchFamily="34" charset="-122"/>
              </a:rPr>
              <a:t>-</a:t>
            </a:r>
            <a:r>
              <a:rPr lang="zh-CN" altLang="en-US" sz="2400" b="1" dirty="0" smtClean="0">
                <a:latin typeface="微软雅黑" pitchFamily="34" charset="-122"/>
                <a:ea typeface="微软雅黑" pitchFamily="34" charset="-122"/>
                <a:cs typeface="Arial Unicode MS" pitchFamily="34" charset="-122"/>
              </a:rPr>
              <a:t>佟刚</a:t>
            </a:r>
            <a:endParaRPr lang="en-US" altLang="zh-CN" sz="2400" b="1" dirty="0" smtClean="0">
              <a:latin typeface="微软雅黑" pitchFamily="34" charset="-122"/>
              <a:ea typeface="微软雅黑" pitchFamily="34" charset="-122"/>
              <a:cs typeface="Arial Unicode MS" pitchFamily="34" charset="-122"/>
            </a:endParaRPr>
          </a:p>
        </p:txBody>
      </p:sp>
    </p:spTree>
    <p:extLst>
      <p:ext uri="{BB962C8B-B14F-4D97-AF65-F5344CB8AC3E}">
        <p14:creationId xmlns:p14="http://schemas.microsoft.com/office/powerpoint/2010/main" val="40691610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39552" y="692696"/>
            <a:ext cx="8229600" cy="857256"/>
          </a:xfrm>
        </p:spPr>
        <p:txBody>
          <a:bodyPr/>
          <a:lstStyle/>
          <a:p>
            <a:r>
              <a:rPr lang="en-US" altLang="zh-CN" dirty="0" smtClean="0">
                <a:latin typeface="微软雅黑" pitchFamily="34" charset="-122"/>
                <a:ea typeface="微软雅黑" pitchFamily="34" charset="-122"/>
              </a:rPr>
              <a:t>Action </a:t>
            </a:r>
            <a:r>
              <a:rPr lang="zh-CN" altLang="en-US" dirty="0" smtClean="0">
                <a:latin typeface="微软雅黑" pitchFamily="34" charset="-122"/>
                <a:ea typeface="微软雅黑" pitchFamily="34" charset="-122"/>
              </a:rPr>
              <a:t>类</a:t>
            </a:r>
            <a:endParaRPr lang="zh-CN" altLang="en-US" dirty="0">
              <a:latin typeface="微软雅黑" pitchFamily="34" charset="-122"/>
              <a:ea typeface="微软雅黑" pitchFamily="34" charset="-122"/>
            </a:endParaRPr>
          </a:p>
        </p:txBody>
      </p:sp>
      <p:sp>
        <p:nvSpPr>
          <p:cNvPr id="3" name="内容占位符 2"/>
          <p:cNvSpPr>
            <a:spLocks noGrp="1"/>
          </p:cNvSpPr>
          <p:nvPr>
            <p:ph idx="1"/>
          </p:nvPr>
        </p:nvSpPr>
        <p:spPr>
          <a:xfrm>
            <a:off x="323528" y="1700808"/>
            <a:ext cx="8568952" cy="4525963"/>
          </a:xfrm>
        </p:spPr>
        <p:txBody>
          <a:bodyPr/>
          <a:lstStyle/>
          <a:p>
            <a:r>
              <a:rPr lang="en-US" altLang="zh-CN" sz="2400" dirty="0" smtClean="0">
                <a:latin typeface="微软雅黑" pitchFamily="34" charset="-122"/>
                <a:ea typeface="微软雅黑" pitchFamily="34" charset="-122"/>
              </a:rPr>
              <a:t>action: </a:t>
            </a:r>
            <a:r>
              <a:rPr lang="zh-CN" altLang="en-US" sz="2400" dirty="0" smtClean="0">
                <a:latin typeface="微软雅黑" pitchFamily="34" charset="-122"/>
                <a:ea typeface="微软雅黑" pitchFamily="34" charset="-122"/>
              </a:rPr>
              <a:t>应用程序可以完成的每一个操作</a:t>
            </a:r>
            <a:r>
              <a:rPr lang="en-US" altLang="zh-CN" sz="2400" dirty="0" smtClean="0">
                <a:latin typeface="微软雅黑" pitchFamily="34" charset="-122"/>
                <a:ea typeface="微软雅黑" pitchFamily="34" charset="-122"/>
              </a:rPr>
              <a:t>. </a:t>
            </a:r>
            <a:r>
              <a:rPr lang="zh-CN" altLang="en-US" sz="2400" dirty="0" smtClean="0">
                <a:latin typeface="微软雅黑" pitchFamily="34" charset="-122"/>
                <a:ea typeface="微软雅黑" pitchFamily="34" charset="-122"/>
              </a:rPr>
              <a:t>例如</a:t>
            </a:r>
            <a:r>
              <a:rPr lang="en-US" altLang="zh-CN" sz="2400" dirty="0" smtClean="0">
                <a:latin typeface="微软雅黑" pitchFamily="34" charset="-122"/>
                <a:ea typeface="微软雅黑" pitchFamily="34" charset="-122"/>
              </a:rPr>
              <a:t>: </a:t>
            </a:r>
            <a:r>
              <a:rPr lang="zh-CN" altLang="en-US" sz="2400" dirty="0" smtClean="0">
                <a:latin typeface="微软雅黑" pitchFamily="34" charset="-122"/>
                <a:ea typeface="微软雅黑" pitchFamily="34" charset="-122"/>
              </a:rPr>
              <a:t>显示一个登陆表单</a:t>
            </a:r>
            <a:r>
              <a:rPr lang="en-US" altLang="zh-CN" sz="2400" dirty="0" smtClean="0">
                <a:latin typeface="微软雅黑" pitchFamily="34" charset="-122"/>
                <a:ea typeface="微软雅黑" pitchFamily="34" charset="-122"/>
              </a:rPr>
              <a:t>; </a:t>
            </a:r>
            <a:r>
              <a:rPr lang="zh-CN" altLang="en-US" sz="2400" dirty="0" smtClean="0">
                <a:latin typeface="微软雅黑" pitchFamily="34" charset="-122"/>
                <a:ea typeface="微软雅黑" pitchFamily="34" charset="-122"/>
              </a:rPr>
              <a:t>把产品信息保存起来</a:t>
            </a:r>
          </a:p>
          <a:p>
            <a:r>
              <a:rPr lang="en-US" altLang="zh-CN" sz="2400" dirty="0" smtClean="0">
                <a:latin typeface="微软雅黑" pitchFamily="34" charset="-122"/>
                <a:ea typeface="微软雅黑" pitchFamily="34" charset="-122"/>
              </a:rPr>
              <a:t>Action</a:t>
            </a:r>
            <a:r>
              <a:rPr lang="zh-CN" altLang="en-US" sz="2400" dirty="0" smtClean="0">
                <a:latin typeface="微软雅黑" pitchFamily="34" charset="-122"/>
                <a:ea typeface="微软雅黑" pitchFamily="34" charset="-122"/>
              </a:rPr>
              <a:t>类</a:t>
            </a:r>
            <a:r>
              <a:rPr lang="en-US" altLang="zh-CN" sz="2400" dirty="0" smtClean="0">
                <a:latin typeface="微软雅黑" pitchFamily="34" charset="-122"/>
                <a:ea typeface="微软雅黑" pitchFamily="34" charset="-122"/>
              </a:rPr>
              <a:t>: </a:t>
            </a:r>
            <a:r>
              <a:rPr lang="zh-CN" altLang="en-US" sz="2400" dirty="0" smtClean="0">
                <a:latin typeface="微软雅黑" pitchFamily="34" charset="-122"/>
                <a:ea typeface="微软雅黑" pitchFamily="34" charset="-122"/>
              </a:rPr>
              <a:t>普通的 </a:t>
            </a:r>
            <a:r>
              <a:rPr lang="en-US" altLang="zh-CN" sz="2400" dirty="0" smtClean="0">
                <a:latin typeface="微软雅黑" pitchFamily="34" charset="-122"/>
                <a:ea typeface="微软雅黑" pitchFamily="34" charset="-122"/>
              </a:rPr>
              <a:t>Java </a:t>
            </a:r>
            <a:r>
              <a:rPr lang="zh-CN" altLang="en-US" sz="2400" dirty="0" smtClean="0">
                <a:latin typeface="微软雅黑" pitchFamily="34" charset="-122"/>
                <a:ea typeface="微软雅黑" pitchFamily="34" charset="-122"/>
              </a:rPr>
              <a:t>类</a:t>
            </a:r>
            <a:r>
              <a:rPr lang="en-US" altLang="zh-CN" sz="2400" dirty="0" smtClean="0">
                <a:latin typeface="微软雅黑" pitchFamily="34" charset="-122"/>
                <a:ea typeface="微软雅黑" pitchFamily="34" charset="-122"/>
              </a:rPr>
              <a:t>, </a:t>
            </a:r>
            <a:r>
              <a:rPr lang="zh-CN" altLang="en-US" sz="2400" dirty="0" smtClean="0">
                <a:latin typeface="微软雅黑" pitchFamily="34" charset="-122"/>
                <a:ea typeface="微软雅黑" pitchFamily="34" charset="-122"/>
              </a:rPr>
              <a:t>可以有属性和方法</a:t>
            </a:r>
            <a:r>
              <a:rPr lang="en-US" altLang="zh-CN" sz="2400" dirty="0" smtClean="0">
                <a:latin typeface="微软雅黑" pitchFamily="34" charset="-122"/>
                <a:ea typeface="微软雅黑" pitchFamily="34" charset="-122"/>
              </a:rPr>
              <a:t>, </a:t>
            </a:r>
            <a:r>
              <a:rPr lang="zh-CN" altLang="en-US" sz="2400" dirty="0" smtClean="0">
                <a:latin typeface="微软雅黑" pitchFamily="34" charset="-122"/>
                <a:ea typeface="微软雅黑" pitchFamily="34" charset="-122"/>
              </a:rPr>
              <a:t>同时必须遵守下面这些规则</a:t>
            </a:r>
            <a:r>
              <a:rPr lang="en-US" altLang="zh-CN" sz="2400" dirty="0" smtClean="0">
                <a:latin typeface="微软雅黑" pitchFamily="34" charset="-122"/>
                <a:ea typeface="微软雅黑" pitchFamily="34" charset="-122"/>
              </a:rPr>
              <a:t>: </a:t>
            </a:r>
          </a:p>
          <a:p>
            <a:pPr lvl="1"/>
            <a:r>
              <a:rPr lang="zh-CN" altLang="en-US" sz="2000" b="1" dirty="0" smtClean="0">
                <a:solidFill>
                  <a:srgbClr val="0000FF"/>
                </a:solidFill>
                <a:latin typeface="微软雅黑" pitchFamily="34" charset="-122"/>
                <a:ea typeface="微软雅黑" pitchFamily="34" charset="-122"/>
              </a:rPr>
              <a:t>属性的名字必须遵守与 </a:t>
            </a:r>
            <a:r>
              <a:rPr lang="en-US" altLang="zh-CN" sz="2000" b="1" dirty="0" smtClean="0">
                <a:solidFill>
                  <a:srgbClr val="0000FF"/>
                </a:solidFill>
                <a:latin typeface="微软雅黑" pitchFamily="34" charset="-122"/>
                <a:ea typeface="微软雅黑" pitchFamily="34" charset="-122"/>
              </a:rPr>
              <a:t>JavaBeans </a:t>
            </a:r>
            <a:r>
              <a:rPr lang="zh-CN" altLang="en-US" sz="2000" b="1" dirty="0" smtClean="0">
                <a:solidFill>
                  <a:srgbClr val="0000FF"/>
                </a:solidFill>
                <a:latin typeface="微软雅黑" pitchFamily="34" charset="-122"/>
                <a:ea typeface="微软雅黑" pitchFamily="34" charset="-122"/>
              </a:rPr>
              <a:t>属性名相同的命名规则</a:t>
            </a:r>
            <a:r>
              <a:rPr lang="en-US" altLang="zh-CN" sz="2000" b="1" dirty="0" smtClean="0">
                <a:latin typeface="微软雅黑" pitchFamily="34" charset="-122"/>
                <a:ea typeface="微软雅黑" pitchFamily="34" charset="-122"/>
              </a:rPr>
              <a:t>.</a:t>
            </a:r>
            <a:r>
              <a:rPr lang="en-US" altLang="zh-CN" sz="2000" dirty="0" smtClean="0">
                <a:latin typeface="微软雅黑" pitchFamily="34" charset="-122"/>
                <a:ea typeface="微软雅黑" pitchFamily="34" charset="-122"/>
              </a:rPr>
              <a:t> </a:t>
            </a:r>
            <a:r>
              <a:rPr lang="zh-CN" altLang="en-US" sz="2000" dirty="0" smtClean="0">
                <a:latin typeface="微软雅黑" pitchFamily="34" charset="-122"/>
                <a:ea typeface="微软雅黑" pitchFamily="34" charset="-122"/>
              </a:rPr>
              <a:t>属性的类型可以是任意类型</a:t>
            </a:r>
            <a:r>
              <a:rPr lang="en-US" altLang="zh-CN" sz="2000" dirty="0" smtClean="0">
                <a:latin typeface="微软雅黑" pitchFamily="34" charset="-122"/>
                <a:ea typeface="微软雅黑" pitchFamily="34" charset="-122"/>
              </a:rPr>
              <a:t>. </a:t>
            </a:r>
            <a:r>
              <a:rPr lang="zh-CN" altLang="en-US" sz="2000" dirty="0" smtClean="0">
                <a:latin typeface="微软雅黑" pitchFamily="34" charset="-122"/>
                <a:ea typeface="微软雅黑" pitchFamily="34" charset="-122"/>
              </a:rPr>
              <a:t>从字符串到非字符串</a:t>
            </a:r>
            <a:r>
              <a:rPr lang="en-US" altLang="zh-CN" sz="2000" dirty="0" smtClean="0">
                <a:latin typeface="微软雅黑" pitchFamily="34" charset="-122"/>
                <a:ea typeface="微软雅黑" pitchFamily="34" charset="-122"/>
              </a:rPr>
              <a:t>(</a:t>
            </a:r>
            <a:r>
              <a:rPr lang="zh-CN" altLang="en-US" sz="2000" dirty="0" smtClean="0">
                <a:latin typeface="微软雅黑" pitchFamily="34" charset="-122"/>
                <a:ea typeface="微软雅黑" pitchFamily="34" charset="-122"/>
              </a:rPr>
              <a:t>基本数据库类型</a:t>
            </a:r>
            <a:r>
              <a:rPr lang="en-US" altLang="zh-CN" sz="2000" dirty="0" smtClean="0">
                <a:latin typeface="微软雅黑" pitchFamily="34" charset="-122"/>
                <a:ea typeface="微软雅黑" pitchFamily="34" charset="-122"/>
              </a:rPr>
              <a:t>)</a:t>
            </a:r>
            <a:r>
              <a:rPr lang="zh-CN" altLang="en-US" sz="2000" dirty="0" smtClean="0">
                <a:latin typeface="微软雅黑" pitchFamily="34" charset="-122"/>
                <a:ea typeface="微软雅黑" pitchFamily="34" charset="-122"/>
              </a:rPr>
              <a:t>之间的数据转换可以自动发生</a:t>
            </a:r>
          </a:p>
          <a:p>
            <a:pPr lvl="1"/>
            <a:r>
              <a:rPr lang="zh-CN" altLang="en-US" sz="2000" dirty="0" smtClean="0">
                <a:latin typeface="微软雅黑" pitchFamily="34" charset="-122"/>
                <a:ea typeface="微软雅黑" pitchFamily="34" charset="-122"/>
              </a:rPr>
              <a:t>必须</a:t>
            </a:r>
            <a:r>
              <a:rPr lang="zh-CN" altLang="en-US" sz="2000" b="1" dirty="0" smtClean="0">
                <a:solidFill>
                  <a:srgbClr val="0000FF"/>
                </a:solidFill>
                <a:latin typeface="微软雅黑" pitchFamily="34" charset="-122"/>
                <a:ea typeface="微软雅黑" pitchFamily="34" charset="-122"/>
              </a:rPr>
              <a:t>有一个不带参的构造器</a:t>
            </a:r>
          </a:p>
          <a:p>
            <a:pPr lvl="1"/>
            <a:r>
              <a:rPr lang="zh-CN" altLang="en-US" sz="2000" b="1" dirty="0" smtClean="0">
                <a:solidFill>
                  <a:srgbClr val="0000FF"/>
                </a:solidFill>
                <a:latin typeface="微软雅黑" pitchFamily="34" charset="-122"/>
                <a:ea typeface="微软雅黑" pitchFamily="34" charset="-122"/>
              </a:rPr>
              <a:t>至少有一个供 </a:t>
            </a:r>
            <a:r>
              <a:rPr lang="en-US" altLang="zh-CN" sz="2000" b="1" dirty="0" smtClean="0">
                <a:solidFill>
                  <a:srgbClr val="0000FF"/>
                </a:solidFill>
                <a:latin typeface="微软雅黑" pitchFamily="34" charset="-122"/>
                <a:ea typeface="微软雅黑" pitchFamily="34" charset="-122"/>
              </a:rPr>
              <a:t>struts </a:t>
            </a:r>
            <a:r>
              <a:rPr lang="zh-CN" altLang="en-US" sz="2000" b="1" dirty="0" smtClean="0">
                <a:solidFill>
                  <a:srgbClr val="0000FF"/>
                </a:solidFill>
                <a:latin typeface="微软雅黑" pitchFamily="34" charset="-122"/>
                <a:ea typeface="微软雅黑" pitchFamily="34" charset="-122"/>
              </a:rPr>
              <a:t>在执行这个 </a:t>
            </a:r>
            <a:r>
              <a:rPr lang="en-US" altLang="zh-CN" sz="2000" b="1" dirty="0" smtClean="0">
                <a:solidFill>
                  <a:srgbClr val="0000FF"/>
                </a:solidFill>
                <a:latin typeface="微软雅黑" pitchFamily="34" charset="-122"/>
                <a:ea typeface="微软雅黑" pitchFamily="34" charset="-122"/>
              </a:rPr>
              <a:t>action </a:t>
            </a:r>
            <a:r>
              <a:rPr lang="zh-CN" altLang="en-US" sz="2000" b="1" dirty="0" smtClean="0">
                <a:solidFill>
                  <a:srgbClr val="0000FF"/>
                </a:solidFill>
                <a:latin typeface="微软雅黑" pitchFamily="34" charset="-122"/>
                <a:ea typeface="微软雅黑" pitchFamily="34" charset="-122"/>
              </a:rPr>
              <a:t>时调用的方法</a:t>
            </a:r>
          </a:p>
          <a:p>
            <a:pPr lvl="1"/>
            <a:r>
              <a:rPr lang="zh-CN" altLang="en-US" sz="2000" b="1" dirty="0" smtClean="0">
                <a:solidFill>
                  <a:srgbClr val="0000FF"/>
                </a:solidFill>
                <a:latin typeface="微软雅黑" pitchFamily="34" charset="-122"/>
                <a:ea typeface="微软雅黑" pitchFamily="34" charset="-122"/>
              </a:rPr>
              <a:t>同一个 </a:t>
            </a:r>
            <a:r>
              <a:rPr lang="en-US" altLang="zh-CN" sz="2000" b="1" dirty="0" smtClean="0">
                <a:solidFill>
                  <a:srgbClr val="0000FF"/>
                </a:solidFill>
                <a:latin typeface="微软雅黑" pitchFamily="34" charset="-122"/>
                <a:ea typeface="微软雅黑" pitchFamily="34" charset="-122"/>
              </a:rPr>
              <a:t>Action </a:t>
            </a:r>
            <a:r>
              <a:rPr lang="zh-CN" altLang="en-US" sz="2000" b="1" dirty="0" smtClean="0">
                <a:solidFill>
                  <a:srgbClr val="0000FF"/>
                </a:solidFill>
                <a:latin typeface="微软雅黑" pitchFamily="34" charset="-122"/>
                <a:ea typeface="微软雅黑" pitchFamily="34" charset="-122"/>
              </a:rPr>
              <a:t>类可以包含多个 </a:t>
            </a:r>
            <a:r>
              <a:rPr lang="en-US" altLang="zh-CN" sz="2000" b="1" dirty="0" smtClean="0">
                <a:solidFill>
                  <a:srgbClr val="0000FF"/>
                </a:solidFill>
                <a:latin typeface="微软雅黑" pitchFamily="34" charset="-122"/>
                <a:ea typeface="微软雅黑" pitchFamily="34" charset="-122"/>
              </a:rPr>
              <a:t>action </a:t>
            </a:r>
            <a:r>
              <a:rPr lang="zh-CN" altLang="en-US" sz="2000" b="1" dirty="0" smtClean="0">
                <a:solidFill>
                  <a:srgbClr val="0000FF"/>
                </a:solidFill>
                <a:latin typeface="微软雅黑" pitchFamily="34" charset="-122"/>
                <a:ea typeface="微软雅黑" pitchFamily="34" charset="-122"/>
              </a:rPr>
              <a:t>方法</a:t>
            </a:r>
            <a:r>
              <a:rPr lang="en-US" altLang="zh-CN" sz="2000" dirty="0" smtClean="0">
                <a:solidFill>
                  <a:srgbClr val="0000FF"/>
                </a:solidFill>
                <a:latin typeface="微软雅黑" pitchFamily="34" charset="-122"/>
                <a:ea typeface="微软雅黑" pitchFamily="34" charset="-122"/>
              </a:rPr>
              <a:t>. </a:t>
            </a:r>
          </a:p>
          <a:p>
            <a:pPr lvl="1"/>
            <a:r>
              <a:rPr lang="en-US" altLang="zh-CN" sz="2000" b="1" dirty="0" smtClean="0">
                <a:solidFill>
                  <a:srgbClr val="0000FF"/>
                </a:solidFill>
                <a:latin typeface="微软雅黑" pitchFamily="34" charset="-122"/>
                <a:ea typeface="微软雅黑" pitchFamily="34" charset="-122"/>
              </a:rPr>
              <a:t>Struts2 </a:t>
            </a:r>
            <a:r>
              <a:rPr lang="zh-CN" altLang="en-US" sz="2000" b="1" dirty="0" smtClean="0">
                <a:solidFill>
                  <a:srgbClr val="0000FF"/>
                </a:solidFill>
                <a:latin typeface="微软雅黑" pitchFamily="34" charset="-122"/>
                <a:ea typeface="微软雅黑" pitchFamily="34" charset="-122"/>
              </a:rPr>
              <a:t>会为每一个 </a:t>
            </a:r>
            <a:r>
              <a:rPr lang="en-US" altLang="zh-CN" sz="2000" b="1" dirty="0" smtClean="0">
                <a:solidFill>
                  <a:srgbClr val="0000FF"/>
                </a:solidFill>
                <a:latin typeface="微软雅黑" pitchFamily="34" charset="-122"/>
                <a:ea typeface="微软雅黑" pitchFamily="34" charset="-122"/>
              </a:rPr>
              <a:t>HTTP </a:t>
            </a:r>
            <a:r>
              <a:rPr lang="zh-CN" altLang="en-US" sz="2000" b="1" dirty="0" smtClean="0">
                <a:solidFill>
                  <a:srgbClr val="0000FF"/>
                </a:solidFill>
                <a:latin typeface="微软雅黑" pitchFamily="34" charset="-122"/>
                <a:ea typeface="微软雅黑" pitchFamily="34" charset="-122"/>
              </a:rPr>
              <a:t>请求创建一个新的 </a:t>
            </a:r>
            <a:r>
              <a:rPr lang="en-US" altLang="zh-CN" sz="2000" b="1" dirty="0" smtClean="0">
                <a:solidFill>
                  <a:srgbClr val="0000FF"/>
                </a:solidFill>
                <a:latin typeface="微软雅黑" pitchFamily="34" charset="-122"/>
                <a:ea typeface="微软雅黑" pitchFamily="34" charset="-122"/>
              </a:rPr>
              <a:t>Action </a:t>
            </a:r>
            <a:r>
              <a:rPr lang="zh-CN" altLang="en-US" sz="2000" b="1" dirty="0" smtClean="0">
                <a:solidFill>
                  <a:srgbClr val="0000FF"/>
                </a:solidFill>
                <a:latin typeface="微软雅黑" pitchFamily="34" charset="-122"/>
                <a:ea typeface="微软雅黑" pitchFamily="34" charset="-122"/>
              </a:rPr>
              <a:t>实例</a:t>
            </a:r>
          </a:p>
        </p:txBody>
      </p:sp>
    </p:spTree>
    <p:extLst>
      <p:ext uri="{BB962C8B-B14F-4D97-AF65-F5344CB8AC3E}">
        <p14:creationId xmlns:p14="http://schemas.microsoft.com/office/powerpoint/2010/main" val="187441718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90872" y="692696"/>
            <a:ext cx="8229600" cy="857256"/>
          </a:xfrm>
        </p:spPr>
        <p:txBody>
          <a:bodyPr/>
          <a:lstStyle/>
          <a:p>
            <a:r>
              <a:rPr lang="zh-CN" altLang="en-US" dirty="0" smtClean="0">
                <a:latin typeface="微软雅黑" pitchFamily="34" charset="-122"/>
                <a:ea typeface="微软雅黑" pitchFamily="34" charset="-122"/>
              </a:rPr>
              <a:t>访问 </a:t>
            </a:r>
            <a:r>
              <a:rPr lang="en-US" altLang="zh-CN" dirty="0" smtClean="0">
                <a:latin typeface="微软雅黑" pitchFamily="34" charset="-122"/>
                <a:ea typeface="微软雅黑" pitchFamily="34" charset="-122"/>
              </a:rPr>
              <a:t>web </a:t>
            </a:r>
            <a:r>
              <a:rPr lang="zh-CN" altLang="en-US" dirty="0" smtClean="0">
                <a:latin typeface="微软雅黑" pitchFamily="34" charset="-122"/>
                <a:ea typeface="微软雅黑" pitchFamily="34" charset="-122"/>
              </a:rPr>
              <a:t>资源</a:t>
            </a:r>
            <a:endParaRPr lang="zh-CN" altLang="en-US" dirty="0">
              <a:latin typeface="微软雅黑" pitchFamily="34" charset="-122"/>
              <a:ea typeface="微软雅黑" pitchFamily="34" charset="-122"/>
            </a:endParaRPr>
          </a:p>
        </p:txBody>
      </p:sp>
      <p:sp>
        <p:nvSpPr>
          <p:cNvPr id="3" name="内容占位符 2"/>
          <p:cNvSpPr>
            <a:spLocks noGrp="1"/>
          </p:cNvSpPr>
          <p:nvPr>
            <p:ph idx="1"/>
          </p:nvPr>
        </p:nvSpPr>
        <p:spPr>
          <a:xfrm>
            <a:off x="395536" y="1700808"/>
            <a:ext cx="8229600" cy="4525963"/>
          </a:xfrm>
        </p:spPr>
        <p:txBody>
          <a:bodyPr/>
          <a:lstStyle/>
          <a:p>
            <a:r>
              <a:rPr lang="zh-CN" altLang="en-US" sz="2400" dirty="0" smtClean="0">
                <a:latin typeface="微软雅黑" pitchFamily="34" charset="-122"/>
                <a:ea typeface="微软雅黑" pitchFamily="34" charset="-122"/>
              </a:rPr>
              <a:t>在 </a:t>
            </a:r>
            <a:r>
              <a:rPr lang="en-US" altLang="zh-CN" sz="2400" dirty="0" smtClean="0">
                <a:latin typeface="微软雅黑" pitchFamily="34" charset="-122"/>
                <a:ea typeface="微软雅黑" pitchFamily="34" charset="-122"/>
              </a:rPr>
              <a:t>Action </a:t>
            </a:r>
            <a:r>
              <a:rPr lang="zh-CN" altLang="en-US" sz="2400" dirty="0" smtClean="0">
                <a:latin typeface="微软雅黑" pitchFamily="34" charset="-122"/>
                <a:ea typeface="微软雅黑" pitchFamily="34" charset="-122"/>
              </a:rPr>
              <a:t>中</a:t>
            </a:r>
            <a:r>
              <a:rPr lang="en-US" altLang="zh-CN" sz="2400" dirty="0" smtClean="0">
                <a:latin typeface="微软雅黑" pitchFamily="34" charset="-122"/>
                <a:ea typeface="微软雅黑" pitchFamily="34" charset="-122"/>
              </a:rPr>
              <a:t>, </a:t>
            </a:r>
            <a:r>
              <a:rPr lang="zh-CN" altLang="en-US" sz="2400" dirty="0" smtClean="0">
                <a:latin typeface="微软雅黑" pitchFamily="34" charset="-122"/>
                <a:ea typeface="微软雅黑" pitchFamily="34" charset="-122"/>
              </a:rPr>
              <a:t>可以通过以下方式访问 </a:t>
            </a:r>
            <a:r>
              <a:rPr lang="en-US" altLang="zh-CN" sz="2400" dirty="0" smtClean="0">
                <a:latin typeface="微软雅黑" pitchFamily="34" charset="-122"/>
                <a:ea typeface="微软雅黑" pitchFamily="34" charset="-122"/>
              </a:rPr>
              <a:t>web </a:t>
            </a:r>
            <a:r>
              <a:rPr lang="zh-CN" altLang="en-US" sz="2400" dirty="0" smtClean="0">
                <a:latin typeface="微软雅黑" pitchFamily="34" charset="-122"/>
                <a:ea typeface="微软雅黑" pitchFamily="34" charset="-122"/>
              </a:rPr>
              <a:t>的 </a:t>
            </a:r>
            <a:r>
              <a:rPr lang="en-US" altLang="zh-CN" sz="2400" dirty="0" err="1" smtClean="0">
                <a:latin typeface="微软雅黑" pitchFamily="34" charset="-122"/>
                <a:ea typeface="微软雅黑" pitchFamily="34" charset="-122"/>
              </a:rPr>
              <a:t>HttpSession</a:t>
            </a:r>
            <a:r>
              <a:rPr lang="en-US" altLang="zh-CN" sz="2400" dirty="0" smtClean="0">
                <a:latin typeface="微软雅黑" pitchFamily="34" charset="-122"/>
                <a:ea typeface="微软雅黑" pitchFamily="34" charset="-122"/>
              </a:rPr>
              <a:t>, </a:t>
            </a:r>
            <a:r>
              <a:rPr lang="en-US" altLang="zh-CN" sz="2400" dirty="0" err="1" smtClean="0">
                <a:latin typeface="微软雅黑" pitchFamily="34" charset="-122"/>
                <a:ea typeface="微软雅黑" pitchFamily="34" charset="-122"/>
              </a:rPr>
              <a:t>HttpServletRequest</a:t>
            </a:r>
            <a:r>
              <a:rPr lang="en-US" altLang="zh-CN" sz="2400" dirty="0" smtClean="0">
                <a:latin typeface="微软雅黑" pitchFamily="34" charset="-122"/>
                <a:ea typeface="微软雅黑" pitchFamily="34" charset="-122"/>
              </a:rPr>
              <a:t>, </a:t>
            </a:r>
            <a:r>
              <a:rPr lang="en-US" altLang="zh-CN" sz="2400" dirty="0" err="1" smtClean="0">
                <a:latin typeface="微软雅黑" pitchFamily="34" charset="-122"/>
                <a:ea typeface="微软雅黑" pitchFamily="34" charset="-122"/>
              </a:rPr>
              <a:t>HttpServletResponse</a:t>
            </a:r>
            <a:r>
              <a:rPr lang="en-US" altLang="zh-CN" sz="2400" dirty="0" smtClean="0">
                <a:latin typeface="微软雅黑" pitchFamily="34" charset="-122"/>
                <a:ea typeface="微软雅黑" pitchFamily="34" charset="-122"/>
              </a:rPr>
              <a:t>  </a:t>
            </a:r>
            <a:r>
              <a:rPr lang="zh-CN" altLang="en-US" sz="2400" smtClean="0">
                <a:latin typeface="微软雅黑" pitchFamily="34" charset="-122"/>
                <a:ea typeface="微软雅黑" pitchFamily="34" charset="-122"/>
              </a:rPr>
              <a:t>等资源</a:t>
            </a:r>
            <a:endParaRPr lang="zh-CN" altLang="en-US" sz="2400" dirty="0" smtClean="0">
              <a:latin typeface="微软雅黑" pitchFamily="34" charset="-122"/>
              <a:ea typeface="微软雅黑" pitchFamily="34" charset="-122"/>
            </a:endParaRPr>
          </a:p>
          <a:p>
            <a:pPr lvl="1"/>
            <a:r>
              <a:rPr lang="zh-CN" altLang="en-US" sz="2000" b="1" dirty="0" smtClean="0">
                <a:solidFill>
                  <a:srgbClr val="FF3300"/>
                </a:solidFill>
                <a:latin typeface="微软雅黑" pitchFamily="34" charset="-122"/>
                <a:ea typeface="微软雅黑" pitchFamily="34" charset="-122"/>
              </a:rPr>
              <a:t>与 </a:t>
            </a:r>
            <a:r>
              <a:rPr lang="en-US" altLang="zh-CN" sz="2000" b="1" dirty="0" err="1" smtClean="0">
                <a:solidFill>
                  <a:srgbClr val="FF3300"/>
                </a:solidFill>
                <a:latin typeface="微软雅黑" pitchFamily="34" charset="-122"/>
                <a:ea typeface="微软雅黑" pitchFamily="34" charset="-122"/>
              </a:rPr>
              <a:t>Servlet</a:t>
            </a:r>
            <a:r>
              <a:rPr lang="en-US" altLang="zh-CN" sz="2000" b="1" dirty="0" smtClean="0">
                <a:solidFill>
                  <a:srgbClr val="FF3300"/>
                </a:solidFill>
                <a:latin typeface="微软雅黑" pitchFamily="34" charset="-122"/>
                <a:ea typeface="微软雅黑" pitchFamily="34" charset="-122"/>
              </a:rPr>
              <a:t> API </a:t>
            </a:r>
            <a:r>
              <a:rPr lang="zh-CN" altLang="en-US" sz="2000" b="1" dirty="0" smtClean="0">
                <a:solidFill>
                  <a:srgbClr val="FF3300"/>
                </a:solidFill>
                <a:latin typeface="微软雅黑" pitchFamily="34" charset="-122"/>
                <a:ea typeface="微软雅黑" pitchFamily="34" charset="-122"/>
              </a:rPr>
              <a:t>解耦的访问方式</a:t>
            </a:r>
          </a:p>
          <a:p>
            <a:pPr lvl="2"/>
            <a:r>
              <a:rPr lang="zh-CN" altLang="en-US" sz="1800" dirty="0" smtClean="0">
                <a:latin typeface="微软雅黑" pitchFamily="34" charset="-122"/>
                <a:ea typeface="微软雅黑" pitchFamily="34" charset="-122"/>
              </a:rPr>
              <a:t>通过 </a:t>
            </a:r>
          </a:p>
          <a:p>
            <a:pPr lvl="2"/>
            <a:r>
              <a:rPr lang="zh-CN" altLang="en-US" sz="1800" dirty="0" smtClean="0">
                <a:latin typeface="微软雅黑" pitchFamily="34" charset="-122"/>
                <a:ea typeface="微软雅黑" pitchFamily="34" charset="-122"/>
              </a:rPr>
              <a:t>通过 </a:t>
            </a:r>
            <a:r>
              <a:rPr lang="en-US" altLang="zh-CN" sz="1800" dirty="0" smtClean="0">
                <a:latin typeface="微软雅黑" pitchFamily="34" charset="-122"/>
                <a:ea typeface="微软雅黑" pitchFamily="34" charset="-122"/>
              </a:rPr>
              <a:t>Action </a:t>
            </a:r>
            <a:r>
              <a:rPr lang="zh-CN" altLang="en-US" sz="1800" dirty="0" smtClean="0">
                <a:latin typeface="微软雅黑" pitchFamily="34" charset="-122"/>
                <a:ea typeface="微软雅黑" pitchFamily="34" charset="-122"/>
              </a:rPr>
              <a:t>实现如下接口</a:t>
            </a:r>
          </a:p>
          <a:p>
            <a:pPr lvl="2"/>
            <a:endParaRPr lang="zh-CN" altLang="en-US" sz="1800" dirty="0" smtClean="0">
              <a:latin typeface="微软雅黑" pitchFamily="34" charset="-122"/>
              <a:ea typeface="微软雅黑" pitchFamily="34" charset="-122"/>
            </a:endParaRPr>
          </a:p>
          <a:p>
            <a:pPr lvl="2"/>
            <a:endParaRPr lang="zh-CN" altLang="en-US" sz="1800" dirty="0" smtClean="0">
              <a:latin typeface="微软雅黑" pitchFamily="34" charset="-122"/>
              <a:ea typeface="微软雅黑" pitchFamily="34" charset="-122"/>
            </a:endParaRPr>
          </a:p>
          <a:p>
            <a:pPr lvl="1"/>
            <a:endParaRPr lang="en-US" altLang="zh-CN" sz="2000" dirty="0" smtClean="0">
              <a:latin typeface="微软雅黑" pitchFamily="34" charset="-122"/>
              <a:ea typeface="微软雅黑" pitchFamily="34" charset="-122"/>
            </a:endParaRPr>
          </a:p>
          <a:p>
            <a:pPr lvl="1"/>
            <a:r>
              <a:rPr lang="zh-CN" altLang="en-US" sz="2000" dirty="0" smtClean="0">
                <a:latin typeface="微软雅黑" pitchFamily="34" charset="-122"/>
                <a:ea typeface="微软雅黑" pitchFamily="34" charset="-122"/>
              </a:rPr>
              <a:t>与 </a:t>
            </a:r>
            <a:r>
              <a:rPr lang="en-US" altLang="zh-CN" sz="2000" dirty="0" err="1" smtClean="0">
                <a:latin typeface="微软雅黑" pitchFamily="34" charset="-122"/>
                <a:ea typeface="微软雅黑" pitchFamily="34" charset="-122"/>
              </a:rPr>
              <a:t>Servlet</a:t>
            </a:r>
            <a:r>
              <a:rPr lang="en-US" altLang="zh-CN" sz="2000" dirty="0" smtClean="0">
                <a:latin typeface="微软雅黑" pitchFamily="34" charset="-122"/>
                <a:ea typeface="微软雅黑" pitchFamily="34" charset="-122"/>
              </a:rPr>
              <a:t> API </a:t>
            </a:r>
            <a:r>
              <a:rPr lang="zh-CN" altLang="en-US" sz="2000" dirty="0" smtClean="0">
                <a:latin typeface="微软雅黑" pitchFamily="34" charset="-122"/>
                <a:ea typeface="微软雅黑" pitchFamily="34" charset="-122"/>
              </a:rPr>
              <a:t>耦合的访问方式</a:t>
            </a:r>
          </a:p>
          <a:p>
            <a:pPr lvl="2"/>
            <a:r>
              <a:rPr lang="zh-CN" altLang="en-US" sz="1800" dirty="0" smtClean="0">
                <a:latin typeface="微软雅黑" pitchFamily="34" charset="-122"/>
                <a:ea typeface="微软雅黑" pitchFamily="34" charset="-122"/>
              </a:rPr>
              <a:t>通过</a:t>
            </a:r>
            <a:endParaRPr lang="en-US" altLang="zh-CN" sz="1800" dirty="0" smtClean="0">
              <a:latin typeface="微软雅黑" pitchFamily="34" charset="-122"/>
              <a:ea typeface="微软雅黑" pitchFamily="34" charset="-122"/>
            </a:endParaRPr>
          </a:p>
          <a:p>
            <a:pPr lvl="2"/>
            <a:r>
              <a:rPr lang="zh-CN" altLang="en-US" sz="1800" dirty="0" smtClean="0">
                <a:latin typeface="微软雅黑" pitchFamily="34" charset="-122"/>
                <a:ea typeface="微软雅黑" pitchFamily="34" charset="-122"/>
              </a:rPr>
              <a:t>通过实现对应的 </a:t>
            </a:r>
            <a:r>
              <a:rPr lang="en-US" altLang="zh-CN" sz="1800" dirty="0" err="1" smtClean="0">
                <a:latin typeface="微软雅黑" pitchFamily="34" charset="-122"/>
                <a:ea typeface="微软雅黑" pitchFamily="34" charset="-122"/>
              </a:rPr>
              <a:t>XxxAware</a:t>
            </a:r>
            <a:r>
              <a:rPr lang="en-US" altLang="zh-CN" sz="1800" dirty="0" smtClean="0">
                <a:latin typeface="微软雅黑" pitchFamily="34" charset="-122"/>
                <a:ea typeface="微软雅黑" pitchFamily="34" charset="-122"/>
              </a:rPr>
              <a:t> </a:t>
            </a:r>
            <a:r>
              <a:rPr lang="zh-CN" altLang="en-US" sz="1800" dirty="0" smtClean="0">
                <a:latin typeface="微软雅黑" pitchFamily="34" charset="-122"/>
                <a:ea typeface="微软雅黑" pitchFamily="34" charset="-122"/>
              </a:rPr>
              <a:t>接口</a:t>
            </a:r>
          </a:p>
        </p:txBody>
      </p:sp>
      <p:pic>
        <p:nvPicPr>
          <p:cNvPr id="4" name="Picture 4"/>
          <p:cNvPicPr>
            <a:picLocks noChangeAspect="1" noChangeArrowheads="1"/>
          </p:cNvPicPr>
          <p:nvPr/>
        </p:nvPicPr>
        <p:blipFill>
          <a:blip r:embed="rId2"/>
          <a:srcRect/>
          <a:stretch>
            <a:fillRect/>
          </a:stretch>
        </p:blipFill>
        <p:spPr bwMode="auto">
          <a:xfrm>
            <a:off x="2171219" y="5373137"/>
            <a:ext cx="4535488" cy="212725"/>
          </a:xfrm>
          <a:prstGeom prst="rect">
            <a:avLst/>
          </a:prstGeom>
          <a:noFill/>
          <a:ln w="9525">
            <a:noFill/>
            <a:miter lim="800000"/>
            <a:headEnd/>
            <a:tailEnd/>
          </a:ln>
          <a:effectLst/>
        </p:spPr>
      </p:pic>
      <p:pic>
        <p:nvPicPr>
          <p:cNvPr id="5" name="Picture 6"/>
          <p:cNvPicPr>
            <a:picLocks noChangeAspect="1" noChangeArrowheads="1"/>
          </p:cNvPicPr>
          <p:nvPr/>
        </p:nvPicPr>
        <p:blipFill>
          <a:blip r:embed="rId3"/>
          <a:srcRect/>
          <a:stretch>
            <a:fillRect/>
          </a:stretch>
        </p:blipFill>
        <p:spPr bwMode="auto">
          <a:xfrm>
            <a:off x="2156091" y="3251648"/>
            <a:ext cx="4679950" cy="265112"/>
          </a:xfrm>
          <a:prstGeom prst="rect">
            <a:avLst/>
          </a:prstGeom>
          <a:noFill/>
          <a:ln w="9525">
            <a:noFill/>
            <a:miter lim="800000"/>
            <a:headEnd/>
            <a:tailEnd/>
          </a:ln>
          <a:effectLst/>
        </p:spPr>
      </p:pic>
      <p:pic>
        <p:nvPicPr>
          <p:cNvPr id="6" name="Picture 8"/>
          <p:cNvPicPr>
            <a:picLocks noChangeAspect="1" noChangeArrowheads="1"/>
          </p:cNvPicPr>
          <p:nvPr/>
        </p:nvPicPr>
        <p:blipFill>
          <a:blip r:embed="rId4"/>
          <a:srcRect/>
          <a:stretch>
            <a:fillRect/>
          </a:stretch>
        </p:blipFill>
        <p:spPr bwMode="auto">
          <a:xfrm>
            <a:off x="1536966" y="3994598"/>
            <a:ext cx="5473700" cy="666750"/>
          </a:xfrm>
          <a:prstGeom prst="rect">
            <a:avLst/>
          </a:prstGeom>
          <a:noFill/>
          <a:ln w="9525">
            <a:noFill/>
            <a:miter lim="800000"/>
            <a:headEnd/>
            <a:tailEnd/>
          </a:ln>
          <a:effectLst/>
        </p:spPr>
      </p:pic>
      <p:sp>
        <p:nvSpPr>
          <p:cNvPr id="7" name="Rectangle 9"/>
          <p:cNvSpPr>
            <a:spLocks noChangeArrowheads="1"/>
          </p:cNvSpPr>
          <p:nvPr/>
        </p:nvSpPr>
        <p:spPr bwMode="auto">
          <a:xfrm>
            <a:off x="5137416" y="3202435"/>
            <a:ext cx="1655763" cy="360363"/>
          </a:xfrm>
          <a:prstGeom prst="rect">
            <a:avLst/>
          </a:prstGeom>
          <a:noFill/>
          <a:ln w="9525">
            <a:solidFill>
              <a:srgbClr val="FF3300"/>
            </a:solidFill>
            <a:prstDash val="dash"/>
            <a:miter lim="800000"/>
            <a:headEnd/>
            <a:tailEnd/>
          </a:ln>
          <a:effectLst/>
        </p:spPr>
        <p:txBody>
          <a:bodyPr wrap="none" anchor="ctr"/>
          <a:lstStyle/>
          <a:p>
            <a:pPr algn="ctr"/>
            <a:endParaRPr lang="zh-CN" altLang="zh-CN">
              <a:solidFill>
                <a:srgbClr val="FF3300"/>
              </a:solidFill>
            </a:endParaRPr>
          </a:p>
        </p:txBody>
      </p:sp>
    </p:spTree>
    <p:extLst>
      <p:ext uri="{BB962C8B-B14F-4D97-AF65-F5344CB8AC3E}">
        <p14:creationId xmlns:p14="http://schemas.microsoft.com/office/powerpoint/2010/main" val="397039849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755576" y="692696"/>
            <a:ext cx="8229600" cy="1080120"/>
          </a:xfrm>
        </p:spPr>
        <p:txBody>
          <a:bodyPr>
            <a:normAutofit/>
          </a:bodyPr>
          <a:lstStyle/>
          <a:p>
            <a:r>
              <a:rPr lang="zh-CN" altLang="en-US" sz="4000" dirty="0" smtClean="0">
                <a:latin typeface="微软雅黑" pitchFamily="34" charset="-122"/>
                <a:ea typeface="微软雅黑" pitchFamily="34" charset="-122"/>
              </a:rPr>
              <a:t>与</a:t>
            </a:r>
            <a:r>
              <a:rPr lang="en-US" altLang="zh-CN" sz="4000" dirty="0" err="1" smtClean="0">
                <a:latin typeface="微软雅黑" pitchFamily="34" charset="-122"/>
                <a:ea typeface="微软雅黑" pitchFamily="34" charset="-122"/>
              </a:rPr>
              <a:t>Servlet</a:t>
            </a:r>
            <a:r>
              <a:rPr lang="en-US" altLang="zh-CN" sz="4000" dirty="0" smtClean="0">
                <a:latin typeface="微软雅黑" pitchFamily="34" charset="-122"/>
                <a:ea typeface="微软雅黑" pitchFamily="34" charset="-122"/>
              </a:rPr>
              <a:t> API</a:t>
            </a:r>
            <a:r>
              <a:rPr lang="zh-CN" altLang="en-US" sz="4000" dirty="0" smtClean="0">
                <a:latin typeface="微软雅黑" pitchFamily="34" charset="-122"/>
                <a:ea typeface="微软雅黑" pitchFamily="34" charset="-122"/>
              </a:rPr>
              <a:t>解耦的访问方式 </a:t>
            </a:r>
            <a:endParaRPr lang="zh-CN" altLang="en-US" sz="4000" dirty="0">
              <a:latin typeface="微软雅黑" pitchFamily="34" charset="-122"/>
              <a:ea typeface="微软雅黑" pitchFamily="34" charset="-122"/>
            </a:endParaRPr>
          </a:p>
        </p:txBody>
      </p:sp>
      <p:sp>
        <p:nvSpPr>
          <p:cNvPr id="3" name="内容占位符 2"/>
          <p:cNvSpPr>
            <a:spLocks noGrp="1"/>
          </p:cNvSpPr>
          <p:nvPr>
            <p:ph idx="1"/>
          </p:nvPr>
        </p:nvSpPr>
        <p:spPr>
          <a:xfrm>
            <a:off x="302840" y="1772817"/>
            <a:ext cx="8517632" cy="2664296"/>
          </a:xfrm>
        </p:spPr>
        <p:txBody>
          <a:bodyPr>
            <a:normAutofit/>
          </a:bodyPr>
          <a:lstStyle/>
          <a:p>
            <a:r>
              <a:rPr lang="zh-CN" altLang="en-US" sz="2400" dirty="0" smtClean="0">
                <a:latin typeface="微软雅黑" pitchFamily="34" charset="-122"/>
                <a:ea typeface="微软雅黑" pitchFamily="34" charset="-122"/>
              </a:rPr>
              <a:t>为了避免与 </a:t>
            </a:r>
            <a:r>
              <a:rPr lang="en-US" altLang="zh-CN" sz="2400" dirty="0" err="1" smtClean="0">
                <a:latin typeface="微软雅黑" pitchFamily="34" charset="-122"/>
                <a:ea typeface="微软雅黑" pitchFamily="34" charset="-122"/>
              </a:rPr>
              <a:t>Servlet</a:t>
            </a:r>
            <a:r>
              <a:rPr lang="en-US" altLang="zh-CN" sz="2400" dirty="0" smtClean="0">
                <a:latin typeface="微软雅黑" pitchFamily="34" charset="-122"/>
                <a:ea typeface="微软雅黑" pitchFamily="34" charset="-122"/>
              </a:rPr>
              <a:t> API </a:t>
            </a:r>
            <a:r>
              <a:rPr lang="zh-CN" altLang="en-US" sz="2400" dirty="0" smtClean="0">
                <a:latin typeface="微软雅黑" pitchFamily="34" charset="-122"/>
                <a:ea typeface="微软雅黑" pitchFamily="34" charset="-122"/>
              </a:rPr>
              <a:t>耦合在一起</a:t>
            </a:r>
            <a:r>
              <a:rPr lang="en-US" altLang="zh-CN" sz="2400" dirty="0" smtClean="0">
                <a:latin typeface="微软雅黑" pitchFamily="34" charset="-122"/>
                <a:ea typeface="微软雅黑" pitchFamily="34" charset="-122"/>
              </a:rPr>
              <a:t>, </a:t>
            </a:r>
            <a:r>
              <a:rPr lang="zh-CN" altLang="en-US" sz="2400" dirty="0" smtClean="0">
                <a:latin typeface="微软雅黑" pitchFamily="34" charset="-122"/>
                <a:ea typeface="微软雅黑" pitchFamily="34" charset="-122"/>
              </a:rPr>
              <a:t>方便 </a:t>
            </a:r>
            <a:r>
              <a:rPr lang="en-US" altLang="zh-CN" sz="2400" dirty="0" smtClean="0">
                <a:latin typeface="微软雅黑" pitchFamily="34" charset="-122"/>
                <a:ea typeface="微软雅黑" pitchFamily="34" charset="-122"/>
              </a:rPr>
              <a:t>Action </a:t>
            </a:r>
            <a:r>
              <a:rPr lang="zh-CN" altLang="en-US" sz="2400" dirty="0" smtClean="0">
                <a:latin typeface="微软雅黑" pitchFamily="34" charset="-122"/>
                <a:ea typeface="微软雅黑" pitchFamily="34" charset="-122"/>
              </a:rPr>
              <a:t>做</a:t>
            </a:r>
            <a:r>
              <a:rPr lang="zh-CN" altLang="en-US" sz="2400" b="1" dirty="0" smtClean="0">
                <a:solidFill>
                  <a:srgbClr val="FF3300"/>
                </a:solidFill>
                <a:latin typeface="微软雅黑" pitchFamily="34" charset="-122"/>
                <a:ea typeface="微软雅黑" pitchFamily="34" charset="-122"/>
              </a:rPr>
              <a:t>单元测试</a:t>
            </a:r>
            <a:r>
              <a:rPr lang="en-US" altLang="zh-CN" sz="2400" dirty="0" smtClean="0">
                <a:latin typeface="微软雅黑" pitchFamily="34" charset="-122"/>
                <a:ea typeface="微软雅黑" pitchFamily="34" charset="-122"/>
              </a:rPr>
              <a:t>, Struts2 </a:t>
            </a:r>
            <a:r>
              <a:rPr lang="zh-CN" altLang="en-US" sz="2400" dirty="0" smtClean="0">
                <a:latin typeface="微软雅黑" pitchFamily="34" charset="-122"/>
                <a:ea typeface="微软雅黑" pitchFamily="34" charset="-122"/>
              </a:rPr>
              <a:t>对 </a:t>
            </a:r>
            <a:r>
              <a:rPr lang="en-US" altLang="zh-CN" sz="2400" dirty="0" err="1" smtClean="0">
                <a:latin typeface="微软雅黑" pitchFamily="34" charset="-122"/>
                <a:ea typeface="微软雅黑" pitchFamily="34" charset="-122"/>
              </a:rPr>
              <a:t>HttpServletRequest</a:t>
            </a:r>
            <a:r>
              <a:rPr lang="en-US" altLang="zh-CN" sz="2400" dirty="0" smtClean="0">
                <a:latin typeface="微软雅黑" pitchFamily="34" charset="-122"/>
                <a:ea typeface="微软雅黑" pitchFamily="34" charset="-122"/>
              </a:rPr>
              <a:t>, </a:t>
            </a:r>
            <a:r>
              <a:rPr lang="en-US" altLang="zh-CN" sz="2400" dirty="0" err="1" smtClean="0">
                <a:latin typeface="微软雅黑" pitchFamily="34" charset="-122"/>
                <a:ea typeface="微软雅黑" pitchFamily="34" charset="-122"/>
              </a:rPr>
              <a:t>HttpSession</a:t>
            </a:r>
            <a:r>
              <a:rPr lang="en-US" altLang="zh-CN" sz="2400" dirty="0" smtClean="0">
                <a:latin typeface="微软雅黑" pitchFamily="34" charset="-122"/>
                <a:ea typeface="微软雅黑" pitchFamily="34" charset="-122"/>
              </a:rPr>
              <a:t> </a:t>
            </a:r>
            <a:r>
              <a:rPr lang="zh-CN" altLang="en-US" sz="2400" dirty="0" smtClean="0">
                <a:latin typeface="微软雅黑" pitchFamily="34" charset="-122"/>
                <a:ea typeface="微软雅黑" pitchFamily="34" charset="-122"/>
              </a:rPr>
              <a:t>和 </a:t>
            </a:r>
            <a:r>
              <a:rPr lang="en-US" altLang="zh-CN" sz="2400" dirty="0" err="1" smtClean="0">
                <a:latin typeface="微软雅黑" pitchFamily="34" charset="-122"/>
                <a:ea typeface="微软雅黑" pitchFamily="34" charset="-122"/>
              </a:rPr>
              <a:t>ServletContext</a:t>
            </a:r>
            <a:r>
              <a:rPr lang="en-US" altLang="zh-CN" sz="2400" dirty="0" smtClean="0">
                <a:latin typeface="微软雅黑" pitchFamily="34" charset="-122"/>
                <a:ea typeface="微软雅黑" pitchFamily="34" charset="-122"/>
              </a:rPr>
              <a:t> </a:t>
            </a:r>
            <a:r>
              <a:rPr lang="zh-CN" altLang="en-US" sz="2400" dirty="0" smtClean="0">
                <a:latin typeface="微软雅黑" pitchFamily="34" charset="-122"/>
                <a:ea typeface="微软雅黑" pitchFamily="34" charset="-122"/>
              </a:rPr>
              <a:t>进行了封装</a:t>
            </a:r>
            <a:r>
              <a:rPr lang="en-US" altLang="zh-CN" sz="2400" dirty="0" smtClean="0">
                <a:latin typeface="微软雅黑" pitchFamily="34" charset="-122"/>
                <a:ea typeface="微软雅黑" pitchFamily="34" charset="-122"/>
              </a:rPr>
              <a:t>, </a:t>
            </a:r>
            <a:r>
              <a:rPr lang="zh-CN" altLang="en-US" sz="2400" dirty="0" smtClean="0">
                <a:latin typeface="微软雅黑" pitchFamily="34" charset="-122"/>
                <a:ea typeface="微软雅黑" pitchFamily="34" charset="-122"/>
              </a:rPr>
              <a:t>构造了 </a:t>
            </a:r>
            <a:r>
              <a:rPr lang="en-US" altLang="zh-CN" sz="2400" dirty="0" smtClean="0">
                <a:latin typeface="微软雅黑" pitchFamily="34" charset="-122"/>
                <a:ea typeface="微软雅黑" pitchFamily="34" charset="-122"/>
              </a:rPr>
              <a:t>3 </a:t>
            </a:r>
            <a:r>
              <a:rPr lang="zh-CN" altLang="en-US" sz="2400" dirty="0" smtClean="0">
                <a:latin typeface="微软雅黑" pitchFamily="34" charset="-122"/>
                <a:ea typeface="微软雅黑" pitchFamily="34" charset="-122"/>
              </a:rPr>
              <a:t>个 </a:t>
            </a:r>
            <a:r>
              <a:rPr lang="en-US" altLang="zh-CN" sz="2400" dirty="0" smtClean="0">
                <a:latin typeface="微软雅黑" pitchFamily="34" charset="-122"/>
                <a:ea typeface="微软雅黑" pitchFamily="34" charset="-122"/>
              </a:rPr>
              <a:t>Map </a:t>
            </a:r>
            <a:r>
              <a:rPr lang="zh-CN" altLang="en-US" sz="2400" dirty="0" smtClean="0">
                <a:latin typeface="微软雅黑" pitchFamily="34" charset="-122"/>
                <a:ea typeface="微软雅黑" pitchFamily="34" charset="-122"/>
              </a:rPr>
              <a:t>对象来替代这 </a:t>
            </a:r>
            <a:r>
              <a:rPr lang="en-US" altLang="zh-CN" sz="2400" dirty="0" smtClean="0">
                <a:latin typeface="微软雅黑" pitchFamily="34" charset="-122"/>
                <a:ea typeface="微软雅黑" pitchFamily="34" charset="-122"/>
              </a:rPr>
              <a:t>3 </a:t>
            </a:r>
            <a:r>
              <a:rPr lang="zh-CN" altLang="en-US" sz="2400" dirty="0" smtClean="0">
                <a:latin typeface="微软雅黑" pitchFamily="34" charset="-122"/>
                <a:ea typeface="微软雅黑" pitchFamily="34" charset="-122"/>
              </a:rPr>
              <a:t>个对象</a:t>
            </a:r>
            <a:r>
              <a:rPr lang="en-US" altLang="zh-CN" sz="2400" dirty="0" smtClean="0">
                <a:latin typeface="微软雅黑" pitchFamily="34" charset="-122"/>
                <a:ea typeface="微软雅黑" pitchFamily="34" charset="-122"/>
              </a:rPr>
              <a:t>, </a:t>
            </a:r>
            <a:r>
              <a:rPr lang="zh-CN" altLang="en-US" sz="2400" dirty="0" smtClean="0">
                <a:latin typeface="微软雅黑" pitchFamily="34" charset="-122"/>
                <a:ea typeface="微软雅黑" pitchFamily="34" charset="-122"/>
              </a:rPr>
              <a:t>在 </a:t>
            </a:r>
            <a:r>
              <a:rPr lang="en-US" altLang="zh-CN" sz="2400" dirty="0" smtClean="0">
                <a:latin typeface="微软雅黑" pitchFamily="34" charset="-122"/>
                <a:ea typeface="微软雅黑" pitchFamily="34" charset="-122"/>
              </a:rPr>
              <a:t>Action </a:t>
            </a:r>
            <a:r>
              <a:rPr lang="zh-CN" altLang="en-US" sz="2400" dirty="0" smtClean="0">
                <a:latin typeface="微软雅黑" pitchFamily="34" charset="-122"/>
                <a:ea typeface="微软雅黑" pitchFamily="34" charset="-122"/>
              </a:rPr>
              <a:t>中可以直接使用 </a:t>
            </a:r>
            <a:r>
              <a:rPr lang="en-US" altLang="zh-CN" sz="2400" dirty="0" err="1" smtClean="0">
                <a:latin typeface="微软雅黑" pitchFamily="34" charset="-122"/>
                <a:ea typeface="微软雅黑" pitchFamily="34" charset="-122"/>
              </a:rPr>
              <a:t>HttpServletRequest</a:t>
            </a:r>
            <a:r>
              <a:rPr lang="en-US" altLang="zh-CN" sz="2400" dirty="0" smtClean="0">
                <a:latin typeface="微软雅黑" pitchFamily="34" charset="-122"/>
                <a:ea typeface="微软雅黑" pitchFamily="34" charset="-122"/>
              </a:rPr>
              <a:t>, </a:t>
            </a:r>
            <a:r>
              <a:rPr lang="en-US" altLang="zh-CN" sz="2400" dirty="0" err="1" smtClean="0">
                <a:latin typeface="微软雅黑" pitchFamily="34" charset="-122"/>
                <a:ea typeface="微软雅黑" pitchFamily="34" charset="-122"/>
              </a:rPr>
              <a:t>HttpServletSession</a:t>
            </a:r>
            <a:r>
              <a:rPr lang="en-US" altLang="zh-CN" sz="2400" dirty="0" smtClean="0">
                <a:latin typeface="微软雅黑" pitchFamily="34" charset="-122"/>
                <a:ea typeface="微软雅黑" pitchFamily="34" charset="-122"/>
              </a:rPr>
              <a:t>, </a:t>
            </a:r>
            <a:r>
              <a:rPr lang="en-US" altLang="zh-CN" sz="2400" dirty="0" err="1" smtClean="0">
                <a:latin typeface="微软雅黑" pitchFamily="34" charset="-122"/>
                <a:ea typeface="微软雅黑" pitchFamily="34" charset="-122"/>
              </a:rPr>
              <a:t>ServletContext</a:t>
            </a:r>
            <a:r>
              <a:rPr lang="en-US" altLang="zh-CN" sz="2400" dirty="0" smtClean="0">
                <a:latin typeface="微软雅黑" pitchFamily="34" charset="-122"/>
                <a:ea typeface="微软雅黑" pitchFamily="34" charset="-122"/>
              </a:rPr>
              <a:t> </a:t>
            </a:r>
            <a:r>
              <a:rPr lang="zh-CN" altLang="en-US" sz="2400" dirty="0" smtClean="0">
                <a:latin typeface="微软雅黑" pitchFamily="34" charset="-122"/>
                <a:ea typeface="微软雅黑" pitchFamily="34" charset="-122"/>
              </a:rPr>
              <a:t>对应的 </a:t>
            </a:r>
            <a:r>
              <a:rPr lang="en-US" altLang="zh-CN" sz="2400" b="1" dirty="0" smtClean="0">
                <a:solidFill>
                  <a:srgbClr val="0000FF"/>
                </a:solidFill>
                <a:latin typeface="微软雅黑" pitchFamily="34" charset="-122"/>
                <a:ea typeface="微软雅黑" pitchFamily="34" charset="-122"/>
              </a:rPr>
              <a:t>Map </a:t>
            </a:r>
            <a:r>
              <a:rPr lang="zh-CN" altLang="en-US" sz="2400" b="1" dirty="0" smtClean="0">
                <a:solidFill>
                  <a:srgbClr val="0000FF"/>
                </a:solidFill>
                <a:latin typeface="微软雅黑" pitchFamily="34" charset="-122"/>
                <a:ea typeface="微软雅黑" pitchFamily="34" charset="-122"/>
              </a:rPr>
              <a:t>对象来保存和读取数据</a:t>
            </a:r>
            <a:r>
              <a:rPr lang="en-US" altLang="zh-CN" sz="2400" dirty="0" smtClean="0">
                <a:latin typeface="微软雅黑" pitchFamily="34" charset="-122"/>
                <a:ea typeface="微软雅黑" pitchFamily="34" charset="-122"/>
              </a:rPr>
              <a:t>. </a:t>
            </a:r>
          </a:p>
        </p:txBody>
      </p:sp>
    </p:spTree>
    <p:extLst>
      <p:ext uri="{BB962C8B-B14F-4D97-AF65-F5344CB8AC3E}">
        <p14:creationId xmlns:p14="http://schemas.microsoft.com/office/powerpoint/2010/main" val="381794767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23528" y="699536"/>
            <a:ext cx="8613580" cy="1001272"/>
          </a:xfrm>
        </p:spPr>
        <p:txBody>
          <a:bodyPr>
            <a:normAutofit fontScale="90000"/>
          </a:bodyPr>
          <a:lstStyle/>
          <a:p>
            <a:r>
              <a:rPr lang="zh-CN" altLang="en-US" dirty="0" smtClean="0">
                <a:latin typeface="微软雅黑" pitchFamily="34" charset="-122"/>
                <a:ea typeface="微软雅黑" pitchFamily="34" charset="-122"/>
              </a:rPr>
              <a:t>通过 </a:t>
            </a:r>
            <a:r>
              <a:rPr lang="en-US" altLang="zh-CN" dirty="0" err="1" smtClean="0">
                <a:latin typeface="微软雅黑" pitchFamily="34" charset="-122"/>
                <a:ea typeface="微软雅黑" pitchFamily="34" charset="-122"/>
              </a:rPr>
              <a:t>ActionContext</a:t>
            </a:r>
            <a:r>
              <a:rPr lang="en-US" altLang="zh-CN" dirty="0" smtClean="0">
                <a:latin typeface="微软雅黑" pitchFamily="34" charset="-122"/>
                <a:ea typeface="微软雅黑" pitchFamily="34" charset="-122"/>
              </a:rPr>
              <a:t> </a:t>
            </a:r>
            <a:r>
              <a:rPr lang="zh-CN" altLang="en-US" dirty="0" smtClean="0">
                <a:latin typeface="微软雅黑" pitchFamily="34" charset="-122"/>
                <a:ea typeface="微软雅黑" pitchFamily="34" charset="-122"/>
              </a:rPr>
              <a:t>访问 </a:t>
            </a:r>
            <a:r>
              <a:rPr lang="en-US" altLang="zh-CN" dirty="0" smtClean="0">
                <a:latin typeface="微软雅黑" pitchFamily="34" charset="-122"/>
                <a:ea typeface="微软雅黑" pitchFamily="34" charset="-122"/>
              </a:rPr>
              <a:t>Web </a:t>
            </a:r>
            <a:r>
              <a:rPr lang="zh-CN" altLang="en-US" dirty="0" smtClean="0">
                <a:latin typeface="微软雅黑" pitchFamily="34" charset="-122"/>
                <a:ea typeface="微软雅黑" pitchFamily="34" charset="-122"/>
              </a:rPr>
              <a:t>资源</a:t>
            </a:r>
            <a:endParaRPr lang="zh-CN" altLang="en-US" dirty="0">
              <a:latin typeface="微软雅黑" pitchFamily="34" charset="-122"/>
              <a:ea typeface="微软雅黑" pitchFamily="34" charset="-122"/>
            </a:endParaRPr>
          </a:p>
        </p:txBody>
      </p:sp>
      <p:sp>
        <p:nvSpPr>
          <p:cNvPr id="3" name="内容占位符 2"/>
          <p:cNvSpPr>
            <a:spLocks noGrp="1"/>
          </p:cNvSpPr>
          <p:nvPr>
            <p:ph idx="1"/>
          </p:nvPr>
        </p:nvSpPr>
        <p:spPr>
          <a:xfrm>
            <a:off x="323528" y="1772816"/>
            <a:ext cx="8568952" cy="4968552"/>
          </a:xfrm>
        </p:spPr>
        <p:txBody>
          <a:bodyPr>
            <a:normAutofit/>
          </a:bodyPr>
          <a:lstStyle/>
          <a:p>
            <a:r>
              <a:rPr lang="en-US" altLang="zh-CN" sz="2000" b="1" dirty="0" err="1" smtClean="0">
                <a:solidFill>
                  <a:srgbClr val="FF3300"/>
                </a:solidFill>
                <a:latin typeface="微软雅黑" pitchFamily="34" charset="-122"/>
                <a:ea typeface="微软雅黑" pitchFamily="34" charset="-122"/>
              </a:rPr>
              <a:t>ActionContext</a:t>
            </a:r>
            <a:r>
              <a:rPr lang="en-US" altLang="zh-CN" sz="2000" dirty="0" smtClean="0">
                <a:latin typeface="微软雅黑" pitchFamily="34" charset="-122"/>
                <a:ea typeface="微软雅黑" pitchFamily="34" charset="-122"/>
              </a:rPr>
              <a:t> </a:t>
            </a:r>
            <a:r>
              <a:rPr lang="zh-CN" altLang="en-US" sz="2000" dirty="0" smtClean="0">
                <a:latin typeface="微软雅黑" pitchFamily="34" charset="-122"/>
                <a:ea typeface="微软雅黑" pitchFamily="34" charset="-122"/>
              </a:rPr>
              <a:t>是 </a:t>
            </a:r>
            <a:r>
              <a:rPr lang="en-US" altLang="zh-CN" sz="2000" dirty="0" smtClean="0">
                <a:latin typeface="微软雅黑" pitchFamily="34" charset="-122"/>
                <a:ea typeface="微软雅黑" pitchFamily="34" charset="-122"/>
              </a:rPr>
              <a:t>Action </a:t>
            </a:r>
            <a:r>
              <a:rPr lang="zh-CN" altLang="en-US" sz="2000" dirty="0" smtClean="0">
                <a:latin typeface="微软雅黑" pitchFamily="34" charset="-122"/>
                <a:ea typeface="微软雅黑" pitchFamily="34" charset="-122"/>
              </a:rPr>
              <a:t>执行的上下文对象</a:t>
            </a:r>
            <a:r>
              <a:rPr lang="en-US" altLang="zh-CN" sz="2000" dirty="0" smtClean="0">
                <a:latin typeface="微软雅黑" pitchFamily="34" charset="-122"/>
                <a:ea typeface="微软雅黑" pitchFamily="34" charset="-122"/>
              </a:rPr>
              <a:t>, </a:t>
            </a:r>
            <a:r>
              <a:rPr lang="zh-CN" altLang="en-US" sz="2000" dirty="0" smtClean="0">
                <a:latin typeface="微软雅黑" pitchFamily="34" charset="-122"/>
                <a:ea typeface="微软雅黑" pitchFamily="34" charset="-122"/>
              </a:rPr>
              <a:t>在 </a:t>
            </a:r>
            <a:r>
              <a:rPr lang="en-US" altLang="zh-CN" sz="2000" dirty="0" err="1" smtClean="0">
                <a:latin typeface="微软雅黑" pitchFamily="34" charset="-122"/>
                <a:ea typeface="微软雅黑" pitchFamily="34" charset="-122"/>
              </a:rPr>
              <a:t>ActionContext</a:t>
            </a:r>
            <a:r>
              <a:rPr lang="en-US" altLang="zh-CN" sz="2000" dirty="0" smtClean="0">
                <a:latin typeface="微软雅黑" pitchFamily="34" charset="-122"/>
                <a:ea typeface="微软雅黑" pitchFamily="34" charset="-122"/>
              </a:rPr>
              <a:t> </a:t>
            </a:r>
            <a:r>
              <a:rPr lang="zh-CN" altLang="en-US" sz="2000" dirty="0" smtClean="0">
                <a:latin typeface="微软雅黑" pitchFamily="34" charset="-122"/>
                <a:ea typeface="微软雅黑" pitchFamily="34" charset="-122"/>
              </a:rPr>
              <a:t>中保存了 </a:t>
            </a:r>
            <a:r>
              <a:rPr lang="en-US" altLang="zh-CN" sz="2000" dirty="0" smtClean="0">
                <a:latin typeface="微软雅黑" pitchFamily="34" charset="-122"/>
                <a:ea typeface="微软雅黑" pitchFamily="34" charset="-122"/>
              </a:rPr>
              <a:t>Action </a:t>
            </a:r>
            <a:r>
              <a:rPr lang="zh-CN" altLang="en-US" sz="2000" dirty="0" smtClean="0">
                <a:latin typeface="微软雅黑" pitchFamily="34" charset="-122"/>
                <a:ea typeface="微软雅黑" pitchFamily="34" charset="-122"/>
              </a:rPr>
              <a:t>执行所需要的</a:t>
            </a:r>
            <a:r>
              <a:rPr lang="zh-CN" altLang="en-US" sz="2000" b="1" dirty="0" smtClean="0">
                <a:solidFill>
                  <a:srgbClr val="FF3300"/>
                </a:solidFill>
                <a:latin typeface="微软雅黑" pitchFamily="34" charset="-122"/>
                <a:ea typeface="微软雅黑" pitchFamily="34" charset="-122"/>
              </a:rPr>
              <a:t>所有对象</a:t>
            </a:r>
            <a:r>
              <a:rPr lang="en-US" altLang="zh-CN" sz="2000" dirty="0" smtClean="0">
                <a:latin typeface="微软雅黑" pitchFamily="34" charset="-122"/>
                <a:ea typeface="微软雅黑" pitchFamily="34" charset="-122"/>
              </a:rPr>
              <a:t>, </a:t>
            </a:r>
            <a:r>
              <a:rPr lang="zh-CN" altLang="en-US" sz="2000" dirty="0" smtClean="0">
                <a:latin typeface="微软雅黑" pitchFamily="34" charset="-122"/>
                <a:ea typeface="微软雅黑" pitchFamily="34" charset="-122"/>
              </a:rPr>
              <a:t>包括 </a:t>
            </a:r>
            <a:r>
              <a:rPr lang="en-US" altLang="zh-CN" sz="2000" dirty="0" smtClean="0">
                <a:latin typeface="微软雅黑" pitchFamily="34" charset="-122"/>
                <a:ea typeface="微软雅黑" pitchFamily="34" charset="-122"/>
              </a:rPr>
              <a:t>parameters, request, session, application </a:t>
            </a:r>
            <a:r>
              <a:rPr lang="zh-CN" altLang="en-US" sz="2000" dirty="0" smtClean="0">
                <a:latin typeface="微软雅黑" pitchFamily="34" charset="-122"/>
                <a:ea typeface="微软雅黑" pitchFamily="34" charset="-122"/>
              </a:rPr>
              <a:t>等</a:t>
            </a:r>
            <a:r>
              <a:rPr lang="en-US" altLang="zh-CN" sz="2000" dirty="0" smtClean="0">
                <a:latin typeface="微软雅黑" pitchFamily="34" charset="-122"/>
                <a:ea typeface="微软雅黑" pitchFamily="34" charset="-122"/>
              </a:rPr>
              <a:t>. </a:t>
            </a:r>
          </a:p>
          <a:p>
            <a:r>
              <a:rPr lang="zh-CN" altLang="en-US" sz="2000" dirty="0">
                <a:latin typeface="微软雅黑" pitchFamily="34" charset="-122"/>
                <a:ea typeface="微软雅黑" pitchFamily="34" charset="-122"/>
              </a:rPr>
              <a:t>获取 </a:t>
            </a:r>
            <a:r>
              <a:rPr lang="en-US" altLang="zh-CN" sz="2000" dirty="0" err="1">
                <a:latin typeface="微软雅黑" pitchFamily="34" charset="-122"/>
                <a:ea typeface="微软雅黑" pitchFamily="34" charset="-122"/>
              </a:rPr>
              <a:t>HttpSession</a:t>
            </a:r>
            <a:r>
              <a:rPr lang="en-US" altLang="zh-CN" sz="2000" dirty="0">
                <a:latin typeface="微软雅黑" pitchFamily="34" charset="-122"/>
                <a:ea typeface="微软雅黑" pitchFamily="34" charset="-122"/>
              </a:rPr>
              <a:t> </a:t>
            </a:r>
            <a:r>
              <a:rPr lang="zh-CN" altLang="en-US" sz="2000" dirty="0">
                <a:latin typeface="微软雅黑" pitchFamily="34" charset="-122"/>
                <a:ea typeface="微软雅黑" pitchFamily="34" charset="-122"/>
              </a:rPr>
              <a:t>对应的 </a:t>
            </a:r>
            <a:r>
              <a:rPr lang="en-US" altLang="zh-CN" sz="2000" dirty="0">
                <a:latin typeface="微软雅黑" pitchFamily="34" charset="-122"/>
                <a:ea typeface="微软雅黑" pitchFamily="34" charset="-122"/>
              </a:rPr>
              <a:t>Map </a:t>
            </a:r>
            <a:r>
              <a:rPr lang="zh-CN" altLang="en-US" sz="2000" dirty="0">
                <a:latin typeface="微软雅黑" pitchFamily="34" charset="-122"/>
                <a:ea typeface="微软雅黑" pitchFamily="34" charset="-122"/>
              </a:rPr>
              <a:t>对象</a:t>
            </a:r>
            <a:r>
              <a:rPr lang="en-US" altLang="zh-CN" sz="2000" dirty="0">
                <a:latin typeface="微软雅黑" pitchFamily="34" charset="-122"/>
                <a:ea typeface="微软雅黑" pitchFamily="34" charset="-122"/>
              </a:rPr>
              <a:t>:	</a:t>
            </a:r>
          </a:p>
          <a:p>
            <a:pPr lvl="1"/>
            <a:r>
              <a:rPr lang="en-US" altLang="zh-CN" sz="1800" dirty="0">
                <a:latin typeface="微软雅黑" pitchFamily="34" charset="-122"/>
                <a:ea typeface="微软雅黑" pitchFamily="34" charset="-122"/>
              </a:rPr>
              <a:t>public Map </a:t>
            </a:r>
            <a:r>
              <a:rPr lang="en-US" altLang="zh-CN" sz="1800" dirty="0" err="1">
                <a:latin typeface="微软雅黑" pitchFamily="34" charset="-122"/>
                <a:ea typeface="微软雅黑" pitchFamily="34" charset="-122"/>
              </a:rPr>
              <a:t>getSession</a:t>
            </a:r>
            <a:r>
              <a:rPr lang="en-US" altLang="zh-CN" sz="1800" dirty="0">
                <a:latin typeface="微软雅黑" pitchFamily="34" charset="-122"/>
                <a:ea typeface="微软雅黑" pitchFamily="34" charset="-122"/>
              </a:rPr>
              <a:t>()</a:t>
            </a:r>
          </a:p>
          <a:p>
            <a:r>
              <a:rPr lang="zh-CN" altLang="en-US" sz="2000" dirty="0">
                <a:latin typeface="微软雅黑" pitchFamily="34" charset="-122"/>
                <a:ea typeface="微软雅黑" pitchFamily="34" charset="-122"/>
              </a:rPr>
              <a:t>获取 </a:t>
            </a:r>
            <a:r>
              <a:rPr lang="en-US" altLang="zh-CN" sz="2000" dirty="0" err="1">
                <a:latin typeface="微软雅黑" pitchFamily="34" charset="-122"/>
                <a:ea typeface="微软雅黑" pitchFamily="34" charset="-122"/>
              </a:rPr>
              <a:t>ServletContext</a:t>
            </a:r>
            <a:r>
              <a:rPr lang="en-US" altLang="zh-CN" sz="2000" dirty="0">
                <a:latin typeface="微软雅黑" pitchFamily="34" charset="-122"/>
                <a:ea typeface="微软雅黑" pitchFamily="34" charset="-122"/>
              </a:rPr>
              <a:t> </a:t>
            </a:r>
            <a:r>
              <a:rPr lang="zh-CN" altLang="en-US" sz="2000" dirty="0">
                <a:latin typeface="微软雅黑" pitchFamily="34" charset="-122"/>
                <a:ea typeface="微软雅黑" pitchFamily="34" charset="-122"/>
              </a:rPr>
              <a:t>对应的 </a:t>
            </a:r>
            <a:r>
              <a:rPr lang="en-US" altLang="zh-CN" sz="2000" dirty="0">
                <a:latin typeface="微软雅黑" pitchFamily="34" charset="-122"/>
                <a:ea typeface="微软雅黑" pitchFamily="34" charset="-122"/>
              </a:rPr>
              <a:t>Map </a:t>
            </a:r>
            <a:r>
              <a:rPr lang="zh-CN" altLang="en-US" sz="2000" dirty="0">
                <a:latin typeface="微软雅黑" pitchFamily="34" charset="-122"/>
                <a:ea typeface="微软雅黑" pitchFamily="34" charset="-122"/>
              </a:rPr>
              <a:t>对象</a:t>
            </a:r>
            <a:r>
              <a:rPr lang="en-US" altLang="zh-CN" sz="2000" dirty="0">
                <a:latin typeface="微软雅黑" pitchFamily="34" charset="-122"/>
                <a:ea typeface="微软雅黑" pitchFamily="34" charset="-122"/>
              </a:rPr>
              <a:t>:</a:t>
            </a:r>
          </a:p>
          <a:p>
            <a:pPr lvl="1"/>
            <a:r>
              <a:rPr lang="en-US" altLang="zh-CN" sz="1800" dirty="0">
                <a:latin typeface="微软雅黑" pitchFamily="34" charset="-122"/>
                <a:ea typeface="微软雅黑" pitchFamily="34" charset="-122"/>
              </a:rPr>
              <a:t>public Map </a:t>
            </a:r>
            <a:r>
              <a:rPr lang="en-US" altLang="zh-CN" sz="1800" dirty="0" err="1">
                <a:latin typeface="微软雅黑" pitchFamily="34" charset="-122"/>
                <a:ea typeface="微软雅黑" pitchFamily="34" charset="-122"/>
              </a:rPr>
              <a:t>getApplication</a:t>
            </a:r>
            <a:r>
              <a:rPr lang="en-US" altLang="zh-CN" sz="1800" dirty="0" smtClean="0">
                <a:latin typeface="微软雅黑" pitchFamily="34" charset="-122"/>
                <a:ea typeface="微软雅黑" pitchFamily="34" charset="-122"/>
              </a:rPr>
              <a:t>()</a:t>
            </a:r>
          </a:p>
          <a:p>
            <a:r>
              <a:rPr lang="zh-CN" altLang="en-US" sz="2000" dirty="0" smtClean="0">
                <a:latin typeface="微软雅黑" pitchFamily="34" charset="-122"/>
                <a:ea typeface="微软雅黑" pitchFamily="34" charset="-122"/>
              </a:rPr>
              <a:t>获取请求参数对应</a:t>
            </a:r>
            <a:r>
              <a:rPr lang="zh-CN" altLang="en-US" sz="2000" dirty="0">
                <a:latin typeface="微软雅黑" pitchFamily="34" charset="-122"/>
                <a:ea typeface="微软雅黑" pitchFamily="34" charset="-122"/>
              </a:rPr>
              <a:t>的 </a:t>
            </a:r>
            <a:r>
              <a:rPr lang="en-US" altLang="zh-CN" sz="2000" dirty="0">
                <a:latin typeface="微软雅黑" pitchFamily="34" charset="-122"/>
                <a:ea typeface="微软雅黑" pitchFamily="34" charset="-122"/>
              </a:rPr>
              <a:t>Map </a:t>
            </a:r>
            <a:r>
              <a:rPr lang="zh-CN" altLang="en-US" sz="2000" dirty="0">
                <a:latin typeface="微软雅黑" pitchFamily="34" charset="-122"/>
                <a:ea typeface="微软雅黑" pitchFamily="34" charset="-122"/>
              </a:rPr>
              <a:t>对象</a:t>
            </a:r>
            <a:r>
              <a:rPr lang="en-US" altLang="zh-CN" sz="2000" dirty="0">
                <a:latin typeface="微软雅黑" pitchFamily="34" charset="-122"/>
                <a:ea typeface="微软雅黑" pitchFamily="34" charset="-122"/>
              </a:rPr>
              <a:t>:</a:t>
            </a:r>
          </a:p>
          <a:p>
            <a:pPr lvl="1"/>
            <a:r>
              <a:rPr lang="en-US" altLang="zh-CN" sz="1600" dirty="0">
                <a:latin typeface="微软雅黑" pitchFamily="34" charset="-122"/>
                <a:ea typeface="微软雅黑" pitchFamily="34" charset="-122"/>
              </a:rPr>
              <a:t>p</a:t>
            </a:r>
            <a:r>
              <a:rPr lang="en-US" altLang="zh-CN" sz="1600" dirty="0" smtClean="0">
                <a:latin typeface="微软雅黑" pitchFamily="34" charset="-122"/>
                <a:ea typeface="微软雅黑" pitchFamily="34" charset="-122"/>
              </a:rPr>
              <a:t>ublic Map </a:t>
            </a:r>
            <a:r>
              <a:rPr lang="en-US" altLang="zh-CN" sz="1600" dirty="0" err="1" smtClean="0">
                <a:latin typeface="微软雅黑" pitchFamily="34" charset="-122"/>
                <a:ea typeface="微软雅黑" pitchFamily="34" charset="-122"/>
              </a:rPr>
              <a:t>getParameters</a:t>
            </a:r>
            <a:r>
              <a:rPr lang="en-US" altLang="zh-CN" sz="1600" dirty="0" smtClean="0">
                <a:latin typeface="微软雅黑" pitchFamily="34" charset="-122"/>
                <a:ea typeface="微软雅黑" pitchFamily="34" charset="-122"/>
              </a:rPr>
              <a:t>()</a:t>
            </a:r>
          </a:p>
          <a:p>
            <a:r>
              <a:rPr lang="zh-CN" altLang="en-US" sz="2000" dirty="0" smtClean="0">
                <a:latin typeface="微软雅黑" pitchFamily="34" charset="-122"/>
                <a:ea typeface="微软雅黑" pitchFamily="34" charset="-122"/>
              </a:rPr>
              <a:t>获取 </a:t>
            </a:r>
            <a:r>
              <a:rPr lang="en-US" altLang="zh-CN" sz="2000" dirty="0" err="1" smtClean="0">
                <a:latin typeface="微软雅黑" pitchFamily="34" charset="-122"/>
                <a:ea typeface="微软雅黑" pitchFamily="34" charset="-122"/>
              </a:rPr>
              <a:t>HttpServletRequest</a:t>
            </a:r>
            <a:r>
              <a:rPr lang="en-US" altLang="zh-CN" sz="2000" dirty="0" smtClean="0">
                <a:latin typeface="微软雅黑" pitchFamily="34" charset="-122"/>
                <a:ea typeface="微软雅黑" pitchFamily="34" charset="-122"/>
              </a:rPr>
              <a:t> </a:t>
            </a:r>
            <a:r>
              <a:rPr lang="zh-CN" altLang="en-US" sz="2000" dirty="0" smtClean="0">
                <a:latin typeface="微软雅黑" pitchFamily="34" charset="-122"/>
                <a:ea typeface="微软雅黑" pitchFamily="34" charset="-122"/>
              </a:rPr>
              <a:t>对应的 </a:t>
            </a:r>
            <a:r>
              <a:rPr lang="en-US" altLang="zh-CN" sz="2000" dirty="0" smtClean="0">
                <a:latin typeface="微软雅黑" pitchFamily="34" charset="-122"/>
                <a:ea typeface="微软雅黑" pitchFamily="34" charset="-122"/>
              </a:rPr>
              <a:t>Map </a:t>
            </a:r>
            <a:r>
              <a:rPr lang="zh-CN" altLang="en-US" sz="2000" dirty="0" smtClean="0">
                <a:latin typeface="微软雅黑" pitchFamily="34" charset="-122"/>
                <a:ea typeface="微软雅黑" pitchFamily="34" charset="-122"/>
              </a:rPr>
              <a:t>对象</a:t>
            </a:r>
            <a:r>
              <a:rPr lang="en-US" altLang="zh-CN" sz="2000" dirty="0" smtClean="0">
                <a:latin typeface="微软雅黑" pitchFamily="34" charset="-122"/>
                <a:ea typeface="微软雅黑" pitchFamily="34" charset="-122"/>
              </a:rPr>
              <a:t>:</a:t>
            </a:r>
          </a:p>
          <a:p>
            <a:pPr lvl="1"/>
            <a:r>
              <a:rPr lang="en-US" altLang="zh-CN" sz="1800" dirty="0" smtClean="0">
                <a:latin typeface="微软雅黑" pitchFamily="34" charset="-122"/>
                <a:ea typeface="微软雅黑" pitchFamily="34" charset="-122"/>
              </a:rPr>
              <a:t>public Object get(Object key): </a:t>
            </a:r>
            <a:r>
              <a:rPr lang="en-US" altLang="zh-CN" sz="1800" dirty="0" err="1" smtClean="0">
                <a:latin typeface="微软雅黑" pitchFamily="34" charset="-122"/>
                <a:ea typeface="微软雅黑" pitchFamily="34" charset="-122"/>
              </a:rPr>
              <a:t>ActionContext</a:t>
            </a:r>
            <a:r>
              <a:rPr lang="en-US" altLang="zh-CN" sz="1800" dirty="0" smtClean="0">
                <a:latin typeface="微软雅黑" pitchFamily="34" charset="-122"/>
                <a:ea typeface="微软雅黑" pitchFamily="34" charset="-122"/>
              </a:rPr>
              <a:t> </a:t>
            </a:r>
            <a:r>
              <a:rPr lang="zh-CN" altLang="en-US" sz="1800" dirty="0" smtClean="0">
                <a:latin typeface="微软雅黑" pitchFamily="34" charset="-122"/>
                <a:ea typeface="微软雅黑" pitchFamily="34" charset="-122"/>
              </a:rPr>
              <a:t>类中没有提供类似 </a:t>
            </a:r>
            <a:r>
              <a:rPr lang="en-US" altLang="zh-CN" sz="1800" dirty="0" err="1" smtClean="0">
                <a:latin typeface="微软雅黑" pitchFamily="34" charset="-122"/>
                <a:ea typeface="微软雅黑" pitchFamily="34" charset="-122"/>
              </a:rPr>
              <a:t>getRequest</a:t>
            </a:r>
            <a:r>
              <a:rPr lang="en-US" altLang="zh-CN" sz="1800" dirty="0" smtClean="0">
                <a:latin typeface="微软雅黑" pitchFamily="34" charset="-122"/>
                <a:ea typeface="微软雅黑" pitchFamily="34" charset="-122"/>
              </a:rPr>
              <a:t>() </a:t>
            </a:r>
            <a:r>
              <a:rPr lang="zh-CN" altLang="en-US" sz="1800" dirty="0" smtClean="0">
                <a:latin typeface="微软雅黑" pitchFamily="34" charset="-122"/>
                <a:ea typeface="微软雅黑" pitchFamily="34" charset="-122"/>
              </a:rPr>
              <a:t>这样的方法来获取 </a:t>
            </a:r>
            <a:r>
              <a:rPr lang="en-US" altLang="zh-CN" sz="1800" dirty="0" err="1" smtClean="0">
                <a:latin typeface="微软雅黑" pitchFamily="34" charset="-122"/>
                <a:ea typeface="微软雅黑" pitchFamily="34" charset="-122"/>
              </a:rPr>
              <a:t>HttpServletRequest</a:t>
            </a:r>
            <a:r>
              <a:rPr lang="en-US" altLang="zh-CN" sz="1800" dirty="0" smtClean="0">
                <a:latin typeface="微软雅黑" pitchFamily="34" charset="-122"/>
                <a:ea typeface="微软雅黑" pitchFamily="34" charset="-122"/>
              </a:rPr>
              <a:t> </a:t>
            </a:r>
            <a:r>
              <a:rPr lang="zh-CN" altLang="en-US" sz="1800" dirty="0" smtClean="0">
                <a:latin typeface="微软雅黑" pitchFamily="34" charset="-122"/>
                <a:ea typeface="微软雅黑" pitchFamily="34" charset="-122"/>
              </a:rPr>
              <a:t>对应的 </a:t>
            </a:r>
            <a:r>
              <a:rPr lang="en-US" altLang="zh-CN" sz="1800" dirty="0" smtClean="0">
                <a:latin typeface="微软雅黑" pitchFamily="34" charset="-122"/>
                <a:ea typeface="微软雅黑" pitchFamily="34" charset="-122"/>
              </a:rPr>
              <a:t>Map </a:t>
            </a:r>
            <a:r>
              <a:rPr lang="zh-CN" altLang="en-US" sz="1800" dirty="0" smtClean="0">
                <a:latin typeface="微软雅黑" pitchFamily="34" charset="-122"/>
                <a:ea typeface="微软雅黑" pitchFamily="34" charset="-122"/>
              </a:rPr>
              <a:t>对象</a:t>
            </a:r>
            <a:r>
              <a:rPr lang="en-US" altLang="zh-CN" sz="1800" dirty="0" smtClean="0">
                <a:latin typeface="微软雅黑" pitchFamily="34" charset="-122"/>
                <a:ea typeface="微软雅黑" pitchFamily="34" charset="-122"/>
              </a:rPr>
              <a:t>. </a:t>
            </a:r>
            <a:r>
              <a:rPr lang="zh-CN" altLang="en-US" sz="1800" dirty="0" smtClean="0">
                <a:latin typeface="微软雅黑" pitchFamily="34" charset="-122"/>
                <a:ea typeface="微软雅黑" pitchFamily="34" charset="-122"/>
              </a:rPr>
              <a:t>要得到 </a:t>
            </a:r>
            <a:r>
              <a:rPr lang="en-US" altLang="zh-CN" sz="1800" dirty="0" err="1" smtClean="0">
                <a:latin typeface="微软雅黑" pitchFamily="34" charset="-122"/>
                <a:ea typeface="微软雅黑" pitchFamily="34" charset="-122"/>
              </a:rPr>
              <a:t>HttpServletRequest</a:t>
            </a:r>
            <a:r>
              <a:rPr lang="en-US" altLang="zh-CN" sz="1800" dirty="0" smtClean="0">
                <a:latin typeface="微软雅黑" pitchFamily="34" charset="-122"/>
                <a:ea typeface="微软雅黑" pitchFamily="34" charset="-122"/>
              </a:rPr>
              <a:t> </a:t>
            </a:r>
            <a:r>
              <a:rPr lang="zh-CN" altLang="en-US" sz="1800" dirty="0" smtClean="0">
                <a:latin typeface="微软雅黑" pitchFamily="34" charset="-122"/>
                <a:ea typeface="微软雅黑" pitchFamily="34" charset="-122"/>
              </a:rPr>
              <a:t>对应的 </a:t>
            </a:r>
            <a:r>
              <a:rPr lang="en-US" altLang="zh-CN" sz="1800" dirty="0" smtClean="0">
                <a:latin typeface="微软雅黑" pitchFamily="34" charset="-122"/>
                <a:ea typeface="微软雅黑" pitchFamily="34" charset="-122"/>
              </a:rPr>
              <a:t>Map </a:t>
            </a:r>
            <a:r>
              <a:rPr lang="zh-CN" altLang="en-US" sz="1800" dirty="0" smtClean="0">
                <a:latin typeface="微软雅黑" pitchFamily="34" charset="-122"/>
                <a:ea typeface="微软雅黑" pitchFamily="34" charset="-122"/>
              </a:rPr>
              <a:t>对象</a:t>
            </a:r>
            <a:r>
              <a:rPr lang="en-US" altLang="zh-CN" sz="1800" dirty="0" smtClean="0">
                <a:latin typeface="微软雅黑" pitchFamily="34" charset="-122"/>
                <a:ea typeface="微软雅黑" pitchFamily="34" charset="-122"/>
              </a:rPr>
              <a:t>, </a:t>
            </a:r>
            <a:r>
              <a:rPr lang="zh-CN" altLang="en-US" sz="1800" dirty="0" smtClean="0">
                <a:latin typeface="微软雅黑" pitchFamily="34" charset="-122"/>
                <a:ea typeface="微软雅黑" pitchFamily="34" charset="-122"/>
              </a:rPr>
              <a:t>可以</a:t>
            </a:r>
            <a:r>
              <a:rPr lang="zh-CN" altLang="en-US" sz="1800" b="1" dirty="0" smtClean="0">
                <a:solidFill>
                  <a:srgbClr val="0000FF"/>
                </a:solidFill>
                <a:latin typeface="微软雅黑" pitchFamily="34" charset="-122"/>
                <a:ea typeface="微软雅黑" pitchFamily="34" charset="-122"/>
              </a:rPr>
              <a:t>通过为 </a:t>
            </a:r>
            <a:r>
              <a:rPr lang="en-US" altLang="zh-CN" sz="1800" b="1" dirty="0" smtClean="0">
                <a:solidFill>
                  <a:srgbClr val="0000FF"/>
                </a:solidFill>
                <a:latin typeface="微软雅黑" pitchFamily="34" charset="-122"/>
                <a:ea typeface="微软雅黑" pitchFamily="34" charset="-122"/>
              </a:rPr>
              <a:t>get() </a:t>
            </a:r>
            <a:r>
              <a:rPr lang="zh-CN" altLang="en-US" sz="1800" b="1" dirty="0" smtClean="0">
                <a:solidFill>
                  <a:srgbClr val="0000FF"/>
                </a:solidFill>
                <a:latin typeface="微软雅黑" pitchFamily="34" charset="-122"/>
                <a:ea typeface="微软雅黑" pitchFamily="34" charset="-122"/>
              </a:rPr>
              <a:t>方法传递 “</a:t>
            </a:r>
            <a:r>
              <a:rPr lang="en-US" altLang="zh-CN" sz="1800" b="1" dirty="0" smtClean="0">
                <a:solidFill>
                  <a:srgbClr val="0000FF"/>
                </a:solidFill>
                <a:latin typeface="微软雅黑" pitchFamily="34" charset="-122"/>
                <a:ea typeface="微软雅黑" pitchFamily="34" charset="-122"/>
              </a:rPr>
              <a:t>request” </a:t>
            </a:r>
            <a:r>
              <a:rPr lang="zh-CN" altLang="en-US" sz="1800" b="1" dirty="0" smtClean="0">
                <a:solidFill>
                  <a:srgbClr val="0000FF"/>
                </a:solidFill>
                <a:latin typeface="微软雅黑" pitchFamily="34" charset="-122"/>
                <a:ea typeface="微软雅黑" pitchFamily="34" charset="-122"/>
              </a:rPr>
              <a:t>参数实现</a:t>
            </a:r>
          </a:p>
          <a:p>
            <a:endParaRPr lang="zh-CN" altLang="en-US" sz="2800" dirty="0">
              <a:latin typeface="微软雅黑" pitchFamily="34" charset="-122"/>
              <a:ea typeface="微软雅黑" pitchFamily="34" charset="-122"/>
            </a:endParaRPr>
          </a:p>
        </p:txBody>
      </p:sp>
    </p:spTree>
    <p:extLst>
      <p:ext uri="{BB962C8B-B14F-4D97-AF65-F5344CB8AC3E}">
        <p14:creationId xmlns:p14="http://schemas.microsoft.com/office/powerpoint/2010/main" val="317468500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755576" y="793248"/>
            <a:ext cx="8229600" cy="857256"/>
          </a:xfrm>
        </p:spPr>
        <p:txBody>
          <a:bodyPr>
            <a:normAutofit/>
          </a:bodyPr>
          <a:lstStyle/>
          <a:p>
            <a:r>
              <a:rPr lang="zh-CN" altLang="en-US" sz="3600" b="1" dirty="0" smtClean="0">
                <a:latin typeface="微软雅黑" pitchFamily="34" charset="-122"/>
                <a:ea typeface="微软雅黑" pitchFamily="34" charset="-122"/>
              </a:rPr>
              <a:t>通过实现 </a:t>
            </a:r>
            <a:r>
              <a:rPr lang="en-US" altLang="zh-CN" sz="3600" b="1" dirty="0" smtClean="0">
                <a:latin typeface="微软雅黑" pitchFamily="34" charset="-122"/>
                <a:ea typeface="微软雅黑" pitchFamily="34" charset="-122"/>
              </a:rPr>
              <a:t>Aware </a:t>
            </a:r>
            <a:r>
              <a:rPr lang="zh-CN" altLang="en-US" sz="3600" b="1" dirty="0" smtClean="0">
                <a:latin typeface="微软雅黑" pitchFamily="34" charset="-122"/>
                <a:ea typeface="微软雅黑" pitchFamily="34" charset="-122"/>
              </a:rPr>
              <a:t>接口访问 </a:t>
            </a:r>
            <a:r>
              <a:rPr lang="en-US" altLang="zh-CN" sz="3600" b="1" dirty="0" smtClean="0">
                <a:latin typeface="微软雅黑" pitchFamily="34" charset="-122"/>
                <a:ea typeface="微软雅黑" pitchFamily="34" charset="-122"/>
              </a:rPr>
              <a:t>Web </a:t>
            </a:r>
            <a:r>
              <a:rPr lang="zh-CN" altLang="en-US" sz="3600" b="1" dirty="0" smtClean="0">
                <a:latin typeface="微软雅黑" pitchFamily="34" charset="-122"/>
                <a:ea typeface="微软雅黑" pitchFamily="34" charset="-122"/>
              </a:rPr>
              <a:t>资源</a:t>
            </a:r>
            <a:endParaRPr lang="zh-CN" altLang="en-US" sz="3600" b="1" dirty="0">
              <a:latin typeface="微软雅黑" pitchFamily="34" charset="-122"/>
              <a:ea typeface="微软雅黑" pitchFamily="34" charset="-122"/>
            </a:endParaRPr>
          </a:p>
        </p:txBody>
      </p:sp>
      <p:sp>
        <p:nvSpPr>
          <p:cNvPr id="3" name="内容占位符 2"/>
          <p:cNvSpPr>
            <a:spLocks noGrp="1"/>
          </p:cNvSpPr>
          <p:nvPr>
            <p:ph idx="1"/>
          </p:nvPr>
        </p:nvSpPr>
        <p:spPr>
          <a:xfrm>
            <a:off x="302840" y="1711349"/>
            <a:ext cx="8445624" cy="4525963"/>
          </a:xfrm>
        </p:spPr>
        <p:txBody>
          <a:bodyPr>
            <a:normAutofit/>
          </a:bodyPr>
          <a:lstStyle/>
          <a:p>
            <a:r>
              <a:rPr lang="en-US" altLang="zh-CN" sz="2400" dirty="0" smtClean="0">
                <a:latin typeface="微软雅黑" pitchFamily="34" charset="-122"/>
                <a:ea typeface="微软雅黑" pitchFamily="34" charset="-122"/>
              </a:rPr>
              <a:t>Action </a:t>
            </a:r>
            <a:r>
              <a:rPr lang="zh-CN" altLang="en-US" sz="2400" dirty="0" smtClean="0">
                <a:latin typeface="微软雅黑" pitchFamily="34" charset="-122"/>
                <a:ea typeface="微软雅黑" pitchFamily="34" charset="-122"/>
              </a:rPr>
              <a:t>类通过可以实现某些特定的接口</a:t>
            </a:r>
            <a:r>
              <a:rPr lang="en-US" altLang="zh-CN" sz="2400" dirty="0" smtClean="0">
                <a:latin typeface="微软雅黑" pitchFamily="34" charset="-122"/>
                <a:ea typeface="微软雅黑" pitchFamily="34" charset="-122"/>
              </a:rPr>
              <a:t>, </a:t>
            </a:r>
            <a:r>
              <a:rPr lang="zh-CN" altLang="en-US" sz="2400" dirty="0" smtClean="0">
                <a:latin typeface="微软雅黑" pitchFamily="34" charset="-122"/>
                <a:ea typeface="微软雅黑" pitchFamily="34" charset="-122"/>
              </a:rPr>
              <a:t>让 </a:t>
            </a:r>
            <a:r>
              <a:rPr lang="en-US" altLang="zh-CN" sz="2400" dirty="0" smtClean="0">
                <a:latin typeface="微软雅黑" pitchFamily="34" charset="-122"/>
                <a:ea typeface="微软雅黑" pitchFamily="34" charset="-122"/>
              </a:rPr>
              <a:t>Struts2 </a:t>
            </a:r>
            <a:r>
              <a:rPr lang="zh-CN" altLang="en-US" sz="2400" dirty="0" smtClean="0">
                <a:latin typeface="微软雅黑" pitchFamily="34" charset="-122"/>
                <a:ea typeface="微软雅黑" pitchFamily="34" charset="-122"/>
              </a:rPr>
              <a:t>框架在运行时向 </a:t>
            </a:r>
            <a:r>
              <a:rPr lang="en-US" altLang="zh-CN" sz="2400" dirty="0" smtClean="0">
                <a:latin typeface="微软雅黑" pitchFamily="34" charset="-122"/>
                <a:ea typeface="微软雅黑" pitchFamily="34" charset="-122"/>
              </a:rPr>
              <a:t>Action </a:t>
            </a:r>
            <a:r>
              <a:rPr lang="zh-CN" altLang="en-US" sz="2400" dirty="0" smtClean="0">
                <a:latin typeface="微软雅黑" pitchFamily="34" charset="-122"/>
                <a:ea typeface="微软雅黑" pitchFamily="34" charset="-122"/>
              </a:rPr>
              <a:t>实例</a:t>
            </a:r>
            <a:r>
              <a:rPr lang="zh-CN" altLang="en-US" sz="2400" b="1" dirty="0" smtClean="0">
                <a:solidFill>
                  <a:srgbClr val="0000FF"/>
                </a:solidFill>
                <a:latin typeface="微软雅黑" pitchFamily="34" charset="-122"/>
                <a:ea typeface="微软雅黑" pitchFamily="34" charset="-122"/>
              </a:rPr>
              <a:t>注入</a:t>
            </a:r>
            <a:r>
              <a:rPr lang="zh-CN" altLang="en-US" sz="2400" dirty="0" smtClean="0">
                <a:latin typeface="微软雅黑" pitchFamily="34" charset="-122"/>
                <a:ea typeface="微软雅黑" pitchFamily="34" charset="-122"/>
              </a:rPr>
              <a:t> </a:t>
            </a:r>
            <a:r>
              <a:rPr lang="en-US" altLang="zh-CN" sz="2400" dirty="0" smtClean="0">
                <a:latin typeface="微软雅黑" pitchFamily="34" charset="-122"/>
                <a:ea typeface="微软雅黑" pitchFamily="34" charset="-122"/>
              </a:rPr>
              <a:t>parameters, request, session </a:t>
            </a:r>
            <a:r>
              <a:rPr lang="zh-CN" altLang="en-US" sz="2400" dirty="0" smtClean="0">
                <a:latin typeface="微软雅黑" pitchFamily="34" charset="-122"/>
                <a:ea typeface="微软雅黑" pitchFamily="34" charset="-122"/>
              </a:rPr>
              <a:t>和 </a:t>
            </a:r>
            <a:r>
              <a:rPr lang="en-US" altLang="zh-CN" sz="2400" dirty="0" smtClean="0">
                <a:latin typeface="微软雅黑" pitchFamily="34" charset="-122"/>
                <a:ea typeface="微软雅黑" pitchFamily="34" charset="-122"/>
              </a:rPr>
              <a:t>application </a:t>
            </a:r>
            <a:r>
              <a:rPr lang="zh-CN" altLang="en-US" sz="2400" dirty="0" smtClean="0">
                <a:latin typeface="微软雅黑" pitchFamily="34" charset="-122"/>
                <a:ea typeface="微软雅黑" pitchFamily="34" charset="-122"/>
              </a:rPr>
              <a:t>对应的 </a:t>
            </a:r>
            <a:r>
              <a:rPr lang="en-US" altLang="zh-CN" sz="2400" dirty="0" smtClean="0">
                <a:latin typeface="微软雅黑" pitchFamily="34" charset="-122"/>
                <a:ea typeface="微软雅黑" pitchFamily="34" charset="-122"/>
              </a:rPr>
              <a:t>Map </a:t>
            </a:r>
            <a:r>
              <a:rPr lang="zh-CN" altLang="en-US" sz="2400" dirty="0" smtClean="0">
                <a:latin typeface="微软雅黑" pitchFamily="34" charset="-122"/>
                <a:ea typeface="微软雅黑" pitchFamily="34" charset="-122"/>
              </a:rPr>
              <a:t>对象</a:t>
            </a:r>
            <a:r>
              <a:rPr lang="en-US" altLang="zh-CN" sz="2400" dirty="0" smtClean="0">
                <a:latin typeface="微软雅黑" pitchFamily="34" charset="-122"/>
                <a:ea typeface="微软雅黑" pitchFamily="34" charset="-122"/>
              </a:rPr>
              <a:t>: </a:t>
            </a:r>
          </a:p>
          <a:p>
            <a:endParaRPr lang="zh-CN" altLang="en-US" sz="2400" dirty="0">
              <a:latin typeface="微软雅黑" pitchFamily="34" charset="-122"/>
              <a:ea typeface="微软雅黑" pitchFamily="34" charset="-122"/>
            </a:endParaRPr>
          </a:p>
        </p:txBody>
      </p:sp>
      <p:pic>
        <p:nvPicPr>
          <p:cNvPr id="4" name="Picture 7"/>
          <p:cNvPicPr>
            <a:picLocks noChangeAspect="1" noChangeArrowheads="1"/>
          </p:cNvPicPr>
          <p:nvPr/>
        </p:nvPicPr>
        <p:blipFill>
          <a:blip r:embed="rId2"/>
          <a:srcRect/>
          <a:stretch>
            <a:fillRect/>
          </a:stretch>
        </p:blipFill>
        <p:spPr bwMode="auto">
          <a:xfrm>
            <a:off x="668547" y="3090664"/>
            <a:ext cx="6497975" cy="1130424"/>
          </a:xfrm>
          <a:prstGeom prst="rect">
            <a:avLst/>
          </a:prstGeom>
          <a:noFill/>
          <a:ln w="9525">
            <a:noFill/>
            <a:miter lim="800000"/>
            <a:headEnd/>
            <a:tailEnd/>
          </a:ln>
          <a:effectLst/>
        </p:spPr>
      </p:pic>
    </p:spTree>
    <p:extLst>
      <p:ext uri="{BB962C8B-B14F-4D97-AF65-F5344CB8AC3E}">
        <p14:creationId xmlns:p14="http://schemas.microsoft.com/office/powerpoint/2010/main" val="291841341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755576" y="771544"/>
            <a:ext cx="8229600" cy="857256"/>
          </a:xfrm>
        </p:spPr>
        <p:txBody>
          <a:bodyPr/>
          <a:lstStyle/>
          <a:p>
            <a:r>
              <a:rPr lang="zh-CN" altLang="en-US" dirty="0" smtClean="0">
                <a:latin typeface="微软雅黑" pitchFamily="34" charset="-122"/>
                <a:ea typeface="微软雅黑" pitchFamily="34" charset="-122"/>
              </a:rPr>
              <a:t>与 </a:t>
            </a:r>
            <a:r>
              <a:rPr lang="en-US" altLang="zh-CN" dirty="0" err="1" smtClean="0">
                <a:latin typeface="微软雅黑" pitchFamily="34" charset="-122"/>
                <a:ea typeface="微软雅黑" pitchFamily="34" charset="-122"/>
              </a:rPr>
              <a:t>Servlet</a:t>
            </a:r>
            <a:r>
              <a:rPr lang="en-US" altLang="zh-CN" dirty="0" smtClean="0">
                <a:latin typeface="微软雅黑" pitchFamily="34" charset="-122"/>
                <a:ea typeface="微软雅黑" pitchFamily="34" charset="-122"/>
              </a:rPr>
              <a:t> </a:t>
            </a:r>
            <a:r>
              <a:rPr lang="zh-CN" altLang="en-US" dirty="0" smtClean="0">
                <a:latin typeface="微软雅黑" pitchFamily="34" charset="-122"/>
                <a:ea typeface="微软雅黑" pitchFamily="34" charset="-122"/>
              </a:rPr>
              <a:t>耦合的访问方式</a:t>
            </a:r>
            <a:endParaRPr lang="zh-CN" altLang="en-US" dirty="0">
              <a:latin typeface="微软雅黑" pitchFamily="34" charset="-122"/>
              <a:ea typeface="微软雅黑" pitchFamily="34" charset="-122"/>
            </a:endParaRPr>
          </a:p>
        </p:txBody>
      </p:sp>
      <p:sp>
        <p:nvSpPr>
          <p:cNvPr id="3" name="内容占位符 2"/>
          <p:cNvSpPr>
            <a:spLocks noGrp="1"/>
          </p:cNvSpPr>
          <p:nvPr>
            <p:ph idx="1"/>
          </p:nvPr>
        </p:nvSpPr>
        <p:spPr>
          <a:xfrm>
            <a:off x="395536" y="1855365"/>
            <a:ext cx="8496944" cy="4741987"/>
          </a:xfrm>
        </p:spPr>
        <p:txBody>
          <a:bodyPr>
            <a:normAutofit/>
          </a:bodyPr>
          <a:lstStyle/>
          <a:p>
            <a:r>
              <a:rPr lang="zh-CN" altLang="en-US" sz="2400" dirty="0" smtClean="0">
                <a:latin typeface="微软雅黑" pitchFamily="34" charset="-122"/>
                <a:ea typeface="微软雅黑" pitchFamily="34" charset="-122"/>
              </a:rPr>
              <a:t>直接访问 </a:t>
            </a:r>
            <a:r>
              <a:rPr lang="en-US" altLang="zh-CN" sz="2400" dirty="0" err="1" smtClean="0">
                <a:latin typeface="微软雅黑" pitchFamily="34" charset="-122"/>
                <a:ea typeface="微软雅黑" pitchFamily="34" charset="-122"/>
              </a:rPr>
              <a:t>Servlet</a:t>
            </a:r>
            <a:r>
              <a:rPr lang="en-US" altLang="zh-CN" sz="2400" dirty="0" smtClean="0">
                <a:latin typeface="微软雅黑" pitchFamily="34" charset="-122"/>
                <a:ea typeface="微软雅黑" pitchFamily="34" charset="-122"/>
              </a:rPr>
              <a:t> API </a:t>
            </a:r>
            <a:r>
              <a:rPr lang="zh-CN" altLang="en-US" sz="2400" dirty="0" smtClean="0">
                <a:latin typeface="微软雅黑" pitchFamily="34" charset="-122"/>
                <a:ea typeface="微软雅黑" pitchFamily="34" charset="-122"/>
              </a:rPr>
              <a:t>将使 </a:t>
            </a:r>
            <a:r>
              <a:rPr lang="en-US" altLang="zh-CN" sz="2400" dirty="0" smtClean="0">
                <a:latin typeface="微软雅黑" pitchFamily="34" charset="-122"/>
                <a:ea typeface="微软雅黑" pitchFamily="34" charset="-122"/>
              </a:rPr>
              <a:t>Action </a:t>
            </a:r>
            <a:r>
              <a:rPr lang="zh-CN" altLang="en-US" sz="2400" dirty="0" smtClean="0">
                <a:latin typeface="微软雅黑" pitchFamily="34" charset="-122"/>
                <a:ea typeface="微软雅黑" pitchFamily="34" charset="-122"/>
              </a:rPr>
              <a:t>与 </a:t>
            </a:r>
            <a:r>
              <a:rPr lang="en-US" altLang="zh-CN" sz="2400" dirty="0" err="1" smtClean="0">
                <a:latin typeface="微软雅黑" pitchFamily="34" charset="-122"/>
                <a:ea typeface="微软雅黑" pitchFamily="34" charset="-122"/>
              </a:rPr>
              <a:t>Servlet</a:t>
            </a:r>
            <a:r>
              <a:rPr lang="en-US" altLang="zh-CN" sz="2400" dirty="0" smtClean="0">
                <a:latin typeface="微软雅黑" pitchFamily="34" charset="-122"/>
                <a:ea typeface="微软雅黑" pitchFamily="34" charset="-122"/>
              </a:rPr>
              <a:t> </a:t>
            </a:r>
            <a:r>
              <a:rPr lang="zh-CN" altLang="en-US" sz="2400" dirty="0" smtClean="0">
                <a:latin typeface="微软雅黑" pitchFamily="34" charset="-122"/>
                <a:ea typeface="微软雅黑" pitchFamily="34" charset="-122"/>
              </a:rPr>
              <a:t>环境耦合在一起</a:t>
            </a:r>
            <a:r>
              <a:rPr lang="en-US" altLang="zh-CN" sz="2400" dirty="0" smtClean="0">
                <a:latin typeface="微软雅黑" pitchFamily="34" charset="-122"/>
                <a:ea typeface="微软雅黑" pitchFamily="34" charset="-122"/>
              </a:rPr>
              <a:t>,  </a:t>
            </a:r>
            <a:r>
              <a:rPr lang="zh-CN" altLang="en-US" sz="2400" dirty="0" smtClean="0">
                <a:latin typeface="微软雅黑" pitchFamily="34" charset="-122"/>
                <a:ea typeface="微软雅黑" pitchFamily="34" charset="-122"/>
              </a:rPr>
              <a:t>测试时需要有 </a:t>
            </a:r>
            <a:r>
              <a:rPr lang="en-US" altLang="zh-CN" sz="2400" dirty="0" err="1" smtClean="0">
                <a:latin typeface="微软雅黑" pitchFamily="34" charset="-122"/>
                <a:ea typeface="微软雅黑" pitchFamily="34" charset="-122"/>
              </a:rPr>
              <a:t>Servlet</a:t>
            </a:r>
            <a:r>
              <a:rPr lang="en-US" altLang="zh-CN" sz="2400" dirty="0" smtClean="0">
                <a:latin typeface="微软雅黑" pitchFamily="34" charset="-122"/>
                <a:ea typeface="微软雅黑" pitchFamily="34" charset="-122"/>
              </a:rPr>
              <a:t> </a:t>
            </a:r>
            <a:r>
              <a:rPr lang="zh-CN" altLang="en-US" sz="2400" dirty="0" smtClean="0">
                <a:latin typeface="微软雅黑" pitchFamily="34" charset="-122"/>
                <a:ea typeface="微软雅黑" pitchFamily="34" charset="-122"/>
              </a:rPr>
              <a:t>容器</a:t>
            </a:r>
            <a:r>
              <a:rPr lang="en-US" altLang="zh-CN" sz="2400" dirty="0" smtClean="0">
                <a:latin typeface="微软雅黑" pitchFamily="34" charset="-122"/>
                <a:ea typeface="微软雅黑" pitchFamily="34" charset="-122"/>
              </a:rPr>
              <a:t>, </a:t>
            </a:r>
            <a:r>
              <a:rPr lang="zh-CN" altLang="en-US" sz="2400" dirty="0" smtClean="0">
                <a:latin typeface="微软雅黑" pitchFamily="34" charset="-122"/>
                <a:ea typeface="微软雅黑" pitchFamily="34" charset="-122"/>
              </a:rPr>
              <a:t>不便于对 </a:t>
            </a:r>
            <a:r>
              <a:rPr lang="en-US" altLang="zh-CN" sz="2400" dirty="0" smtClean="0">
                <a:latin typeface="微软雅黑" pitchFamily="34" charset="-122"/>
                <a:ea typeface="微软雅黑" pitchFamily="34" charset="-122"/>
              </a:rPr>
              <a:t>Action </a:t>
            </a:r>
            <a:r>
              <a:rPr lang="zh-CN" altLang="en-US" sz="2400" dirty="0" smtClean="0">
                <a:latin typeface="微软雅黑" pitchFamily="34" charset="-122"/>
                <a:ea typeface="微软雅黑" pitchFamily="34" charset="-122"/>
              </a:rPr>
              <a:t>的单元测试</a:t>
            </a:r>
            <a:r>
              <a:rPr lang="en-US" altLang="zh-CN" sz="2400" dirty="0" smtClean="0">
                <a:latin typeface="微软雅黑" pitchFamily="34" charset="-122"/>
                <a:ea typeface="微软雅黑" pitchFamily="34" charset="-122"/>
              </a:rPr>
              <a:t>. </a:t>
            </a:r>
          </a:p>
          <a:p>
            <a:r>
              <a:rPr lang="zh-CN" altLang="en-US" sz="2400" dirty="0" smtClean="0">
                <a:latin typeface="微软雅黑" pitchFamily="34" charset="-122"/>
                <a:ea typeface="微软雅黑" pitchFamily="34" charset="-122"/>
              </a:rPr>
              <a:t>直接获取 </a:t>
            </a:r>
            <a:r>
              <a:rPr lang="en-US" altLang="zh-CN" sz="2400" dirty="0" err="1" smtClean="0">
                <a:latin typeface="微软雅黑" pitchFamily="34" charset="-122"/>
                <a:ea typeface="微软雅黑" pitchFamily="34" charset="-122"/>
              </a:rPr>
              <a:t>HttpServletRequest</a:t>
            </a:r>
            <a:r>
              <a:rPr lang="en-US" altLang="zh-CN" sz="2400" dirty="0" smtClean="0">
                <a:latin typeface="微软雅黑" pitchFamily="34" charset="-122"/>
                <a:ea typeface="微软雅黑" pitchFamily="34" charset="-122"/>
              </a:rPr>
              <a:t> </a:t>
            </a:r>
            <a:r>
              <a:rPr lang="zh-CN" altLang="en-US" sz="2400" dirty="0" smtClean="0">
                <a:latin typeface="微软雅黑" pitchFamily="34" charset="-122"/>
                <a:ea typeface="微软雅黑" pitchFamily="34" charset="-122"/>
              </a:rPr>
              <a:t>对象</a:t>
            </a:r>
            <a:r>
              <a:rPr lang="en-US" altLang="zh-CN" sz="2400" dirty="0" smtClean="0">
                <a:latin typeface="微软雅黑" pitchFamily="34" charset="-122"/>
                <a:ea typeface="微软雅黑" pitchFamily="34" charset="-122"/>
              </a:rPr>
              <a:t>: </a:t>
            </a:r>
          </a:p>
          <a:p>
            <a:pPr lvl="1"/>
            <a:r>
              <a:rPr lang="en-US" altLang="zh-CN" sz="2000" b="1" dirty="0" err="1" smtClean="0">
                <a:solidFill>
                  <a:srgbClr val="FF0000"/>
                </a:solidFill>
                <a:latin typeface="微软雅黑" pitchFamily="34" charset="-122"/>
                <a:ea typeface="微软雅黑" pitchFamily="34" charset="-122"/>
              </a:rPr>
              <a:t>Servlet</a:t>
            </a:r>
            <a:r>
              <a:rPr lang="en-US" altLang="zh-CN" sz="2000" b="1" dirty="0" err="1" smtClean="0">
                <a:solidFill>
                  <a:srgbClr val="0000FF"/>
                </a:solidFill>
                <a:latin typeface="微软雅黑" pitchFamily="34" charset="-122"/>
                <a:ea typeface="微软雅黑" pitchFamily="34" charset="-122"/>
              </a:rPr>
              <a:t>ActionContext</a:t>
            </a:r>
            <a:r>
              <a:rPr lang="en-US" altLang="zh-CN" sz="2000" dirty="0" err="1" smtClean="0">
                <a:latin typeface="微软雅黑" pitchFamily="34" charset="-122"/>
                <a:ea typeface="微软雅黑" pitchFamily="34" charset="-122"/>
              </a:rPr>
              <a:t>.getRequest</a:t>
            </a:r>
            <a:r>
              <a:rPr lang="en-US" altLang="zh-CN" sz="2000" dirty="0" smtClean="0">
                <a:latin typeface="微软雅黑" pitchFamily="34" charset="-122"/>
                <a:ea typeface="微软雅黑" pitchFamily="34" charset="-122"/>
              </a:rPr>
              <a:t>()</a:t>
            </a:r>
          </a:p>
          <a:p>
            <a:r>
              <a:rPr lang="zh-CN" altLang="en-US" sz="2400" dirty="0" smtClean="0">
                <a:latin typeface="微软雅黑" pitchFamily="34" charset="-122"/>
                <a:ea typeface="微软雅黑" pitchFamily="34" charset="-122"/>
              </a:rPr>
              <a:t>直接获取 </a:t>
            </a:r>
            <a:r>
              <a:rPr lang="en-US" altLang="zh-CN" sz="2400" dirty="0" err="1" smtClean="0">
                <a:latin typeface="微软雅黑" pitchFamily="34" charset="-122"/>
                <a:ea typeface="微软雅黑" pitchFamily="34" charset="-122"/>
              </a:rPr>
              <a:t>HttpSession</a:t>
            </a:r>
            <a:r>
              <a:rPr lang="en-US" altLang="zh-CN" sz="2400" dirty="0" smtClean="0">
                <a:latin typeface="微软雅黑" pitchFamily="34" charset="-122"/>
                <a:ea typeface="微软雅黑" pitchFamily="34" charset="-122"/>
              </a:rPr>
              <a:t> </a:t>
            </a:r>
            <a:r>
              <a:rPr lang="zh-CN" altLang="en-US" sz="2400" dirty="0" smtClean="0">
                <a:latin typeface="微软雅黑" pitchFamily="34" charset="-122"/>
                <a:ea typeface="微软雅黑" pitchFamily="34" charset="-122"/>
              </a:rPr>
              <a:t>对象</a:t>
            </a:r>
          </a:p>
          <a:p>
            <a:pPr lvl="1"/>
            <a:r>
              <a:rPr lang="en-US" altLang="zh-CN" sz="2000" dirty="0" err="1" smtClean="0">
                <a:latin typeface="微软雅黑" pitchFamily="34" charset="-122"/>
                <a:ea typeface="微软雅黑" pitchFamily="34" charset="-122"/>
              </a:rPr>
              <a:t>ServletActionContext.getRequest</a:t>
            </a:r>
            <a:r>
              <a:rPr lang="en-US" altLang="zh-CN" sz="2000" dirty="0" smtClean="0">
                <a:latin typeface="微软雅黑" pitchFamily="34" charset="-122"/>
                <a:ea typeface="微软雅黑" pitchFamily="34" charset="-122"/>
              </a:rPr>
              <a:t>().</a:t>
            </a:r>
            <a:r>
              <a:rPr lang="en-US" altLang="zh-CN" sz="2000" dirty="0" err="1" smtClean="0">
                <a:latin typeface="微软雅黑" pitchFamily="34" charset="-122"/>
                <a:ea typeface="微软雅黑" pitchFamily="34" charset="-122"/>
              </a:rPr>
              <a:t>getSession</a:t>
            </a:r>
            <a:r>
              <a:rPr lang="en-US" altLang="zh-CN" sz="2000" dirty="0" smtClean="0">
                <a:latin typeface="微软雅黑" pitchFamily="34" charset="-122"/>
                <a:ea typeface="微软雅黑" pitchFamily="34" charset="-122"/>
              </a:rPr>
              <a:t>()</a:t>
            </a:r>
          </a:p>
          <a:p>
            <a:r>
              <a:rPr lang="zh-CN" altLang="en-US" sz="2400" dirty="0" smtClean="0">
                <a:latin typeface="微软雅黑" pitchFamily="34" charset="-122"/>
                <a:ea typeface="微软雅黑" pitchFamily="34" charset="-122"/>
              </a:rPr>
              <a:t>直接获取 </a:t>
            </a:r>
            <a:r>
              <a:rPr lang="en-US" altLang="zh-CN" sz="2400" dirty="0" err="1" smtClean="0">
                <a:latin typeface="微软雅黑" pitchFamily="34" charset="-122"/>
                <a:ea typeface="微软雅黑" pitchFamily="34" charset="-122"/>
              </a:rPr>
              <a:t>ServletContext</a:t>
            </a:r>
            <a:r>
              <a:rPr lang="en-US" altLang="zh-CN" sz="2400" dirty="0" smtClean="0">
                <a:latin typeface="微软雅黑" pitchFamily="34" charset="-122"/>
                <a:ea typeface="微软雅黑" pitchFamily="34" charset="-122"/>
              </a:rPr>
              <a:t> </a:t>
            </a:r>
            <a:r>
              <a:rPr lang="zh-CN" altLang="en-US" sz="2400" dirty="0" smtClean="0">
                <a:latin typeface="微软雅黑" pitchFamily="34" charset="-122"/>
                <a:ea typeface="微软雅黑" pitchFamily="34" charset="-122"/>
              </a:rPr>
              <a:t>对象</a:t>
            </a:r>
          </a:p>
          <a:p>
            <a:pPr lvl="1"/>
            <a:r>
              <a:rPr lang="en-US" altLang="zh-CN" sz="2000" dirty="0" err="1" smtClean="0">
                <a:latin typeface="微软雅黑" pitchFamily="34" charset="-122"/>
                <a:ea typeface="微软雅黑" pitchFamily="34" charset="-122"/>
              </a:rPr>
              <a:t>ServletActionContext.getServletContext</a:t>
            </a:r>
            <a:r>
              <a:rPr lang="en-US" altLang="zh-CN" sz="2000" dirty="0" smtClean="0">
                <a:latin typeface="微软雅黑" pitchFamily="34" charset="-122"/>
                <a:ea typeface="微软雅黑" pitchFamily="34" charset="-122"/>
              </a:rPr>
              <a:t>()</a:t>
            </a:r>
          </a:p>
          <a:p>
            <a:r>
              <a:rPr lang="zh-CN" altLang="en-US" sz="2400" dirty="0" smtClean="0">
                <a:latin typeface="微软雅黑" pitchFamily="34" charset="-122"/>
                <a:ea typeface="微软雅黑" pitchFamily="34" charset="-122"/>
              </a:rPr>
              <a:t>通过实现 </a:t>
            </a:r>
            <a:r>
              <a:rPr lang="en-US" altLang="zh-CN" sz="2400" dirty="0" err="1">
                <a:latin typeface="微软雅黑" pitchFamily="34" charset="-122"/>
                <a:ea typeface="微软雅黑" pitchFamily="34" charset="-122"/>
              </a:rPr>
              <a:t>ServletRequestAware</a:t>
            </a:r>
            <a:r>
              <a:rPr lang="en-US" altLang="zh-CN" sz="2400" dirty="0">
                <a:latin typeface="微软雅黑" pitchFamily="34" charset="-122"/>
                <a:ea typeface="微软雅黑" pitchFamily="34" charset="-122"/>
              </a:rPr>
              <a:t>, </a:t>
            </a:r>
            <a:r>
              <a:rPr lang="en-US" altLang="zh-CN" sz="2400" dirty="0" err="1" smtClean="0">
                <a:latin typeface="微软雅黑" pitchFamily="34" charset="-122"/>
                <a:ea typeface="微软雅黑" pitchFamily="34" charset="-122"/>
              </a:rPr>
              <a:t>ServletContextAware</a:t>
            </a:r>
            <a:r>
              <a:rPr lang="en-US" altLang="zh-CN" sz="2400" dirty="0" smtClean="0">
                <a:latin typeface="微软雅黑" pitchFamily="34" charset="-122"/>
                <a:ea typeface="微软雅黑" pitchFamily="34" charset="-122"/>
              </a:rPr>
              <a:t> </a:t>
            </a:r>
            <a:r>
              <a:rPr lang="zh-CN" altLang="en-US" sz="2400" dirty="0" smtClean="0">
                <a:latin typeface="微软雅黑" pitchFamily="34" charset="-122"/>
                <a:ea typeface="微软雅黑" pitchFamily="34" charset="-122"/>
              </a:rPr>
              <a:t>等接口的方式</a:t>
            </a:r>
            <a:endParaRPr lang="en-US" altLang="zh-CN" sz="2400" dirty="0" smtClean="0">
              <a:latin typeface="微软雅黑" pitchFamily="34" charset="-122"/>
              <a:ea typeface="微软雅黑" pitchFamily="34" charset="-122"/>
            </a:endParaRPr>
          </a:p>
        </p:txBody>
      </p:sp>
    </p:spTree>
    <p:extLst>
      <p:ext uri="{BB962C8B-B14F-4D97-AF65-F5344CB8AC3E}">
        <p14:creationId xmlns:p14="http://schemas.microsoft.com/office/powerpoint/2010/main" val="345349014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755576" y="692696"/>
            <a:ext cx="8229600" cy="1152128"/>
          </a:xfrm>
        </p:spPr>
        <p:txBody>
          <a:bodyPr/>
          <a:lstStyle/>
          <a:p>
            <a:r>
              <a:rPr lang="en-US" altLang="zh-CN" dirty="0" err="1" smtClean="0">
                <a:latin typeface="微软雅黑" pitchFamily="34" charset="-122"/>
                <a:ea typeface="微软雅黑" pitchFamily="34" charset="-122"/>
              </a:rPr>
              <a:t>ActionSupport</a:t>
            </a:r>
            <a:endParaRPr lang="zh-CN" altLang="en-US" dirty="0">
              <a:latin typeface="微软雅黑" pitchFamily="34" charset="-122"/>
              <a:ea typeface="微软雅黑" pitchFamily="34" charset="-122"/>
            </a:endParaRPr>
          </a:p>
        </p:txBody>
      </p:sp>
      <p:sp>
        <p:nvSpPr>
          <p:cNvPr id="3" name="内容占位符 2"/>
          <p:cNvSpPr>
            <a:spLocks noGrp="1"/>
          </p:cNvSpPr>
          <p:nvPr>
            <p:ph idx="1"/>
          </p:nvPr>
        </p:nvSpPr>
        <p:spPr>
          <a:xfrm>
            <a:off x="323528" y="1855365"/>
            <a:ext cx="8352928" cy="4525963"/>
          </a:xfrm>
        </p:spPr>
        <p:txBody>
          <a:bodyPr>
            <a:normAutofit/>
          </a:bodyPr>
          <a:lstStyle/>
          <a:p>
            <a:r>
              <a:rPr lang="en-US" altLang="zh-CN" sz="2800" dirty="0" smtClean="0">
                <a:latin typeface="微软雅黑" pitchFamily="34" charset="-122"/>
                <a:ea typeface="微软雅黑" pitchFamily="34" charset="-122"/>
              </a:rPr>
              <a:t>com.opensymphony.xwork2.ActionSupport </a:t>
            </a:r>
            <a:r>
              <a:rPr lang="zh-CN" altLang="en-US" sz="2800" dirty="0" smtClean="0">
                <a:latin typeface="微软雅黑" pitchFamily="34" charset="-122"/>
                <a:ea typeface="微软雅黑" pitchFamily="34" charset="-122"/>
              </a:rPr>
              <a:t>类是默认的 </a:t>
            </a:r>
            <a:r>
              <a:rPr lang="en-US" altLang="zh-CN" sz="2800" dirty="0" smtClean="0">
                <a:latin typeface="微软雅黑" pitchFamily="34" charset="-122"/>
                <a:ea typeface="微软雅黑" pitchFamily="34" charset="-122"/>
              </a:rPr>
              <a:t>Action </a:t>
            </a:r>
            <a:r>
              <a:rPr lang="zh-CN" altLang="en-US" sz="2800" dirty="0" smtClean="0">
                <a:latin typeface="微软雅黑" pitchFamily="34" charset="-122"/>
                <a:ea typeface="微软雅黑" pitchFamily="34" charset="-122"/>
              </a:rPr>
              <a:t>类</a:t>
            </a:r>
            <a:r>
              <a:rPr lang="en-US" altLang="zh-CN" sz="2800" dirty="0" smtClean="0">
                <a:latin typeface="微软雅黑" pitchFamily="34" charset="-122"/>
                <a:ea typeface="微软雅黑" pitchFamily="34" charset="-122"/>
              </a:rPr>
              <a:t>. </a:t>
            </a:r>
          </a:p>
          <a:p>
            <a:r>
              <a:rPr lang="zh-CN" altLang="en-US" sz="2800" dirty="0" smtClean="0">
                <a:latin typeface="微软雅黑" pitchFamily="34" charset="-122"/>
                <a:ea typeface="微软雅黑" pitchFamily="34" charset="-122"/>
              </a:rPr>
              <a:t>在编写 </a:t>
            </a:r>
            <a:r>
              <a:rPr lang="en-US" altLang="zh-CN" sz="2800" dirty="0" smtClean="0">
                <a:latin typeface="微软雅黑" pitchFamily="34" charset="-122"/>
                <a:ea typeface="微软雅黑" pitchFamily="34" charset="-122"/>
              </a:rPr>
              <a:t>Action </a:t>
            </a:r>
            <a:r>
              <a:rPr lang="zh-CN" altLang="en-US" sz="2800" dirty="0" smtClean="0">
                <a:latin typeface="微软雅黑" pitchFamily="34" charset="-122"/>
                <a:ea typeface="微软雅黑" pitchFamily="34" charset="-122"/>
              </a:rPr>
              <a:t>类时</a:t>
            </a:r>
            <a:r>
              <a:rPr lang="en-US" altLang="zh-CN" sz="2800" dirty="0" smtClean="0">
                <a:latin typeface="微软雅黑" pitchFamily="34" charset="-122"/>
                <a:ea typeface="微软雅黑" pitchFamily="34" charset="-122"/>
              </a:rPr>
              <a:t>, </a:t>
            </a:r>
            <a:r>
              <a:rPr lang="zh-CN" altLang="en-US" sz="2800" dirty="0" smtClean="0">
                <a:latin typeface="微软雅黑" pitchFamily="34" charset="-122"/>
                <a:ea typeface="微软雅黑" pitchFamily="34" charset="-122"/>
              </a:rPr>
              <a:t>通常会对这个类进行扩展</a:t>
            </a:r>
            <a:endParaRPr lang="zh-CN" altLang="en-US" sz="2800" dirty="0">
              <a:latin typeface="微软雅黑" pitchFamily="34" charset="-122"/>
              <a:ea typeface="微软雅黑" pitchFamily="34" charset="-122"/>
            </a:endParaRPr>
          </a:p>
        </p:txBody>
      </p:sp>
      <p:pic>
        <p:nvPicPr>
          <p:cNvPr id="4" name="Picture 5"/>
          <p:cNvPicPr>
            <a:picLocks noChangeAspect="1" noChangeArrowheads="1"/>
          </p:cNvPicPr>
          <p:nvPr/>
        </p:nvPicPr>
        <p:blipFill>
          <a:blip r:embed="rId2"/>
          <a:srcRect/>
          <a:stretch>
            <a:fillRect/>
          </a:stretch>
        </p:blipFill>
        <p:spPr bwMode="auto">
          <a:xfrm>
            <a:off x="755576" y="3529806"/>
            <a:ext cx="5761037" cy="2203450"/>
          </a:xfrm>
          <a:prstGeom prst="rect">
            <a:avLst/>
          </a:prstGeom>
          <a:noFill/>
          <a:ln w="9525">
            <a:noFill/>
            <a:miter lim="800000"/>
            <a:headEnd/>
            <a:tailEnd/>
          </a:ln>
          <a:effectLst/>
        </p:spPr>
      </p:pic>
      <p:sp>
        <p:nvSpPr>
          <p:cNvPr id="5" name="Oval 6"/>
          <p:cNvSpPr>
            <a:spLocks noChangeArrowheads="1"/>
          </p:cNvSpPr>
          <p:nvPr/>
        </p:nvSpPr>
        <p:spPr bwMode="auto">
          <a:xfrm>
            <a:off x="3834630" y="3530376"/>
            <a:ext cx="790575" cy="720725"/>
          </a:xfrm>
          <a:prstGeom prst="ellipse">
            <a:avLst/>
          </a:prstGeom>
          <a:noFill/>
          <a:ln w="12700">
            <a:solidFill>
              <a:srgbClr val="FF3300"/>
            </a:solidFill>
            <a:prstDash val="dash"/>
            <a:round/>
            <a:headEnd/>
            <a:tailEnd/>
          </a:ln>
          <a:effectLst/>
        </p:spPr>
        <p:txBody>
          <a:bodyPr wrap="none" anchor="ctr"/>
          <a:lstStyle/>
          <a:p>
            <a:endParaRPr lang="zh-CN" altLang="en-US"/>
          </a:p>
        </p:txBody>
      </p:sp>
    </p:spTree>
    <p:extLst>
      <p:ext uri="{BB962C8B-B14F-4D97-AF65-F5344CB8AC3E}">
        <p14:creationId xmlns:p14="http://schemas.microsoft.com/office/powerpoint/2010/main" val="396700969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96530" y="692696"/>
            <a:ext cx="8229600" cy="1143000"/>
          </a:xfrm>
        </p:spPr>
        <p:txBody>
          <a:bodyPr/>
          <a:lstStyle/>
          <a:p>
            <a:r>
              <a:rPr lang="en-US" altLang="zh-CN" dirty="0" smtClean="0">
                <a:latin typeface="微软雅黑" pitchFamily="34" charset="-122"/>
                <a:ea typeface="微软雅黑" pitchFamily="34" charset="-122"/>
              </a:rPr>
              <a:t>MVC </a:t>
            </a:r>
            <a:r>
              <a:rPr lang="zh-CN" altLang="en-US" dirty="0" smtClean="0">
                <a:latin typeface="微软雅黑" pitchFamily="34" charset="-122"/>
                <a:ea typeface="微软雅黑" pitchFamily="34" charset="-122"/>
              </a:rPr>
              <a:t>设计模式概览</a:t>
            </a:r>
            <a:endParaRPr lang="zh-CN" altLang="en-US" dirty="0">
              <a:latin typeface="微软雅黑" pitchFamily="34" charset="-122"/>
              <a:ea typeface="微软雅黑" pitchFamily="34" charset="-122"/>
            </a:endParaRPr>
          </a:p>
        </p:txBody>
      </p:sp>
      <p:sp>
        <p:nvSpPr>
          <p:cNvPr id="3" name="内容占位符 2"/>
          <p:cNvSpPr>
            <a:spLocks noGrp="1"/>
          </p:cNvSpPr>
          <p:nvPr>
            <p:ph idx="1"/>
          </p:nvPr>
        </p:nvSpPr>
        <p:spPr>
          <a:xfrm>
            <a:off x="179512" y="2018258"/>
            <a:ext cx="8229600" cy="4525963"/>
          </a:xfrm>
        </p:spPr>
        <p:txBody>
          <a:bodyPr>
            <a:normAutofit/>
          </a:bodyPr>
          <a:lstStyle/>
          <a:p>
            <a:r>
              <a:rPr lang="zh-CN" altLang="en-US" sz="2800" dirty="0" smtClean="0">
                <a:latin typeface="微软雅黑" pitchFamily="34" charset="-122"/>
                <a:ea typeface="微软雅黑" pitchFamily="34" charset="-122"/>
              </a:rPr>
              <a:t>实现 </a:t>
            </a:r>
            <a:r>
              <a:rPr lang="en-US" altLang="zh-CN" sz="2800" dirty="0" smtClean="0">
                <a:latin typeface="微软雅黑" pitchFamily="34" charset="-122"/>
                <a:ea typeface="微软雅黑" pitchFamily="34" charset="-122"/>
              </a:rPr>
              <a:t>MVC(Model</a:t>
            </a:r>
            <a:r>
              <a:rPr lang="zh-CN" altLang="en-US" sz="2800" dirty="0" smtClean="0">
                <a:latin typeface="微软雅黑" pitchFamily="34" charset="-122"/>
                <a:ea typeface="微软雅黑" pitchFamily="34" charset="-122"/>
              </a:rPr>
              <a:t>、</a:t>
            </a:r>
            <a:r>
              <a:rPr lang="en-US" altLang="zh-CN" sz="2800" dirty="0" smtClean="0">
                <a:latin typeface="微软雅黑" pitchFamily="34" charset="-122"/>
                <a:ea typeface="微软雅黑" pitchFamily="34" charset="-122"/>
              </a:rPr>
              <a:t>View</a:t>
            </a:r>
            <a:r>
              <a:rPr lang="zh-CN" altLang="en-US" sz="2800" dirty="0" smtClean="0">
                <a:latin typeface="微软雅黑" pitchFamily="34" charset="-122"/>
                <a:ea typeface="微软雅黑" pitchFamily="34" charset="-122"/>
              </a:rPr>
              <a:t>、</a:t>
            </a:r>
            <a:r>
              <a:rPr lang="en-US" altLang="zh-CN" sz="2800" dirty="0" smtClean="0">
                <a:latin typeface="微软雅黑" pitchFamily="34" charset="-122"/>
                <a:ea typeface="微软雅黑" pitchFamily="34" charset="-122"/>
              </a:rPr>
              <a:t>Controller) </a:t>
            </a:r>
            <a:r>
              <a:rPr lang="zh-CN" altLang="en-US" sz="2800" dirty="0" smtClean="0">
                <a:latin typeface="微软雅黑" pitchFamily="34" charset="-122"/>
                <a:ea typeface="微软雅黑" pitchFamily="34" charset="-122"/>
              </a:rPr>
              <a:t>模式的应用程序由 </a:t>
            </a:r>
            <a:r>
              <a:rPr lang="en-US" altLang="zh-CN" sz="2800" dirty="0" smtClean="0">
                <a:latin typeface="微软雅黑" pitchFamily="34" charset="-122"/>
                <a:ea typeface="微软雅黑" pitchFamily="34" charset="-122"/>
              </a:rPr>
              <a:t>3 </a:t>
            </a:r>
            <a:r>
              <a:rPr lang="zh-CN" altLang="en-US" sz="2800" dirty="0" smtClean="0">
                <a:latin typeface="微软雅黑" pitchFamily="34" charset="-122"/>
                <a:ea typeface="微软雅黑" pitchFamily="34" charset="-122"/>
              </a:rPr>
              <a:t>大部分构成：</a:t>
            </a:r>
            <a:endParaRPr lang="en-US" altLang="zh-CN" sz="2800" dirty="0" smtClean="0">
              <a:latin typeface="微软雅黑" pitchFamily="34" charset="-122"/>
              <a:ea typeface="微软雅黑" pitchFamily="34" charset="-122"/>
            </a:endParaRPr>
          </a:p>
          <a:p>
            <a:pPr lvl="1"/>
            <a:r>
              <a:rPr lang="zh-CN" altLang="en-US" sz="2400" dirty="0" smtClean="0">
                <a:latin typeface="微软雅黑" pitchFamily="34" charset="-122"/>
                <a:ea typeface="微软雅黑" pitchFamily="34" charset="-122"/>
              </a:rPr>
              <a:t>模型：封装应用程序的数据和业务逻辑</a:t>
            </a:r>
            <a:endParaRPr lang="en-US" altLang="zh-CN" sz="2400" dirty="0" smtClean="0">
              <a:latin typeface="微软雅黑" pitchFamily="34" charset="-122"/>
              <a:ea typeface="微软雅黑" pitchFamily="34" charset="-122"/>
            </a:endParaRPr>
          </a:p>
          <a:p>
            <a:pPr lvl="1"/>
            <a:r>
              <a:rPr lang="zh-CN" altLang="en-US" sz="2400" dirty="0" smtClean="0">
                <a:latin typeface="微软雅黑" pitchFamily="34" charset="-122"/>
                <a:ea typeface="微软雅黑" pitchFamily="34" charset="-122"/>
              </a:rPr>
              <a:t>视图：实现应用程序的信息显示功能</a:t>
            </a:r>
            <a:endParaRPr lang="en-US" altLang="zh-CN" sz="2400" dirty="0" smtClean="0">
              <a:latin typeface="微软雅黑" pitchFamily="34" charset="-122"/>
              <a:ea typeface="微软雅黑" pitchFamily="34" charset="-122"/>
            </a:endParaRPr>
          </a:p>
          <a:p>
            <a:pPr lvl="1"/>
            <a:r>
              <a:rPr lang="zh-CN" altLang="en-US" sz="2400" dirty="0" smtClean="0">
                <a:latin typeface="微软雅黑" pitchFamily="34" charset="-122"/>
                <a:ea typeface="微软雅黑" pitchFamily="34" charset="-122"/>
              </a:rPr>
              <a:t>控制器：接收来自用户的输入，调用模型层，响应对应的视图组件</a:t>
            </a:r>
            <a:endParaRPr lang="zh-CN" altLang="en-US" sz="2400" dirty="0">
              <a:latin typeface="微软雅黑" pitchFamily="34" charset="-122"/>
              <a:ea typeface="微软雅黑" pitchFamily="34" charset="-122"/>
            </a:endParaRPr>
          </a:p>
        </p:txBody>
      </p:sp>
      <p:sp>
        <p:nvSpPr>
          <p:cNvPr id="4" name="TextBox 3"/>
          <p:cNvSpPr txBox="1"/>
          <p:nvPr/>
        </p:nvSpPr>
        <p:spPr>
          <a:xfrm>
            <a:off x="6372200" y="2987660"/>
            <a:ext cx="3456384" cy="369332"/>
          </a:xfrm>
          <a:prstGeom prst="rect">
            <a:avLst/>
          </a:prstGeom>
          <a:solidFill>
            <a:srgbClr val="FFFF00"/>
          </a:solidFill>
        </p:spPr>
        <p:txBody>
          <a:bodyPr wrap="square" rtlCol="0">
            <a:spAutoFit/>
          </a:bodyPr>
          <a:lstStyle/>
          <a:p>
            <a:r>
              <a:rPr lang="en-US" altLang="zh-CN" b="1" dirty="0" smtClean="0">
                <a:solidFill>
                  <a:srgbClr val="0000FF"/>
                </a:solidFill>
                <a:latin typeface="微软雅黑" pitchFamily="34" charset="-122"/>
                <a:ea typeface="微软雅黑" pitchFamily="34" charset="-122"/>
              </a:rPr>
              <a:t>POJO(Plain Old Java Object)</a:t>
            </a:r>
            <a:endParaRPr lang="zh-CN" altLang="en-US" b="1" dirty="0">
              <a:solidFill>
                <a:srgbClr val="0000FF"/>
              </a:solidFill>
              <a:latin typeface="微软雅黑" pitchFamily="34" charset="-122"/>
              <a:ea typeface="微软雅黑" pitchFamily="34" charset="-122"/>
            </a:endParaRPr>
          </a:p>
        </p:txBody>
      </p:sp>
      <p:sp>
        <p:nvSpPr>
          <p:cNvPr id="5" name="TextBox 4"/>
          <p:cNvSpPr txBox="1"/>
          <p:nvPr/>
        </p:nvSpPr>
        <p:spPr>
          <a:xfrm>
            <a:off x="6029816" y="3429000"/>
            <a:ext cx="630416" cy="369332"/>
          </a:xfrm>
          <a:prstGeom prst="rect">
            <a:avLst/>
          </a:prstGeom>
          <a:solidFill>
            <a:srgbClr val="FFFF00"/>
          </a:solidFill>
        </p:spPr>
        <p:txBody>
          <a:bodyPr wrap="square" rtlCol="0">
            <a:spAutoFit/>
          </a:bodyPr>
          <a:lstStyle/>
          <a:p>
            <a:r>
              <a:rPr lang="en-US" altLang="zh-CN" b="1" dirty="0" smtClean="0">
                <a:solidFill>
                  <a:srgbClr val="0000FF"/>
                </a:solidFill>
                <a:latin typeface="微软雅黑" pitchFamily="34" charset="-122"/>
                <a:ea typeface="微软雅黑" pitchFamily="34" charset="-122"/>
              </a:rPr>
              <a:t>JSP</a:t>
            </a:r>
            <a:endParaRPr lang="zh-CN" altLang="en-US" b="1" dirty="0">
              <a:solidFill>
                <a:srgbClr val="0000FF"/>
              </a:solidFill>
              <a:latin typeface="微软雅黑" pitchFamily="34" charset="-122"/>
              <a:ea typeface="微软雅黑" pitchFamily="34" charset="-122"/>
            </a:endParaRPr>
          </a:p>
        </p:txBody>
      </p:sp>
      <p:sp>
        <p:nvSpPr>
          <p:cNvPr id="6" name="TextBox 5"/>
          <p:cNvSpPr txBox="1"/>
          <p:nvPr/>
        </p:nvSpPr>
        <p:spPr>
          <a:xfrm>
            <a:off x="2987824" y="4283804"/>
            <a:ext cx="1122300" cy="369332"/>
          </a:xfrm>
          <a:prstGeom prst="rect">
            <a:avLst/>
          </a:prstGeom>
          <a:solidFill>
            <a:srgbClr val="FFFF00"/>
          </a:solidFill>
        </p:spPr>
        <p:txBody>
          <a:bodyPr wrap="square" rtlCol="0">
            <a:spAutoFit/>
          </a:bodyPr>
          <a:lstStyle/>
          <a:p>
            <a:r>
              <a:rPr lang="en-US" altLang="zh-CN" b="1" dirty="0" smtClean="0">
                <a:solidFill>
                  <a:srgbClr val="0000FF"/>
                </a:solidFill>
                <a:latin typeface="微软雅黑" pitchFamily="34" charset="-122"/>
                <a:ea typeface="微软雅黑" pitchFamily="34" charset="-122"/>
              </a:rPr>
              <a:t>Servlet</a:t>
            </a:r>
            <a:endParaRPr lang="zh-CN" altLang="en-US" b="1" dirty="0">
              <a:solidFill>
                <a:srgbClr val="0000FF"/>
              </a:solidFill>
              <a:latin typeface="微软雅黑" pitchFamily="34" charset="-122"/>
              <a:ea typeface="微软雅黑" pitchFamily="34" charset="-122"/>
            </a:endParaRPr>
          </a:p>
        </p:txBody>
      </p:sp>
      <p:sp>
        <p:nvSpPr>
          <p:cNvPr id="7" name="TextBox 6"/>
          <p:cNvSpPr txBox="1"/>
          <p:nvPr/>
        </p:nvSpPr>
        <p:spPr>
          <a:xfrm>
            <a:off x="4283968" y="4293096"/>
            <a:ext cx="785818" cy="369332"/>
          </a:xfrm>
          <a:prstGeom prst="rect">
            <a:avLst/>
          </a:prstGeom>
          <a:solidFill>
            <a:srgbClr val="FFFF00"/>
          </a:solidFill>
        </p:spPr>
        <p:txBody>
          <a:bodyPr wrap="square" rtlCol="0">
            <a:spAutoFit/>
          </a:bodyPr>
          <a:lstStyle/>
          <a:p>
            <a:r>
              <a:rPr lang="en-US" altLang="zh-CN" b="1" dirty="0" smtClean="0">
                <a:solidFill>
                  <a:srgbClr val="FF0000"/>
                </a:solidFill>
                <a:latin typeface="微软雅黑" pitchFamily="34" charset="-122"/>
                <a:ea typeface="微软雅黑" pitchFamily="34" charset="-122"/>
              </a:rPr>
              <a:t>Filter</a:t>
            </a:r>
            <a:endParaRPr lang="zh-CN" altLang="en-US" b="1" dirty="0">
              <a:solidFill>
                <a:srgbClr val="FF0000"/>
              </a:solidFill>
              <a:latin typeface="微软雅黑" pitchFamily="34" charset="-122"/>
              <a:ea typeface="微软雅黑" pitchFamily="34" charset="-122"/>
            </a:endParaRPr>
          </a:p>
        </p:txBody>
      </p:sp>
    </p:spTree>
    <p:extLst>
      <p:ext uri="{BB962C8B-B14F-4D97-AF65-F5344CB8AC3E}">
        <p14:creationId xmlns:p14="http://schemas.microsoft.com/office/powerpoint/2010/main" val="3159208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wipe(down)">
                                      <p:cBhvr>
                                        <p:cTn id="7" dur="500"/>
                                        <p:tgtEl>
                                          <p:spTgt spid="4">
                                            <p:bg/>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4">
                                            <p:txEl>
                                              <p:pRg st="0" end="0"/>
                                            </p:txEl>
                                          </p:spTgt>
                                        </p:tgtEl>
                                        <p:attrNameLst>
                                          <p:attrName>style.visibility</p:attrName>
                                        </p:attrNameLst>
                                      </p:cBhvr>
                                      <p:to>
                                        <p:strVal val="visible"/>
                                      </p:to>
                                    </p:set>
                                    <p:animEffect transition="in" filter="wipe(down)">
                                      <p:cBhvr>
                                        <p:cTn id="10" dur="500"/>
                                        <p:tgtEl>
                                          <p:spTgt spid="4">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5">
                                            <p:bg/>
                                          </p:spTgt>
                                        </p:tgtEl>
                                        <p:attrNameLst>
                                          <p:attrName>style.visibility</p:attrName>
                                        </p:attrNameLst>
                                      </p:cBhvr>
                                      <p:to>
                                        <p:strVal val="visible"/>
                                      </p:to>
                                    </p:set>
                                    <p:animEffect transition="in" filter="wipe(down)">
                                      <p:cBhvr>
                                        <p:cTn id="15" dur="500"/>
                                        <p:tgtEl>
                                          <p:spTgt spid="5">
                                            <p:bg/>
                                          </p:spTgt>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5">
                                            <p:txEl>
                                              <p:pRg st="0" end="0"/>
                                            </p:txEl>
                                          </p:spTgt>
                                        </p:tgtEl>
                                        <p:attrNameLst>
                                          <p:attrName>style.visibility</p:attrName>
                                        </p:attrNameLst>
                                      </p:cBhvr>
                                      <p:to>
                                        <p:strVal val="visible"/>
                                      </p:to>
                                    </p:set>
                                    <p:animEffect transition="in" filter="wipe(down)">
                                      <p:cBhvr>
                                        <p:cTn id="18" dur="500"/>
                                        <p:tgtEl>
                                          <p:spTgt spid="5">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6">
                                            <p:bg/>
                                          </p:spTgt>
                                        </p:tgtEl>
                                        <p:attrNameLst>
                                          <p:attrName>style.visibility</p:attrName>
                                        </p:attrNameLst>
                                      </p:cBhvr>
                                      <p:to>
                                        <p:strVal val="visible"/>
                                      </p:to>
                                    </p:set>
                                    <p:animEffect transition="in" filter="wipe(down)">
                                      <p:cBhvr>
                                        <p:cTn id="23" dur="500"/>
                                        <p:tgtEl>
                                          <p:spTgt spid="6">
                                            <p:bg/>
                                          </p:spTgt>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6">
                                            <p:txEl>
                                              <p:pRg st="0" end="0"/>
                                            </p:txEl>
                                          </p:spTgt>
                                        </p:tgtEl>
                                        <p:attrNameLst>
                                          <p:attrName>style.visibility</p:attrName>
                                        </p:attrNameLst>
                                      </p:cBhvr>
                                      <p:to>
                                        <p:strVal val="visible"/>
                                      </p:to>
                                    </p:set>
                                    <p:animEffect transition="in" filter="wipe(down)">
                                      <p:cBhvr>
                                        <p:cTn id="26" dur="500"/>
                                        <p:tgtEl>
                                          <p:spTgt spid="6">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7">
                                            <p:bg/>
                                          </p:spTgt>
                                        </p:tgtEl>
                                        <p:attrNameLst>
                                          <p:attrName>style.visibility</p:attrName>
                                        </p:attrNameLst>
                                      </p:cBhvr>
                                      <p:to>
                                        <p:strVal val="visible"/>
                                      </p:to>
                                    </p:set>
                                    <p:animEffect transition="in" filter="wipe(down)">
                                      <p:cBhvr>
                                        <p:cTn id="31" dur="500"/>
                                        <p:tgtEl>
                                          <p:spTgt spid="7">
                                            <p:bg/>
                                          </p:spTgt>
                                        </p:tgtEl>
                                      </p:cBhvr>
                                    </p:animEffect>
                                  </p:childTnLst>
                                </p:cTn>
                              </p:par>
                              <p:par>
                                <p:cTn id="32" presetID="22" presetClass="entr" presetSubtype="4" fill="hold" grpId="0" nodeType="withEffect">
                                  <p:stCondLst>
                                    <p:cond delay="0"/>
                                  </p:stCondLst>
                                  <p:childTnLst>
                                    <p:set>
                                      <p:cBhvr>
                                        <p:cTn id="33" dur="1" fill="hold">
                                          <p:stCondLst>
                                            <p:cond delay="0"/>
                                          </p:stCondLst>
                                        </p:cTn>
                                        <p:tgtEl>
                                          <p:spTgt spid="7">
                                            <p:txEl>
                                              <p:pRg st="0" end="0"/>
                                            </p:txEl>
                                          </p:spTgt>
                                        </p:tgtEl>
                                        <p:attrNameLst>
                                          <p:attrName>style.visibility</p:attrName>
                                        </p:attrNameLst>
                                      </p:cBhvr>
                                      <p:to>
                                        <p:strVal val="visible"/>
                                      </p:to>
                                    </p:set>
                                    <p:animEffect transition="in" filter="wipe(down)">
                                      <p:cBhvr>
                                        <p:cTn id="34"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animBg="1"/>
      <p:bldP spid="5" grpId="0" build="allAtOnce" animBg="1"/>
      <p:bldP spid="6" grpId="0" build="allAtOnce" animBg="1"/>
      <p:bldP spid="7" grpId="0" build="allAtOnce"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714480" y="699536"/>
            <a:ext cx="8229600" cy="857256"/>
          </a:xfrm>
        </p:spPr>
        <p:txBody>
          <a:bodyPr/>
          <a:lstStyle/>
          <a:p>
            <a:r>
              <a:rPr lang="zh-CN" altLang="en-US" dirty="0" smtClean="0">
                <a:latin typeface="微软雅黑" pitchFamily="34" charset="-122"/>
                <a:ea typeface="微软雅黑" pitchFamily="34" charset="-122"/>
              </a:rPr>
              <a:t>练习</a:t>
            </a:r>
            <a:endParaRPr lang="zh-CN" altLang="en-US" dirty="0">
              <a:latin typeface="微软雅黑" pitchFamily="34" charset="-122"/>
              <a:ea typeface="微软雅黑" pitchFamily="34" charset="-122"/>
            </a:endParaRPr>
          </a:p>
        </p:txBody>
      </p:sp>
      <p:pic>
        <p:nvPicPr>
          <p:cNvPr id="4" name="Picture 31"/>
          <p:cNvPicPr>
            <a:picLocks noChangeAspect="1" noChangeArrowheads="1"/>
          </p:cNvPicPr>
          <p:nvPr/>
        </p:nvPicPr>
        <p:blipFill>
          <a:blip r:embed="rId2"/>
          <a:srcRect/>
          <a:stretch>
            <a:fillRect/>
          </a:stretch>
        </p:blipFill>
        <p:spPr bwMode="auto">
          <a:xfrm>
            <a:off x="622300" y="4787231"/>
            <a:ext cx="3000375" cy="1076325"/>
          </a:xfrm>
          <a:prstGeom prst="rect">
            <a:avLst/>
          </a:prstGeom>
          <a:noFill/>
          <a:ln w="9525">
            <a:noFill/>
            <a:miter lim="800000"/>
            <a:headEnd/>
            <a:tailEnd/>
          </a:ln>
          <a:effectLst/>
        </p:spPr>
      </p:pic>
      <p:pic>
        <p:nvPicPr>
          <p:cNvPr id="5" name="Picture 6"/>
          <p:cNvPicPr>
            <a:picLocks noChangeAspect="1" noChangeArrowheads="1"/>
          </p:cNvPicPr>
          <p:nvPr/>
        </p:nvPicPr>
        <p:blipFill>
          <a:blip r:embed="rId3"/>
          <a:srcRect/>
          <a:stretch>
            <a:fillRect/>
          </a:stretch>
        </p:blipFill>
        <p:spPr bwMode="auto">
          <a:xfrm>
            <a:off x="573088" y="2005931"/>
            <a:ext cx="2981325" cy="1704975"/>
          </a:xfrm>
          <a:prstGeom prst="rect">
            <a:avLst/>
          </a:prstGeom>
          <a:noFill/>
          <a:ln w="9525">
            <a:noFill/>
            <a:miter lim="800000"/>
            <a:headEnd/>
            <a:tailEnd/>
          </a:ln>
          <a:effectLst/>
        </p:spPr>
      </p:pic>
      <p:sp>
        <p:nvSpPr>
          <p:cNvPr id="6" name="Line 7"/>
          <p:cNvSpPr>
            <a:spLocks noChangeShapeType="1"/>
          </p:cNvSpPr>
          <p:nvPr/>
        </p:nvSpPr>
        <p:spPr bwMode="auto">
          <a:xfrm>
            <a:off x="2878138" y="3379118"/>
            <a:ext cx="0" cy="576263"/>
          </a:xfrm>
          <a:prstGeom prst="line">
            <a:avLst/>
          </a:prstGeom>
          <a:noFill/>
          <a:ln w="9525">
            <a:solidFill>
              <a:schemeClr val="tx1"/>
            </a:solidFill>
            <a:round/>
            <a:headEnd/>
            <a:tailEnd type="triangle" w="med" len="med"/>
          </a:ln>
          <a:effectLst/>
        </p:spPr>
        <p:txBody>
          <a:bodyPr/>
          <a:lstStyle/>
          <a:p>
            <a:endParaRPr lang="zh-CN" altLang="en-US"/>
          </a:p>
        </p:txBody>
      </p:sp>
      <p:pic>
        <p:nvPicPr>
          <p:cNvPr id="7" name="Picture 8"/>
          <p:cNvPicPr>
            <a:picLocks noChangeAspect="1" noChangeArrowheads="1"/>
          </p:cNvPicPr>
          <p:nvPr/>
        </p:nvPicPr>
        <p:blipFill>
          <a:blip r:embed="rId4"/>
          <a:srcRect/>
          <a:stretch>
            <a:fillRect/>
          </a:stretch>
        </p:blipFill>
        <p:spPr bwMode="auto">
          <a:xfrm>
            <a:off x="323850" y="3976018"/>
            <a:ext cx="3313113" cy="266700"/>
          </a:xfrm>
          <a:prstGeom prst="rect">
            <a:avLst/>
          </a:prstGeom>
          <a:noFill/>
          <a:ln w="9525">
            <a:noFill/>
            <a:miter lim="800000"/>
            <a:headEnd/>
            <a:tailEnd/>
          </a:ln>
          <a:effectLst/>
        </p:spPr>
      </p:pic>
      <p:sp>
        <p:nvSpPr>
          <p:cNvPr id="8" name="Line 10"/>
          <p:cNvSpPr>
            <a:spLocks noChangeShapeType="1"/>
          </p:cNvSpPr>
          <p:nvPr/>
        </p:nvSpPr>
        <p:spPr bwMode="auto">
          <a:xfrm>
            <a:off x="2844800" y="4314156"/>
            <a:ext cx="0" cy="504825"/>
          </a:xfrm>
          <a:prstGeom prst="line">
            <a:avLst/>
          </a:prstGeom>
          <a:noFill/>
          <a:ln w="9525">
            <a:solidFill>
              <a:schemeClr val="tx1"/>
            </a:solidFill>
            <a:round/>
            <a:headEnd/>
            <a:tailEnd type="triangle" w="med" len="med"/>
          </a:ln>
          <a:effectLst/>
        </p:spPr>
        <p:txBody>
          <a:bodyPr/>
          <a:lstStyle/>
          <a:p>
            <a:endParaRPr lang="zh-CN" altLang="en-US"/>
          </a:p>
        </p:txBody>
      </p:sp>
      <p:pic>
        <p:nvPicPr>
          <p:cNvPr id="9" name="Picture 11"/>
          <p:cNvPicPr>
            <a:picLocks noChangeAspect="1" noChangeArrowheads="1"/>
          </p:cNvPicPr>
          <p:nvPr/>
        </p:nvPicPr>
        <p:blipFill>
          <a:blip r:embed="rId5"/>
          <a:srcRect/>
          <a:stretch>
            <a:fillRect/>
          </a:stretch>
        </p:blipFill>
        <p:spPr bwMode="auto">
          <a:xfrm>
            <a:off x="325438" y="6400131"/>
            <a:ext cx="3527425" cy="241300"/>
          </a:xfrm>
          <a:prstGeom prst="rect">
            <a:avLst/>
          </a:prstGeom>
          <a:noFill/>
          <a:ln w="9525">
            <a:noFill/>
            <a:miter lim="800000"/>
            <a:headEnd/>
            <a:tailEnd/>
          </a:ln>
          <a:effectLst/>
        </p:spPr>
      </p:pic>
      <p:sp>
        <p:nvSpPr>
          <p:cNvPr id="10" name="Line 12"/>
          <p:cNvSpPr>
            <a:spLocks noChangeShapeType="1"/>
          </p:cNvSpPr>
          <p:nvPr/>
        </p:nvSpPr>
        <p:spPr bwMode="auto">
          <a:xfrm>
            <a:off x="973138" y="5790531"/>
            <a:ext cx="0" cy="504825"/>
          </a:xfrm>
          <a:prstGeom prst="line">
            <a:avLst/>
          </a:prstGeom>
          <a:noFill/>
          <a:ln w="9525">
            <a:solidFill>
              <a:schemeClr val="tx1"/>
            </a:solidFill>
            <a:round/>
            <a:headEnd/>
            <a:tailEnd type="triangle" w="med" len="med"/>
          </a:ln>
          <a:effectLst/>
        </p:spPr>
        <p:txBody>
          <a:bodyPr/>
          <a:lstStyle/>
          <a:p>
            <a:endParaRPr lang="zh-CN" altLang="en-US"/>
          </a:p>
        </p:txBody>
      </p:sp>
      <p:sp>
        <p:nvSpPr>
          <p:cNvPr id="11" name="Line 13"/>
          <p:cNvSpPr>
            <a:spLocks noChangeShapeType="1"/>
          </p:cNvSpPr>
          <p:nvPr/>
        </p:nvSpPr>
        <p:spPr bwMode="auto">
          <a:xfrm>
            <a:off x="3852863" y="6530306"/>
            <a:ext cx="431800" cy="0"/>
          </a:xfrm>
          <a:prstGeom prst="line">
            <a:avLst/>
          </a:prstGeom>
          <a:noFill/>
          <a:ln w="9525">
            <a:solidFill>
              <a:schemeClr val="tx1"/>
            </a:solidFill>
            <a:round/>
            <a:headEnd/>
            <a:tailEnd/>
          </a:ln>
          <a:effectLst/>
        </p:spPr>
        <p:txBody>
          <a:bodyPr/>
          <a:lstStyle/>
          <a:p>
            <a:endParaRPr lang="zh-CN" altLang="en-US"/>
          </a:p>
        </p:txBody>
      </p:sp>
      <p:sp>
        <p:nvSpPr>
          <p:cNvPr id="12" name="Line 14"/>
          <p:cNvSpPr>
            <a:spLocks noChangeShapeType="1"/>
          </p:cNvSpPr>
          <p:nvPr/>
        </p:nvSpPr>
        <p:spPr bwMode="auto">
          <a:xfrm flipH="1" flipV="1">
            <a:off x="4284663" y="2647281"/>
            <a:ext cx="11112" cy="3883025"/>
          </a:xfrm>
          <a:prstGeom prst="line">
            <a:avLst/>
          </a:prstGeom>
          <a:noFill/>
          <a:ln w="9525">
            <a:solidFill>
              <a:schemeClr val="tx1"/>
            </a:solidFill>
            <a:round/>
            <a:headEnd/>
            <a:tailEnd/>
          </a:ln>
          <a:effectLst/>
        </p:spPr>
        <p:txBody>
          <a:bodyPr/>
          <a:lstStyle/>
          <a:p>
            <a:endParaRPr lang="zh-CN" altLang="en-US"/>
          </a:p>
        </p:txBody>
      </p:sp>
      <p:sp>
        <p:nvSpPr>
          <p:cNvPr id="13" name="Line 15"/>
          <p:cNvSpPr>
            <a:spLocks noChangeShapeType="1"/>
          </p:cNvSpPr>
          <p:nvPr/>
        </p:nvSpPr>
        <p:spPr bwMode="auto">
          <a:xfrm flipH="1">
            <a:off x="3636963" y="2636168"/>
            <a:ext cx="647700" cy="0"/>
          </a:xfrm>
          <a:prstGeom prst="line">
            <a:avLst/>
          </a:prstGeom>
          <a:noFill/>
          <a:ln w="9525">
            <a:solidFill>
              <a:schemeClr val="tx1"/>
            </a:solidFill>
            <a:round/>
            <a:headEnd/>
            <a:tailEnd type="triangle" w="med" len="med"/>
          </a:ln>
          <a:effectLst/>
        </p:spPr>
        <p:txBody>
          <a:bodyPr/>
          <a:lstStyle/>
          <a:p>
            <a:endParaRPr lang="zh-CN" altLang="en-US"/>
          </a:p>
        </p:txBody>
      </p:sp>
      <p:sp>
        <p:nvSpPr>
          <p:cNvPr id="14" name="Text Box 16"/>
          <p:cNvSpPr txBox="1">
            <a:spLocks noChangeArrowheads="1"/>
          </p:cNvSpPr>
          <p:nvPr/>
        </p:nvSpPr>
        <p:spPr bwMode="auto">
          <a:xfrm>
            <a:off x="4910138" y="4912643"/>
            <a:ext cx="1871662" cy="336550"/>
          </a:xfrm>
          <a:prstGeom prst="rect">
            <a:avLst/>
          </a:prstGeom>
          <a:solidFill>
            <a:srgbClr val="66FF33"/>
          </a:solidFill>
          <a:ln w="9525">
            <a:noFill/>
            <a:miter lim="800000"/>
            <a:headEnd/>
            <a:tailEnd/>
          </a:ln>
          <a:effectLst/>
        </p:spPr>
        <p:txBody>
          <a:bodyPr>
            <a:spAutoFit/>
          </a:bodyPr>
          <a:lstStyle/>
          <a:p>
            <a:pPr>
              <a:spcBef>
                <a:spcPct val="50000"/>
              </a:spcBef>
            </a:pPr>
            <a:r>
              <a:rPr lang="zh-CN" altLang="en-US" sz="1600" dirty="0"/>
              <a:t>显示当前在线人数</a:t>
            </a:r>
          </a:p>
        </p:txBody>
      </p:sp>
      <p:sp>
        <p:nvSpPr>
          <p:cNvPr id="15" name="Line 17"/>
          <p:cNvSpPr>
            <a:spLocks noChangeShapeType="1"/>
          </p:cNvSpPr>
          <p:nvPr/>
        </p:nvSpPr>
        <p:spPr bwMode="auto">
          <a:xfrm>
            <a:off x="3060700" y="5106318"/>
            <a:ext cx="1800225" cy="0"/>
          </a:xfrm>
          <a:prstGeom prst="line">
            <a:avLst/>
          </a:prstGeom>
          <a:noFill/>
          <a:ln w="9525">
            <a:solidFill>
              <a:srgbClr val="FF3300"/>
            </a:solidFill>
            <a:prstDash val="dash"/>
            <a:round/>
            <a:headEnd/>
            <a:tailEnd type="triangle" w="med" len="med"/>
          </a:ln>
          <a:effectLst/>
        </p:spPr>
        <p:txBody>
          <a:bodyPr/>
          <a:lstStyle/>
          <a:p>
            <a:endParaRPr lang="zh-CN" altLang="en-US"/>
          </a:p>
        </p:txBody>
      </p:sp>
      <p:sp>
        <p:nvSpPr>
          <p:cNvPr id="16" name="Text Box 27"/>
          <p:cNvSpPr txBox="1">
            <a:spLocks noChangeArrowheads="1"/>
          </p:cNvSpPr>
          <p:nvPr/>
        </p:nvSpPr>
        <p:spPr bwMode="auto">
          <a:xfrm>
            <a:off x="4140200" y="5682581"/>
            <a:ext cx="2952750" cy="336550"/>
          </a:xfrm>
          <a:prstGeom prst="rect">
            <a:avLst/>
          </a:prstGeom>
          <a:solidFill>
            <a:srgbClr val="66FF33"/>
          </a:solidFill>
          <a:ln w="9525">
            <a:noFill/>
            <a:miter lim="800000"/>
            <a:headEnd/>
            <a:tailEnd/>
          </a:ln>
          <a:effectLst/>
        </p:spPr>
        <p:txBody>
          <a:bodyPr>
            <a:spAutoFit/>
          </a:bodyPr>
          <a:lstStyle/>
          <a:p>
            <a:pPr>
              <a:spcBef>
                <a:spcPct val="50000"/>
              </a:spcBef>
            </a:pPr>
            <a:r>
              <a:rPr lang="zh-CN" altLang="en-US" sz="1600"/>
              <a:t>当前在线人数 </a:t>
            </a:r>
            <a:r>
              <a:rPr lang="en-US" altLang="zh-CN" sz="1600"/>
              <a:t>– 1, Session </a:t>
            </a:r>
            <a:r>
              <a:rPr lang="zh-CN" altLang="en-US" sz="1600"/>
              <a:t>失效</a:t>
            </a:r>
          </a:p>
        </p:txBody>
      </p:sp>
      <p:sp>
        <p:nvSpPr>
          <p:cNvPr id="17" name="Text Box 28"/>
          <p:cNvSpPr txBox="1">
            <a:spLocks noChangeArrowheads="1"/>
          </p:cNvSpPr>
          <p:nvPr/>
        </p:nvSpPr>
        <p:spPr bwMode="auto">
          <a:xfrm>
            <a:off x="4860925" y="3547393"/>
            <a:ext cx="1871663" cy="825500"/>
          </a:xfrm>
          <a:prstGeom prst="rect">
            <a:avLst/>
          </a:prstGeom>
          <a:solidFill>
            <a:srgbClr val="66FF33"/>
          </a:solidFill>
          <a:ln w="9525">
            <a:noFill/>
            <a:miter lim="800000"/>
            <a:headEnd/>
            <a:tailEnd/>
          </a:ln>
          <a:effectLst/>
        </p:spPr>
        <p:txBody>
          <a:bodyPr>
            <a:spAutoFit/>
          </a:bodyPr>
          <a:lstStyle/>
          <a:p>
            <a:pPr>
              <a:spcBef>
                <a:spcPct val="50000"/>
              </a:spcBef>
            </a:pPr>
            <a:r>
              <a:rPr lang="zh-CN" altLang="en-US" sz="1600" dirty="0"/>
              <a:t>把用户信息存入 </a:t>
            </a:r>
            <a:r>
              <a:rPr lang="en-US" altLang="zh-CN" sz="1600" dirty="0"/>
              <a:t>Session </a:t>
            </a:r>
            <a:r>
              <a:rPr lang="zh-CN" altLang="en-US" sz="1600" dirty="0"/>
              <a:t>域中</a:t>
            </a:r>
            <a:r>
              <a:rPr lang="en-US" altLang="zh-CN" sz="1600" dirty="0"/>
              <a:t>, </a:t>
            </a:r>
            <a:r>
              <a:rPr lang="zh-CN" altLang="en-US" sz="1600" dirty="0"/>
              <a:t>在线人数 </a:t>
            </a:r>
            <a:r>
              <a:rPr lang="en-US" altLang="zh-CN" sz="1600" dirty="0"/>
              <a:t>+ 1</a:t>
            </a:r>
          </a:p>
        </p:txBody>
      </p:sp>
      <p:sp>
        <p:nvSpPr>
          <p:cNvPr id="18" name="Line 29"/>
          <p:cNvSpPr>
            <a:spLocks noChangeShapeType="1"/>
          </p:cNvSpPr>
          <p:nvPr/>
        </p:nvSpPr>
        <p:spPr bwMode="auto">
          <a:xfrm>
            <a:off x="3011488" y="3741068"/>
            <a:ext cx="1800225" cy="0"/>
          </a:xfrm>
          <a:prstGeom prst="line">
            <a:avLst/>
          </a:prstGeom>
          <a:noFill/>
          <a:ln w="9525">
            <a:solidFill>
              <a:srgbClr val="FF3300"/>
            </a:solidFill>
            <a:prstDash val="dash"/>
            <a:round/>
            <a:headEnd/>
            <a:tailEnd type="triangle" w="med" len="med"/>
          </a:ln>
          <a:effectLst/>
        </p:spPr>
        <p:txBody>
          <a:bodyPr/>
          <a:lstStyle/>
          <a:p>
            <a:endParaRPr lang="zh-CN" altLang="en-US"/>
          </a:p>
        </p:txBody>
      </p:sp>
      <p:pic>
        <p:nvPicPr>
          <p:cNvPr id="19" name="Picture 30"/>
          <p:cNvPicPr>
            <a:picLocks noChangeAspect="1" noChangeArrowheads="1"/>
          </p:cNvPicPr>
          <p:nvPr/>
        </p:nvPicPr>
        <p:blipFill>
          <a:blip r:embed="rId6"/>
          <a:srcRect/>
          <a:stretch>
            <a:fillRect/>
          </a:stretch>
        </p:blipFill>
        <p:spPr bwMode="auto">
          <a:xfrm>
            <a:off x="261938" y="1340768"/>
            <a:ext cx="3600450" cy="212725"/>
          </a:xfrm>
          <a:prstGeom prst="rect">
            <a:avLst/>
          </a:prstGeom>
          <a:noFill/>
          <a:ln w="9525">
            <a:noFill/>
            <a:miter lim="800000"/>
            <a:headEnd/>
            <a:tailEnd/>
          </a:ln>
          <a:effectLst/>
        </p:spPr>
      </p:pic>
      <p:sp>
        <p:nvSpPr>
          <p:cNvPr id="20" name="Line 32"/>
          <p:cNvSpPr>
            <a:spLocks noChangeShapeType="1"/>
          </p:cNvSpPr>
          <p:nvPr/>
        </p:nvSpPr>
        <p:spPr bwMode="auto">
          <a:xfrm>
            <a:off x="1919288" y="1634456"/>
            <a:ext cx="0" cy="360362"/>
          </a:xfrm>
          <a:prstGeom prst="line">
            <a:avLst/>
          </a:prstGeom>
          <a:noFill/>
          <a:ln w="9525">
            <a:solidFill>
              <a:schemeClr val="tx1"/>
            </a:solidFill>
            <a:round/>
            <a:headEnd/>
            <a:tailEnd type="triangle" w="med" len="med"/>
          </a:ln>
          <a:effectLst/>
        </p:spPr>
        <p:txBody>
          <a:bodyPr/>
          <a:lstStyle/>
          <a:p>
            <a:endParaRPr lang="zh-CN" altLang="en-US"/>
          </a:p>
        </p:txBody>
      </p:sp>
    </p:spTree>
    <p:extLst>
      <p:ext uri="{BB962C8B-B14F-4D97-AF65-F5344CB8AC3E}">
        <p14:creationId xmlns:p14="http://schemas.microsoft.com/office/powerpoint/2010/main" val="44055758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lstStyle/>
          <a:p>
            <a:r>
              <a:rPr lang="en-US" altLang="zh-CN" dirty="0" smtClean="0">
                <a:latin typeface="微软雅黑" pitchFamily="34" charset="-122"/>
                <a:ea typeface="微软雅黑" pitchFamily="34" charset="-122"/>
              </a:rPr>
              <a:t>result</a:t>
            </a:r>
            <a:endParaRPr lang="zh-CN" altLang="en-US" dirty="0">
              <a:latin typeface="微软雅黑" pitchFamily="34" charset="-122"/>
              <a:ea typeface="微软雅黑" pitchFamily="34" charset="-122"/>
            </a:endParaRPr>
          </a:p>
        </p:txBody>
      </p:sp>
      <p:sp>
        <p:nvSpPr>
          <p:cNvPr id="3" name="Rectangle 3"/>
          <p:cNvSpPr>
            <a:spLocks noGrp="1" noChangeArrowheads="1"/>
          </p:cNvSpPr>
          <p:nvPr>
            <p:ph type="subTitle" idx="4294967295"/>
          </p:nvPr>
        </p:nvSpPr>
        <p:spPr>
          <a:xfrm>
            <a:off x="352060" y="5654356"/>
            <a:ext cx="3571868" cy="942996"/>
          </a:xfrm>
        </p:spPr>
        <p:txBody>
          <a:bodyPr>
            <a:normAutofit/>
          </a:bodyPr>
          <a:lstStyle/>
          <a:p>
            <a:pPr marL="0" indent="0" eaLnBrk="1" hangingPunct="1">
              <a:buFont typeface="Wingdings" pitchFamily="2" charset="2"/>
              <a:buNone/>
            </a:pPr>
            <a:r>
              <a:rPr lang="zh-CN" altLang="en-US" sz="2400" b="1" dirty="0" smtClean="0">
                <a:latin typeface="微软雅黑" pitchFamily="34" charset="-122"/>
                <a:ea typeface="微软雅黑" pitchFamily="34" charset="-122"/>
                <a:cs typeface="Arial Unicode MS" pitchFamily="34" charset="-122"/>
              </a:rPr>
              <a:t>讲师：佟刚</a:t>
            </a:r>
            <a:endParaRPr lang="en-US" altLang="zh-CN" sz="2400" b="1" dirty="0" smtClean="0">
              <a:latin typeface="微软雅黑" pitchFamily="34" charset="-122"/>
              <a:ea typeface="微软雅黑" pitchFamily="34" charset="-122"/>
              <a:cs typeface="Arial Unicode MS" pitchFamily="34" charset="-122"/>
            </a:endParaRPr>
          </a:p>
          <a:p>
            <a:pPr marL="0" indent="0" eaLnBrk="1" hangingPunct="1">
              <a:buFont typeface="Wingdings" pitchFamily="2" charset="2"/>
              <a:buNone/>
            </a:pPr>
            <a:r>
              <a:rPr lang="zh-CN" altLang="en-US" sz="2400" b="1" dirty="0" smtClean="0">
                <a:latin typeface="微软雅黑" pitchFamily="34" charset="-122"/>
                <a:ea typeface="微软雅黑" pitchFamily="34" charset="-122"/>
                <a:cs typeface="Arial Unicode MS" pitchFamily="34" charset="-122"/>
              </a:rPr>
              <a:t>新浪微博</a:t>
            </a:r>
            <a:r>
              <a:rPr lang="en-US" altLang="zh-CN" sz="2400" b="1" dirty="0" smtClean="0">
                <a:latin typeface="微软雅黑" pitchFamily="34" charset="-122"/>
                <a:ea typeface="微软雅黑" pitchFamily="34" charset="-122"/>
                <a:cs typeface="Arial Unicode MS" pitchFamily="34" charset="-122"/>
              </a:rPr>
              <a:t>:@</a:t>
            </a:r>
            <a:r>
              <a:rPr lang="zh-CN" altLang="en-US" sz="2400" b="1" dirty="0" smtClean="0">
                <a:latin typeface="微软雅黑" pitchFamily="34" charset="-122"/>
                <a:ea typeface="微软雅黑" pitchFamily="34" charset="-122"/>
                <a:cs typeface="Arial Unicode MS" pitchFamily="34" charset="-122"/>
              </a:rPr>
              <a:t>尚硅谷</a:t>
            </a:r>
            <a:r>
              <a:rPr lang="en-US" altLang="zh-CN" sz="2400" b="1" dirty="0" smtClean="0">
                <a:latin typeface="微软雅黑" pitchFamily="34" charset="-122"/>
                <a:ea typeface="微软雅黑" pitchFamily="34" charset="-122"/>
                <a:cs typeface="Arial Unicode MS" pitchFamily="34" charset="-122"/>
              </a:rPr>
              <a:t>-</a:t>
            </a:r>
            <a:r>
              <a:rPr lang="zh-CN" altLang="en-US" sz="2400" b="1" dirty="0" smtClean="0">
                <a:latin typeface="微软雅黑" pitchFamily="34" charset="-122"/>
                <a:ea typeface="微软雅黑" pitchFamily="34" charset="-122"/>
                <a:cs typeface="Arial Unicode MS" pitchFamily="34" charset="-122"/>
              </a:rPr>
              <a:t>佟刚</a:t>
            </a:r>
            <a:endParaRPr lang="en-US" altLang="zh-CN" sz="2400" b="1" dirty="0" smtClean="0">
              <a:latin typeface="微软雅黑" pitchFamily="34" charset="-122"/>
              <a:ea typeface="微软雅黑" pitchFamily="34" charset="-122"/>
              <a:cs typeface="Arial Unicode MS" pitchFamily="34" charset="-122"/>
            </a:endParaRPr>
          </a:p>
        </p:txBody>
      </p:sp>
    </p:spTree>
    <p:extLst>
      <p:ext uri="{BB962C8B-B14F-4D97-AF65-F5344CB8AC3E}">
        <p14:creationId xmlns:p14="http://schemas.microsoft.com/office/powerpoint/2010/main" val="4326060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755576" y="620688"/>
            <a:ext cx="8229600" cy="985312"/>
          </a:xfrm>
        </p:spPr>
        <p:txBody>
          <a:bodyPr/>
          <a:lstStyle/>
          <a:p>
            <a:r>
              <a:rPr lang="en-US" altLang="zh-CN" dirty="0" smtClean="0">
                <a:latin typeface="微软雅黑" pitchFamily="34" charset="-122"/>
                <a:ea typeface="微软雅黑" pitchFamily="34" charset="-122"/>
              </a:rPr>
              <a:t>result</a:t>
            </a:r>
            <a:endParaRPr lang="zh-CN" altLang="en-US" dirty="0">
              <a:latin typeface="微软雅黑" pitchFamily="34" charset="-122"/>
              <a:ea typeface="微软雅黑" pitchFamily="34" charset="-122"/>
            </a:endParaRPr>
          </a:p>
        </p:txBody>
      </p:sp>
      <p:sp>
        <p:nvSpPr>
          <p:cNvPr id="3" name="内容占位符 2"/>
          <p:cNvSpPr>
            <a:spLocks noGrp="1"/>
          </p:cNvSpPr>
          <p:nvPr>
            <p:ph idx="1"/>
          </p:nvPr>
        </p:nvSpPr>
        <p:spPr>
          <a:xfrm>
            <a:off x="251519" y="1556792"/>
            <a:ext cx="8449537" cy="4453955"/>
          </a:xfrm>
        </p:spPr>
        <p:txBody>
          <a:bodyPr/>
          <a:lstStyle/>
          <a:p>
            <a:r>
              <a:rPr lang="zh-CN" altLang="en-US" sz="2400" dirty="0" smtClean="0">
                <a:latin typeface="微软雅黑" pitchFamily="34" charset="-122"/>
                <a:ea typeface="微软雅黑" pitchFamily="34" charset="-122"/>
              </a:rPr>
              <a:t>每个 </a:t>
            </a:r>
            <a:r>
              <a:rPr lang="en-US" altLang="zh-CN" sz="2400" dirty="0" smtClean="0">
                <a:latin typeface="微软雅黑" pitchFamily="34" charset="-122"/>
                <a:ea typeface="微软雅黑" pitchFamily="34" charset="-122"/>
              </a:rPr>
              <a:t>action </a:t>
            </a:r>
            <a:r>
              <a:rPr lang="zh-CN" altLang="en-US" sz="2400" dirty="0" smtClean="0">
                <a:latin typeface="微软雅黑" pitchFamily="34" charset="-122"/>
                <a:ea typeface="微软雅黑" pitchFamily="34" charset="-122"/>
              </a:rPr>
              <a:t>方法都将返回一个 </a:t>
            </a:r>
            <a:r>
              <a:rPr lang="en-US" altLang="zh-CN" sz="2400" dirty="0" smtClean="0">
                <a:latin typeface="微软雅黑" pitchFamily="34" charset="-122"/>
                <a:ea typeface="微软雅黑" pitchFamily="34" charset="-122"/>
              </a:rPr>
              <a:t>String </a:t>
            </a:r>
            <a:r>
              <a:rPr lang="zh-CN" altLang="en-US" sz="2400" dirty="0" smtClean="0">
                <a:latin typeface="微软雅黑" pitchFamily="34" charset="-122"/>
                <a:ea typeface="微软雅黑" pitchFamily="34" charset="-122"/>
              </a:rPr>
              <a:t>类型的值</a:t>
            </a:r>
            <a:r>
              <a:rPr lang="en-US" altLang="zh-CN" sz="2400" dirty="0" smtClean="0">
                <a:latin typeface="微软雅黑" pitchFamily="34" charset="-122"/>
                <a:ea typeface="微软雅黑" pitchFamily="34" charset="-122"/>
              </a:rPr>
              <a:t>, Struts </a:t>
            </a:r>
            <a:r>
              <a:rPr lang="zh-CN" altLang="en-US" sz="2400" dirty="0" smtClean="0">
                <a:latin typeface="微软雅黑" pitchFamily="34" charset="-122"/>
                <a:ea typeface="微软雅黑" pitchFamily="34" charset="-122"/>
              </a:rPr>
              <a:t>将根据这个值来决定响应什么结果</a:t>
            </a:r>
            <a:r>
              <a:rPr lang="en-US" altLang="zh-CN" sz="2400" dirty="0" smtClean="0">
                <a:latin typeface="微软雅黑" pitchFamily="34" charset="-122"/>
                <a:ea typeface="微软雅黑" pitchFamily="34" charset="-122"/>
              </a:rPr>
              <a:t>.</a:t>
            </a:r>
          </a:p>
          <a:p>
            <a:r>
              <a:rPr lang="zh-CN" altLang="en-US" sz="2400" dirty="0" smtClean="0">
                <a:latin typeface="微软雅黑" pitchFamily="34" charset="-122"/>
                <a:ea typeface="微软雅黑" pitchFamily="34" charset="-122"/>
              </a:rPr>
              <a:t>每个 </a:t>
            </a:r>
            <a:r>
              <a:rPr lang="en-US" altLang="zh-CN" sz="2400" dirty="0" smtClean="0">
                <a:latin typeface="微软雅黑" pitchFamily="34" charset="-122"/>
                <a:ea typeface="微软雅黑" pitchFamily="34" charset="-122"/>
              </a:rPr>
              <a:t>action </a:t>
            </a:r>
            <a:r>
              <a:rPr lang="zh-CN" altLang="en-US" sz="2400" dirty="0" smtClean="0">
                <a:latin typeface="微软雅黑" pitchFamily="34" charset="-122"/>
                <a:ea typeface="微软雅黑" pitchFamily="34" charset="-122"/>
              </a:rPr>
              <a:t>声明都必须包含有数量足够多的 </a:t>
            </a:r>
            <a:r>
              <a:rPr lang="en-US" altLang="zh-CN" sz="2400" dirty="0" smtClean="0">
                <a:latin typeface="微软雅黑" pitchFamily="34" charset="-122"/>
                <a:ea typeface="微软雅黑" pitchFamily="34" charset="-122"/>
              </a:rPr>
              <a:t>result </a:t>
            </a:r>
            <a:r>
              <a:rPr lang="zh-CN" altLang="en-US" sz="2400" dirty="0" smtClean="0">
                <a:latin typeface="微软雅黑" pitchFamily="34" charset="-122"/>
                <a:ea typeface="微软雅黑" pitchFamily="34" charset="-122"/>
              </a:rPr>
              <a:t>元素</a:t>
            </a:r>
            <a:r>
              <a:rPr lang="en-US" altLang="zh-CN" sz="2400" dirty="0" smtClean="0">
                <a:latin typeface="微软雅黑" pitchFamily="34" charset="-122"/>
                <a:ea typeface="微软雅黑" pitchFamily="34" charset="-122"/>
              </a:rPr>
              <a:t>, </a:t>
            </a:r>
            <a:r>
              <a:rPr lang="zh-CN" altLang="en-US" sz="2400" dirty="0" smtClean="0">
                <a:latin typeface="微软雅黑" pitchFamily="34" charset="-122"/>
                <a:ea typeface="微软雅黑" pitchFamily="34" charset="-122"/>
              </a:rPr>
              <a:t>每个 </a:t>
            </a:r>
            <a:r>
              <a:rPr lang="en-US" altLang="zh-CN" sz="2400" dirty="0" smtClean="0">
                <a:latin typeface="微软雅黑" pitchFamily="34" charset="-122"/>
                <a:ea typeface="微软雅黑" pitchFamily="34" charset="-122"/>
              </a:rPr>
              <a:t>result </a:t>
            </a:r>
            <a:r>
              <a:rPr lang="zh-CN" altLang="en-US" sz="2400" dirty="0" smtClean="0">
                <a:latin typeface="微软雅黑" pitchFamily="34" charset="-122"/>
                <a:ea typeface="微软雅黑" pitchFamily="34" charset="-122"/>
              </a:rPr>
              <a:t>元素分别对应着 </a:t>
            </a:r>
            <a:r>
              <a:rPr lang="en-US" altLang="zh-CN" sz="2400" dirty="0" smtClean="0">
                <a:latin typeface="微软雅黑" pitchFamily="34" charset="-122"/>
                <a:ea typeface="微软雅黑" pitchFamily="34" charset="-122"/>
              </a:rPr>
              <a:t>action </a:t>
            </a:r>
            <a:r>
              <a:rPr lang="zh-CN" altLang="en-US" sz="2400" dirty="0" smtClean="0">
                <a:latin typeface="微软雅黑" pitchFamily="34" charset="-122"/>
                <a:ea typeface="微软雅黑" pitchFamily="34" charset="-122"/>
              </a:rPr>
              <a:t>方法的一个返回值</a:t>
            </a:r>
            <a:r>
              <a:rPr lang="en-US" altLang="zh-CN" sz="2400" dirty="0" smtClean="0">
                <a:latin typeface="微软雅黑" pitchFamily="34" charset="-122"/>
                <a:ea typeface="微软雅黑" pitchFamily="34" charset="-122"/>
              </a:rPr>
              <a:t>. </a:t>
            </a:r>
          </a:p>
          <a:p>
            <a:r>
              <a:rPr lang="en-US" altLang="zh-CN" sz="2400" dirty="0" smtClean="0">
                <a:latin typeface="微软雅黑" pitchFamily="34" charset="-122"/>
                <a:ea typeface="微软雅黑" pitchFamily="34" charset="-122"/>
              </a:rPr>
              <a:t>result </a:t>
            </a:r>
            <a:r>
              <a:rPr lang="zh-CN" altLang="en-US" sz="2400" dirty="0" smtClean="0">
                <a:latin typeface="微软雅黑" pitchFamily="34" charset="-122"/>
                <a:ea typeface="微软雅黑" pitchFamily="34" charset="-122"/>
              </a:rPr>
              <a:t>元素可以有下面两个属性</a:t>
            </a:r>
          </a:p>
          <a:p>
            <a:pPr lvl="1"/>
            <a:r>
              <a:rPr lang="en-US" altLang="zh-CN" sz="2000" dirty="0" smtClean="0">
                <a:latin typeface="微软雅黑" pitchFamily="34" charset="-122"/>
                <a:ea typeface="微软雅黑" pitchFamily="34" charset="-122"/>
              </a:rPr>
              <a:t>name: </a:t>
            </a:r>
            <a:r>
              <a:rPr lang="zh-CN" altLang="en-US" sz="2000" dirty="0" smtClean="0">
                <a:latin typeface="微软雅黑" pitchFamily="34" charset="-122"/>
                <a:ea typeface="微软雅黑" pitchFamily="34" charset="-122"/>
              </a:rPr>
              <a:t>结果的名字</a:t>
            </a:r>
            <a:r>
              <a:rPr lang="en-US" altLang="zh-CN" sz="2000" dirty="0" smtClean="0">
                <a:latin typeface="微软雅黑" pitchFamily="34" charset="-122"/>
                <a:ea typeface="微软雅黑" pitchFamily="34" charset="-122"/>
              </a:rPr>
              <a:t>, </a:t>
            </a:r>
            <a:r>
              <a:rPr lang="zh-CN" altLang="en-US" sz="2000" dirty="0" smtClean="0">
                <a:latin typeface="微软雅黑" pitchFamily="34" charset="-122"/>
                <a:ea typeface="微软雅黑" pitchFamily="34" charset="-122"/>
              </a:rPr>
              <a:t>必须与 </a:t>
            </a:r>
            <a:r>
              <a:rPr lang="en-US" altLang="zh-CN" sz="2000" dirty="0" smtClean="0">
                <a:latin typeface="微软雅黑" pitchFamily="34" charset="-122"/>
                <a:ea typeface="微软雅黑" pitchFamily="34" charset="-122"/>
              </a:rPr>
              <a:t>Action </a:t>
            </a:r>
            <a:r>
              <a:rPr lang="zh-CN" altLang="en-US" sz="2000" dirty="0" smtClean="0">
                <a:latin typeface="微软雅黑" pitchFamily="34" charset="-122"/>
                <a:ea typeface="微软雅黑" pitchFamily="34" charset="-122"/>
              </a:rPr>
              <a:t>方法的返回值相匹配</a:t>
            </a:r>
            <a:r>
              <a:rPr lang="en-US" altLang="zh-CN" sz="2000" dirty="0" smtClean="0">
                <a:latin typeface="微软雅黑" pitchFamily="34" charset="-122"/>
                <a:ea typeface="微软雅黑" pitchFamily="34" charset="-122"/>
              </a:rPr>
              <a:t>, </a:t>
            </a:r>
            <a:r>
              <a:rPr lang="zh-CN" altLang="en-US" sz="2000" dirty="0" smtClean="0">
                <a:latin typeface="微软雅黑" pitchFamily="34" charset="-122"/>
                <a:ea typeface="微软雅黑" pitchFamily="34" charset="-122"/>
              </a:rPr>
              <a:t>默认值为 </a:t>
            </a:r>
            <a:r>
              <a:rPr lang="en-US" altLang="zh-CN" sz="2000" dirty="0" smtClean="0">
                <a:latin typeface="微软雅黑" pitchFamily="34" charset="-122"/>
                <a:ea typeface="微软雅黑" pitchFamily="34" charset="-122"/>
              </a:rPr>
              <a:t>success</a:t>
            </a:r>
          </a:p>
          <a:p>
            <a:pPr lvl="1"/>
            <a:r>
              <a:rPr lang="en-US" altLang="zh-CN" sz="2000" dirty="0" smtClean="0">
                <a:latin typeface="微软雅黑" pitchFamily="34" charset="-122"/>
                <a:ea typeface="微软雅黑" pitchFamily="34" charset="-122"/>
              </a:rPr>
              <a:t>type: </a:t>
            </a:r>
            <a:r>
              <a:rPr lang="zh-CN" altLang="en-US" sz="2000" dirty="0" smtClean="0">
                <a:latin typeface="微软雅黑" pitchFamily="34" charset="-122"/>
                <a:ea typeface="微软雅黑" pitchFamily="34" charset="-122"/>
              </a:rPr>
              <a:t>响应结果的类型</a:t>
            </a:r>
            <a:r>
              <a:rPr lang="en-US" altLang="zh-CN" sz="2000" dirty="0" smtClean="0">
                <a:latin typeface="微软雅黑" pitchFamily="34" charset="-122"/>
                <a:ea typeface="微软雅黑" pitchFamily="34" charset="-122"/>
              </a:rPr>
              <a:t>. </a:t>
            </a:r>
            <a:r>
              <a:rPr lang="zh-CN" altLang="en-US" sz="2000" dirty="0" smtClean="0">
                <a:latin typeface="微软雅黑" pitchFamily="34" charset="-122"/>
                <a:ea typeface="微软雅黑" pitchFamily="34" charset="-122"/>
              </a:rPr>
              <a:t>默认值为 </a:t>
            </a:r>
            <a:r>
              <a:rPr lang="en-US" altLang="zh-CN" sz="2000" dirty="0" smtClean="0">
                <a:latin typeface="微软雅黑" pitchFamily="34" charset="-122"/>
                <a:ea typeface="微软雅黑" pitchFamily="34" charset="-122"/>
              </a:rPr>
              <a:t>dispatcher</a:t>
            </a:r>
          </a:p>
        </p:txBody>
      </p:sp>
      <p:pic>
        <p:nvPicPr>
          <p:cNvPr id="4" name="Picture 3"/>
          <p:cNvPicPr>
            <a:picLocks noChangeAspect="1" noChangeArrowheads="1"/>
          </p:cNvPicPr>
          <p:nvPr/>
        </p:nvPicPr>
        <p:blipFill>
          <a:blip r:embed="rId2"/>
          <a:srcRect/>
          <a:stretch>
            <a:fillRect/>
          </a:stretch>
        </p:blipFill>
        <p:spPr bwMode="auto">
          <a:xfrm>
            <a:off x="214282" y="4781564"/>
            <a:ext cx="8486775" cy="866775"/>
          </a:xfrm>
          <a:prstGeom prst="rect">
            <a:avLst/>
          </a:prstGeom>
          <a:noFill/>
          <a:ln w="9525">
            <a:noFill/>
            <a:miter lim="800000"/>
            <a:headEnd/>
            <a:tailEnd/>
          </a:ln>
          <a:effectLst/>
        </p:spPr>
      </p:pic>
      <p:pic>
        <p:nvPicPr>
          <p:cNvPr id="5" name="Picture 4"/>
          <p:cNvPicPr>
            <a:picLocks noChangeAspect="1" noChangeArrowheads="1"/>
          </p:cNvPicPr>
          <p:nvPr/>
        </p:nvPicPr>
        <p:blipFill>
          <a:blip r:embed="rId3"/>
          <a:srcRect/>
          <a:stretch>
            <a:fillRect/>
          </a:stretch>
        </p:blipFill>
        <p:spPr bwMode="auto">
          <a:xfrm>
            <a:off x="285720" y="6210324"/>
            <a:ext cx="4924425" cy="647700"/>
          </a:xfrm>
          <a:prstGeom prst="rect">
            <a:avLst/>
          </a:prstGeom>
          <a:noFill/>
          <a:ln w="9525">
            <a:noFill/>
            <a:miter lim="800000"/>
            <a:headEnd/>
            <a:tailEnd/>
          </a:ln>
          <a:effectLst/>
        </p:spPr>
      </p:pic>
      <p:sp>
        <p:nvSpPr>
          <p:cNvPr id="6" name="矩形 5"/>
          <p:cNvSpPr/>
          <p:nvPr/>
        </p:nvSpPr>
        <p:spPr>
          <a:xfrm>
            <a:off x="1571604" y="6424638"/>
            <a:ext cx="928694" cy="214314"/>
          </a:xfrm>
          <a:prstGeom prst="rect">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dirty="0">
              <a:noFill/>
            </a:endParaRPr>
          </a:p>
        </p:txBody>
      </p:sp>
      <p:cxnSp>
        <p:nvCxnSpPr>
          <p:cNvPr id="7" name="直接箭头连接符 6"/>
          <p:cNvCxnSpPr>
            <a:stCxn id="6" idx="0"/>
          </p:cNvCxnSpPr>
          <p:nvPr/>
        </p:nvCxnSpPr>
        <p:spPr>
          <a:xfrm rot="5400000" flipH="1" flipV="1">
            <a:off x="1841876" y="5623339"/>
            <a:ext cx="995374" cy="6072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3030729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415434" y="692696"/>
            <a:ext cx="8229600" cy="857256"/>
          </a:xfrm>
        </p:spPr>
        <p:txBody>
          <a:bodyPr>
            <a:normAutofit/>
          </a:bodyPr>
          <a:lstStyle/>
          <a:p>
            <a:r>
              <a:rPr lang="zh-CN" altLang="en-US" sz="4000" dirty="0" smtClean="0">
                <a:latin typeface="微软雅黑" pitchFamily="34" charset="-122"/>
                <a:ea typeface="微软雅黑" pitchFamily="34" charset="-122"/>
              </a:rPr>
              <a:t>结果类型</a:t>
            </a:r>
            <a:endParaRPr lang="zh-CN" altLang="en-US" sz="4000" dirty="0">
              <a:latin typeface="微软雅黑" pitchFamily="34" charset="-122"/>
              <a:ea typeface="微软雅黑" pitchFamily="34" charset="-122"/>
            </a:endParaRPr>
          </a:p>
        </p:txBody>
      </p:sp>
      <p:pic>
        <p:nvPicPr>
          <p:cNvPr id="4" name="Picture 4"/>
          <p:cNvPicPr>
            <a:picLocks noChangeAspect="1" noChangeArrowheads="1"/>
          </p:cNvPicPr>
          <p:nvPr/>
        </p:nvPicPr>
        <p:blipFill>
          <a:blip r:embed="rId2"/>
          <a:srcRect/>
          <a:stretch>
            <a:fillRect/>
          </a:stretch>
        </p:blipFill>
        <p:spPr bwMode="auto">
          <a:xfrm>
            <a:off x="467544" y="1681336"/>
            <a:ext cx="6847914" cy="3979912"/>
          </a:xfrm>
          <a:prstGeom prst="rect">
            <a:avLst/>
          </a:prstGeom>
          <a:noFill/>
          <a:ln w="9525">
            <a:noFill/>
            <a:miter lim="800000"/>
            <a:headEnd/>
            <a:tailEnd/>
          </a:ln>
          <a:effectLst/>
        </p:spPr>
      </p:pic>
    </p:spTree>
    <p:extLst>
      <p:ext uri="{BB962C8B-B14F-4D97-AF65-F5344CB8AC3E}">
        <p14:creationId xmlns:p14="http://schemas.microsoft.com/office/powerpoint/2010/main" val="202506261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83568" y="692696"/>
            <a:ext cx="8229600" cy="1008112"/>
          </a:xfrm>
        </p:spPr>
        <p:txBody>
          <a:bodyPr/>
          <a:lstStyle/>
          <a:p>
            <a:r>
              <a:rPr lang="zh-CN" altLang="en-US" dirty="0" smtClean="0">
                <a:latin typeface="微软雅黑" pitchFamily="34" charset="-122"/>
                <a:ea typeface="微软雅黑" pitchFamily="34" charset="-122"/>
              </a:rPr>
              <a:t>结果类型</a:t>
            </a:r>
            <a:r>
              <a:rPr lang="en-US" altLang="zh-CN" dirty="0" smtClean="0">
                <a:latin typeface="微软雅黑" pitchFamily="34" charset="-122"/>
                <a:ea typeface="微软雅黑" pitchFamily="34" charset="-122"/>
              </a:rPr>
              <a:t>:  dispatcher</a:t>
            </a:r>
            <a:endParaRPr lang="zh-CN" altLang="en-US" dirty="0">
              <a:latin typeface="微软雅黑" pitchFamily="34" charset="-122"/>
              <a:ea typeface="微软雅黑" pitchFamily="34" charset="-122"/>
            </a:endParaRPr>
          </a:p>
        </p:txBody>
      </p:sp>
      <p:sp>
        <p:nvSpPr>
          <p:cNvPr id="3" name="内容占位符 2"/>
          <p:cNvSpPr>
            <a:spLocks noGrp="1"/>
          </p:cNvSpPr>
          <p:nvPr>
            <p:ph idx="1"/>
          </p:nvPr>
        </p:nvSpPr>
        <p:spPr>
          <a:xfrm>
            <a:off x="313184" y="1844824"/>
            <a:ext cx="8507288" cy="4900634"/>
          </a:xfrm>
        </p:spPr>
        <p:txBody>
          <a:bodyPr>
            <a:normAutofit/>
          </a:bodyPr>
          <a:lstStyle/>
          <a:p>
            <a:r>
              <a:rPr lang="en-US" altLang="zh-CN" sz="2400" dirty="0" smtClean="0">
                <a:latin typeface="微软雅黑" pitchFamily="34" charset="-122"/>
                <a:ea typeface="微软雅黑" pitchFamily="34" charset="-122"/>
              </a:rPr>
              <a:t>dispatcher </a:t>
            </a:r>
            <a:r>
              <a:rPr lang="zh-CN" altLang="en-US" sz="2400" dirty="0" smtClean="0">
                <a:latin typeface="微软雅黑" pitchFamily="34" charset="-122"/>
                <a:ea typeface="微软雅黑" pitchFamily="34" charset="-122"/>
              </a:rPr>
              <a:t>结果类型是</a:t>
            </a:r>
            <a:r>
              <a:rPr lang="zh-CN" altLang="en-US" sz="2400" b="1" dirty="0" smtClean="0">
                <a:solidFill>
                  <a:srgbClr val="FF3300"/>
                </a:solidFill>
                <a:latin typeface="微软雅黑" pitchFamily="34" charset="-122"/>
                <a:ea typeface="微软雅黑" pitchFamily="34" charset="-122"/>
              </a:rPr>
              <a:t>最常用的结果类型</a:t>
            </a:r>
            <a:r>
              <a:rPr lang="en-US" altLang="zh-CN" sz="2400" dirty="0" smtClean="0">
                <a:latin typeface="微软雅黑" pitchFamily="34" charset="-122"/>
                <a:ea typeface="微软雅黑" pitchFamily="34" charset="-122"/>
              </a:rPr>
              <a:t>, </a:t>
            </a:r>
            <a:r>
              <a:rPr lang="zh-CN" altLang="en-US" sz="2400" dirty="0" smtClean="0">
                <a:latin typeface="微软雅黑" pitchFamily="34" charset="-122"/>
                <a:ea typeface="微软雅黑" pitchFamily="34" charset="-122"/>
              </a:rPr>
              <a:t>也是 </a:t>
            </a:r>
            <a:r>
              <a:rPr lang="en-US" altLang="zh-CN" sz="2400" dirty="0" smtClean="0">
                <a:latin typeface="微软雅黑" pitchFamily="34" charset="-122"/>
                <a:ea typeface="微软雅黑" pitchFamily="34" charset="-122"/>
              </a:rPr>
              <a:t>struts </a:t>
            </a:r>
            <a:r>
              <a:rPr lang="zh-CN" altLang="en-US" sz="2400" dirty="0" smtClean="0">
                <a:latin typeface="微软雅黑" pitchFamily="34" charset="-122"/>
                <a:ea typeface="微软雅黑" pitchFamily="34" charset="-122"/>
              </a:rPr>
              <a:t>框架默认的结果类型</a:t>
            </a:r>
          </a:p>
          <a:p>
            <a:r>
              <a:rPr lang="zh-CN" altLang="en-US" sz="2400" dirty="0" smtClean="0">
                <a:latin typeface="微软雅黑" pitchFamily="34" charset="-122"/>
                <a:ea typeface="微软雅黑" pitchFamily="34" charset="-122"/>
              </a:rPr>
              <a:t>该结果类型有一个 </a:t>
            </a:r>
            <a:r>
              <a:rPr lang="en-US" altLang="zh-CN" sz="2400" dirty="0" smtClean="0">
                <a:latin typeface="微软雅黑" pitchFamily="34" charset="-122"/>
                <a:ea typeface="微软雅黑" pitchFamily="34" charset="-122"/>
              </a:rPr>
              <a:t>location </a:t>
            </a:r>
            <a:r>
              <a:rPr lang="zh-CN" altLang="en-US" sz="2400" dirty="0" smtClean="0">
                <a:latin typeface="微软雅黑" pitchFamily="34" charset="-122"/>
                <a:ea typeface="微软雅黑" pitchFamily="34" charset="-122"/>
              </a:rPr>
              <a:t>参数</a:t>
            </a:r>
            <a:r>
              <a:rPr lang="en-US" altLang="zh-CN" sz="2400" dirty="0" smtClean="0">
                <a:latin typeface="微软雅黑" pitchFamily="34" charset="-122"/>
                <a:ea typeface="微软雅黑" pitchFamily="34" charset="-122"/>
              </a:rPr>
              <a:t>, </a:t>
            </a:r>
            <a:r>
              <a:rPr lang="zh-CN" altLang="en-US" sz="2400" dirty="0" smtClean="0">
                <a:latin typeface="微软雅黑" pitchFamily="34" charset="-122"/>
                <a:ea typeface="微软雅黑" pitchFamily="34" charset="-122"/>
              </a:rPr>
              <a:t>它是一个默认参数</a:t>
            </a:r>
          </a:p>
          <a:p>
            <a:endParaRPr lang="zh-CN" altLang="en-US" sz="2400" dirty="0" smtClean="0">
              <a:latin typeface="微软雅黑" pitchFamily="34" charset="-122"/>
              <a:ea typeface="微软雅黑" pitchFamily="34" charset="-122"/>
            </a:endParaRPr>
          </a:p>
          <a:p>
            <a:endParaRPr lang="zh-CN" altLang="en-US" sz="2400" dirty="0" smtClean="0">
              <a:latin typeface="微软雅黑" pitchFamily="34" charset="-122"/>
              <a:ea typeface="微软雅黑" pitchFamily="34" charset="-122"/>
            </a:endParaRPr>
          </a:p>
          <a:p>
            <a:endParaRPr lang="zh-CN" altLang="en-US" sz="2400" dirty="0" smtClean="0">
              <a:latin typeface="微软雅黑" pitchFamily="34" charset="-122"/>
              <a:ea typeface="微软雅黑" pitchFamily="34" charset="-122"/>
            </a:endParaRPr>
          </a:p>
          <a:p>
            <a:r>
              <a:rPr lang="en-US" altLang="zh-CN" sz="2400" dirty="0" smtClean="0">
                <a:latin typeface="微软雅黑" pitchFamily="34" charset="-122"/>
                <a:ea typeface="微软雅黑" pitchFamily="34" charset="-122"/>
              </a:rPr>
              <a:t>dispatcher </a:t>
            </a:r>
            <a:r>
              <a:rPr lang="zh-CN" altLang="en-US" sz="2400" dirty="0" smtClean="0">
                <a:latin typeface="微软雅黑" pitchFamily="34" charset="-122"/>
                <a:ea typeface="微软雅黑" pitchFamily="34" charset="-122"/>
              </a:rPr>
              <a:t>结果类型将把控制权</a:t>
            </a:r>
            <a:r>
              <a:rPr lang="zh-CN" altLang="en-US" sz="2400" b="1" dirty="0" smtClean="0">
                <a:solidFill>
                  <a:srgbClr val="FF3300"/>
                </a:solidFill>
                <a:latin typeface="微软雅黑" pitchFamily="34" charset="-122"/>
                <a:ea typeface="微软雅黑" pitchFamily="34" charset="-122"/>
              </a:rPr>
              <a:t>转发</a:t>
            </a:r>
            <a:r>
              <a:rPr lang="zh-CN" altLang="en-US" sz="2400" dirty="0" smtClean="0">
                <a:latin typeface="微软雅黑" pitchFamily="34" charset="-122"/>
                <a:ea typeface="微软雅黑" pitchFamily="34" charset="-122"/>
              </a:rPr>
              <a:t>给应用程序里的</a:t>
            </a:r>
            <a:r>
              <a:rPr lang="zh-CN" altLang="en-US" sz="2400" dirty="0">
                <a:latin typeface="微软雅黑" pitchFamily="34" charset="-122"/>
                <a:ea typeface="微软雅黑" pitchFamily="34" charset="-122"/>
              </a:rPr>
              <a:t>指定</a:t>
            </a:r>
            <a:r>
              <a:rPr lang="zh-CN" altLang="en-US" sz="2400" dirty="0" smtClean="0">
                <a:latin typeface="微软雅黑" pitchFamily="34" charset="-122"/>
                <a:ea typeface="微软雅黑" pitchFamily="34" charset="-122"/>
              </a:rPr>
              <a:t>资源</a:t>
            </a:r>
            <a:r>
              <a:rPr lang="en-US" altLang="zh-CN" sz="2400" dirty="0" smtClean="0">
                <a:latin typeface="微软雅黑" pitchFamily="34" charset="-122"/>
                <a:ea typeface="微软雅黑" pitchFamily="34" charset="-122"/>
              </a:rPr>
              <a:t>. </a:t>
            </a:r>
          </a:p>
          <a:p>
            <a:r>
              <a:rPr lang="en-US" altLang="zh-CN" sz="2400" dirty="0" smtClean="0">
                <a:latin typeface="微软雅黑" pitchFamily="34" charset="-122"/>
                <a:ea typeface="微软雅黑" pitchFamily="34" charset="-122"/>
              </a:rPr>
              <a:t>dispatcher </a:t>
            </a:r>
            <a:r>
              <a:rPr lang="zh-CN" altLang="en-US" sz="2400" dirty="0" smtClean="0">
                <a:latin typeface="微软雅黑" pitchFamily="34" charset="-122"/>
                <a:ea typeface="微软雅黑" pitchFamily="34" charset="-122"/>
              </a:rPr>
              <a:t>结果类型不能把控制权</a:t>
            </a:r>
            <a:r>
              <a:rPr lang="zh-CN" altLang="en-US" sz="2400" b="1" dirty="0" smtClean="0">
                <a:solidFill>
                  <a:srgbClr val="FF3300"/>
                </a:solidFill>
                <a:latin typeface="微软雅黑" pitchFamily="34" charset="-122"/>
                <a:ea typeface="微软雅黑" pitchFamily="34" charset="-122"/>
              </a:rPr>
              <a:t>转发</a:t>
            </a:r>
            <a:r>
              <a:rPr lang="zh-CN" altLang="en-US" sz="2400" dirty="0" smtClean="0">
                <a:latin typeface="微软雅黑" pitchFamily="34" charset="-122"/>
                <a:ea typeface="微软雅黑" pitchFamily="34" charset="-122"/>
              </a:rPr>
              <a:t>给一个外部资源</a:t>
            </a:r>
            <a:r>
              <a:rPr lang="en-US" altLang="zh-CN" sz="2400" dirty="0" smtClean="0">
                <a:latin typeface="微软雅黑" pitchFamily="34" charset="-122"/>
                <a:ea typeface="微软雅黑" pitchFamily="34" charset="-122"/>
              </a:rPr>
              <a:t>. </a:t>
            </a:r>
            <a:r>
              <a:rPr lang="zh-CN" altLang="en-US" sz="2400" dirty="0" smtClean="0">
                <a:latin typeface="微软雅黑" pitchFamily="34" charset="-122"/>
                <a:ea typeface="微软雅黑" pitchFamily="34" charset="-122"/>
              </a:rPr>
              <a:t>若需要把控制权重定向到一个外部资源</a:t>
            </a:r>
            <a:r>
              <a:rPr lang="en-US" altLang="zh-CN" sz="2400" dirty="0" smtClean="0">
                <a:latin typeface="微软雅黑" pitchFamily="34" charset="-122"/>
                <a:ea typeface="微软雅黑" pitchFamily="34" charset="-122"/>
              </a:rPr>
              <a:t>, </a:t>
            </a:r>
            <a:r>
              <a:rPr lang="zh-CN" altLang="en-US" sz="2400" dirty="0" smtClean="0">
                <a:latin typeface="微软雅黑" pitchFamily="34" charset="-122"/>
                <a:ea typeface="微软雅黑" pitchFamily="34" charset="-122"/>
              </a:rPr>
              <a:t>应该使用 </a:t>
            </a:r>
            <a:r>
              <a:rPr lang="en-US" altLang="zh-CN" sz="2400" dirty="0" smtClean="0">
                <a:latin typeface="微软雅黑" pitchFamily="34" charset="-122"/>
                <a:ea typeface="微软雅黑" pitchFamily="34" charset="-122"/>
              </a:rPr>
              <a:t>redirect </a:t>
            </a:r>
            <a:r>
              <a:rPr lang="zh-CN" altLang="en-US" sz="2400" dirty="0" smtClean="0">
                <a:latin typeface="微软雅黑" pitchFamily="34" charset="-122"/>
                <a:ea typeface="微软雅黑" pitchFamily="34" charset="-122"/>
              </a:rPr>
              <a:t>结果类型</a:t>
            </a:r>
          </a:p>
          <a:p>
            <a:endParaRPr lang="zh-CN" altLang="en-US" sz="2400" dirty="0">
              <a:latin typeface="微软雅黑" pitchFamily="34" charset="-122"/>
              <a:ea typeface="微软雅黑" pitchFamily="34" charset="-122"/>
            </a:endParaRPr>
          </a:p>
        </p:txBody>
      </p:sp>
      <p:pic>
        <p:nvPicPr>
          <p:cNvPr id="4" name="Picture 4"/>
          <p:cNvPicPr>
            <a:picLocks noChangeAspect="1" noChangeArrowheads="1"/>
          </p:cNvPicPr>
          <p:nvPr/>
        </p:nvPicPr>
        <p:blipFill>
          <a:blip r:embed="rId2"/>
          <a:srcRect/>
          <a:stretch>
            <a:fillRect/>
          </a:stretch>
        </p:blipFill>
        <p:spPr bwMode="auto">
          <a:xfrm>
            <a:off x="890596" y="3217066"/>
            <a:ext cx="4895850" cy="528638"/>
          </a:xfrm>
          <a:prstGeom prst="rect">
            <a:avLst/>
          </a:prstGeom>
          <a:noFill/>
          <a:ln w="9525">
            <a:noFill/>
            <a:miter lim="800000"/>
            <a:headEnd/>
            <a:tailEnd/>
          </a:ln>
          <a:effectLst/>
        </p:spPr>
      </p:pic>
      <p:pic>
        <p:nvPicPr>
          <p:cNvPr id="5" name="Picture 5"/>
          <p:cNvPicPr>
            <a:picLocks noChangeAspect="1" noChangeArrowheads="1"/>
          </p:cNvPicPr>
          <p:nvPr/>
        </p:nvPicPr>
        <p:blipFill>
          <a:blip r:embed="rId3"/>
          <a:srcRect/>
          <a:stretch>
            <a:fillRect/>
          </a:stretch>
        </p:blipFill>
        <p:spPr bwMode="auto">
          <a:xfrm>
            <a:off x="892182" y="4225129"/>
            <a:ext cx="4608512" cy="222250"/>
          </a:xfrm>
          <a:prstGeom prst="rect">
            <a:avLst/>
          </a:prstGeom>
          <a:noFill/>
          <a:ln w="9525">
            <a:noFill/>
            <a:miter lim="800000"/>
            <a:headEnd/>
            <a:tailEnd/>
          </a:ln>
          <a:effectLst/>
        </p:spPr>
      </p:pic>
      <p:sp>
        <p:nvSpPr>
          <p:cNvPr id="6" name="Line 8"/>
          <p:cNvSpPr>
            <a:spLocks noChangeShapeType="1"/>
          </p:cNvSpPr>
          <p:nvPr/>
        </p:nvSpPr>
        <p:spPr bwMode="auto">
          <a:xfrm>
            <a:off x="1538296" y="3726654"/>
            <a:ext cx="0" cy="576262"/>
          </a:xfrm>
          <a:prstGeom prst="line">
            <a:avLst/>
          </a:prstGeom>
          <a:noFill/>
          <a:ln w="9525">
            <a:solidFill>
              <a:schemeClr val="tx1"/>
            </a:solidFill>
            <a:prstDash val="dash"/>
            <a:round/>
            <a:headEnd/>
            <a:tailEnd type="triangle" w="med" len="med"/>
          </a:ln>
          <a:effectLst/>
        </p:spPr>
        <p:txBody>
          <a:bodyPr/>
          <a:lstStyle/>
          <a:p>
            <a:endParaRPr lang="zh-CN" altLang="en-US"/>
          </a:p>
        </p:txBody>
      </p:sp>
      <p:sp>
        <p:nvSpPr>
          <p:cNvPr id="7" name="Text Box 6"/>
          <p:cNvSpPr txBox="1">
            <a:spLocks noChangeArrowheads="1"/>
          </p:cNvSpPr>
          <p:nvPr/>
        </p:nvSpPr>
        <p:spPr bwMode="auto">
          <a:xfrm>
            <a:off x="1493846" y="3837779"/>
            <a:ext cx="498475" cy="274637"/>
          </a:xfrm>
          <a:prstGeom prst="rect">
            <a:avLst/>
          </a:prstGeom>
          <a:solidFill>
            <a:srgbClr val="66FF33"/>
          </a:solidFill>
          <a:ln w="9525">
            <a:noFill/>
            <a:miter lim="800000"/>
            <a:headEnd/>
            <a:tailEnd/>
          </a:ln>
          <a:effectLst/>
        </p:spPr>
        <p:txBody>
          <a:bodyPr>
            <a:spAutoFit/>
          </a:bodyPr>
          <a:lstStyle/>
          <a:p>
            <a:pPr>
              <a:spcBef>
                <a:spcPct val="50000"/>
              </a:spcBef>
            </a:pPr>
            <a:r>
              <a:rPr lang="zh-CN" altLang="en-US" sz="1200" b="1"/>
              <a:t>等同</a:t>
            </a:r>
          </a:p>
        </p:txBody>
      </p:sp>
    </p:spTree>
    <p:extLst>
      <p:ext uri="{BB962C8B-B14F-4D97-AF65-F5344CB8AC3E}">
        <p14:creationId xmlns:p14="http://schemas.microsoft.com/office/powerpoint/2010/main" val="6522274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094928" y="692696"/>
            <a:ext cx="8229600" cy="857256"/>
          </a:xfrm>
        </p:spPr>
        <p:txBody>
          <a:bodyPr/>
          <a:lstStyle/>
          <a:p>
            <a:r>
              <a:rPr lang="zh-CN" altLang="en-US" dirty="0" smtClean="0">
                <a:latin typeface="微软雅黑" pitchFamily="34" charset="-122"/>
                <a:ea typeface="微软雅黑" pitchFamily="34" charset="-122"/>
              </a:rPr>
              <a:t>结果类型</a:t>
            </a:r>
            <a:r>
              <a:rPr lang="en-US" altLang="zh-CN" dirty="0" smtClean="0">
                <a:latin typeface="微软雅黑" pitchFamily="34" charset="-122"/>
                <a:ea typeface="微软雅黑" pitchFamily="34" charset="-122"/>
              </a:rPr>
              <a:t>:  redirect</a:t>
            </a:r>
            <a:endParaRPr lang="zh-CN" altLang="en-US" dirty="0">
              <a:latin typeface="微软雅黑" pitchFamily="34" charset="-122"/>
              <a:ea typeface="微软雅黑" pitchFamily="34" charset="-122"/>
            </a:endParaRPr>
          </a:p>
        </p:txBody>
      </p:sp>
      <p:sp>
        <p:nvSpPr>
          <p:cNvPr id="3" name="内容占位符 2"/>
          <p:cNvSpPr>
            <a:spLocks noGrp="1"/>
          </p:cNvSpPr>
          <p:nvPr>
            <p:ph idx="1"/>
          </p:nvPr>
        </p:nvSpPr>
        <p:spPr>
          <a:xfrm>
            <a:off x="457200" y="1733942"/>
            <a:ext cx="8229600" cy="4525963"/>
          </a:xfrm>
        </p:spPr>
        <p:txBody>
          <a:bodyPr/>
          <a:lstStyle/>
          <a:p>
            <a:r>
              <a:rPr lang="en-US" altLang="zh-CN" sz="2400" dirty="0" smtClean="0">
                <a:latin typeface="微软雅黑" pitchFamily="34" charset="-122"/>
                <a:ea typeface="微软雅黑" pitchFamily="34" charset="-122"/>
              </a:rPr>
              <a:t>redirect </a:t>
            </a:r>
            <a:r>
              <a:rPr lang="zh-CN" altLang="en-US" sz="2400" dirty="0" smtClean="0">
                <a:latin typeface="微软雅黑" pitchFamily="34" charset="-122"/>
                <a:ea typeface="微软雅黑" pitchFamily="34" charset="-122"/>
              </a:rPr>
              <a:t>结果类型将把响应</a:t>
            </a:r>
            <a:r>
              <a:rPr lang="zh-CN" altLang="en-US" sz="2400" b="1" dirty="0" smtClean="0">
                <a:solidFill>
                  <a:srgbClr val="FF3300"/>
                </a:solidFill>
                <a:latin typeface="微软雅黑" pitchFamily="34" charset="-122"/>
                <a:ea typeface="微软雅黑" pitchFamily="34" charset="-122"/>
              </a:rPr>
              <a:t>重定向</a:t>
            </a:r>
            <a:r>
              <a:rPr lang="zh-CN" altLang="en-US" sz="2400" dirty="0" smtClean="0">
                <a:latin typeface="微软雅黑" pitchFamily="34" charset="-122"/>
                <a:ea typeface="微软雅黑" pitchFamily="34" charset="-122"/>
              </a:rPr>
              <a:t>到另一个资源</a:t>
            </a:r>
            <a:r>
              <a:rPr lang="en-US" altLang="zh-CN" sz="2400" dirty="0" smtClean="0">
                <a:latin typeface="微软雅黑" pitchFamily="34" charset="-122"/>
                <a:ea typeface="微软雅黑" pitchFamily="34" charset="-122"/>
              </a:rPr>
              <a:t>, </a:t>
            </a:r>
            <a:r>
              <a:rPr lang="zh-CN" altLang="en-US" sz="2400" dirty="0" smtClean="0">
                <a:latin typeface="微软雅黑" pitchFamily="34" charset="-122"/>
                <a:ea typeface="微软雅黑" pitchFamily="34" charset="-122"/>
              </a:rPr>
              <a:t>而不是转发给该资源</a:t>
            </a:r>
            <a:r>
              <a:rPr lang="en-US" altLang="zh-CN" sz="2400" dirty="0" smtClean="0">
                <a:latin typeface="微软雅黑" pitchFamily="34" charset="-122"/>
                <a:ea typeface="微软雅黑" pitchFamily="34" charset="-122"/>
              </a:rPr>
              <a:t>.</a:t>
            </a:r>
          </a:p>
          <a:p>
            <a:r>
              <a:rPr lang="en-US" altLang="zh-CN" sz="2400" dirty="0" smtClean="0">
                <a:latin typeface="微软雅黑" pitchFamily="34" charset="-122"/>
                <a:ea typeface="微软雅黑" pitchFamily="34" charset="-122"/>
              </a:rPr>
              <a:t>redirect </a:t>
            </a:r>
            <a:r>
              <a:rPr lang="zh-CN" altLang="en-US" sz="2400" dirty="0" smtClean="0">
                <a:latin typeface="微软雅黑" pitchFamily="34" charset="-122"/>
                <a:ea typeface="微软雅黑" pitchFamily="34" charset="-122"/>
              </a:rPr>
              <a:t>结果类型接受下面这些参数</a:t>
            </a:r>
            <a:r>
              <a:rPr lang="en-US" altLang="zh-CN" sz="2400" dirty="0" smtClean="0">
                <a:latin typeface="微软雅黑" pitchFamily="34" charset="-122"/>
                <a:ea typeface="微软雅黑" pitchFamily="34" charset="-122"/>
              </a:rPr>
              <a:t>:</a:t>
            </a:r>
          </a:p>
          <a:p>
            <a:pPr lvl="1"/>
            <a:r>
              <a:rPr lang="en-US" altLang="zh-CN" sz="2000" dirty="0" smtClean="0">
                <a:latin typeface="微软雅黑" pitchFamily="34" charset="-122"/>
                <a:ea typeface="微软雅黑" pitchFamily="34" charset="-122"/>
              </a:rPr>
              <a:t>location: </a:t>
            </a:r>
            <a:r>
              <a:rPr lang="zh-CN" altLang="en-US" sz="2000" dirty="0" smtClean="0">
                <a:latin typeface="微软雅黑" pitchFamily="34" charset="-122"/>
                <a:ea typeface="微软雅黑" pitchFamily="34" charset="-122"/>
              </a:rPr>
              <a:t>用来给出重定向的目的地</a:t>
            </a:r>
            <a:r>
              <a:rPr lang="en-US" altLang="zh-CN" sz="2000" dirty="0" smtClean="0">
                <a:latin typeface="微软雅黑" pitchFamily="34" charset="-122"/>
                <a:ea typeface="微软雅黑" pitchFamily="34" charset="-122"/>
              </a:rPr>
              <a:t>.</a:t>
            </a:r>
            <a:r>
              <a:rPr lang="zh-CN" altLang="en-US" sz="2000" dirty="0" smtClean="0">
                <a:latin typeface="微软雅黑" pitchFamily="34" charset="-122"/>
                <a:ea typeface="微软雅黑" pitchFamily="34" charset="-122"/>
              </a:rPr>
              <a:t>它是默认属性</a:t>
            </a:r>
          </a:p>
          <a:p>
            <a:pPr lvl="1"/>
            <a:r>
              <a:rPr lang="en-US" altLang="zh-CN" sz="2000" b="1" dirty="0" smtClean="0">
                <a:solidFill>
                  <a:srgbClr val="FF0000"/>
                </a:solidFill>
                <a:latin typeface="微软雅黑" pitchFamily="34" charset="-122"/>
                <a:ea typeface="微软雅黑" pitchFamily="34" charset="-122"/>
              </a:rPr>
              <a:t>parse</a:t>
            </a:r>
            <a:r>
              <a:rPr lang="en-US" altLang="zh-CN" sz="2000" dirty="0" smtClean="0">
                <a:latin typeface="微软雅黑" pitchFamily="34" charset="-122"/>
                <a:ea typeface="微软雅黑" pitchFamily="34" charset="-122"/>
              </a:rPr>
              <a:t>: </a:t>
            </a:r>
            <a:r>
              <a:rPr lang="zh-CN" altLang="en-US" sz="2000" dirty="0" smtClean="0">
                <a:latin typeface="微软雅黑" pitchFamily="34" charset="-122"/>
                <a:ea typeface="微软雅黑" pitchFamily="34" charset="-122"/>
              </a:rPr>
              <a:t>用来表明是否把 </a:t>
            </a:r>
            <a:r>
              <a:rPr lang="en-US" altLang="zh-CN" sz="2000" dirty="0" smtClean="0">
                <a:latin typeface="微软雅黑" pitchFamily="34" charset="-122"/>
                <a:ea typeface="微软雅黑" pitchFamily="34" charset="-122"/>
              </a:rPr>
              <a:t>location </a:t>
            </a:r>
            <a:r>
              <a:rPr lang="zh-CN" altLang="en-US" sz="2000" dirty="0" smtClean="0">
                <a:latin typeface="微软雅黑" pitchFamily="34" charset="-122"/>
                <a:ea typeface="微软雅黑" pitchFamily="34" charset="-122"/>
              </a:rPr>
              <a:t>参数的值视为一个 </a:t>
            </a:r>
            <a:r>
              <a:rPr lang="en-US" altLang="zh-CN" sz="2000" b="1" dirty="0" smtClean="0">
                <a:solidFill>
                  <a:srgbClr val="FF3300"/>
                </a:solidFill>
                <a:latin typeface="微软雅黑" pitchFamily="34" charset="-122"/>
                <a:ea typeface="微软雅黑" pitchFamily="34" charset="-122"/>
              </a:rPr>
              <a:t>OGNL</a:t>
            </a:r>
            <a:r>
              <a:rPr lang="en-US" altLang="zh-CN" sz="2000" dirty="0" smtClean="0">
                <a:latin typeface="微软雅黑" pitchFamily="34" charset="-122"/>
                <a:ea typeface="微软雅黑" pitchFamily="34" charset="-122"/>
              </a:rPr>
              <a:t> </a:t>
            </a:r>
            <a:r>
              <a:rPr lang="zh-CN" altLang="en-US" sz="2000" dirty="0" smtClean="0">
                <a:latin typeface="微软雅黑" pitchFamily="34" charset="-122"/>
                <a:ea typeface="微软雅黑" pitchFamily="34" charset="-122"/>
              </a:rPr>
              <a:t>表达式来解释</a:t>
            </a:r>
            <a:r>
              <a:rPr lang="en-US" altLang="zh-CN" sz="2000" dirty="0" smtClean="0">
                <a:latin typeface="微软雅黑" pitchFamily="34" charset="-122"/>
                <a:ea typeface="微软雅黑" pitchFamily="34" charset="-122"/>
              </a:rPr>
              <a:t>. </a:t>
            </a:r>
            <a:r>
              <a:rPr lang="zh-CN" altLang="en-US" sz="2000" dirty="0" smtClean="0">
                <a:latin typeface="微软雅黑" pitchFamily="34" charset="-122"/>
                <a:ea typeface="微软雅黑" pitchFamily="34" charset="-122"/>
              </a:rPr>
              <a:t>默认值为 </a:t>
            </a:r>
            <a:r>
              <a:rPr lang="en-US" altLang="zh-CN" sz="2000" dirty="0" smtClean="0">
                <a:latin typeface="微软雅黑" pitchFamily="34" charset="-122"/>
                <a:ea typeface="微软雅黑" pitchFamily="34" charset="-122"/>
              </a:rPr>
              <a:t>true</a:t>
            </a:r>
          </a:p>
          <a:p>
            <a:r>
              <a:rPr lang="en-US" altLang="zh-CN" sz="2400" dirty="0" smtClean="0">
                <a:latin typeface="微软雅黑" pitchFamily="34" charset="-122"/>
                <a:ea typeface="微软雅黑" pitchFamily="34" charset="-122"/>
              </a:rPr>
              <a:t>redirect </a:t>
            </a:r>
            <a:r>
              <a:rPr lang="zh-CN" altLang="en-US" sz="2400" dirty="0" smtClean="0">
                <a:latin typeface="微软雅黑" pitchFamily="34" charset="-122"/>
                <a:ea typeface="微软雅黑" pitchFamily="34" charset="-122"/>
              </a:rPr>
              <a:t>结果类型可以把响应重定向到一个外部资源</a:t>
            </a:r>
          </a:p>
          <a:p>
            <a:r>
              <a:rPr lang="zh-CN" altLang="en-US" sz="2400" dirty="0" smtClean="0">
                <a:latin typeface="微软雅黑" pitchFamily="34" charset="-122"/>
                <a:ea typeface="微软雅黑" pitchFamily="34" charset="-122"/>
              </a:rPr>
              <a:t>实例代码</a:t>
            </a:r>
            <a:r>
              <a:rPr lang="en-US" altLang="zh-CN" sz="2400" dirty="0" smtClean="0">
                <a:latin typeface="微软雅黑" pitchFamily="34" charset="-122"/>
                <a:ea typeface="微软雅黑" pitchFamily="34" charset="-122"/>
              </a:rPr>
              <a:t>: </a:t>
            </a:r>
          </a:p>
          <a:p>
            <a:endParaRPr lang="zh-CN" altLang="en-US" dirty="0">
              <a:latin typeface="微软雅黑" pitchFamily="34" charset="-122"/>
              <a:ea typeface="微软雅黑" pitchFamily="34" charset="-122"/>
            </a:endParaRPr>
          </a:p>
        </p:txBody>
      </p:sp>
      <p:pic>
        <p:nvPicPr>
          <p:cNvPr id="4" name="Picture 4"/>
          <p:cNvPicPr>
            <a:picLocks noChangeAspect="1" noChangeArrowheads="1"/>
          </p:cNvPicPr>
          <p:nvPr/>
        </p:nvPicPr>
        <p:blipFill>
          <a:blip r:embed="rId2"/>
          <a:srcRect/>
          <a:stretch>
            <a:fillRect/>
          </a:stretch>
        </p:blipFill>
        <p:spPr bwMode="auto">
          <a:xfrm>
            <a:off x="866804" y="4999447"/>
            <a:ext cx="7777162" cy="992187"/>
          </a:xfrm>
          <a:prstGeom prst="rect">
            <a:avLst/>
          </a:prstGeom>
          <a:noFill/>
          <a:ln w="9525">
            <a:noFill/>
            <a:miter lim="800000"/>
            <a:headEnd/>
            <a:tailEnd/>
          </a:ln>
          <a:effectLst/>
        </p:spPr>
      </p:pic>
      <p:sp>
        <p:nvSpPr>
          <p:cNvPr id="5" name="Rectangle 5"/>
          <p:cNvSpPr>
            <a:spLocks noChangeArrowheads="1"/>
          </p:cNvSpPr>
          <p:nvPr/>
        </p:nvSpPr>
        <p:spPr bwMode="auto">
          <a:xfrm>
            <a:off x="5784879" y="5391559"/>
            <a:ext cx="647700" cy="215900"/>
          </a:xfrm>
          <a:prstGeom prst="rect">
            <a:avLst/>
          </a:prstGeom>
          <a:noFill/>
          <a:ln w="9525">
            <a:solidFill>
              <a:srgbClr val="FF3300"/>
            </a:solidFill>
            <a:prstDash val="dash"/>
            <a:miter lim="800000"/>
            <a:headEnd/>
            <a:tailEnd/>
          </a:ln>
          <a:effectLst/>
        </p:spPr>
        <p:txBody>
          <a:bodyPr wrap="none" anchor="ctr"/>
          <a:lstStyle/>
          <a:p>
            <a:endParaRPr lang="zh-CN" altLang="en-US"/>
          </a:p>
        </p:txBody>
      </p:sp>
    </p:spTree>
    <p:extLst>
      <p:ext uri="{BB962C8B-B14F-4D97-AF65-F5344CB8AC3E}">
        <p14:creationId xmlns:p14="http://schemas.microsoft.com/office/powerpoint/2010/main" val="269494374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06896" y="692696"/>
            <a:ext cx="8229600" cy="1008112"/>
          </a:xfrm>
        </p:spPr>
        <p:txBody>
          <a:bodyPr/>
          <a:lstStyle/>
          <a:p>
            <a:r>
              <a:rPr lang="zh-CN" altLang="en-US" dirty="0" smtClean="0">
                <a:latin typeface="微软雅黑" pitchFamily="34" charset="-122"/>
                <a:ea typeface="微软雅黑" pitchFamily="34" charset="-122"/>
              </a:rPr>
              <a:t>结果类型</a:t>
            </a:r>
            <a:r>
              <a:rPr lang="en-US" altLang="zh-CN" dirty="0" smtClean="0">
                <a:latin typeface="微软雅黑" pitchFamily="34" charset="-122"/>
                <a:ea typeface="微软雅黑" pitchFamily="34" charset="-122"/>
              </a:rPr>
              <a:t>:  </a:t>
            </a:r>
            <a:r>
              <a:rPr lang="en-US" altLang="zh-CN" dirty="0" err="1" smtClean="0">
                <a:latin typeface="微软雅黑" pitchFamily="34" charset="-122"/>
                <a:ea typeface="微软雅黑" pitchFamily="34" charset="-122"/>
              </a:rPr>
              <a:t>redirectAction</a:t>
            </a:r>
            <a:endParaRPr lang="zh-CN" altLang="en-US" dirty="0">
              <a:latin typeface="微软雅黑" pitchFamily="34" charset="-122"/>
              <a:ea typeface="微软雅黑" pitchFamily="34" charset="-122"/>
            </a:endParaRPr>
          </a:p>
        </p:txBody>
      </p:sp>
      <p:sp>
        <p:nvSpPr>
          <p:cNvPr id="3" name="内容占位符 2"/>
          <p:cNvSpPr>
            <a:spLocks noGrp="1"/>
          </p:cNvSpPr>
          <p:nvPr>
            <p:ph idx="1"/>
          </p:nvPr>
        </p:nvSpPr>
        <p:spPr>
          <a:xfrm>
            <a:off x="251520" y="1855365"/>
            <a:ext cx="8640960" cy="4525963"/>
          </a:xfrm>
        </p:spPr>
        <p:txBody>
          <a:bodyPr/>
          <a:lstStyle/>
          <a:p>
            <a:r>
              <a:rPr lang="en-US" altLang="zh-CN" sz="2400" dirty="0" err="1" smtClean="0">
                <a:latin typeface="微软雅黑" pitchFamily="34" charset="-122"/>
                <a:ea typeface="微软雅黑" pitchFamily="34" charset="-122"/>
              </a:rPr>
              <a:t>redirectAction</a:t>
            </a:r>
            <a:r>
              <a:rPr lang="en-US" altLang="zh-CN" sz="2400" dirty="0" smtClean="0">
                <a:latin typeface="微软雅黑" pitchFamily="34" charset="-122"/>
                <a:ea typeface="微软雅黑" pitchFamily="34" charset="-122"/>
              </a:rPr>
              <a:t> </a:t>
            </a:r>
            <a:r>
              <a:rPr lang="zh-CN" altLang="en-US" sz="2400" dirty="0" smtClean="0">
                <a:latin typeface="微软雅黑" pitchFamily="34" charset="-122"/>
                <a:ea typeface="微软雅黑" pitchFamily="34" charset="-122"/>
              </a:rPr>
              <a:t>结果类型把响应重定向到另一个 </a:t>
            </a:r>
            <a:r>
              <a:rPr lang="en-US" altLang="zh-CN" sz="2400" dirty="0" smtClean="0">
                <a:latin typeface="微软雅黑" pitchFamily="34" charset="-122"/>
                <a:ea typeface="微软雅黑" pitchFamily="34" charset="-122"/>
              </a:rPr>
              <a:t>Action</a:t>
            </a:r>
          </a:p>
          <a:p>
            <a:r>
              <a:rPr lang="en-US" altLang="zh-CN" sz="2400" dirty="0" err="1" smtClean="0">
                <a:latin typeface="微软雅黑" pitchFamily="34" charset="-122"/>
                <a:ea typeface="微软雅黑" pitchFamily="34" charset="-122"/>
              </a:rPr>
              <a:t>redirectAction</a:t>
            </a:r>
            <a:r>
              <a:rPr lang="en-US" altLang="zh-CN" sz="2400" dirty="0" smtClean="0">
                <a:latin typeface="微软雅黑" pitchFamily="34" charset="-122"/>
                <a:ea typeface="微软雅黑" pitchFamily="34" charset="-122"/>
              </a:rPr>
              <a:t> </a:t>
            </a:r>
            <a:r>
              <a:rPr lang="zh-CN" altLang="en-US" sz="2400" dirty="0" smtClean="0">
                <a:latin typeface="微软雅黑" pitchFamily="34" charset="-122"/>
                <a:ea typeface="微软雅黑" pitchFamily="34" charset="-122"/>
              </a:rPr>
              <a:t>结果类型接受下面这些参数</a:t>
            </a:r>
            <a:r>
              <a:rPr lang="en-US" altLang="zh-CN" sz="2400" dirty="0" smtClean="0">
                <a:latin typeface="微软雅黑" pitchFamily="34" charset="-122"/>
                <a:ea typeface="微软雅黑" pitchFamily="34" charset="-122"/>
              </a:rPr>
              <a:t>:</a:t>
            </a:r>
          </a:p>
          <a:p>
            <a:pPr lvl="1"/>
            <a:r>
              <a:rPr lang="en-US" altLang="zh-CN" sz="2000" dirty="0" err="1" smtClean="0">
                <a:latin typeface="微软雅黑" pitchFamily="34" charset="-122"/>
                <a:ea typeface="微软雅黑" pitchFamily="34" charset="-122"/>
              </a:rPr>
              <a:t>actionName</a:t>
            </a:r>
            <a:r>
              <a:rPr lang="en-US" altLang="zh-CN" sz="2000" dirty="0" smtClean="0">
                <a:latin typeface="微软雅黑" pitchFamily="34" charset="-122"/>
                <a:ea typeface="微软雅黑" pitchFamily="34" charset="-122"/>
              </a:rPr>
              <a:t>: </a:t>
            </a:r>
            <a:r>
              <a:rPr lang="zh-CN" altLang="en-US" sz="2000" dirty="0" smtClean="0">
                <a:latin typeface="微软雅黑" pitchFamily="34" charset="-122"/>
                <a:ea typeface="微软雅黑" pitchFamily="34" charset="-122"/>
              </a:rPr>
              <a:t>指定 “目的地” </a:t>
            </a:r>
            <a:r>
              <a:rPr lang="en-US" altLang="zh-CN" sz="2000" dirty="0" smtClean="0">
                <a:latin typeface="微软雅黑" pitchFamily="34" charset="-122"/>
                <a:ea typeface="微软雅黑" pitchFamily="34" charset="-122"/>
              </a:rPr>
              <a:t>action </a:t>
            </a:r>
            <a:r>
              <a:rPr lang="zh-CN" altLang="en-US" sz="2000" dirty="0" smtClean="0">
                <a:latin typeface="微软雅黑" pitchFamily="34" charset="-122"/>
                <a:ea typeface="微软雅黑" pitchFamily="34" charset="-122"/>
              </a:rPr>
              <a:t>的名字</a:t>
            </a:r>
            <a:r>
              <a:rPr lang="en-US" altLang="zh-CN" sz="2000" dirty="0" smtClean="0">
                <a:latin typeface="微软雅黑" pitchFamily="34" charset="-122"/>
                <a:ea typeface="微软雅黑" pitchFamily="34" charset="-122"/>
              </a:rPr>
              <a:t>. </a:t>
            </a:r>
            <a:r>
              <a:rPr lang="zh-CN" altLang="en-US" sz="2000" dirty="0" smtClean="0">
                <a:latin typeface="微软雅黑" pitchFamily="34" charset="-122"/>
                <a:ea typeface="微软雅黑" pitchFamily="34" charset="-122"/>
              </a:rPr>
              <a:t>它是默认属性</a:t>
            </a:r>
          </a:p>
          <a:p>
            <a:pPr lvl="1"/>
            <a:r>
              <a:rPr lang="en-US" altLang="zh-CN" sz="2000" dirty="0" smtClean="0">
                <a:latin typeface="微软雅黑" pitchFamily="34" charset="-122"/>
                <a:ea typeface="微软雅黑" pitchFamily="34" charset="-122"/>
              </a:rPr>
              <a:t>namespace: </a:t>
            </a:r>
            <a:r>
              <a:rPr lang="zh-CN" altLang="en-US" sz="2000" dirty="0" smtClean="0">
                <a:latin typeface="微软雅黑" pitchFamily="34" charset="-122"/>
                <a:ea typeface="微软雅黑" pitchFamily="34" charset="-122"/>
              </a:rPr>
              <a:t>用来指定 “目的地” </a:t>
            </a:r>
            <a:r>
              <a:rPr lang="en-US" altLang="zh-CN" sz="2000" dirty="0" smtClean="0">
                <a:latin typeface="微软雅黑" pitchFamily="34" charset="-122"/>
                <a:ea typeface="微软雅黑" pitchFamily="34" charset="-122"/>
              </a:rPr>
              <a:t>action </a:t>
            </a:r>
            <a:r>
              <a:rPr lang="zh-CN" altLang="en-US" sz="2000" dirty="0" smtClean="0">
                <a:latin typeface="微软雅黑" pitchFamily="34" charset="-122"/>
                <a:ea typeface="微软雅黑" pitchFamily="34" charset="-122"/>
              </a:rPr>
              <a:t>的命名空间</a:t>
            </a:r>
            <a:r>
              <a:rPr lang="en-US" altLang="zh-CN" sz="2000" dirty="0" smtClean="0">
                <a:latin typeface="微软雅黑" pitchFamily="34" charset="-122"/>
                <a:ea typeface="微软雅黑" pitchFamily="34" charset="-122"/>
              </a:rPr>
              <a:t>. </a:t>
            </a:r>
            <a:r>
              <a:rPr lang="zh-CN" altLang="en-US" sz="2000" dirty="0" smtClean="0">
                <a:latin typeface="微软雅黑" pitchFamily="34" charset="-122"/>
                <a:ea typeface="微软雅黑" pitchFamily="34" charset="-122"/>
              </a:rPr>
              <a:t>如果没有配置该参数</a:t>
            </a:r>
            <a:r>
              <a:rPr lang="en-US" altLang="zh-CN" sz="2000" dirty="0" smtClean="0">
                <a:latin typeface="微软雅黑" pitchFamily="34" charset="-122"/>
                <a:ea typeface="微软雅黑" pitchFamily="34" charset="-122"/>
              </a:rPr>
              <a:t>, Struts </a:t>
            </a:r>
            <a:r>
              <a:rPr lang="zh-CN" altLang="en-US" sz="2000" dirty="0" smtClean="0">
                <a:latin typeface="微软雅黑" pitchFamily="34" charset="-122"/>
                <a:ea typeface="微软雅黑" pitchFamily="34" charset="-122"/>
              </a:rPr>
              <a:t>会把当前 </a:t>
            </a:r>
            <a:r>
              <a:rPr lang="en-US" altLang="zh-CN" sz="2000" dirty="0" smtClean="0">
                <a:latin typeface="微软雅黑" pitchFamily="34" charset="-122"/>
                <a:ea typeface="微软雅黑" pitchFamily="34" charset="-122"/>
              </a:rPr>
              <a:t>Action </a:t>
            </a:r>
            <a:r>
              <a:rPr lang="zh-CN" altLang="en-US" sz="2000" dirty="0" smtClean="0">
                <a:latin typeface="微软雅黑" pitchFamily="34" charset="-122"/>
                <a:ea typeface="微软雅黑" pitchFamily="34" charset="-122"/>
              </a:rPr>
              <a:t>所在的命名空间作为 “目的地” 的命名空间</a:t>
            </a:r>
          </a:p>
          <a:p>
            <a:r>
              <a:rPr lang="zh-CN" altLang="en-US" sz="2400" dirty="0" smtClean="0">
                <a:latin typeface="微软雅黑" pitchFamily="34" charset="-122"/>
                <a:ea typeface="微软雅黑" pitchFamily="34" charset="-122"/>
              </a:rPr>
              <a:t>示例代码</a:t>
            </a:r>
            <a:r>
              <a:rPr lang="en-US" altLang="zh-CN" sz="2400" dirty="0" smtClean="0">
                <a:latin typeface="微软雅黑" pitchFamily="34" charset="-122"/>
                <a:ea typeface="微软雅黑" pitchFamily="34" charset="-122"/>
              </a:rPr>
              <a:t>: </a:t>
            </a:r>
          </a:p>
        </p:txBody>
      </p:sp>
      <p:pic>
        <p:nvPicPr>
          <p:cNvPr id="4" name="Picture 4"/>
          <p:cNvPicPr>
            <a:picLocks noChangeAspect="1" noChangeArrowheads="1"/>
          </p:cNvPicPr>
          <p:nvPr/>
        </p:nvPicPr>
        <p:blipFill>
          <a:blip r:embed="rId2"/>
          <a:srcRect/>
          <a:stretch>
            <a:fillRect/>
          </a:stretch>
        </p:blipFill>
        <p:spPr bwMode="auto">
          <a:xfrm>
            <a:off x="683568" y="4581128"/>
            <a:ext cx="7416800" cy="1222375"/>
          </a:xfrm>
          <a:prstGeom prst="rect">
            <a:avLst/>
          </a:prstGeom>
          <a:noFill/>
          <a:ln w="9525">
            <a:noFill/>
            <a:miter lim="800000"/>
            <a:headEnd/>
            <a:tailEnd/>
          </a:ln>
          <a:effectLst/>
        </p:spPr>
      </p:pic>
    </p:spTree>
    <p:extLst>
      <p:ext uri="{BB962C8B-B14F-4D97-AF65-F5344CB8AC3E}">
        <p14:creationId xmlns:p14="http://schemas.microsoft.com/office/powerpoint/2010/main" val="168426475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755576" y="692696"/>
            <a:ext cx="8229600" cy="857256"/>
          </a:xfrm>
        </p:spPr>
        <p:txBody>
          <a:bodyPr/>
          <a:lstStyle/>
          <a:p>
            <a:r>
              <a:rPr lang="zh-CN" altLang="en-US" dirty="0" smtClean="0">
                <a:latin typeface="微软雅黑" pitchFamily="34" charset="-122"/>
                <a:ea typeface="微软雅黑" pitchFamily="34" charset="-122"/>
              </a:rPr>
              <a:t>结果类型</a:t>
            </a:r>
            <a:r>
              <a:rPr lang="en-US" altLang="zh-CN" dirty="0" smtClean="0">
                <a:latin typeface="微软雅黑" pitchFamily="34" charset="-122"/>
                <a:ea typeface="微软雅黑" pitchFamily="34" charset="-122"/>
              </a:rPr>
              <a:t>:  chain</a:t>
            </a:r>
            <a:endParaRPr lang="zh-CN" altLang="en-US" dirty="0">
              <a:latin typeface="微软雅黑" pitchFamily="34" charset="-122"/>
              <a:ea typeface="微软雅黑" pitchFamily="34" charset="-122"/>
            </a:endParaRPr>
          </a:p>
        </p:txBody>
      </p:sp>
      <p:sp>
        <p:nvSpPr>
          <p:cNvPr id="3" name="内容占位符 2"/>
          <p:cNvSpPr>
            <a:spLocks noGrp="1"/>
          </p:cNvSpPr>
          <p:nvPr>
            <p:ph idx="1"/>
          </p:nvPr>
        </p:nvSpPr>
        <p:spPr>
          <a:xfrm>
            <a:off x="230832" y="1783357"/>
            <a:ext cx="8661648" cy="3589859"/>
          </a:xfrm>
        </p:spPr>
        <p:txBody>
          <a:bodyPr/>
          <a:lstStyle/>
          <a:p>
            <a:r>
              <a:rPr lang="en-US" altLang="zh-CN" sz="2400" dirty="0" smtClean="0">
                <a:latin typeface="微软雅黑" pitchFamily="34" charset="-122"/>
                <a:ea typeface="微软雅黑" pitchFamily="34" charset="-122"/>
              </a:rPr>
              <a:t>chain </a:t>
            </a:r>
            <a:r>
              <a:rPr lang="zh-CN" altLang="en-US" sz="2400" dirty="0" smtClean="0">
                <a:latin typeface="微软雅黑" pitchFamily="34" charset="-122"/>
                <a:ea typeface="微软雅黑" pitchFamily="34" charset="-122"/>
              </a:rPr>
              <a:t>结果类型的基本用途是构成一个 </a:t>
            </a:r>
            <a:r>
              <a:rPr lang="en-US" altLang="zh-CN" sz="2400" dirty="0" smtClean="0">
                <a:latin typeface="微软雅黑" pitchFamily="34" charset="-122"/>
                <a:ea typeface="微软雅黑" pitchFamily="34" charset="-122"/>
              </a:rPr>
              <a:t>action </a:t>
            </a:r>
            <a:r>
              <a:rPr lang="zh-CN" altLang="en-US" sz="2400" dirty="0" smtClean="0">
                <a:latin typeface="微软雅黑" pitchFamily="34" charset="-122"/>
                <a:ea typeface="微软雅黑" pitchFamily="34" charset="-122"/>
              </a:rPr>
              <a:t>链</a:t>
            </a:r>
            <a:r>
              <a:rPr lang="en-US" altLang="zh-CN" sz="2400" dirty="0" smtClean="0">
                <a:latin typeface="微软雅黑" pitchFamily="34" charset="-122"/>
                <a:ea typeface="微软雅黑" pitchFamily="34" charset="-122"/>
              </a:rPr>
              <a:t>: </a:t>
            </a:r>
            <a:r>
              <a:rPr lang="zh-CN" altLang="en-US" sz="2400" dirty="0" smtClean="0">
                <a:latin typeface="微软雅黑" pitchFamily="34" charset="-122"/>
                <a:ea typeface="微软雅黑" pitchFamily="34" charset="-122"/>
              </a:rPr>
              <a:t>前一个 </a:t>
            </a:r>
            <a:r>
              <a:rPr lang="en-US" altLang="zh-CN" sz="2400" dirty="0" smtClean="0">
                <a:latin typeface="微软雅黑" pitchFamily="34" charset="-122"/>
                <a:ea typeface="微软雅黑" pitchFamily="34" charset="-122"/>
              </a:rPr>
              <a:t>action </a:t>
            </a:r>
            <a:r>
              <a:rPr lang="zh-CN" altLang="en-US" sz="2400" dirty="0" smtClean="0">
                <a:latin typeface="微软雅黑" pitchFamily="34" charset="-122"/>
                <a:ea typeface="微软雅黑" pitchFamily="34" charset="-122"/>
              </a:rPr>
              <a:t>把控制权</a:t>
            </a:r>
            <a:r>
              <a:rPr lang="zh-CN" altLang="en-US" sz="2400" b="1" dirty="0" smtClean="0">
                <a:solidFill>
                  <a:srgbClr val="FF3300"/>
                </a:solidFill>
                <a:latin typeface="微软雅黑" pitchFamily="34" charset="-122"/>
                <a:ea typeface="微软雅黑" pitchFamily="34" charset="-122"/>
              </a:rPr>
              <a:t>转发</a:t>
            </a:r>
            <a:r>
              <a:rPr lang="zh-CN" altLang="en-US" sz="2400" dirty="0" smtClean="0">
                <a:latin typeface="微软雅黑" pitchFamily="34" charset="-122"/>
                <a:ea typeface="微软雅黑" pitchFamily="34" charset="-122"/>
              </a:rPr>
              <a:t>给后一个 </a:t>
            </a:r>
            <a:r>
              <a:rPr lang="en-US" altLang="zh-CN" sz="2400" dirty="0" smtClean="0">
                <a:latin typeface="微软雅黑" pitchFamily="34" charset="-122"/>
                <a:ea typeface="微软雅黑" pitchFamily="34" charset="-122"/>
              </a:rPr>
              <a:t>action, </a:t>
            </a:r>
            <a:r>
              <a:rPr lang="zh-CN" altLang="en-US" sz="2400" dirty="0" smtClean="0">
                <a:latin typeface="微软雅黑" pitchFamily="34" charset="-122"/>
                <a:ea typeface="微软雅黑" pitchFamily="34" charset="-122"/>
              </a:rPr>
              <a:t>而前一个 </a:t>
            </a:r>
            <a:r>
              <a:rPr lang="en-US" altLang="zh-CN" sz="2400" dirty="0" smtClean="0">
                <a:latin typeface="微软雅黑" pitchFamily="34" charset="-122"/>
                <a:ea typeface="微软雅黑" pitchFamily="34" charset="-122"/>
              </a:rPr>
              <a:t>action </a:t>
            </a:r>
            <a:r>
              <a:rPr lang="zh-CN" altLang="en-US" sz="2400" dirty="0" smtClean="0">
                <a:latin typeface="微软雅黑" pitchFamily="34" charset="-122"/>
                <a:ea typeface="微软雅黑" pitchFamily="34" charset="-122"/>
              </a:rPr>
              <a:t>的状态在后一个 </a:t>
            </a:r>
            <a:r>
              <a:rPr lang="en-US" altLang="zh-CN" sz="2400" dirty="0" smtClean="0">
                <a:latin typeface="微软雅黑" pitchFamily="34" charset="-122"/>
                <a:ea typeface="微软雅黑" pitchFamily="34" charset="-122"/>
              </a:rPr>
              <a:t>action </a:t>
            </a:r>
            <a:r>
              <a:rPr lang="zh-CN" altLang="en-US" sz="2400" dirty="0" smtClean="0">
                <a:latin typeface="微软雅黑" pitchFamily="34" charset="-122"/>
                <a:ea typeface="微软雅黑" pitchFamily="34" charset="-122"/>
              </a:rPr>
              <a:t>中依然保持</a:t>
            </a:r>
          </a:p>
          <a:p>
            <a:r>
              <a:rPr lang="en-US" altLang="zh-CN" sz="2400" dirty="0" smtClean="0">
                <a:latin typeface="微软雅黑" pitchFamily="34" charset="-122"/>
                <a:ea typeface="微软雅黑" pitchFamily="34" charset="-122"/>
              </a:rPr>
              <a:t>chain </a:t>
            </a:r>
            <a:r>
              <a:rPr lang="zh-CN" altLang="en-US" sz="2400" dirty="0" smtClean="0">
                <a:latin typeface="微软雅黑" pitchFamily="34" charset="-122"/>
                <a:ea typeface="微软雅黑" pitchFamily="34" charset="-122"/>
              </a:rPr>
              <a:t>结果类型接受下面这些参数</a:t>
            </a:r>
            <a:r>
              <a:rPr lang="en-US" altLang="zh-CN" sz="2400" dirty="0" smtClean="0">
                <a:latin typeface="微软雅黑" pitchFamily="34" charset="-122"/>
                <a:ea typeface="微软雅黑" pitchFamily="34" charset="-122"/>
              </a:rPr>
              <a:t>:</a:t>
            </a:r>
          </a:p>
          <a:p>
            <a:pPr lvl="1"/>
            <a:r>
              <a:rPr lang="en-US" altLang="zh-CN" sz="2000" dirty="0" err="1" smtClean="0">
                <a:latin typeface="微软雅黑" pitchFamily="34" charset="-122"/>
                <a:ea typeface="微软雅黑" pitchFamily="34" charset="-122"/>
              </a:rPr>
              <a:t>actionName</a:t>
            </a:r>
            <a:r>
              <a:rPr lang="en-US" altLang="zh-CN" sz="2000" dirty="0" smtClean="0">
                <a:latin typeface="微软雅黑" pitchFamily="34" charset="-122"/>
                <a:ea typeface="微软雅黑" pitchFamily="34" charset="-122"/>
              </a:rPr>
              <a:t>: </a:t>
            </a:r>
            <a:r>
              <a:rPr lang="zh-CN" altLang="en-US" sz="2000" dirty="0" smtClean="0">
                <a:latin typeface="微软雅黑" pitchFamily="34" charset="-122"/>
                <a:ea typeface="微软雅黑" pitchFamily="34" charset="-122"/>
              </a:rPr>
              <a:t>指定目标 </a:t>
            </a:r>
            <a:r>
              <a:rPr lang="en-US" altLang="zh-CN" sz="2000" dirty="0" smtClean="0">
                <a:latin typeface="微软雅黑" pitchFamily="34" charset="-122"/>
                <a:ea typeface="微软雅黑" pitchFamily="34" charset="-122"/>
              </a:rPr>
              <a:t>action </a:t>
            </a:r>
            <a:r>
              <a:rPr lang="zh-CN" altLang="en-US" sz="2000" dirty="0" smtClean="0">
                <a:latin typeface="微软雅黑" pitchFamily="34" charset="-122"/>
                <a:ea typeface="微软雅黑" pitchFamily="34" charset="-122"/>
              </a:rPr>
              <a:t>的名字</a:t>
            </a:r>
            <a:r>
              <a:rPr lang="en-US" altLang="zh-CN" sz="2000" dirty="0" smtClean="0">
                <a:latin typeface="微软雅黑" pitchFamily="34" charset="-122"/>
                <a:ea typeface="微软雅黑" pitchFamily="34" charset="-122"/>
              </a:rPr>
              <a:t>. </a:t>
            </a:r>
            <a:r>
              <a:rPr lang="zh-CN" altLang="en-US" sz="2000" dirty="0" smtClean="0">
                <a:latin typeface="微软雅黑" pitchFamily="34" charset="-122"/>
                <a:ea typeface="微软雅黑" pitchFamily="34" charset="-122"/>
              </a:rPr>
              <a:t>它是默认属性</a:t>
            </a:r>
          </a:p>
          <a:p>
            <a:pPr lvl="1"/>
            <a:r>
              <a:rPr lang="en-US" altLang="zh-CN" sz="2000" dirty="0" smtClean="0">
                <a:latin typeface="微软雅黑" pitchFamily="34" charset="-122"/>
                <a:ea typeface="微软雅黑" pitchFamily="34" charset="-122"/>
              </a:rPr>
              <a:t>namespace: </a:t>
            </a:r>
            <a:r>
              <a:rPr lang="zh-CN" altLang="en-US" sz="2000" dirty="0" smtClean="0">
                <a:latin typeface="微软雅黑" pitchFamily="34" charset="-122"/>
                <a:ea typeface="微软雅黑" pitchFamily="34" charset="-122"/>
              </a:rPr>
              <a:t>用来指定 “目的地” </a:t>
            </a:r>
            <a:r>
              <a:rPr lang="en-US" altLang="zh-CN" sz="2000" dirty="0" smtClean="0">
                <a:latin typeface="微软雅黑" pitchFamily="34" charset="-122"/>
                <a:ea typeface="微软雅黑" pitchFamily="34" charset="-122"/>
              </a:rPr>
              <a:t>action </a:t>
            </a:r>
            <a:r>
              <a:rPr lang="zh-CN" altLang="en-US" sz="2000" dirty="0" smtClean="0">
                <a:latin typeface="微软雅黑" pitchFamily="34" charset="-122"/>
                <a:ea typeface="微软雅黑" pitchFamily="34" charset="-122"/>
              </a:rPr>
              <a:t>的命名空间</a:t>
            </a:r>
            <a:r>
              <a:rPr lang="en-US" altLang="zh-CN" sz="2000" dirty="0" smtClean="0">
                <a:latin typeface="微软雅黑" pitchFamily="34" charset="-122"/>
                <a:ea typeface="微软雅黑" pitchFamily="34" charset="-122"/>
              </a:rPr>
              <a:t>. </a:t>
            </a:r>
            <a:r>
              <a:rPr lang="zh-CN" altLang="en-US" sz="2000" dirty="0" smtClean="0">
                <a:latin typeface="微软雅黑" pitchFamily="34" charset="-122"/>
                <a:ea typeface="微软雅黑" pitchFamily="34" charset="-122"/>
              </a:rPr>
              <a:t>如果没有配置该参数</a:t>
            </a:r>
            <a:r>
              <a:rPr lang="en-US" altLang="zh-CN" sz="2000" dirty="0" smtClean="0">
                <a:latin typeface="微软雅黑" pitchFamily="34" charset="-122"/>
                <a:ea typeface="微软雅黑" pitchFamily="34" charset="-122"/>
              </a:rPr>
              <a:t>, Struts </a:t>
            </a:r>
            <a:r>
              <a:rPr lang="zh-CN" altLang="en-US" sz="2000" dirty="0" smtClean="0">
                <a:latin typeface="微软雅黑" pitchFamily="34" charset="-122"/>
                <a:ea typeface="微软雅黑" pitchFamily="34" charset="-122"/>
              </a:rPr>
              <a:t>会把当前 </a:t>
            </a:r>
            <a:r>
              <a:rPr lang="en-US" altLang="zh-CN" sz="2000" dirty="0" smtClean="0">
                <a:latin typeface="微软雅黑" pitchFamily="34" charset="-122"/>
                <a:ea typeface="微软雅黑" pitchFamily="34" charset="-122"/>
              </a:rPr>
              <a:t>action </a:t>
            </a:r>
            <a:r>
              <a:rPr lang="zh-CN" altLang="en-US" sz="2000" dirty="0" smtClean="0">
                <a:latin typeface="微软雅黑" pitchFamily="34" charset="-122"/>
                <a:ea typeface="微软雅黑" pitchFamily="34" charset="-122"/>
              </a:rPr>
              <a:t>所在的命名空间作为 “目的地” 的命名空间</a:t>
            </a:r>
          </a:p>
          <a:p>
            <a:pPr lvl="1"/>
            <a:r>
              <a:rPr lang="en-US" altLang="zh-CN" sz="2000" dirty="0" smtClean="0">
                <a:latin typeface="微软雅黑" pitchFamily="34" charset="-122"/>
                <a:ea typeface="微软雅黑" pitchFamily="34" charset="-122"/>
              </a:rPr>
              <a:t>method: </a:t>
            </a:r>
            <a:r>
              <a:rPr lang="zh-CN" altLang="en-US" sz="2000" dirty="0" smtClean="0">
                <a:latin typeface="微软雅黑" pitchFamily="34" charset="-122"/>
                <a:ea typeface="微软雅黑" pitchFamily="34" charset="-122"/>
              </a:rPr>
              <a:t>指定目标 </a:t>
            </a:r>
            <a:r>
              <a:rPr lang="en-US" altLang="zh-CN" sz="2000" dirty="0" smtClean="0">
                <a:latin typeface="微软雅黑" pitchFamily="34" charset="-122"/>
                <a:ea typeface="微软雅黑" pitchFamily="34" charset="-122"/>
              </a:rPr>
              <a:t>action </a:t>
            </a:r>
            <a:r>
              <a:rPr lang="zh-CN" altLang="en-US" sz="2000" dirty="0" smtClean="0">
                <a:latin typeface="微软雅黑" pitchFamily="34" charset="-122"/>
                <a:ea typeface="微软雅黑" pitchFamily="34" charset="-122"/>
              </a:rPr>
              <a:t>方法</a:t>
            </a:r>
            <a:r>
              <a:rPr lang="en-US" altLang="zh-CN" sz="2000" dirty="0" smtClean="0">
                <a:latin typeface="微软雅黑" pitchFamily="34" charset="-122"/>
                <a:ea typeface="微软雅黑" pitchFamily="34" charset="-122"/>
              </a:rPr>
              <a:t>. </a:t>
            </a:r>
            <a:r>
              <a:rPr lang="zh-CN" altLang="en-US" sz="2000" dirty="0" smtClean="0">
                <a:latin typeface="微软雅黑" pitchFamily="34" charset="-122"/>
                <a:ea typeface="微软雅黑" pitchFamily="34" charset="-122"/>
              </a:rPr>
              <a:t>默认值为 </a:t>
            </a:r>
            <a:r>
              <a:rPr lang="en-US" altLang="zh-CN" sz="2000" dirty="0" smtClean="0">
                <a:latin typeface="微软雅黑" pitchFamily="34" charset="-122"/>
                <a:ea typeface="微软雅黑" pitchFamily="34" charset="-122"/>
              </a:rPr>
              <a:t>execute</a:t>
            </a:r>
            <a:endParaRPr lang="en-US" altLang="zh-CN" sz="2400" dirty="0" smtClean="0">
              <a:latin typeface="微软雅黑" pitchFamily="34" charset="-122"/>
              <a:ea typeface="微软雅黑" pitchFamily="34" charset="-122"/>
            </a:endParaRPr>
          </a:p>
        </p:txBody>
      </p:sp>
    </p:spTree>
    <p:extLst>
      <p:ext uri="{BB962C8B-B14F-4D97-AF65-F5344CB8AC3E}">
        <p14:creationId xmlns:p14="http://schemas.microsoft.com/office/powerpoint/2010/main" val="381914484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971600" y="692696"/>
            <a:ext cx="8229600" cy="857256"/>
          </a:xfrm>
        </p:spPr>
        <p:txBody>
          <a:bodyPr/>
          <a:lstStyle/>
          <a:p>
            <a:r>
              <a:rPr lang="zh-CN" altLang="en-US" dirty="0" smtClean="0">
                <a:latin typeface="微软雅黑" pitchFamily="34" charset="-122"/>
                <a:ea typeface="微软雅黑" pitchFamily="34" charset="-122"/>
              </a:rPr>
              <a:t>通配符映射</a:t>
            </a:r>
            <a:endParaRPr lang="zh-CN" altLang="en-US" dirty="0">
              <a:latin typeface="微软雅黑" pitchFamily="34" charset="-122"/>
              <a:ea typeface="微软雅黑" pitchFamily="34" charset="-122"/>
            </a:endParaRPr>
          </a:p>
        </p:txBody>
      </p:sp>
      <p:sp>
        <p:nvSpPr>
          <p:cNvPr id="3" name="内容占位符 2"/>
          <p:cNvSpPr>
            <a:spLocks noGrp="1"/>
          </p:cNvSpPr>
          <p:nvPr>
            <p:ph idx="1"/>
          </p:nvPr>
        </p:nvSpPr>
        <p:spPr>
          <a:xfrm>
            <a:off x="179512" y="1597832"/>
            <a:ext cx="8712968" cy="5143536"/>
          </a:xfrm>
        </p:spPr>
        <p:txBody>
          <a:bodyPr>
            <a:normAutofit lnSpcReduction="10000"/>
          </a:bodyPr>
          <a:lstStyle/>
          <a:p>
            <a:pPr>
              <a:lnSpc>
                <a:spcPct val="110000"/>
              </a:lnSpc>
            </a:pPr>
            <a:r>
              <a:rPr lang="zh-CN" altLang="en-US" sz="2400" dirty="0" smtClean="0">
                <a:latin typeface="微软雅黑" pitchFamily="34" charset="-122"/>
                <a:ea typeface="微软雅黑" pitchFamily="34" charset="-122"/>
              </a:rPr>
              <a:t>一个 </a:t>
            </a:r>
            <a:r>
              <a:rPr lang="en-US" altLang="zh-CN" sz="2400" dirty="0" smtClean="0">
                <a:latin typeface="微软雅黑" pitchFamily="34" charset="-122"/>
                <a:ea typeface="微软雅黑" pitchFamily="34" charset="-122"/>
              </a:rPr>
              <a:t>Web </a:t>
            </a:r>
            <a:r>
              <a:rPr lang="zh-CN" altLang="en-US" sz="2400" dirty="0" smtClean="0">
                <a:latin typeface="微软雅黑" pitchFamily="34" charset="-122"/>
                <a:ea typeface="微软雅黑" pitchFamily="34" charset="-122"/>
              </a:rPr>
              <a:t>应用可能有成百上千个 </a:t>
            </a:r>
            <a:r>
              <a:rPr lang="en-US" altLang="zh-CN" sz="2400" dirty="0" smtClean="0">
                <a:latin typeface="微软雅黑" pitchFamily="34" charset="-122"/>
                <a:ea typeface="微软雅黑" pitchFamily="34" charset="-122"/>
              </a:rPr>
              <a:t>action </a:t>
            </a:r>
            <a:r>
              <a:rPr lang="zh-CN" altLang="en-US" sz="2400" dirty="0" smtClean="0">
                <a:latin typeface="微软雅黑" pitchFamily="34" charset="-122"/>
                <a:ea typeface="微软雅黑" pitchFamily="34" charset="-122"/>
              </a:rPr>
              <a:t>声明</a:t>
            </a:r>
            <a:r>
              <a:rPr lang="en-US" altLang="zh-CN" sz="2400" dirty="0" smtClean="0">
                <a:latin typeface="微软雅黑" pitchFamily="34" charset="-122"/>
                <a:ea typeface="微软雅黑" pitchFamily="34" charset="-122"/>
              </a:rPr>
              <a:t>. </a:t>
            </a:r>
            <a:r>
              <a:rPr lang="zh-CN" altLang="en-US" sz="2400" dirty="0" smtClean="0">
                <a:latin typeface="微软雅黑" pitchFamily="34" charset="-122"/>
                <a:ea typeface="微软雅黑" pitchFamily="34" charset="-122"/>
              </a:rPr>
              <a:t>可以利用 </a:t>
            </a:r>
            <a:r>
              <a:rPr lang="en-US" altLang="zh-CN" sz="2400" dirty="0" smtClean="0">
                <a:latin typeface="微软雅黑" pitchFamily="34" charset="-122"/>
                <a:ea typeface="微软雅黑" pitchFamily="34" charset="-122"/>
              </a:rPr>
              <a:t>struts </a:t>
            </a:r>
            <a:r>
              <a:rPr lang="zh-CN" altLang="en-US" sz="2400" dirty="0" smtClean="0">
                <a:latin typeface="微软雅黑" pitchFamily="34" charset="-122"/>
                <a:ea typeface="微软雅黑" pitchFamily="34" charset="-122"/>
              </a:rPr>
              <a:t>提供的</a:t>
            </a:r>
            <a:r>
              <a:rPr lang="zh-CN" altLang="en-US" sz="2400" b="1" dirty="0" smtClean="0">
                <a:solidFill>
                  <a:srgbClr val="FF3300"/>
                </a:solidFill>
                <a:latin typeface="微软雅黑" pitchFamily="34" charset="-122"/>
                <a:ea typeface="微软雅黑" pitchFamily="34" charset="-122"/>
              </a:rPr>
              <a:t>通配符映射机制</a:t>
            </a:r>
            <a:r>
              <a:rPr lang="zh-CN" altLang="en-US" sz="2400" dirty="0" smtClean="0">
                <a:latin typeface="微软雅黑" pitchFamily="34" charset="-122"/>
                <a:ea typeface="微软雅黑" pitchFamily="34" charset="-122"/>
              </a:rPr>
              <a:t>把多个彼此相似的映射关系简化为一个映射关系</a:t>
            </a:r>
          </a:p>
          <a:p>
            <a:pPr>
              <a:lnSpc>
                <a:spcPct val="110000"/>
              </a:lnSpc>
            </a:pPr>
            <a:r>
              <a:rPr lang="zh-CN" altLang="en-US" sz="2400" dirty="0" smtClean="0">
                <a:latin typeface="微软雅黑" pitchFamily="34" charset="-122"/>
                <a:ea typeface="微软雅黑" pitchFamily="34" charset="-122"/>
              </a:rPr>
              <a:t>通配符映射规则</a:t>
            </a:r>
          </a:p>
          <a:p>
            <a:pPr lvl="1">
              <a:lnSpc>
                <a:spcPct val="110000"/>
              </a:lnSpc>
            </a:pPr>
            <a:r>
              <a:rPr lang="zh-CN" altLang="en-US" sz="2000" dirty="0" smtClean="0">
                <a:latin typeface="微软雅黑" pitchFamily="34" charset="-122"/>
                <a:ea typeface="微软雅黑" pitchFamily="34" charset="-122"/>
              </a:rPr>
              <a:t>若找到多个匹配</a:t>
            </a:r>
            <a:r>
              <a:rPr lang="en-US" altLang="zh-CN" sz="2000" dirty="0" smtClean="0">
                <a:latin typeface="微软雅黑" pitchFamily="34" charset="-122"/>
                <a:ea typeface="微软雅黑" pitchFamily="34" charset="-122"/>
              </a:rPr>
              <a:t>, </a:t>
            </a:r>
            <a:r>
              <a:rPr lang="zh-CN" altLang="en-US" sz="2000" b="1" dirty="0" smtClean="0">
                <a:solidFill>
                  <a:srgbClr val="0000FF"/>
                </a:solidFill>
                <a:latin typeface="微软雅黑" pitchFamily="34" charset="-122"/>
                <a:ea typeface="微软雅黑" pitchFamily="34" charset="-122"/>
              </a:rPr>
              <a:t>没有通配符的那个将胜出</a:t>
            </a:r>
          </a:p>
          <a:p>
            <a:pPr lvl="1">
              <a:lnSpc>
                <a:spcPct val="110000"/>
              </a:lnSpc>
            </a:pPr>
            <a:r>
              <a:rPr lang="zh-CN" altLang="en-US" sz="2000" b="1" dirty="0" smtClean="0">
                <a:solidFill>
                  <a:srgbClr val="0000FF"/>
                </a:solidFill>
                <a:latin typeface="微软雅黑" pitchFamily="34" charset="-122"/>
                <a:ea typeface="微软雅黑" pitchFamily="34" charset="-122"/>
              </a:rPr>
              <a:t>若指定的动作不存在</a:t>
            </a:r>
            <a:r>
              <a:rPr lang="en-US" altLang="zh-CN" sz="2000" dirty="0" smtClean="0">
                <a:latin typeface="微软雅黑" pitchFamily="34" charset="-122"/>
                <a:ea typeface="微软雅黑" pitchFamily="34" charset="-122"/>
              </a:rPr>
              <a:t>, Struts </a:t>
            </a:r>
            <a:r>
              <a:rPr lang="zh-CN" altLang="en-US" sz="2000" dirty="0" smtClean="0">
                <a:latin typeface="微软雅黑" pitchFamily="34" charset="-122"/>
                <a:ea typeface="微软雅黑" pitchFamily="34" charset="-122"/>
              </a:rPr>
              <a:t>将会尝试把这个 </a:t>
            </a:r>
            <a:r>
              <a:rPr lang="en-US" altLang="zh-CN" sz="2000" dirty="0" smtClean="0">
                <a:latin typeface="微软雅黑" pitchFamily="34" charset="-122"/>
                <a:ea typeface="微软雅黑" pitchFamily="34" charset="-122"/>
              </a:rPr>
              <a:t>URI </a:t>
            </a:r>
            <a:r>
              <a:rPr lang="zh-CN" altLang="en-US" sz="2000" dirty="0" smtClean="0">
                <a:latin typeface="微软雅黑" pitchFamily="34" charset="-122"/>
                <a:ea typeface="微软雅黑" pitchFamily="34" charset="-122"/>
              </a:rPr>
              <a:t>与任何一个包含着通配符 </a:t>
            </a:r>
            <a:r>
              <a:rPr lang="zh-CN" altLang="en-US" b="1" dirty="0" smtClean="0">
                <a:solidFill>
                  <a:srgbClr val="0000FF"/>
                </a:solidFill>
                <a:latin typeface="微软雅黑" pitchFamily="34" charset="-122"/>
                <a:ea typeface="微软雅黑" pitchFamily="34" charset="-122"/>
              </a:rPr>
              <a:t>*</a:t>
            </a:r>
            <a:r>
              <a:rPr lang="zh-CN" altLang="en-US" sz="2000" dirty="0" smtClean="0">
                <a:latin typeface="微软雅黑" pitchFamily="34" charset="-122"/>
                <a:ea typeface="微软雅黑" pitchFamily="34" charset="-122"/>
              </a:rPr>
              <a:t> 的动作名及进行匹配	</a:t>
            </a:r>
            <a:endParaRPr lang="zh-CN" altLang="en-US" sz="2000" b="1" dirty="0" smtClean="0">
              <a:solidFill>
                <a:srgbClr val="FF3300"/>
              </a:solidFill>
              <a:latin typeface="微软雅黑" pitchFamily="34" charset="-122"/>
              <a:ea typeface="微软雅黑" pitchFamily="34" charset="-122"/>
            </a:endParaRPr>
          </a:p>
          <a:p>
            <a:pPr lvl="1">
              <a:lnSpc>
                <a:spcPct val="110000"/>
              </a:lnSpc>
            </a:pPr>
            <a:r>
              <a:rPr lang="zh-CN" altLang="en-US" sz="2000" b="1" dirty="0" smtClean="0">
                <a:solidFill>
                  <a:srgbClr val="0000FF"/>
                </a:solidFill>
                <a:latin typeface="微软雅黑" pitchFamily="34" charset="-122"/>
                <a:ea typeface="微软雅黑" pitchFamily="34" charset="-122"/>
              </a:rPr>
              <a:t>被通配符匹配到的 </a:t>
            </a:r>
            <a:r>
              <a:rPr lang="en-US" altLang="zh-CN" sz="2000" b="1" dirty="0" smtClean="0">
                <a:solidFill>
                  <a:srgbClr val="0000FF"/>
                </a:solidFill>
                <a:latin typeface="微软雅黑" pitchFamily="34" charset="-122"/>
                <a:ea typeface="微软雅黑" pitchFamily="34" charset="-122"/>
              </a:rPr>
              <a:t>URI </a:t>
            </a:r>
            <a:r>
              <a:rPr lang="zh-CN" altLang="en-US" sz="2000" b="1" dirty="0" smtClean="0">
                <a:solidFill>
                  <a:srgbClr val="0000FF"/>
                </a:solidFill>
                <a:latin typeface="微软雅黑" pitchFamily="34" charset="-122"/>
                <a:ea typeface="微软雅黑" pitchFamily="34" charset="-122"/>
              </a:rPr>
              <a:t>字符串的子串可以用 </a:t>
            </a:r>
            <a:r>
              <a:rPr lang="en-US" altLang="zh-CN" sz="2000" b="1" dirty="0" smtClean="0">
                <a:solidFill>
                  <a:srgbClr val="0000FF"/>
                </a:solidFill>
                <a:latin typeface="微软雅黑" pitchFamily="34" charset="-122"/>
                <a:ea typeface="微软雅黑" pitchFamily="34" charset="-122"/>
              </a:rPr>
              <a:t>{1}, {2} </a:t>
            </a:r>
            <a:r>
              <a:rPr lang="zh-CN" altLang="en-US" sz="2000" b="1" dirty="0" smtClean="0">
                <a:solidFill>
                  <a:srgbClr val="0000FF"/>
                </a:solidFill>
                <a:latin typeface="微软雅黑" pitchFamily="34" charset="-122"/>
                <a:ea typeface="微软雅黑" pitchFamily="34" charset="-122"/>
              </a:rPr>
              <a:t>来引用</a:t>
            </a:r>
            <a:r>
              <a:rPr lang="en-US" altLang="zh-CN" sz="2000" dirty="0" smtClean="0">
                <a:latin typeface="微软雅黑" pitchFamily="34" charset="-122"/>
                <a:ea typeface="微软雅黑" pitchFamily="34" charset="-122"/>
              </a:rPr>
              <a:t>. {1} </a:t>
            </a:r>
            <a:r>
              <a:rPr lang="zh-CN" altLang="en-US" sz="2000" dirty="0" smtClean="0">
                <a:latin typeface="微软雅黑" pitchFamily="34" charset="-122"/>
                <a:ea typeface="微软雅黑" pitchFamily="34" charset="-122"/>
              </a:rPr>
              <a:t>匹配第一个子串</a:t>
            </a:r>
            <a:r>
              <a:rPr lang="en-US" altLang="zh-CN" sz="2000" dirty="0" smtClean="0">
                <a:latin typeface="微软雅黑" pitchFamily="34" charset="-122"/>
                <a:ea typeface="微软雅黑" pitchFamily="34" charset="-122"/>
              </a:rPr>
              <a:t>, {2} </a:t>
            </a:r>
            <a:r>
              <a:rPr lang="zh-CN" altLang="en-US" sz="2000" dirty="0" smtClean="0">
                <a:latin typeface="微软雅黑" pitchFamily="34" charset="-122"/>
                <a:ea typeface="微软雅黑" pitchFamily="34" charset="-122"/>
              </a:rPr>
              <a:t>匹配第二个子串</a:t>
            </a:r>
            <a:r>
              <a:rPr lang="en-US" altLang="zh-CN" sz="2000" dirty="0" smtClean="0">
                <a:latin typeface="微软雅黑" pitchFamily="34" charset="-122"/>
                <a:ea typeface="微软雅黑" pitchFamily="34" charset="-122"/>
              </a:rPr>
              <a:t>…</a:t>
            </a:r>
          </a:p>
          <a:p>
            <a:pPr lvl="1">
              <a:lnSpc>
                <a:spcPct val="110000"/>
              </a:lnSpc>
            </a:pPr>
            <a:r>
              <a:rPr lang="en-US" altLang="zh-CN" sz="2000" b="1" dirty="0" smtClean="0">
                <a:solidFill>
                  <a:srgbClr val="0000FF"/>
                </a:solidFill>
                <a:latin typeface="微软雅黑" pitchFamily="34" charset="-122"/>
                <a:ea typeface="微软雅黑" pitchFamily="34" charset="-122"/>
              </a:rPr>
              <a:t>{0} </a:t>
            </a:r>
            <a:r>
              <a:rPr lang="zh-CN" altLang="en-US" sz="2000" b="1" dirty="0" smtClean="0">
                <a:solidFill>
                  <a:srgbClr val="0000FF"/>
                </a:solidFill>
                <a:latin typeface="微软雅黑" pitchFamily="34" charset="-122"/>
                <a:ea typeface="微软雅黑" pitchFamily="34" charset="-122"/>
              </a:rPr>
              <a:t>匹配整个 </a:t>
            </a:r>
            <a:r>
              <a:rPr lang="en-US" altLang="zh-CN" sz="2000" b="1" dirty="0" smtClean="0">
                <a:solidFill>
                  <a:srgbClr val="0000FF"/>
                </a:solidFill>
                <a:latin typeface="微软雅黑" pitchFamily="34" charset="-122"/>
                <a:ea typeface="微软雅黑" pitchFamily="34" charset="-122"/>
              </a:rPr>
              <a:t>URI</a:t>
            </a:r>
          </a:p>
          <a:p>
            <a:pPr lvl="1">
              <a:lnSpc>
                <a:spcPct val="110000"/>
              </a:lnSpc>
            </a:pPr>
            <a:r>
              <a:rPr lang="zh-CN" altLang="en-US" sz="2000" dirty="0">
                <a:latin typeface="微软雅黑" pitchFamily="34" charset="-122"/>
                <a:ea typeface="微软雅黑" pitchFamily="34" charset="-122"/>
              </a:rPr>
              <a:t>若 </a:t>
            </a:r>
            <a:r>
              <a:rPr lang="en-US" altLang="zh-CN" sz="2000" dirty="0">
                <a:latin typeface="微软雅黑" pitchFamily="34" charset="-122"/>
                <a:ea typeface="微软雅黑" pitchFamily="34" charset="-122"/>
              </a:rPr>
              <a:t>Struts </a:t>
            </a:r>
            <a:r>
              <a:rPr lang="zh-CN" altLang="en-US" sz="2000" dirty="0">
                <a:latin typeface="微软雅黑" pitchFamily="34" charset="-122"/>
                <a:ea typeface="微软雅黑" pitchFamily="34" charset="-122"/>
              </a:rPr>
              <a:t>找到的带有通配符的匹配不止一个</a:t>
            </a:r>
            <a:r>
              <a:rPr lang="en-US" altLang="zh-CN" sz="2000" dirty="0">
                <a:latin typeface="微软雅黑" pitchFamily="34" charset="-122"/>
                <a:ea typeface="微软雅黑" pitchFamily="34" charset="-122"/>
              </a:rPr>
              <a:t>, </a:t>
            </a:r>
            <a:r>
              <a:rPr lang="zh-CN" altLang="en-US" sz="2000" b="1" dirty="0">
                <a:solidFill>
                  <a:srgbClr val="0000FF"/>
                </a:solidFill>
                <a:latin typeface="微软雅黑" pitchFamily="34" charset="-122"/>
                <a:ea typeface="微软雅黑" pitchFamily="34" charset="-122"/>
              </a:rPr>
              <a:t>则按先后顺序进行</a:t>
            </a:r>
            <a:r>
              <a:rPr lang="zh-CN" altLang="en-US" sz="2000" b="1" dirty="0" smtClean="0">
                <a:solidFill>
                  <a:srgbClr val="0000FF"/>
                </a:solidFill>
                <a:latin typeface="微软雅黑" pitchFamily="34" charset="-122"/>
                <a:ea typeface="微软雅黑" pitchFamily="34" charset="-122"/>
              </a:rPr>
              <a:t>匹配</a:t>
            </a:r>
            <a:endParaRPr lang="en-US" altLang="zh-CN" sz="2000" b="1" dirty="0" smtClean="0">
              <a:solidFill>
                <a:srgbClr val="0000FF"/>
              </a:solidFill>
              <a:latin typeface="微软雅黑" pitchFamily="34" charset="-122"/>
              <a:ea typeface="微软雅黑" pitchFamily="34" charset="-122"/>
            </a:endParaRPr>
          </a:p>
          <a:p>
            <a:pPr lvl="1">
              <a:lnSpc>
                <a:spcPct val="110000"/>
              </a:lnSpc>
            </a:pPr>
            <a:r>
              <a:rPr lang="en-US" altLang="zh-CN" sz="2000" dirty="0" smtClean="0">
                <a:latin typeface="微软雅黑" pitchFamily="34" charset="-122"/>
                <a:ea typeface="微软雅黑" pitchFamily="34" charset="-122"/>
              </a:rPr>
              <a:t>* </a:t>
            </a:r>
            <a:r>
              <a:rPr lang="zh-CN" altLang="en-US" sz="2000" dirty="0" smtClean="0">
                <a:latin typeface="微软雅黑" pitchFamily="34" charset="-122"/>
                <a:ea typeface="微软雅黑" pitchFamily="34" charset="-122"/>
              </a:rPr>
              <a:t>可以匹配零个或多个字符</a:t>
            </a:r>
            <a:r>
              <a:rPr lang="en-US" altLang="zh-CN" sz="2000" dirty="0" smtClean="0">
                <a:latin typeface="微软雅黑" pitchFamily="34" charset="-122"/>
                <a:ea typeface="微软雅黑" pitchFamily="34" charset="-122"/>
              </a:rPr>
              <a:t>, </a:t>
            </a:r>
            <a:r>
              <a:rPr lang="zh-CN" altLang="en-US" sz="2000" dirty="0" smtClean="0">
                <a:latin typeface="微软雅黑" pitchFamily="34" charset="-122"/>
                <a:ea typeface="微软雅黑" pitchFamily="34" charset="-122"/>
              </a:rPr>
              <a:t>但不包括 </a:t>
            </a:r>
            <a:r>
              <a:rPr lang="en-US" altLang="zh-CN" sz="2000" dirty="0" smtClean="0">
                <a:latin typeface="微软雅黑" pitchFamily="34" charset="-122"/>
                <a:ea typeface="微软雅黑" pitchFamily="34" charset="-122"/>
              </a:rPr>
              <a:t>/ </a:t>
            </a:r>
            <a:r>
              <a:rPr lang="zh-CN" altLang="en-US" sz="2000" dirty="0" smtClean="0">
                <a:latin typeface="微软雅黑" pitchFamily="34" charset="-122"/>
                <a:ea typeface="微软雅黑" pitchFamily="34" charset="-122"/>
              </a:rPr>
              <a:t>字符</a:t>
            </a:r>
            <a:r>
              <a:rPr lang="en-US" altLang="zh-CN" sz="2000" dirty="0" smtClean="0">
                <a:latin typeface="微软雅黑" pitchFamily="34" charset="-122"/>
                <a:ea typeface="微软雅黑" pitchFamily="34" charset="-122"/>
              </a:rPr>
              <a:t>. </a:t>
            </a:r>
            <a:r>
              <a:rPr lang="zh-CN" altLang="en-US" sz="2000" dirty="0" smtClean="0">
                <a:latin typeface="微软雅黑" pitchFamily="34" charset="-122"/>
                <a:ea typeface="微软雅黑" pitchFamily="34" charset="-122"/>
              </a:rPr>
              <a:t>如果想把 </a:t>
            </a:r>
            <a:r>
              <a:rPr lang="en-US" altLang="zh-CN" sz="2000" dirty="0" smtClean="0">
                <a:latin typeface="微软雅黑" pitchFamily="34" charset="-122"/>
                <a:ea typeface="微软雅黑" pitchFamily="34" charset="-122"/>
              </a:rPr>
              <a:t>/ </a:t>
            </a:r>
            <a:r>
              <a:rPr lang="zh-CN" altLang="en-US" sz="2000" dirty="0" smtClean="0">
                <a:latin typeface="微软雅黑" pitchFamily="34" charset="-122"/>
                <a:ea typeface="微软雅黑" pitchFamily="34" charset="-122"/>
              </a:rPr>
              <a:t>字符包括在内</a:t>
            </a:r>
            <a:r>
              <a:rPr lang="en-US" altLang="zh-CN" sz="2000" dirty="0" smtClean="0">
                <a:latin typeface="微软雅黑" pitchFamily="34" charset="-122"/>
                <a:ea typeface="微软雅黑" pitchFamily="34" charset="-122"/>
              </a:rPr>
              <a:t>, </a:t>
            </a:r>
            <a:r>
              <a:rPr lang="zh-CN" altLang="en-US" sz="2000" dirty="0" smtClean="0">
                <a:latin typeface="微软雅黑" pitchFamily="34" charset="-122"/>
                <a:ea typeface="微软雅黑" pitchFamily="34" charset="-122"/>
              </a:rPr>
              <a:t>需要使用 **</a:t>
            </a:r>
            <a:r>
              <a:rPr lang="en-US" altLang="zh-CN" sz="2000" dirty="0" smtClean="0">
                <a:latin typeface="微软雅黑" pitchFamily="34" charset="-122"/>
                <a:ea typeface="微软雅黑" pitchFamily="34" charset="-122"/>
              </a:rPr>
              <a:t>. </a:t>
            </a:r>
            <a:r>
              <a:rPr lang="zh-CN" altLang="en-US" sz="2000" dirty="0" smtClean="0">
                <a:latin typeface="微软雅黑" pitchFamily="34" charset="-122"/>
                <a:ea typeface="微软雅黑" pitchFamily="34" charset="-122"/>
              </a:rPr>
              <a:t>如果需要对某个字符进行转义</a:t>
            </a:r>
            <a:r>
              <a:rPr lang="en-US" altLang="zh-CN" sz="2000" dirty="0" smtClean="0">
                <a:latin typeface="微软雅黑" pitchFamily="34" charset="-122"/>
                <a:ea typeface="微软雅黑" pitchFamily="34" charset="-122"/>
              </a:rPr>
              <a:t>, </a:t>
            </a:r>
            <a:r>
              <a:rPr lang="zh-CN" altLang="en-US" sz="2000" dirty="0" smtClean="0">
                <a:latin typeface="微软雅黑" pitchFamily="34" charset="-122"/>
                <a:ea typeface="微软雅黑" pitchFamily="34" charset="-122"/>
              </a:rPr>
              <a:t>需要使用 </a:t>
            </a:r>
            <a:r>
              <a:rPr lang="en-US" altLang="zh-CN" sz="2000" dirty="0" smtClean="0">
                <a:latin typeface="微软雅黑" pitchFamily="34" charset="-122"/>
                <a:ea typeface="微软雅黑" pitchFamily="34" charset="-122"/>
              </a:rPr>
              <a:t>\.</a:t>
            </a:r>
          </a:p>
        </p:txBody>
      </p:sp>
    </p:spTree>
    <p:extLst>
      <p:ext uri="{BB962C8B-B14F-4D97-AF65-F5344CB8AC3E}">
        <p14:creationId xmlns:p14="http://schemas.microsoft.com/office/powerpoint/2010/main" val="287461862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475656" y="692696"/>
            <a:ext cx="8229600" cy="857256"/>
          </a:xfrm>
        </p:spPr>
        <p:txBody>
          <a:bodyPr/>
          <a:lstStyle/>
          <a:p>
            <a:r>
              <a:rPr lang="zh-CN" altLang="en-US" dirty="0" smtClean="0">
                <a:latin typeface="微软雅黑" pitchFamily="34" charset="-122"/>
                <a:ea typeface="微软雅黑" pitchFamily="34" charset="-122"/>
              </a:rPr>
              <a:t>通配符映射示例</a:t>
            </a:r>
            <a:r>
              <a:rPr lang="en-US" altLang="zh-CN" dirty="0" smtClean="0">
                <a:latin typeface="微软雅黑" pitchFamily="34" charset="-122"/>
                <a:ea typeface="微软雅黑" pitchFamily="34" charset="-122"/>
              </a:rPr>
              <a:t>(1)</a:t>
            </a:r>
            <a:endParaRPr lang="zh-CN" altLang="en-US" dirty="0">
              <a:latin typeface="微软雅黑" pitchFamily="34" charset="-122"/>
              <a:ea typeface="微软雅黑" pitchFamily="34" charset="-122"/>
            </a:endParaRPr>
          </a:p>
        </p:txBody>
      </p:sp>
      <p:sp>
        <p:nvSpPr>
          <p:cNvPr id="3" name="内容占位符 2"/>
          <p:cNvSpPr>
            <a:spLocks noGrp="1"/>
          </p:cNvSpPr>
          <p:nvPr>
            <p:ph idx="1"/>
          </p:nvPr>
        </p:nvSpPr>
        <p:spPr/>
        <p:txBody>
          <a:bodyPr>
            <a:normAutofit/>
          </a:bodyPr>
          <a:lstStyle/>
          <a:p>
            <a:r>
              <a:rPr lang="zh-CN" altLang="en-US" sz="2800" dirty="0" smtClean="0">
                <a:latin typeface="微软雅黑" pitchFamily="34" charset="-122"/>
                <a:ea typeface="微软雅黑" pitchFamily="34" charset="-122"/>
              </a:rPr>
              <a:t>包声明</a:t>
            </a:r>
            <a:r>
              <a:rPr lang="en-US" altLang="zh-CN" sz="2800" dirty="0" smtClean="0">
                <a:latin typeface="微软雅黑" pitchFamily="34" charset="-122"/>
                <a:ea typeface="微软雅黑" pitchFamily="34" charset="-122"/>
              </a:rPr>
              <a:t>: </a:t>
            </a:r>
          </a:p>
          <a:p>
            <a:endParaRPr lang="en-US" altLang="zh-CN" sz="2800" dirty="0" smtClean="0">
              <a:latin typeface="微软雅黑" pitchFamily="34" charset="-122"/>
              <a:ea typeface="微软雅黑" pitchFamily="34" charset="-122"/>
            </a:endParaRPr>
          </a:p>
          <a:p>
            <a:endParaRPr lang="en-US" altLang="zh-CN" sz="2800" dirty="0" smtClean="0">
              <a:latin typeface="微软雅黑" pitchFamily="34" charset="-122"/>
              <a:ea typeface="微软雅黑" pitchFamily="34" charset="-122"/>
            </a:endParaRPr>
          </a:p>
          <a:p>
            <a:pPr>
              <a:buNone/>
            </a:pPr>
            <a:endParaRPr lang="en-US" altLang="zh-CN" sz="2800" dirty="0" smtClean="0">
              <a:latin typeface="微软雅黑" pitchFamily="34" charset="-122"/>
              <a:ea typeface="微软雅黑" pitchFamily="34" charset="-122"/>
            </a:endParaRPr>
          </a:p>
          <a:p>
            <a:r>
              <a:rPr lang="zh-CN" altLang="en-US" sz="2800" dirty="0" smtClean="0">
                <a:latin typeface="微软雅黑" pitchFamily="34" charset="-122"/>
                <a:ea typeface="微软雅黑" pitchFamily="34" charset="-122"/>
              </a:rPr>
              <a:t>上面的包声明可以由正确的命名空间和</a:t>
            </a:r>
            <a:r>
              <a:rPr lang="en-US" altLang="zh-CN" sz="2800" dirty="0" smtClean="0">
                <a:latin typeface="微软雅黑" pitchFamily="34" charset="-122"/>
                <a:ea typeface="微软雅黑" pitchFamily="34" charset="-122"/>
              </a:rPr>
              <a:t>_add </a:t>
            </a:r>
            <a:r>
              <a:rPr lang="zh-CN" altLang="en-US" sz="2800" dirty="0" smtClean="0">
                <a:latin typeface="微软雅黑" pitchFamily="34" charset="-122"/>
                <a:ea typeface="微软雅黑" pitchFamily="34" charset="-122"/>
              </a:rPr>
              <a:t>组成的 </a:t>
            </a:r>
            <a:r>
              <a:rPr lang="en-US" altLang="zh-CN" sz="2800" dirty="0" smtClean="0">
                <a:latin typeface="微软雅黑" pitchFamily="34" charset="-122"/>
                <a:ea typeface="微软雅黑" pitchFamily="34" charset="-122"/>
              </a:rPr>
              <a:t>URI </a:t>
            </a:r>
            <a:r>
              <a:rPr lang="zh-CN" altLang="en-US" sz="2800" dirty="0" smtClean="0">
                <a:latin typeface="微软雅黑" pitchFamily="34" charset="-122"/>
                <a:ea typeface="微软雅黑" pitchFamily="34" charset="-122"/>
              </a:rPr>
              <a:t>来调用</a:t>
            </a:r>
            <a:r>
              <a:rPr lang="en-US" altLang="zh-CN" sz="2800" dirty="0" smtClean="0">
                <a:latin typeface="微软雅黑" pitchFamily="34" charset="-122"/>
                <a:ea typeface="微软雅黑" pitchFamily="34" charset="-122"/>
              </a:rPr>
              <a:t>, </a:t>
            </a:r>
            <a:r>
              <a:rPr lang="zh-CN" altLang="en-US" sz="2800" dirty="0" smtClean="0">
                <a:latin typeface="微软雅黑" pitchFamily="34" charset="-122"/>
                <a:ea typeface="微软雅黑" pitchFamily="34" charset="-122"/>
              </a:rPr>
              <a:t>包括</a:t>
            </a:r>
            <a:r>
              <a:rPr lang="en-US" altLang="zh-CN" sz="2800" dirty="0" smtClean="0">
                <a:latin typeface="微软雅黑" pitchFamily="34" charset="-122"/>
                <a:ea typeface="微软雅黑" pitchFamily="34" charset="-122"/>
              </a:rPr>
              <a:t>: </a:t>
            </a:r>
            <a:endParaRPr lang="zh-CN" altLang="en-US" sz="2800" dirty="0">
              <a:latin typeface="微软雅黑" pitchFamily="34" charset="-122"/>
              <a:ea typeface="微软雅黑" pitchFamily="34" charset="-122"/>
            </a:endParaRPr>
          </a:p>
        </p:txBody>
      </p:sp>
      <p:pic>
        <p:nvPicPr>
          <p:cNvPr id="4" name="Picture 4"/>
          <p:cNvPicPr>
            <a:picLocks noChangeAspect="1" noChangeArrowheads="1"/>
          </p:cNvPicPr>
          <p:nvPr/>
        </p:nvPicPr>
        <p:blipFill>
          <a:blip r:embed="rId2"/>
          <a:srcRect/>
          <a:stretch>
            <a:fillRect/>
          </a:stretch>
        </p:blipFill>
        <p:spPr bwMode="auto">
          <a:xfrm>
            <a:off x="700088" y="2214554"/>
            <a:ext cx="6192837" cy="1316037"/>
          </a:xfrm>
          <a:prstGeom prst="rect">
            <a:avLst/>
          </a:prstGeom>
          <a:noFill/>
          <a:ln w="9525">
            <a:noFill/>
            <a:miter lim="800000"/>
            <a:headEnd/>
            <a:tailEnd/>
          </a:ln>
          <a:effectLst/>
        </p:spPr>
      </p:pic>
      <p:sp>
        <p:nvSpPr>
          <p:cNvPr id="5" name="Oval 5"/>
          <p:cNvSpPr>
            <a:spLocks noChangeArrowheads="1"/>
          </p:cNvSpPr>
          <p:nvPr/>
        </p:nvSpPr>
        <p:spPr bwMode="auto">
          <a:xfrm>
            <a:off x="2251075" y="2595554"/>
            <a:ext cx="177800" cy="152400"/>
          </a:xfrm>
          <a:prstGeom prst="ellipse">
            <a:avLst/>
          </a:prstGeom>
          <a:noFill/>
          <a:ln w="19050">
            <a:solidFill>
              <a:srgbClr val="FF3300"/>
            </a:solidFill>
            <a:prstDash val="dash"/>
            <a:round/>
            <a:headEnd/>
            <a:tailEnd/>
          </a:ln>
          <a:effectLst/>
        </p:spPr>
        <p:txBody>
          <a:bodyPr wrap="none" anchor="ctr"/>
          <a:lstStyle/>
          <a:p>
            <a:endParaRPr lang="zh-CN" altLang="en-US"/>
          </a:p>
        </p:txBody>
      </p:sp>
      <p:pic>
        <p:nvPicPr>
          <p:cNvPr id="6" name="Picture 6"/>
          <p:cNvPicPr>
            <a:picLocks noChangeAspect="1" noChangeArrowheads="1"/>
          </p:cNvPicPr>
          <p:nvPr/>
        </p:nvPicPr>
        <p:blipFill>
          <a:blip r:embed="rId3"/>
          <a:srcRect/>
          <a:stretch>
            <a:fillRect/>
          </a:stretch>
        </p:blipFill>
        <p:spPr bwMode="auto">
          <a:xfrm>
            <a:off x="684213" y="4638690"/>
            <a:ext cx="2663825" cy="862012"/>
          </a:xfrm>
          <a:prstGeom prst="rect">
            <a:avLst/>
          </a:prstGeom>
          <a:noFill/>
          <a:ln w="9525">
            <a:noFill/>
            <a:miter lim="800000"/>
            <a:headEnd/>
            <a:tailEnd/>
          </a:ln>
          <a:effectLst/>
        </p:spPr>
      </p:pic>
    </p:spTree>
    <p:extLst>
      <p:ext uri="{BB962C8B-B14F-4D97-AF65-F5344CB8AC3E}">
        <p14:creationId xmlns:p14="http://schemas.microsoft.com/office/powerpoint/2010/main" val="339294582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619672" y="-20544"/>
            <a:ext cx="8229600" cy="857256"/>
          </a:xfrm>
        </p:spPr>
        <p:txBody>
          <a:bodyPr>
            <a:normAutofit/>
          </a:bodyPr>
          <a:lstStyle/>
          <a:p>
            <a:r>
              <a:rPr lang="zh-CN" altLang="en-US" sz="3600" dirty="0" smtClean="0">
                <a:solidFill>
                  <a:schemeClr val="bg1"/>
                </a:solidFill>
                <a:latin typeface="微软雅黑" pitchFamily="34" charset="-122"/>
                <a:ea typeface="微软雅黑" pitchFamily="34" charset="-122"/>
              </a:rPr>
              <a:t>使用 </a:t>
            </a:r>
            <a:r>
              <a:rPr lang="en-US" altLang="zh-CN" sz="3600" dirty="0" smtClean="0">
                <a:solidFill>
                  <a:schemeClr val="bg1"/>
                </a:solidFill>
                <a:latin typeface="微软雅黑" pitchFamily="34" charset="-122"/>
                <a:ea typeface="微软雅黑" pitchFamily="34" charset="-122"/>
              </a:rPr>
              <a:t>Filter </a:t>
            </a:r>
            <a:r>
              <a:rPr lang="zh-CN" altLang="en-US" sz="3600" dirty="0" smtClean="0">
                <a:solidFill>
                  <a:schemeClr val="bg1"/>
                </a:solidFill>
                <a:latin typeface="微软雅黑" pitchFamily="34" charset="-122"/>
                <a:ea typeface="微软雅黑" pitchFamily="34" charset="-122"/>
              </a:rPr>
              <a:t>作为控制器的 </a:t>
            </a:r>
            <a:r>
              <a:rPr lang="en-US" altLang="zh-CN" sz="3600" dirty="0" smtClean="0">
                <a:solidFill>
                  <a:schemeClr val="bg1"/>
                </a:solidFill>
                <a:latin typeface="微软雅黑" pitchFamily="34" charset="-122"/>
                <a:ea typeface="微软雅黑" pitchFamily="34" charset="-122"/>
              </a:rPr>
              <a:t>MVC</a:t>
            </a:r>
            <a:endParaRPr lang="zh-CN" altLang="en-US" sz="3600" dirty="0">
              <a:solidFill>
                <a:schemeClr val="bg1"/>
              </a:solidFill>
              <a:latin typeface="微软雅黑" pitchFamily="34" charset="-122"/>
              <a:ea typeface="微软雅黑" pitchFamily="34" charset="-122"/>
            </a:endParaRPr>
          </a:p>
        </p:txBody>
      </p:sp>
      <p:sp>
        <p:nvSpPr>
          <p:cNvPr id="6" name="Rectangle 3"/>
          <p:cNvSpPr txBox="1">
            <a:spLocks noChangeArrowheads="1"/>
          </p:cNvSpPr>
          <p:nvPr/>
        </p:nvSpPr>
        <p:spPr>
          <a:xfrm>
            <a:off x="101078" y="1052736"/>
            <a:ext cx="1655762" cy="574675"/>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zh-CN" altLang="en-US" sz="2800" b="0" i="0" u="none" strike="noStrike" kern="1200" cap="none" spc="0" normalizeH="0" baseline="0" noProof="0" dirty="0" smtClean="0">
                <a:ln>
                  <a:noFill/>
                </a:ln>
                <a:solidFill>
                  <a:schemeClr val="tx1"/>
                </a:solidFill>
                <a:effectLst/>
                <a:uLnTx/>
                <a:uFillTx/>
                <a:latin typeface="微软雅黑" pitchFamily="34" charset="-122"/>
                <a:ea typeface="微软雅黑" pitchFamily="34" charset="-122"/>
              </a:rPr>
              <a:t>需求</a:t>
            </a:r>
            <a:r>
              <a:rPr kumimoji="0" lang="en-US" altLang="zh-CN" sz="2800" b="0" i="0" u="none" strike="noStrike" kern="1200" cap="none" spc="0" normalizeH="0" baseline="0" noProof="0" dirty="0" smtClean="0">
                <a:ln>
                  <a:noFill/>
                </a:ln>
                <a:solidFill>
                  <a:schemeClr val="tx1"/>
                </a:solidFill>
                <a:effectLst/>
                <a:uLnTx/>
                <a:uFillTx/>
                <a:latin typeface="微软雅黑" pitchFamily="34" charset="-122"/>
                <a:ea typeface="微软雅黑" pitchFamily="34" charset="-122"/>
              </a:rPr>
              <a:t>: </a:t>
            </a:r>
            <a:endParaRPr kumimoji="0" lang="en-US" altLang="zh-CN" sz="2800" b="0" i="0" u="none" strike="noStrike" kern="1200" cap="none" spc="0" normalizeH="0" baseline="0" noProof="0" dirty="0">
              <a:ln>
                <a:noFill/>
              </a:ln>
              <a:solidFill>
                <a:schemeClr val="tx1"/>
              </a:solidFill>
              <a:effectLst/>
              <a:uLnTx/>
              <a:uFillTx/>
              <a:latin typeface="微软雅黑" pitchFamily="34" charset="-122"/>
              <a:ea typeface="微软雅黑" pitchFamily="34" charset="-122"/>
            </a:endParaRPr>
          </a:p>
        </p:txBody>
      </p:sp>
      <p:pic>
        <p:nvPicPr>
          <p:cNvPr id="8" name="Picture 6"/>
          <p:cNvPicPr>
            <a:picLocks noChangeAspect="1" noChangeArrowheads="1"/>
          </p:cNvPicPr>
          <p:nvPr/>
        </p:nvPicPr>
        <p:blipFill>
          <a:blip r:embed="rId2"/>
          <a:srcRect/>
          <a:stretch>
            <a:fillRect/>
          </a:stretch>
        </p:blipFill>
        <p:spPr bwMode="auto">
          <a:xfrm>
            <a:off x="286818" y="2519626"/>
            <a:ext cx="2582863" cy="1860550"/>
          </a:xfrm>
          <a:prstGeom prst="rect">
            <a:avLst/>
          </a:prstGeom>
          <a:noFill/>
          <a:ln w="9525">
            <a:noFill/>
            <a:miter lim="800000"/>
            <a:headEnd/>
            <a:tailEnd/>
          </a:ln>
          <a:effectLst/>
        </p:spPr>
      </p:pic>
      <p:sp>
        <p:nvSpPr>
          <p:cNvPr id="9" name="Line 7"/>
          <p:cNvSpPr>
            <a:spLocks noChangeShapeType="1"/>
          </p:cNvSpPr>
          <p:nvPr/>
        </p:nvSpPr>
        <p:spPr bwMode="auto">
          <a:xfrm>
            <a:off x="1850506" y="4103951"/>
            <a:ext cx="0" cy="431800"/>
          </a:xfrm>
          <a:prstGeom prst="line">
            <a:avLst/>
          </a:prstGeom>
          <a:noFill/>
          <a:ln w="9525">
            <a:solidFill>
              <a:schemeClr val="tx1"/>
            </a:solidFill>
            <a:round/>
            <a:headEnd/>
            <a:tailEnd type="triangle" w="med" len="med"/>
          </a:ln>
          <a:effectLst/>
        </p:spPr>
        <p:txBody>
          <a:bodyPr/>
          <a:lstStyle/>
          <a:p>
            <a:endParaRPr lang="zh-CN" altLang="en-US">
              <a:latin typeface="微软雅黑" pitchFamily="34" charset="-122"/>
              <a:ea typeface="微软雅黑" pitchFamily="34" charset="-122"/>
            </a:endParaRPr>
          </a:p>
        </p:txBody>
      </p:sp>
      <p:pic>
        <p:nvPicPr>
          <p:cNvPr id="10" name="Picture 9"/>
          <p:cNvPicPr>
            <a:picLocks noChangeAspect="1" noChangeArrowheads="1"/>
          </p:cNvPicPr>
          <p:nvPr/>
        </p:nvPicPr>
        <p:blipFill>
          <a:blip r:embed="rId3"/>
          <a:srcRect/>
          <a:stretch>
            <a:fillRect/>
          </a:stretch>
        </p:blipFill>
        <p:spPr bwMode="auto">
          <a:xfrm>
            <a:off x="315360" y="5362839"/>
            <a:ext cx="2808287" cy="1476375"/>
          </a:xfrm>
          <a:prstGeom prst="rect">
            <a:avLst/>
          </a:prstGeom>
          <a:noFill/>
          <a:ln w="9525">
            <a:noFill/>
            <a:miter lim="800000"/>
            <a:headEnd/>
            <a:tailEnd/>
          </a:ln>
          <a:effectLst/>
        </p:spPr>
      </p:pic>
      <p:sp>
        <p:nvSpPr>
          <p:cNvPr id="11" name="Line 12"/>
          <p:cNvSpPr>
            <a:spLocks noChangeShapeType="1"/>
          </p:cNvSpPr>
          <p:nvPr/>
        </p:nvSpPr>
        <p:spPr bwMode="auto">
          <a:xfrm>
            <a:off x="1732997" y="4894526"/>
            <a:ext cx="0" cy="360363"/>
          </a:xfrm>
          <a:prstGeom prst="line">
            <a:avLst/>
          </a:prstGeom>
          <a:noFill/>
          <a:ln w="9525">
            <a:solidFill>
              <a:schemeClr val="tx1"/>
            </a:solidFill>
            <a:round/>
            <a:headEnd/>
            <a:tailEnd type="triangle" w="med" len="med"/>
          </a:ln>
          <a:effectLst/>
        </p:spPr>
        <p:txBody>
          <a:bodyPr/>
          <a:lstStyle/>
          <a:p>
            <a:endParaRPr lang="zh-CN" altLang="en-US">
              <a:latin typeface="微软雅黑" pitchFamily="34" charset="-122"/>
              <a:ea typeface="微软雅黑" pitchFamily="34" charset="-122"/>
            </a:endParaRPr>
          </a:p>
        </p:txBody>
      </p:sp>
      <p:pic>
        <p:nvPicPr>
          <p:cNvPr id="12" name="Picture 16"/>
          <p:cNvPicPr>
            <a:picLocks noChangeAspect="1" noChangeArrowheads="1"/>
          </p:cNvPicPr>
          <p:nvPr/>
        </p:nvPicPr>
        <p:blipFill>
          <a:blip r:embed="rId4"/>
          <a:srcRect/>
          <a:stretch>
            <a:fillRect/>
          </a:stretch>
        </p:blipFill>
        <p:spPr bwMode="auto">
          <a:xfrm>
            <a:off x="277293" y="1695678"/>
            <a:ext cx="4681538" cy="214312"/>
          </a:xfrm>
          <a:prstGeom prst="rect">
            <a:avLst/>
          </a:prstGeom>
          <a:noFill/>
          <a:ln w="9525">
            <a:noFill/>
            <a:miter lim="800000"/>
            <a:headEnd/>
            <a:tailEnd/>
          </a:ln>
          <a:effectLst/>
        </p:spPr>
      </p:pic>
      <p:pic>
        <p:nvPicPr>
          <p:cNvPr id="13" name="Picture 17"/>
          <p:cNvPicPr>
            <a:picLocks noChangeAspect="1" noChangeArrowheads="1"/>
          </p:cNvPicPr>
          <p:nvPr/>
        </p:nvPicPr>
        <p:blipFill>
          <a:blip r:embed="rId5"/>
          <a:srcRect/>
          <a:stretch>
            <a:fillRect/>
          </a:stretch>
        </p:blipFill>
        <p:spPr bwMode="auto">
          <a:xfrm>
            <a:off x="350318" y="4562739"/>
            <a:ext cx="4608512" cy="188912"/>
          </a:xfrm>
          <a:prstGeom prst="rect">
            <a:avLst/>
          </a:prstGeom>
          <a:noFill/>
          <a:ln w="9525">
            <a:noFill/>
            <a:miter lim="800000"/>
            <a:headEnd/>
            <a:tailEnd/>
          </a:ln>
          <a:effectLst/>
        </p:spPr>
      </p:pic>
      <p:sp>
        <p:nvSpPr>
          <p:cNvPr id="14" name="Rectangle 13"/>
          <p:cNvSpPr>
            <a:spLocks noChangeArrowheads="1"/>
          </p:cNvSpPr>
          <p:nvPr/>
        </p:nvSpPr>
        <p:spPr bwMode="auto">
          <a:xfrm>
            <a:off x="5227135" y="1338488"/>
            <a:ext cx="2160587" cy="574675"/>
          </a:xfrm>
          <a:prstGeom prst="rect">
            <a:avLst/>
          </a:prstGeom>
          <a:noFill/>
          <a:ln w="9525">
            <a:noFill/>
            <a:miter lim="800000"/>
            <a:headEnd/>
            <a:tailEnd/>
          </a:ln>
          <a:effectLst/>
        </p:spPr>
        <p:txBody>
          <a:bodyPr/>
          <a:lstStyle/>
          <a:p>
            <a:pPr marL="342900" indent="-342900">
              <a:lnSpc>
                <a:spcPct val="120000"/>
              </a:lnSpc>
              <a:spcBef>
                <a:spcPct val="20000"/>
              </a:spcBef>
              <a:buFontTx/>
              <a:buChar char="•"/>
            </a:pPr>
            <a:r>
              <a:rPr lang="zh-CN" altLang="en-US" sz="2800" dirty="0" smtClean="0">
                <a:latin typeface="微软雅黑" pitchFamily="34" charset="-122"/>
                <a:ea typeface="微软雅黑" pitchFamily="34" charset="-122"/>
              </a:rPr>
              <a:t>流程</a:t>
            </a:r>
            <a:r>
              <a:rPr lang="en-US" altLang="zh-CN" sz="2800" dirty="0" smtClean="0">
                <a:latin typeface="微软雅黑" pitchFamily="34" charset="-122"/>
                <a:ea typeface="微软雅黑" pitchFamily="34" charset="-122"/>
              </a:rPr>
              <a:t>: </a:t>
            </a:r>
            <a:endParaRPr lang="en-US" altLang="zh-CN" sz="2800" dirty="0">
              <a:latin typeface="微软雅黑" pitchFamily="34" charset="-122"/>
              <a:ea typeface="微软雅黑" pitchFamily="34" charset="-122"/>
            </a:endParaRPr>
          </a:p>
        </p:txBody>
      </p:sp>
      <p:sp>
        <p:nvSpPr>
          <p:cNvPr id="16" name="TextBox 15"/>
          <p:cNvSpPr txBox="1"/>
          <p:nvPr/>
        </p:nvSpPr>
        <p:spPr>
          <a:xfrm>
            <a:off x="815426" y="2052868"/>
            <a:ext cx="1143008" cy="369332"/>
          </a:xfrm>
          <a:prstGeom prst="rect">
            <a:avLst/>
          </a:prstGeom>
          <a:noFill/>
        </p:spPr>
        <p:txBody>
          <a:bodyPr wrap="square" rtlCol="0">
            <a:spAutoFit/>
          </a:bodyPr>
          <a:lstStyle/>
          <a:p>
            <a:r>
              <a:rPr lang="zh-CN" altLang="en-US" dirty="0" smtClean="0">
                <a:latin typeface="微软雅黑" pitchFamily="34" charset="-122"/>
                <a:ea typeface="微软雅黑" pitchFamily="34" charset="-122"/>
              </a:rPr>
              <a:t>显示表单</a:t>
            </a:r>
            <a:endParaRPr lang="zh-CN" altLang="en-US" dirty="0">
              <a:latin typeface="微软雅黑" pitchFamily="34" charset="-122"/>
              <a:ea typeface="微软雅黑" pitchFamily="34" charset="-122"/>
            </a:endParaRPr>
          </a:p>
        </p:txBody>
      </p:sp>
      <p:cxnSp>
        <p:nvCxnSpPr>
          <p:cNvPr id="18" name="直接箭头连接符 17"/>
          <p:cNvCxnSpPr/>
          <p:nvPr/>
        </p:nvCxnSpPr>
        <p:spPr>
          <a:xfrm rot="5400000">
            <a:off x="529674" y="2267182"/>
            <a:ext cx="571504"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1958434" y="4124570"/>
            <a:ext cx="2571768" cy="369332"/>
          </a:xfrm>
          <a:prstGeom prst="rect">
            <a:avLst/>
          </a:prstGeom>
          <a:noFill/>
        </p:spPr>
        <p:txBody>
          <a:bodyPr wrap="square" rtlCol="0">
            <a:spAutoFit/>
          </a:bodyPr>
          <a:lstStyle/>
          <a:p>
            <a:r>
              <a:rPr lang="zh-CN" altLang="en-US" dirty="0" smtClean="0">
                <a:latin typeface="微软雅黑" pitchFamily="34" charset="-122"/>
                <a:ea typeface="微软雅黑" pitchFamily="34" charset="-122"/>
              </a:rPr>
              <a:t>保存表单数据到数据库</a:t>
            </a:r>
            <a:endParaRPr lang="zh-CN" altLang="en-US" dirty="0">
              <a:latin typeface="微软雅黑" pitchFamily="34" charset="-122"/>
              <a:ea typeface="微软雅黑" pitchFamily="34" charset="-122"/>
            </a:endParaRPr>
          </a:p>
        </p:txBody>
      </p:sp>
      <p:sp>
        <p:nvSpPr>
          <p:cNvPr id="20" name="TextBox 19"/>
          <p:cNvSpPr txBox="1"/>
          <p:nvPr/>
        </p:nvSpPr>
        <p:spPr>
          <a:xfrm>
            <a:off x="1815558" y="4898246"/>
            <a:ext cx="3214710" cy="369332"/>
          </a:xfrm>
          <a:prstGeom prst="rect">
            <a:avLst/>
          </a:prstGeom>
          <a:noFill/>
        </p:spPr>
        <p:txBody>
          <a:bodyPr wrap="square" rtlCol="0">
            <a:spAutoFit/>
          </a:bodyPr>
          <a:lstStyle/>
          <a:p>
            <a:r>
              <a:rPr lang="zh-CN" altLang="en-US" dirty="0" smtClean="0">
                <a:latin typeface="微软雅黑" pitchFamily="34" charset="-122"/>
                <a:ea typeface="微软雅黑" pitchFamily="34" charset="-122"/>
              </a:rPr>
              <a:t>显示数据库中保存的商品信息</a:t>
            </a:r>
            <a:endParaRPr lang="zh-CN" altLang="en-US" dirty="0">
              <a:latin typeface="微软雅黑" pitchFamily="34" charset="-122"/>
              <a:ea typeface="微软雅黑" pitchFamily="34" charset="-122"/>
            </a:endParaRPr>
          </a:p>
        </p:txBody>
      </p:sp>
      <p:sp>
        <p:nvSpPr>
          <p:cNvPr id="22" name="圆角矩形 21"/>
          <p:cNvSpPr/>
          <p:nvPr/>
        </p:nvSpPr>
        <p:spPr>
          <a:xfrm>
            <a:off x="5387457" y="2624372"/>
            <a:ext cx="2035983" cy="71438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err="1" smtClean="0">
                <a:solidFill>
                  <a:schemeClr val="tx1"/>
                </a:solidFill>
                <a:latin typeface="微软雅黑" pitchFamily="34" charset="-122"/>
                <a:ea typeface="微软雅黑" pitchFamily="34" charset="-122"/>
              </a:rPr>
              <a:t>FilterDispatcher</a:t>
            </a:r>
            <a:endParaRPr lang="zh-CN" altLang="en-US" dirty="0">
              <a:solidFill>
                <a:schemeClr val="tx1"/>
              </a:solidFill>
              <a:latin typeface="微软雅黑" pitchFamily="34" charset="-122"/>
              <a:ea typeface="微软雅黑" pitchFamily="34" charset="-122"/>
            </a:endParaRPr>
          </a:p>
        </p:txBody>
      </p:sp>
      <p:cxnSp>
        <p:nvCxnSpPr>
          <p:cNvPr id="24" name="直接箭头连接符 23"/>
          <p:cNvCxnSpPr/>
          <p:nvPr/>
        </p:nvCxnSpPr>
        <p:spPr>
          <a:xfrm rot="16200000" flipH="1">
            <a:off x="4673078" y="1909992"/>
            <a:ext cx="714380" cy="71438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6" name="直接箭头连接符 25"/>
          <p:cNvCxnSpPr>
            <a:stCxn id="22" idx="1"/>
          </p:cNvCxnSpPr>
          <p:nvPr/>
        </p:nvCxnSpPr>
        <p:spPr>
          <a:xfrm flipH="1">
            <a:off x="3101443" y="2981562"/>
            <a:ext cx="2286014"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8" name="直接箭头连接符 27"/>
          <p:cNvCxnSpPr/>
          <p:nvPr/>
        </p:nvCxnSpPr>
        <p:spPr>
          <a:xfrm rot="5400000" flipH="1" flipV="1">
            <a:off x="4494483" y="3660223"/>
            <a:ext cx="1214446" cy="57150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9" name="圆角矩形 28"/>
          <p:cNvSpPr/>
          <p:nvPr/>
        </p:nvSpPr>
        <p:spPr>
          <a:xfrm>
            <a:off x="6530466" y="4267446"/>
            <a:ext cx="1785950" cy="785818"/>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err="1" smtClean="0">
                <a:solidFill>
                  <a:schemeClr val="tx1"/>
                </a:solidFill>
                <a:latin typeface="微软雅黑" pitchFamily="34" charset="-122"/>
                <a:ea typeface="微软雅黑" pitchFamily="34" charset="-122"/>
              </a:rPr>
              <a:t>ProductDao</a:t>
            </a:r>
            <a:endParaRPr lang="en-US" altLang="zh-CN" dirty="0" smtClean="0">
              <a:solidFill>
                <a:schemeClr val="tx1"/>
              </a:solidFill>
              <a:latin typeface="微软雅黑" pitchFamily="34" charset="-122"/>
              <a:ea typeface="微软雅黑" pitchFamily="34" charset="-122"/>
            </a:endParaRPr>
          </a:p>
          <a:p>
            <a:pPr algn="ctr"/>
            <a:r>
              <a:rPr lang="en-US" altLang="zh-CN" dirty="0" smtClean="0">
                <a:solidFill>
                  <a:schemeClr val="tx1"/>
                </a:solidFill>
                <a:latin typeface="微软雅黑" pitchFamily="34" charset="-122"/>
                <a:ea typeface="微软雅黑" pitchFamily="34" charset="-122"/>
              </a:rPr>
              <a:t>save()</a:t>
            </a:r>
            <a:endParaRPr lang="zh-CN" altLang="en-US" dirty="0">
              <a:solidFill>
                <a:schemeClr val="tx1"/>
              </a:solidFill>
              <a:latin typeface="微软雅黑" pitchFamily="34" charset="-122"/>
              <a:ea typeface="微软雅黑" pitchFamily="34" charset="-122"/>
            </a:endParaRPr>
          </a:p>
        </p:txBody>
      </p:sp>
      <p:cxnSp>
        <p:nvCxnSpPr>
          <p:cNvPr id="31" name="直接箭头连接符 30"/>
          <p:cNvCxnSpPr>
            <a:stCxn id="22" idx="2"/>
            <a:endCxn id="29" idx="0"/>
          </p:cNvCxnSpPr>
          <p:nvPr/>
        </p:nvCxnSpPr>
        <p:spPr>
          <a:xfrm>
            <a:off x="6405449" y="3338752"/>
            <a:ext cx="1017992" cy="92869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2" name="任意多边形 31"/>
          <p:cNvSpPr/>
          <p:nvPr/>
        </p:nvSpPr>
        <p:spPr>
          <a:xfrm>
            <a:off x="3157429" y="3343255"/>
            <a:ext cx="3152384" cy="2843408"/>
          </a:xfrm>
          <a:custGeom>
            <a:avLst/>
            <a:gdLst>
              <a:gd name="connsiteX0" fmla="*/ 2830882 w 3152384"/>
              <a:gd name="connsiteY0" fmla="*/ 0 h 2843408"/>
              <a:gd name="connsiteX1" fmla="*/ 2680570 w 3152384"/>
              <a:gd name="connsiteY1" fmla="*/ 2079321 h 2843408"/>
              <a:gd name="connsiteX2" fmla="*/ 0 w 3152384"/>
              <a:gd name="connsiteY2" fmla="*/ 2843408 h 2843408"/>
            </a:gdLst>
            <a:ahLst/>
            <a:cxnLst>
              <a:cxn ang="0">
                <a:pos x="connsiteX0" y="connsiteY0"/>
              </a:cxn>
              <a:cxn ang="0">
                <a:pos x="connsiteX1" y="connsiteY1"/>
              </a:cxn>
              <a:cxn ang="0">
                <a:pos x="connsiteX2" y="connsiteY2"/>
              </a:cxn>
            </a:cxnLst>
            <a:rect l="l" t="t" r="r" b="b"/>
            <a:pathLst>
              <a:path w="3152384" h="2843408">
                <a:moveTo>
                  <a:pt x="2830882" y="0"/>
                </a:moveTo>
                <a:cubicBezTo>
                  <a:pt x="2991633" y="802710"/>
                  <a:pt x="3152384" y="1605420"/>
                  <a:pt x="2680570" y="2079321"/>
                </a:cubicBezTo>
                <a:cubicBezTo>
                  <a:pt x="2208756" y="2553222"/>
                  <a:pt x="1104378" y="2698315"/>
                  <a:pt x="0" y="2843408"/>
                </a:cubicBez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latin typeface="微软雅黑" pitchFamily="34" charset="-122"/>
              <a:ea typeface="微软雅黑" pitchFamily="34" charset="-122"/>
            </a:endParaRPr>
          </a:p>
        </p:txBody>
      </p:sp>
    </p:spTree>
    <p:extLst>
      <p:ext uri="{BB962C8B-B14F-4D97-AF65-F5344CB8AC3E}">
        <p14:creationId xmlns:p14="http://schemas.microsoft.com/office/powerpoint/2010/main" val="3323170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wipe(down)">
                                      <p:cBhvr>
                                        <p:cTn id="12" dur="500"/>
                                        <p:tgtEl>
                                          <p:spTgt spid="18"/>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wipe(down)">
                                      <p:cBhvr>
                                        <p:cTn id="15" dur="500"/>
                                        <p:tgtEl>
                                          <p:spTgt spid="16"/>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down)">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down)">
                                      <p:cBhvr>
                                        <p:cTn id="25" dur="500"/>
                                        <p:tgtEl>
                                          <p:spTgt spid="9"/>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wipe(down)">
                                      <p:cBhvr>
                                        <p:cTn id="28" dur="500"/>
                                        <p:tgtEl>
                                          <p:spTgt spid="19"/>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nodeType="click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down)">
                                      <p:cBhvr>
                                        <p:cTn id="33" dur="500"/>
                                        <p:tgtEl>
                                          <p:spTgt spid="13"/>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wipe(down)">
                                      <p:cBhvr>
                                        <p:cTn id="38" dur="500"/>
                                        <p:tgtEl>
                                          <p:spTgt spid="11"/>
                                        </p:tgtEl>
                                      </p:cBhvr>
                                    </p:animEffect>
                                  </p:childTnLst>
                                </p:cTn>
                              </p:par>
                              <p:par>
                                <p:cTn id="39" presetID="22" presetClass="entr" presetSubtype="4" fill="hold" grpId="0" nodeType="with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wipe(down)">
                                      <p:cBhvr>
                                        <p:cTn id="41" dur="500"/>
                                        <p:tgtEl>
                                          <p:spTgt spid="20"/>
                                        </p:tgtEl>
                                      </p:cBhvr>
                                    </p:animEffect>
                                  </p:childTnLst>
                                </p:cTn>
                              </p:par>
                              <p:par>
                                <p:cTn id="42" presetID="22" presetClass="entr" presetSubtype="4" fill="hold" nodeType="withEffect">
                                  <p:stCondLst>
                                    <p:cond delay="0"/>
                                  </p:stCondLst>
                                  <p:childTnLst>
                                    <p:set>
                                      <p:cBhvr>
                                        <p:cTn id="43" dur="1" fill="hold">
                                          <p:stCondLst>
                                            <p:cond delay="0"/>
                                          </p:stCondLst>
                                        </p:cTn>
                                        <p:tgtEl>
                                          <p:spTgt spid="10"/>
                                        </p:tgtEl>
                                        <p:attrNameLst>
                                          <p:attrName>style.visibility</p:attrName>
                                        </p:attrNameLst>
                                      </p:cBhvr>
                                      <p:to>
                                        <p:strVal val="visible"/>
                                      </p:to>
                                    </p:set>
                                    <p:animEffect transition="in" filter="wipe(down)">
                                      <p:cBhvr>
                                        <p:cTn id="44" dur="500"/>
                                        <p:tgtEl>
                                          <p:spTgt spid="10"/>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grpId="0" nodeType="clickEffect">
                                  <p:stCondLst>
                                    <p:cond delay="0"/>
                                  </p:stCondLst>
                                  <p:childTnLst>
                                    <p:set>
                                      <p:cBhvr>
                                        <p:cTn id="48" dur="1" fill="hold">
                                          <p:stCondLst>
                                            <p:cond delay="0"/>
                                          </p:stCondLst>
                                        </p:cTn>
                                        <p:tgtEl>
                                          <p:spTgt spid="14">
                                            <p:txEl>
                                              <p:pRg st="0" end="0"/>
                                            </p:txEl>
                                          </p:spTgt>
                                        </p:tgtEl>
                                        <p:attrNameLst>
                                          <p:attrName>style.visibility</p:attrName>
                                        </p:attrNameLst>
                                      </p:cBhvr>
                                      <p:to>
                                        <p:strVal val="visible"/>
                                      </p:to>
                                    </p:set>
                                    <p:animEffect transition="in" filter="wipe(down)">
                                      <p:cBhvr>
                                        <p:cTn id="49" dur="500"/>
                                        <p:tgtEl>
                                          <p:spTgt spid="14">
                                            <p:txEl>
                                              <p:pRg st="0" end="0"/>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4" fill="hold" nodeType="clickEffect">
                                  <p:stCondLst>
                                    <p:cond delay="0"/>
                                  </p:stCondLst>
                                  <p:childTnLst>
                                    <p:set>
                                      <p:cBhvr>
                                        <p:cTn id="53" dur="1" fill="hold">
                                          <p:stCondLst>
                                            <p:cond delay="0"/>
                                          </p:stCondLst>
                                        </p:cTn>
                                        <p:tgtEl>
                                          <p:spTgt spid="24"/>
                                        </p:tgtEl>
                                        <p:attrNameLst>
                                          <p:attrName>style.visibility</p:attrName>
                                        </p:attrNameLst>
                                      </p:cBhvr>
                                      <p:to>
                                        <p:strVal val="visible"/>
                                      </p:to>
                                    </p:set>
                                    <p:animEffect transition="in" filter="wipe(down)">
                                      <p:cBhvr>
                                        <p:cTn id="54" dur="500"/>
                                        <p:tgtEl>
                                          <p:spTgt spid="24"/>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4" fill="hold" grpId="0" nodeType="clickEffect">
                                  <p:stCondLst>
                                    <p:cond delay="0"/>
                                  </p:stCondLst>
                                  <p:childTnLst>
                                    <p:set>
                                      <p:cBhvr>
                                        <p:cTn id="58" dur="1" fill="hold">
                                          <p:stCondLst>
                                            <p:cond delay="0"/>
                                          </p:stCondLst>
                                        </p:cTn>
                                        <p:tgtEl>
                                          <p:spTgt spid="22">
                                            <p:bg/>
                                          </p:spTgt>
                                        </p:tgtEl>
                                        <p:attrNameLst>
                                          <p:attrName>style.visibility</p:attrName>
                                        </p:attrNameLst>
                                      </p:cBhvr>
                                      <p:to>
                                        <p:strVal val="visible"/>
                                      </p:to>
                                    </p:set>
                                    <p:animEffect transition="in" filter="wipe(down)">
                                      <p:cBhvr>
                                        <p:cTn id="59" dur="500"/>
                                        <p:tgtEl>
                                          <p:spTgt spid="22">
                                            <p:bg/>
                                          </p:spTgt>
                                        </p:tgtEl>
                                      </p:cBhvr>
                                    </p:animEffect>
                                  </p:childTnLst>
                                </p:cTn>
                              </p:par>
                              <p:par>
                                <p:cTn id="60" presetID="22" presetClass="entr" presetSubtype="4" fill="hold" grpId="0" nodeType="withEffect">
                                  <p:stCondLst>
                                    <p:cond delay="0"/>
                                  </p:stCondLst>
                                  <p:childTnLst>
                                    <p:set>
                                      <p:cBhvr>
                                        <p:cTn id="61" dur="1" fill="hold">
                                          <p:stCondLst>
                                            <p:cond delay="0"/>
                                          </p:stCondLst>
                                        </p:cTn>
                                        <p:tgtEl>
                                          <p:spTgt spid="22">
                                            <p:txEl>
                                              <p:pRg st="0" end="0"/>
                                            </p:txEl>
                                          </p:spTgt>
                                        </p:tgtEl>
                                        <p:attrNameLst>
                                          <p:attrName>style.visibility</p:attrName>
                                        </p:attrNameLst>
                                      </p:cBhvr>
                                      <p:to>
                                        <p:strVal val="visible"/>
                                      </p:to>
                                    </p:set>
                                    <p:animEffect transition="in" filter="wipe(down)">
                                      <p:cBhvr>
                                        <p:cTn id="62" dur="500"/>
                                        <p:tgtEl>
                                          <p:spTgt spid="22">
                                            <p:txEl>
                                              <p:pRg st="0" end="0"/>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4" fill="hold" nodeType="clickEffect">
                                  <p:stCondLst>
                                    <p:cond delay="0"/>
                                  </p:stCondLst>
                                  <p:childTnLst>
                                    <p:set>
                                      <p:cBhvr>
                                        <p:cTn id="66" dur="1" fill="hold">
                                          <p:stCondLst>
                                            <p:cond delay="0"/>
                                          </p:stCondLst>
                                        </p:cTn>
                                        <p:tgtEl>
                                          <p:spTgt spid="26"/>
                                        </p:tgtEl>
                                        <p:attrNameLst>
                                          <p:attrName>style.visibility</p:attrName>
                                        </p:attrNameLst>
                                      </p:cBhvr>
                                      <p:to>
                                        <p:strVal val="visible"/>
                                      </p:to>
                                    </p:set>
                                    <p:animEffect transition="in" filter="wipe(down)">
                                      <p:cBhvr>
                                        <p:cTn id="67" dur="500"/>
                                        <p:tgtEl>
                                          <p:spTgt spid="26"/>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4" fill="hold" nodeType="click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down)">
                                      <p:cBhvr>
                                        <p:cTn id="72" dur="500"/>
                                        <p:tgtEl>
                                          <p:spTgt spid="28"/>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4" fill="hold" nodeType="clickEffect">
                                  <p:stCondLst>
                                    <p:cond delay="0"/>
                                  </p:stCondLst>
                                  <p:childTnLst>
                                    <p:set>
                                      <p:cBhvr>
                                        <p:cTn id="76" dur="1" fill="hold">
                                          <p:stCondLst>
                                            <p:cond delay="0"/>
                                          </p:stCondLst>
                                        </p:cTn>
                                        <p:tgtEl>
                                          <p:spTgt spid="31"/>
                                        </p:tgtEl>
                                        <p:attrNameLst>
                                          <p:attrName>style.visibility</p:attrName>
                                        </p:attrNameLst>
                                      </p:cBhvr>
                                      <p:to>
                                        <p:strVal val="visible"/>
                                      </p:to>
                                    </p:set>
                                    <p:animEffect transition="in" filter="wipe(down)">
                                      <p:cBhvr>
                                        <p:cTn id="77" dur="500"/>
                                        <p:tgtEl>
                                          <p:spTgt spid="31"/>
                                        </p:tgtEl>
                                      </p:cBhvr>
                                    </p:animEffect>
                                  </p:childTnLst>
                                </p:cTn>
                              </p:par>
                              <p:par>
                                <p:cTn id="78" presetID="22" presetClass="entr" presetSubtype="4" fill="hold" grpId="0" nodeType="withEffect">
                                  <p:stCondLst>
                                    <p:cond delay="0"/>
                                  </p:stCondLst>
                                  <p:childTnLst>
                                    <p:set>
                                      <p:cBhvr>
                                        <p:cTn id="79" dur="1" fill="hold">
                                          <p:stCondLst>
                                            <p:cond delay="0"/>
                                          </p:stCondLst>
                                        </p:cTn>
                                        <p:tgtEl>
                                          <p:spTgt spid="29"/>
                                        </p:tgtEl>
                                        <p:attrNameLst>
                                          <p:attrName>style.visibility</p:attrName>
                                        </p:attrNameLst>
                                      </p:cBhvr>
                                      <p:to>
                                        <p:strVal val="visible"/>
                                      </p:to>
                                    </p:set>
                                    <p:animEffect transition="in" filter="wipe(down)">
                                      <p:cBhvr>
                                        <p:cTn id="80" dur="500"/>
                                        <p:tgtEl>
                                          <p:spTgt spid="29"/>
                                        </p:tgtEl>
                                      </p:cBhvr>
                                    </p:animEffect>
                                  </p:childTnLst>
                                </p:cTn>
                              </p:par>
                            </p:childTnLst>
                          </p:cTn>
                        </p:par>
                      </p:childTnLst>
                    </p:cTn>
                  </p:par>
                  <p:par>
                    <p:cTn id="81" fill="hold">
                      <p:stCondLst>
                        <p:cond delay="indefinite"/>
                      </p:stCondLst>
                      <p:childTnLst>
                        <p:par>
                          <p:cTn id="82" fill="hold">
                            <p:stCondLst>
                              <p:cond delay="0"/>
                            </p:stCondLst>
                            <p:childTnLst>
                              <p:par>
                                <p:cTn id="83" presetID="22" presetClass="entr" presetSubtype="4" fill="hold" grpId="0" nodeType="clickEffect">
                                  <p:stCondLst>
                                    <p:cond delay="0"/>
                                  </p:stCondLst>
                                  <p:childTnLst>
                                    <p:set>
                                      <p:cBhvr>
                                        <p:cTn id="84" dur="1" fill="hold">
                                          <p:stCondLst>
                                            <p:cond delay="0"/>
                                          </p:stCondLst>
                                        </p:cTn>
                                        <p:tgtEl>
                                          <p:spTgt spid="32"/>
                                        </p:tgtEl>
                                        <p:attrNameLst>
                                          <p:attrName>style.visibility</p:attrName>
                                        </p:attrNameLst>
                                      </p:cBhvr>
                                      <p:to>
                                        <p:strVal val="visible"/>
                                      </p:to>
                                    </p:set>
                                    <p:animEffect transition="in" filter="wipe(down)">
                                      <p:cBhvr>
                                        <p:cTn id="85"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4" grpId="0" build="allAtOnce"/>
      <p:bldP spid="16" grpId="0"/>
      <p:bldP spid="19" grpId="0"/>
      <p:bldP spid="20" grpId="0"/>
      <p:bldP spid="22" grpId="0" build="allAtOnce" animBg="1"/>
      <p:bldP spid="29" grpId="0" animBg="1"/>
      <p:bldP spid="32"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238944" y="699536"/>
            <a:ext cx="8229600" cy="1001272"/>
          </a:xfrm>
        </p:spPr>
        <p:txBody>
          <a:bodyPr/>
          <a:lstStyle/>
          <a:p>
            <a:r>
              <a:rPr lang="zh-CN" altLang="en-US" dirty="0" smtClean="0">
                <a:latin typeface="微软雅黑" pitchFamily="34" charset="-122"/>
                <a:ea typeface="微软雅黑" pitchFamily="34" charset="-122"/>
              </a:rPr>
              <a:t>通配符映射示例</a:t>
            </a:r>
            <a:r>
              <a:rPr lang="en-US" altLang="zh-CN" dirty="0" smtClean="0">
                <a:latin typeface="微软雅黑" pitchFamily="34" charset="-122"/>
                <a:ea typeface="微软雅黑" pitchFamily="34" charset="-122"/>
              </a:rPr>
              <a:t>(2)</a:t>
            </a:r>
            <a:endParaRPr lang="zh-CN" altLang="en-US" dirty="0">
              <a:latin typeface="微软雅黑" pitchFamily="34" charset="-122"/>
              <a:ea typeface="微软雅黑" pitchFamily="34" charset="-122"/>
            </a:endParaRPr>
          </a:p>
        </p:txBody>
      </p:sp>
      <p:sp>
        <p:nvSpPr>
          <p:cNvPr id="3" name="内容占位符 2"/>
          <p:cNvSpPr>
            <a:spLocks noGrp="1"/>
          </p:cNvSpPr>
          <p:nvPr>
            <p:ph idx="1"/>
          </p:nvPr>
        </p:nvSpPr>
        <p:spPr>
          <a:xfrm>
            <a:off x="457200" y="1556792"/>
            <a:ext cx="8229600" cy="4525963"/>
          </a:xfrm>
        </p:spPr>
        <p:txBody>
          <a:bodyPr>
            <a:normAutofit/>
          </a:bodyPr>
          <a:lstStyle/>
          <a:p>
            <a:r>
              <a:rPr lang="zh-CN" altLang="en-US" sz="2800" dirty="0" smtClean="0">
                <a:latin typeface="微软雅黑" pitchFamily="34" charset="-122"/>
                <a:ea typeface="微软雅黑" pitchFamily="34" charset="-122"/>
              </a:rPr>
              <a:t>包声明</a:t>
            </a:r>
            <a:r>
              <a:rPr lang="en-US" altLang="zh-CN" sz="2800" dirty="0" smtClean="0">
                <a:latin typeface="微软雅黑" pitchFamily="34" charset="-122"/>
                <a:ea typeface="微软雅黑" pitchFamily="34" charset="-122"/>
              </a:rPr>
              <a:t>:</a:t>
            </a:r>
          </a:p>
          <a:p>
            <a:endParaRPr lang="en-US" altLang="zh-CN" sz="2800" dirty="0" smtClean="0">
              <a:latin typeface="微软雅黑" pitchFamily="34" charset="-122"/>
              <a:ea typeface="微软雅黑" pitchFamily="34" charset="-122"/>
            </a:endParaRPr>
          </a:p>
          <a:p>
            <a:endParaRPr lang="en-US" altLang="zh-CN" sz="2800" dirty="0" smtClean="0">
              <a:latin typeface="微软雅黑" pitchFamily="34" charset="-122"/>
              <a:ea typeface="微软雅黑" pitchFamily="34" charset="-122"/>
            </a:endParaRPr>
          </a:p>
          <a:p>
            <a:endParaRPr lang="en-US" altLang="zh-CN" sz="2800" dirty="0" smtClean="0">
              <a:latin typeface="微软雅黑" pitchFamily="34" charset="-122"/>
              <a:ea typeface="微软雅黑" pitchFamily="34" charset="-122"/>
            </a:endParaRPr>
          </a:p>
          <a:p>
            <a:pPr>
              <a:buNone/>
            </a:pPr>
            <a:endParaRPr lang="en-US" altLang="zh-CN" sz="2800" dirty="0" smtClean="0">
              <a:latin typeface="微软雅黑" pitchFamily="34" charset="-122"/>
              <a:ea typeface="微软雅黑" pitchFamily="34" charset="-122"/>
            </a:endParaRPr>
          </a:p>
          <a:p>
            <a:r>
              <a:rPr lang="zh-CN" altLang="en-US" sz="2800" dirty="0" smtClean="0">
                <a:latin typeface="微软雅黑" pitchFamily="34" charset="-122"/>
                <a:ea typeface="微软雅黑" pitchFamily="34" charset="-122"/>
              </a:rPr>
              <a:t>上面的包可改写为</a:t>
            </a:r>
            <a:r>
              <a:rPr lang="en-US" altLang="zh-CN" sz="2800" dirty="0" smtClean="0">
                <a:latin typeface="微软雅黑" pitchFamily="34" charset="-122"/>
                <a:ea typeface="微软雅黑" pitchFamily="34" charset="-122"/>
              </a:rPr>
              <a:t>: </a:t>
            </a:r>
          </a:p>
          <a:p>
            <a:endParaRPr lang="zh-CN" altLang="en-US" sz="2800" dirty="0">
              <a:latin typeface="微软雅黑" pitchFamily="34" charset="-122"/>
              <a:ea typeface="微软雅黑" pitchFamily="34" charset="-122"/>
            </a:endParaRPr>
          </a:p>
        </p:txBody>
      </p:sp>
      <p:pic>
        <p:nvPicPr>
          <p:cNvPr id="4" name="Picture 4"/>
          <p:cNvPicPr>
            <a:picLocks noChangeAspect="1" noChangeArrowheads="1"/>
          </p:cNvPicPr>
          <p:nvPr/>
        </p:nvPicPr>
        <p:blipFill>
          <a:blip r:embed="rId2"/>
          <a:srcRect/>
          <a:stretch>
            <a:fillRect/>
          </a:stretch>
        </p:blipFill>
        <p:spPr bwMode="auto">
          <a:xfrm>
            <a:off x="706438" y="2071678"/>
            <a:ext cx="6767512" cy="2078037"/>
          </a:xfrm>
          <a:prstGeom prst="rect">
            <a:avLst/>
          </a:prstGeom>
          <a:noFill/>
          <a:ln w="9525">
            <a:noFill/>
            <a:miter lim="800000"/>
            <a:headEnd/>
            <a:tailEnd/>
          </a:ln>
          <a:effectLst/>
        </p:spPr>
      </p:pic>
      <p:pic>
        <p:nvPicPr>
          <p:cNvPr id="5" name="Picture 5"/>
          <p:cNvPicPr>
            <a:picLocks noChangeAspect="1" noChangeArrowheads="1"/>
          </p:cNvPicPr>
          <p:nvPr/>
        </p:nvPicPr>
        <p:blipFill>
          <a:blip r:embed="rId3"/>
          <a:srcRect/>
          <a:stretch>
            <a:fillRect/>
          </a:stretch>
        </p:blipFill>
        <p:spPr bwMode="auto">
          <a:xfrm>
            <a:off x="827584" y="5314652"/>
            <a:ext cx="6192838" cy="1282700"/>
          </a:xfrm>
          <a:prstGeom prst="rect">
            <a:avLst/>
          </a:prstGeom>
          <a:noFill/>
          <a:ln w="9525">
            <a:noFill/>
            <a:miter lim="800000"/>
            <a:headEnd/>
            <a:tailEnd/>
          </a:ln>
          <a:effectLst/>
        </p:spPr>
      </p:pic>
      <p:sp>
        <p:nvSpPr>
          <p:cNvPr id="6" name="Oval 7"/>
          <p:cNvSpPr>
            <a:spLocks noChangeArrowheads="1"/>
          </p:cNvSpPr>
          <p:nvPr/>
        </p:nvSpPr>
        <p:spPr bwMode="auto">
          <a:xfrm>
            <a:off x="5069384" y="5673427"/>
            <a:ext cx="255588" cy="227013"/>
          </a:xfrm>
          <a:prstGeom prst="ellipse">
            <a:avLst/>
          </a:prstGeom>
          <a:noFill/>
          <a:ln w="19050">
            <a:solidFill>
              <a:srgbClr val="FF3300"/>
            </a:solidFill>
            <a:prstDash val="dash"/>
            <a:round/>
            <a:headEnd/>
            <a:tailEnd/>
          </a:ln>
          <a:effectLst/>
        </p:spPr>
        <p:txBody>
          <a:bodyPr wrap="none" anchor="ctr"/>
          <a:lstStyle/>
          <a:p>
            <a:endParaRPr lang="zh-CN" altLang="en-US"/>
          </a:p>
        </p:txBody>
      </p:sp>
      <p:sp>
        <p:nvSpPr>
          <p:cNvPr id="7" name="Oval 8"/>
          <p:cNvSpPr>
            <a:spLocks noChangeArrowheads="1"/>
          </p:cNvSpPr>
          <p:nvPr/>
        </p:nvSpPr>
        <p:spPr bwMode="auto">
          <a:xfrm>
            <a:off x="2378572" y="5640090"/>
            <a:ext cx="255587" cy="227012"/>
          </a:xfrm>
          <a:prstGeom prst="ellipse">
            <a:avLst/>
          </a:prstGeom>
          <a:noFill/>
          <a:ln w="19050">
            <a:solidFill>
              <a:srgbClr val="FF3300"/>
            </a:solidFill>
            <a:prstDash val="dash"/>
            <a:round/>
            <a:headEnd/>
            <a:tailEnd/>
          </a:ln>
          <a:effectLst/>
        </p:spPr>
        <p:txBody>
          <a:bodyPr wrap="none" anchor="ctr"/>
          <a:lstStyle/>
          <a:p>
            <a:endParaRPr lang="zh-CN" altLang="en-US"/>
          </a:p>
        </p:txBody>
      </p:sp>
      <p:sp>
        <p:nvSpPr>
          <p:cNvPr id="8" name="Oval 9"/>
          <p:cNvSpPr>
            <a:spLocks noChangeArrowheads="1"/>
          </p:cNvSpPr>
          <p:nvPr/>
        </p:nvSpPr>
        <p:spPr bwMode="auto">
          <a:xfrm>
            <a:off x="3386634" y="5844877"/>
            <a:ext cx="255588" cy="227013"/>
          </a:xfrm>
          <a:prstGeom prst="ellipse">
            <a:avLst/>
          </a:prstGeom>
          <a:noFill/>
          <a:ln w="19050">
            <a:solidFill>
              <a:srgbClr val="FF3300"/>
            </a:solidFill>
            <a:prstDash val="dash"/>
            <a:round/>
            <a:headEnd/>
            <a:tailEnd/>
          </a:ln>
          <a:effectLst/>
        </p:spPr>
        <p:txBody>
          <a:bodyPr wrap="none" anchor="ctr"/>
          <a:lstStyle/>
          <a:p>
            <a:endParaRPr lang="zh-CN" altLang="en-US"/>
          </a:p>
        </p:txBody>
      </p:sp>
      <p:sp>
        <p:nvSpPr>
          <p:cNvPr id="9" name="Freeform 10"/>
          <p:cNvSpPr>
            <a:spLocks/>
          </p:cNvSpPr>
          <p:nvPr/>
        </p:nvSpPr>
        <p:spPr bwMode="auto">
          <a:xfrm>
            <a:off x="2556372" y="4654252"/>
            <a:ext cx="2592387" cy="1008063"/>
          </a:xfrm>
          <a:custGeom>
            <a:avLst/>
            <a:gdLst/>
            <a:ahLst/>
            <a:cxnLst>
              <a:cxn ang="0">
                <a:pos x="0" y="635"/>
              </a:cxn>
              <a:cxn ang="0">
                <a:pos x="861" y="0"/>
              </a:cxn>
              <a:cxn ang="0">
                <a:pos x="1633" y="635"/>
              </a:cxn>
            </a:cxnLst>
            <a:rect l="0" t="0" r="r" b="b"/>
            <a:pathLst>
              <a:path w="1633" h="635">
                <a:moveTo>
                  <a:pt x="0" y="635"/>
                </a:moveTo>
                <a:cubicBezTo>
                  <a:pt x="294" y="317"/>
                  <a:pt x="589" y="0"/>
                  <a:pt x="861" y="0"/>
                </a:cubicBezTo>
                <a:cubicBezTo>
                  <a:pt x="1133" y="0"/>
                  <a:pt x="1383" y="317"/>
                  <a:pt x="1633" y="635"/>
                </a:cubicBezTo>
              </a:path>
            </a:pathLst>
          </a:custGeom>
          <a:noFill/>
          <a:ln w="9525" cap="flat">
            <a:solidFill>
              <a:srgbClr val="FF3300"/>
            </a:solidFill>
            <a:prstDash val="dash"/>
            <a:round/>
            <a:headEnd/>
            <a:tailEnd/>
          </a:ln>
          <a:effectLst/>
        </p:spPr>
        <p:txBody>
          <a:bodyPr/>
          <a:lstStyle/>
          <a:p>
            <a:endParaRPr lang="zh-CN" altLang="en-US"/>
          </a:p>
        </p:txBody>
      </p:sp>
      <p:sp>
        <p:nvSpPr>
          <p:cNvPr id="10" name="Freeform 11"/>
          <p:cNvSpPr>
            <a:spLocks/>
          </p:cNvSpPr>
          <p:nvPr/>
        </p:nvSpPr>
        <p:spPr bwMode="auto">
          <a:xfrm>
            <a:off x="2627809" y="5133677"/>
            <a:ext cx="1019175" cy="671513"/>
          </a:xfrm>
          <a:custGeom>
            <a:avLst/>
            <a:gdLst/>
            <a:ahLst/>
            <a:cxnLst>
              <a:cxn ang="0">
                <a:pos x="0" y="333"/>
              </a:cxn>
              <a:cxn ang="0">
                <a:pos x="544" y="15"/>
              </a:cxn>
              <a:cxn ang="0">
                <a:pos x="590" y="423"/>
              </a:cxn>
            </a:cxnLst>
            <a:rect l="0" t="0" r="r" b="b"/>
            <a:pathLst>
              <a:path w="642" h="423">
                <a:moveTo>
                  <a:pt x="0" y="333"/>
                </a:moveTo>
                <a:cubicBezTo>
                  <a:pt x="223" y="166"/>
                  <a:pt x="446" y="0"/>
                  <a:pt x="544" y="15"/>
                </a:cubicBezTo>
                <a:cubicBezTo>
                  <a:pt x="642" y="30"/>
                  <a:pt x="616" y="226"/>
                  <a:pt x="590" y="423"/>
                </a:cubicBezTo>
              </a:path>
            </a:pathLst>
          </a:custGeom>
          <a:noFill/>
          <a:ln w="9525" cap="flat">
            <a:solidFill>
              <a:srgbClr val="FF3300"/>
            </a:solidFill>
            <a:prstDash val="dash"/>
            <a:round/>
            <a:headEnd/>
            <a:tailEnd/>
          </a:ln>
          <a:effectLst/>
        </p:spPr>
        <p:txBody>
          <a:bodyPr/>
          <a:lstStyle/>
          <a:p>
            <a:endParaRPr lang="zh-CN" altLang="en-US"/>
          </a:p>
        </p:txBody>
      </p:sp>
    </p:spTree>
    <p:extLst>
      <p:ext uri="{BB962C8B-B14F-4D97-AF65-F5344CB8AC3E}">
        <p14:creationId xmlns:p14="http://schemas.microsoft.com/office/powerpoint/2010/main" val="343969218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767655" y="-99392"/>
            <a:ext cx="8229600" cy="857256"/>
          </a:xfrm>
        </p:spPr>
        <p:txBody>
          <a:bodyPr/>
          <a:lstStyle/>
          <a:p>
            <a:r>
              <a:rPr lang="zh-CN" altLang="en-US" dirty="0" smtClean="0">
                <a:solidFill>
                  <a:schemeClr val="bg1"/>
                </a:solidFill>
                <a:latin typeface="微软雅黑" pitchFamily="34" charset="-122"/>
                <a:ea typeface="微软雅黑" pitchFamily="34" charset="-122"/>
              </a:rPr>
              <a:t>通配符映射示例</a:t>
            </a:r>
            <a:r>
              <a:rPr lang="en-US" altLang="zh-CN" dirty="0" smtClean="0">
                <a:solidFill>
                  <a:schemeClr val="bg1"/>
                </a:solidFill>
                <a:latin typeface="微软雅黑" pitchFamily="34" charset="-122"/>
                <a:ea typeface="微软雅黑" pitchFamily="34" charset="-122"/>
              </a:rPr>
              <a:t>(3)</a:t>
            </a:r>
            <a:endParaRPr lang="zh-CN" altLang="en-US" dirty="0">
              <a:solidFill>
                <a:schemeClr val="bg1"/>
              </a:solidFill>
              <a:latin typeface="微软雅黑" pitchFamily="34" charset="-122"/>
              <a:ea typeface="微软雅黑" pitchFamily="34" charset="-122"/>
            </a:endParaRPr>
          </a:p>
        </p:txBody>
      </p:sp>
      <p:sp>
        <p:nvSpPr>
          <p:cNvPr id="3" name="内容占位符 2"/>
          <p:cNvSpPr>
            <a:spLocks noGrp="1"/>
          </p:cNvSpPr>
          <p:nvPr>
            <p:ph idx="1"/>
          </p:nvPr>
        </p:nvSpPr>
        <p:spPr>
          <a:xfrm>
            <a:off x="457200" y="775245"/>
            <a:ext cx="8229600" cy="4525963"/>
          </a:xfrm>
        </p:spPr>
        <p:txBody>
          <a:bodyPr>
            <a:noAutofit/>
          </a:bodyPr>
          <a:lstStyle/>
          <a:p>
            <a:r>
              <a:rPr lang="zh-CN" altLang="en-US" sz="2800" dirty="0" smtClean="0">
                <a:latin typeface="微软雅黑" pitchFamily="34" charset="-122"/>
                <a:ea typeface="微软雅黑" pitchFamily="34" charset="-122"/>
              </a:rPr>
              <a:t>包声明</a:t>
            </a:r>
            <a:r>
              <a:rPr lang="en-US" altLang="zh-CN" sz="2800" dirty="0" smtClean="0">
                <a:latin typeface="微软雅黑" pitchFamily="34" charset="-122"/>
                <a:ea typeface="微软雅黑" pitchFamily="34" charset="-122"/>
              </a:rPr>
              <a:t>: </a:t>
            </a:r>
          </a:p>
          <a:p>
            <a:endParaRPr lang="en-US" altLang="zh-CN" sz="2800" dirty="0" smtClean="0">
              <a:latin typeface="微软雅黑" pitchFamily="34" charset="-122"/>
              <a:ea typeface="微软雅黑" pitchFamily="34" charset="-122"/>
            </a:endParaRPr>
          </a:p>
          <a:p>
            <a:endParaRPr lang="en-US" altLang="zh-CN" sz="2800" dirty="0" smtClean="0">
              <a:latin typeface="微软雅黑" pitchFamily="34" charset="-122"/>
              <a:ea typeface="微软雅黑" pitchFamily="34" charset="-122"/>
            </a:endParaRPr>
          </a:p>
          <a:p>
            <a:endParaRPr lang="en-US" altLang="zh-CN" sz="2800" dirty="0" smtClean="0">
              <a:latin typeface="微软雅黑" pitchFamily="34" charset="-122"/>
              <a:ea typeface="微软雅黑" pitchFamily="34" charset="-122"/>
            </a:endParaRPr>
          </a:p>
          <a:p>
            <a:endParaRPr lang="en-US" altLang="zh-CN" sz="2800" dirty="0" smtClean="0">
              <a:latin typeface="微软雅黑" pitchFamily="34" charset="-122"/>
              <a:ea typeface="微软雅黑" pitchFamily="34" charset="-122"/>
            </a:endParaRPr>
          </a:p>
          <a:p>
            <a:endParaRPr lang="en-US" altLang="zh-CN" sz="2800" dirty="0" smtClean="0">
              <a:latin typeface="微软雅黑" pitchFamily="34" charset="-122"/>
              <a:ea typeface="微软雅黑" pitchFamily="34" charset="-122"/>
            </a:endParaRPr>
          </a:p>
          <a:p>
            <a:endParaRPr lang="en-US" altLang="zh-CN" sz="2800" dirty="0" smtClean="0">
              <a:latin typeface="微软雅黑" pitchFamily="34" charset="-122"/>
              <a:ea typeface="微软雅黑" pitchFamily="34" charset="-122"/>
            </a:endParaRPr>
          </a:p>
          <a:p>
            <a:endParaRPr lang="en-US" altLang="zh-CN" sz="2800" dirty="0" smtClean="0">
              <a:latin typeface="微软雅黑" pitchFamily="34" charset="-122"/>
              <a:ea typeface="微软雅黑" pitchFamily="34" charset="-122"/>
            </a:endParaRPr>
          </a:p>
          <a:p>
            <a:r>
              <a:rPr lang="zh-CN" altLang="en-US" sz="2800" dirty="0" smtClean="0">
                <a:latin typeface="微软雅黑" pitchFamily="34" charset="-122"/>
                <a:ea typeface="微软雅黑" pitchFamily="34" charset="-122"/>
              </a:rPr>
              <a:t>上面的包可改写为</a:t>
            </a:r>
            <a:r>
              <a:rPr lang="en-US" altLang="zh-CN" sz="2800" dirty="0" smtClean="0">
                <a:latin typeface="微软雅黑" pitchFamily="34" charset="-122"/>
                <a:ea typeface="微软雅黑" pitchFamily="34" charset="-122"/>
              </a:rPr>
              <a:t>: </a:t>
            </a:r>
          </a:p>
          <a:p>
            <a:endParaRPr lang="zh-CN" altLang="en-US" sz="2800" dirty="0">
              <a:latin typeface="微软雅黑" pitchFamily="34" charset="-122"/>
              <a:ea typeface="微软雅黑" pitchFamily="34" charset="-122"/>
            </a:endParaRPr>
          </a:p>
        </p:txBody>
      </p:sp>
      <p:pic>
        <p:nvPicPr>
          <p:cNvPr id="4" name="Picture 4"/>
          <p:cNvPicPr>
            <a:picLocks noChangeAspect="1" noChangeArrowheads="1"/>
          </p:cNvPicPr>
          <p:nvPr/>
        </p:nvPicPr>
        <p:blipFill>
          <a:blip r:embed="rId2"/>
          <a:srcRect/>
          <a:stretch>
            <a:fillRect/>
          </a:stretch>
        </p:blipFill>
        <p:spPr bwMode="auto">
          <a:xfrm>
            <a:off x="755650" y="1428774"/>
            <a:ext cx="6624638" cy="3257550"/>
          </a:xfrm>
          <a:prstGeom prst="rect">
            <a:avLst/>
          </a:prstGeom>
          <a:noFill/>
          <a:ln w="9525">
            <a:noFill/>
            <a:miter lim="800000"/>
            <a:headEnd/>
            <a:tailEnd/>
          </a:ln>
          <a:effectLst/>
        </p:spPr>
      </p:pic>
      <p:pic>
        <p:nvPicPr>
          <p:cNvPr id="5" name="Picture 6"/>
          <p:cNvPicPr>
            <a:picLocks noChangeAspect="1" noChangeArrowheads="1"/>
          </p:cNvPicPr>
          <p:nvPr/>
        </p:nvPicPr>
        <p:blipFill>
          <a:blip r:embed="rId3"/>
          <a:srcRect/>
          <a:stretch>
            <a:fillRect/>
          </a:stretch>
        </p:blipFill>
        <p:spPr bwMode="auto">
          <a:xfrm>
            <a:off x="785786" y="5537223"/>
            <a:ext cx="5905500" cy="1249363"/>
          </a:xfrm>
          <a:prstGeom prst="rect">
            <a:avLst/>
          </a:prstGeom>
          <a:noFill/>
          <a:ln w="9525">
            <a:noFill/>
            <a:miter lim="800000"/>
            <a:headEnd/>
            <a:tailEnd/>
          </a:ln>
          <a:effectLst/>
        </p:spPr>
      </p:pic>
      <p:sp>
        <p:nvSpPr>
          <p:cNvPr id="6" name="Oval 7"/>
          <p:cNvSpPr>
            <a:spLocks noChangeArrowheads="1"/>
          </p:cNvSpPr>
          <p:nvPr/>
        </p:nvSpPr>
        <p:spPr bwMode="auto">
          <a:xfrm>
            <a:off x="4695799" y="5864248"/>
            <a:ext cx="255587" cy="227013"/>
          </a:xfrm>
          <a:prstGeom prst="ellipse">
            <a:avLst/>
          </a:prstGeom>
          <a:noFill/>
          <a:ln w="19050">
            <a:solidFill>
              <a:srgbClr val="FF3300"/>
            </a:solidFill>
            <a:prstDash val="dash"/>
            <a:round/>
            <a:headEnd/>
            <a:tailEnd/>
          </a:ln>
          <a:effectLst/>
        </p:spPr>
        <p:txBody>
          <a:bodyPr wrap="none" anchor="ctr"/>
          <a:lstStyle/>
          <a:p>
            <a:endParaRPr lang="zh-CN" altLang="en-US"/>
          </a:p>
        </p:txBody>
      </p:sp>
      <p:sp>
        <p:nvSpPr>
          <p:cNvPr id="7" name="Oval 8"/>
          <p:cNvSpPr>
            <a:spLocks noChangeArrowheads="1"/>
          </p:cNvSpPr>
          <p:nvPr/>
        </p:nvSpPr>
        <p:spPr bwMode="auto">
          <a:xfrm>
            <a:off x="3195611" y="6035698"/>
            <a:ext cx="255588" cy="227013"/>
          </a:xfrm>
          <a:prstGeom prst="ellipse">
            <a:avLst/>
          </a:prstGeom>
          <a:noFill/>
          <a:ln w="19050">
            <a:solidFill>
              <a:srgbClr val="FF3300"/>
            </a:solidFill>
            <a:prstDash val="dash"/>
            <a:round/>
            <a:headEnd/>
            <a:tailEnd/>
          </a:ln>
          <a:effectLst/>
        </p:spPr>
        <p:txBody>
          <a:bodyPr wrap="none" anchor="ctr"/>
          <a:lstStyle/>
          <a:p>
            <a:endParaRPr lang="zh-CN" altLang="en-US"/>
          </a:p>
        </p:txBody>
      </p:sp>
      <p:sp>
        <p:nvSpPr>
          <p:cNvPr id="8" name="Oval 11"/>
          <p:cNvSpPr>
            <a:spLocks noChangeArrowheads="1"/>
          </p:cNvSpPr>
          <p:nvPr/>
        </p:nvSpPr>
        <p:spPr bwMode="auto">
          <a:xfrm>
            <a:off x="5754661" y="5853136"/>
            <a:ext cx="255588" cy="227012"/>
          </a:xfrm>
          <a:prstGeom prst="ellipse">
            <a:avLst/>
          </a:prstGeom>
          <a:noFill/>
          <a:ln w="19050">
            <a:solidFill>
              <a:schemeClr val="accent2"/>
            </a:solidFill>
            <a:prstDash val="dash"/>
            <a:round/>
            <a:headEnd/>
            <a:tailEnd/>
          </a:ln>
          <a:effectLst/>
        </p:spPr>
        <p:txBody>
          <a:bodyPr wrap="none" anchor="ctr"/>
          <a:lstStyle/>
          <a:p>
            <a:endParaRPr lang="zh-CN" altLang="en-US"/>
          </a:p>
        </p:txBody>
      </p:sp>
      <p:sp>
        <p:nvSpPr>
          <p:cNvPr id="9" name="Oval 12"/>
          <p:cNvSpPr>
            <a:spLocks noChangeArrowheads="1"/>
          </p:cNvSpPr>
          <p:nvPr/>
        </p:nvSpPr>
        <p:spPr bwMode="auto">
          <a:xfrm>
            <a:off x="2281211" y="5891236"/>
            <a:ext cx="144463" cy="144462"/>
          </a:xfrm>
          <a:prstGeom prst="ellipse">
            <a:avLst/>
          </a:prstGeom>
          <a:noFill/>
          <a:ln w="19050">
            <a:solidFill>
              <a:srgbClr val="FF3300"/>
            </a:solidFill>
            <a:prstDash val="dash"/>
            <a:round/>
            <a:headEnd/>
            <a:tailEnd/>
          </a:ln>
          <a:effectLst/>
        </p:spPr>
        <p:txBody>
          <a:bodyPr wrap="none" anchor="ctr"/>
          <a:lstStyle/>
          <a:p>
            <a:endParaRPr lang="zh-CN" altLang="en-US"/>
          </a:p>
        </p:txBody>
      </p:sp>
      <p:sp>
        <p:nvSpPr>
          <p:cNvPr id="10" name="Oval 13"/>
          <p:cNvSpPr>
            <a:spLocks noChangeArrowheads="1"/>
          </p:cNvSpPr>
          <p:nvPr/>
        </p:nvSpPr>
        <p:spPr bwMode="auto">
          <a:xfrm>
            <a:off x="2463774" y="5897586"/>
            <a:ext cx="144462" cy="144462"/>
          </a:xfrm>
          <a:prstGeom prst="ellipse">
            <a:avLst/>
          </a:prstGeom>
          <a:noFill/>
          <a:ln w="19050">
            <a:solidFill>
              <a:schemeClr val="accent2"/>
            </a:solidFill>
            <a:prstDash val="dash"/>
            <a:round/>
            <a:headEnd/>
            <a:tailEnd/>
          </a:ln>
          <a:effectLst/>
        </p:spPr>
        <p:txBody>
          <a:bodyPr wrap="none" anchor="ctr"/>
          <a:lstStyle/>
          <a:p>
            <a:endParaRPr lang="zh-CN" altLang="en-US"/>
          </a:p>
        </p:txBody>
      </p:sp>
      <p:sp>
        <p:nvSpPr>
          <p:cNvPr id="11" name="Freeform 14"/>
          <p:cNvSpPr>
            <a:spLocks/>
          </p:cNvSpPr>
          <p:nvPr/>
        </p:nvSpPr>
        <p:spPr bwMode="auto">
          <a:xfrm>
            <a:off x="2392336" y="5194323"/>
            <a:ext cx="2376488" cy="647700"/>
          </a:xfrm>
          <a:custGeom>
            <a:avLst/>
            <a:gdLst/>
            <a:ahLst/>
            <a:cxnLst>
              <a:cxn ang="0">
                <a:pos x="0" y="408"/>
              </a:cxn>
              <a:cxn ang="0">
                <a:pos x="680" y="0"/>
              </a:cxn>
              <a:cxn ang="0">
                <a:pos x="1497" y="408"/>
              </a:cxn>
            </a:cxnLst>
            <a:rect l="0" t="0" r="r" b="b"/>
            <a:pathLst>
              <a:path w="1497" h="408">
                <a:moveTo>
                  <a:pt x="0" y="408"/>
                </a:moveTo>
                <a:cubicBezTo>
                  <a:pt x="215" y="204"/>
                  <a:pt x="431" y="0"/>
                  <a:pt x="680" y="0"/>
                </a:cubicBezTo>
                <a:cubicBezTo>
                  <a:pt x="929" y="0"/>
                  <a:pt x="1213" y="204"/>
                  <a:pt x="1497" y="408"/>
                </a:cubicBezTo>
              </a:path>
            </a:pathLst>
          </a:custGeom>
          <a:noFill/>
          <a:ln w="9525" cap="flat">
            <a:solidFill>
              <a:srgbClr val="FF3300"/>
            </a:solidFill>
            <a:prstDash val="dash"/>
            <a:round/>
            <a:headEnd/>
            <a:tailEnd/>
          </a:ln>
          <a:effectLst/>
        </p:spPr>
        <p:txBody>
          <a:bodyPr/>
          <a:lstStyle/>
          <a:p>
            <a:endParaRPr lang="zh-CN" altLang="en-US"/>
          </a:p>
        </p:txBody>
      </p:sp>
      <p:sp>
        <p:nvSpPr>
          <p:cNvPr id="12" name="Freeform 15"/>
          <p:cNvSpPr>
            <a:spLocks/>
          </p:cNvSpPr>
          <p:nvPr/>
        </p:nvSpPr>
        <p:spPr bwMode="auto">
          <a:xfrm>
            <a:off x="2392336" y="5373711"/>
            <a:ext cx="947738" cy="684212"/>
          </a:xfrm>
          <a:custGeom>
            <a:avLst/>
            <a:gdLst/>
            <a:ahLst/>
            <a:cxnLst>
              <a:cxn ang="0">
                <a:pos x="0" y="295"/>
              </a:cxn>
              <a:cxn ang="0">
                <a:pos x="499" y="23"/>
              </a:cxn>
              <a:cxn ang="0">
                <a:pos x="590" y="431"/>
              </a:cxn>
            </a:cxnLst>
            <a:rect l="0" t="0" r="r" b="b"/>
            <a:pathLst>
              <a:path w="597" h="431">
                <a:moveTo>
                  <a:pt x="0" y="295"/>
                </a:moveTo>
                <a:cubicBezTo>
                  <a:pt x="200" y="147"/>
                  <a:pt x="401" y="0"/>
                  <a:pt x="499" y="23"/>
                </a:cubicBezTo>
                <a:cubicBezTo>
                  <a:pt x="597" y="46"/>
                  <a:pt x="593" y="238"/>
                  <a:pt x="590" y="431"/>
                </a:cubicBezTo>
              </a:path>
            </a:pathLst>
          </a:custGeom>
          <a:noFill/>
          <a:ln w="9525" cap="flat">
            <a:solidFill>
              <a:srgbClr val="FF3300"/>
            </a:solidFill>
            <a:prstDash val="dash"/>
            <a:round/>
            <a:headEnd/>
            <a:tailEnd/>
          </a:ln>
          <a:effectLst/>
        </p:spPr>
        <p:txBody>
          <a:bodyPr/>
          <a:lstStyle/>
          <a:p>
            <a:endParaRPr lang="zh-CN" altLang="en-US"/>
          </a:p>
        </p:txBody>
      </p:sp>
      <p:sp>
        <p:nvSpPr>
          <p:cNvPr id="13" name="Freeform 16"/>
          <p:cNvSpPr>
            <a:spLocks/>
          </p:cNvSpPr>
          <p:nvPr/>
        </p:nvSpPr>
        <p:spPr bwMode="auto">
          <a:xfrm>
            <a:off x="2608236" y="5183211"/>
            <a:ext cx="3240088" cy="730250"/>
          </a:xfrm>
          <a:custGeom>
            <a:avLst/>
            <a:gdLst/>
            <a:ahLst/>
            <a:cxnLst>
              <a:cxn ang="0">
                <a:pos x="0" y="460"/>
              </a:cxn>
              <a:cxn ang="0">
                <a:pos x="1225" y="7"/>
              </a:cxn>
              <a:cxn ang="0">
                <a:pos x="2041" y="415"/>
              </a:cxn>
            </a:cxnLst>
            <a:rect l="0" t="0" r="r" b="b"/>
            <a:pathLst>
              <a:path w="2041" h="460">
                <a:moveTo>
                  <a:pt x="0" y="460"/>
                </a:moveTo>
                <a:cubicBezTo>
                  <a:pt x="442" y="237"/>
                  <a:pt x="885" y="14"/>
                  <a:pt x="1225" y="7"/>
                </a:cubicBezTo>
                <a:cubicBezTo>
                  <a:pt x="1565" y="0"/>
                  <a:pt x="1803" y="207"/>
                  <a:pt x="2041" y="415"/>
                </a:cubicBezTo>
              </a:path>
            </a:pathLst>
          </a:custGeom>
          <a:noFill/>
          <a:ln w="9525" cap="flat">
            <a:solidFill>
              <a:schemeClr val="accent2"/>
            </a:solidFill>
            <a:prstDash val="dash"/>
            <a:round/>
            <a:headEnd/>
            <a:tailEnd/>
          </a:ln>
          <a:effectLst/>
        </p:spPr>
        <p:txBody>
          <a:bodyPr/>
          <a:lstStyle/>
          <a:p>
            <a:endParaRPr lang="zh-CN" altLang="en-US"/>
          </a:p>
        </p:txBody>
      </p:sp>
    </p:spTree>
    <p:extLst>
      <p:ext uri="{BB962C8B-B14F-4D97-AF65-F5344CB8AC3E}">
        <p14:creationId xmlns:p14="http://schemas.microsoft.com/office/powerpoint/2010/main" val="112028916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06896" y="692696"/>
            <a:ext cx="8229600" cy="857256"/>
          </a:xfrm>
        </p:spPr>
        <p:txBody>
          <a:bodyPr/>
          <a:lstStyle/>
          <a:p>
            <a:r>
              <a:rPr lang="zh-CN" altLang="en-US" dirty="0" smtClean="0">
                <a:latin typeface="微软雅黑" pitchFamily="34" charset="-122"/>
                <a:ea typeface="微软雅黑" pitchFamily="34" charset="-122"/>
              </a:rPr>
              <a:t>动态方法调用</a:t>
            </a:r>
            <a:endParaRPr lang="zh-CN" altLang="en-US" dirty="0">
              <a:latin typeface="微软雅黑" pitchFamily="34" charset="-122"/>
              <a:ea typeface="微软雅黑" pitchFamily="34" charset="-122"/>
            </a:endParaRPr>
          </a:p>
        </p:txBody>
      </p:sp>
      <p:sp>
        <p:nvSpPr>
          <p:cNvPr id="3" name="内容占位符 2"/>
          <p:cNvSpPr>
            <a:spLocks noGrp="1"/>
          </p:cNvSpPr>
          <p:nvPr>
            <p:ph idx="1"/>
          </p:nvPr>
        </p:nvSpPr>
        <p:spPr>
          <a:xfrm>
            <a:off x="395536" y="1767586"/>
            <a:ext cx="8229600" cy="4525963"/>
          </a:xfrm>
        </p:spPr>
        <p:txBody>
          <a:bodyPr>
            <a:normAutofit/>
          </a:bodyPr>
          <a:lstStyle/>
          <a:p>
            <a:r>
              <a:rPr lang="zh-CN" altLang="en-US" sz="2400" dirty="0" smtClean="0">
                <a:latin typeface="微软雅黑" pitchFamily="34" charset="-122"/>
                <a:ea typeface="微软雅黑" pitchFamily="34" charset="-122"/>
              </a:rPr>
              <a:t>动态方法调用</a:t>
            </a:r>
            <a:r>
              <a:rPr lang="en-US" altLang="zh-CN" sz="2400" dirty="0" smtClean="0">
                <a:latin typeface="微软雅黑" pitchFamily="34" charset="-122"/>
                <a:ea typeface="微软雅黑" pitchFamily="34" charset="-122"/>
              </a:rPr>
              <a:t>: </a:t>
            </a:r>
            <a:r>
              <a:rPr lang="zh-CN" altLang="en-US" sz="2400" dirty="0" smtClean="0">
                <a:latin typeface="微软雅黑" pitchFamily="34" charset="-122"/>
                <a:ea typeface="微软雅黑" pitchFamily="34" charset="-122"/>
              </a:rPr>
              <a:t>通过 </a:t>
            </a:r>
            <a:r>
              <a:rPr lang="en-US" altLang="zh-CN" sz="2400" dirty="0" err="1" smtClean="0">
                <a:latin typeface="微软雅黑" pitchFamily="34" charset="-122"/>
                <a:ea typeface="微软雅黑" pitchFamily="34" charset="-122"/>
              </a:rPr>
              <a:t>url</a:t>
            </a:r>
            <a:r>
              <a:rPr lang="en-US" altLang="zh-CN" sz="2400" dirty="0" smtClean="0">
                <a:latin typeface="微软雅黑" pitchFamily="34" charset="-122"/>
                <a:ea typeface="微软雅黑" pitchFamily="34" charset="-122"/>
              </a:rPr>
              <a:t> </a:t>
            </a:r>
            <a:r>
              <a:rPr lang="zh-CN" altLang="en-US" sz="2400" dirty="0" smtClean="0">
                <a:latin typeface="微软雅黑" pitchFamily="34" charset="-122"/>
                <a:ea typeface="微软雅黑" pitchFamily="34" charset="-122"/>
              </a:rPr>
              <a:t>动态调用 </a:t>
            </a:r>
            <a:r>
              <a:rPr lang="en-US" altLang="zh-CN" sz="2400" dirty="0" smtClean="0">
                <a:latin typeface="微软雅黑" pitchFamily="34" charset="-122"/>
                <a:ea typeface="微软雅黑" pitchFamily="34" charset="-122"/>
              </a:rPr>
              <a:t>Action </a:t>
            </a:r>
            <a:r>
              <a:rPr lang="zh-CN" altLang="en-US" sz="2400" dirty="0" smtClean="0">
                <a:latin typeface="微软雅黑" pitchFamily="34" charset="-122"/>
                <a:ea typeface="微软雅黑" pitchFamily="34" charset="-122"/>
              </a:rPr>
              <a:t>中的方法</a:t>
            </a:r>
          </a:p>
          <a:p>
            <a:r>
              <a:rPr lang="en-US" altLang="zh-CN" sz="2400" dirty="0" smtClean="0">
                <a:latin typeface="微软雅黑" pitchFamily="34" charset="-122"/>
                <a:ea typeface="微软雅黑" pitchFamily="34" charset="-122"/>
              </a:rPr>
              <a:t>action </a:t>
            </a:r>
            <a:r>
              <a:rPr lang="zh-CN" altLang="en-US" sz="2400" dirty="0" smtClean="0">
                <a:latin typeface="微软雅黑" pitchFamily="34" charset="-122"/>
                <a:ea typeface="微软雅黑" pitchFamily="34" charset="-122"/>
              </a:rPr>
              <a:t>声明</a:t>
            </a:r>
            <a:r>
              <a:rPr lang="en-US" altLang="zh-CN" sz="2400" dirty="0" smtClean="0">
                <a:latin typeface="微软雅黑" pitchFamily="34" charset="-122"/>
                <a:ea typeface="微软雅黑" pitchFamily="34" charset="-122"/>
              </a:rPr>
              <a:t>: </a:t>
            </a:r>
          </a:p>
          <a:p>
            <a:endParaRPr lang="en-US" altLang="zh-CN" sz="2400" dirty="0" smtClean="0">
              <a:latin typeface="微软雅黑" pitchFamily="34" charset="-122"/>
              <a:ea typeface="微软雅黑" pitchFamily="34" charset="-122"/>
            </a:endParaRPr>
          </a:p>
          <a:p>
            <a:endParaRPr lang="en-US" altLang="zh-CN" sz="2400" dirty="0" smtClean="0">
              <a:latin typeface="微软雅黑" pitchFamily="34" charset="-122"/>
              <a:ea typeface="微软雅黑" pitchFamily="34" charset="-122"/>
            </a:endParaRPr>
          </a:p>
          <a:p>
            <a:r>
              <a:rPr lang="en-US" altLang="zh-CN" sz="2400" dirty="0" smtClean="0">
                <a:latin typeface="微软雅黑" pitchFamily="34" charset="-122"/>
                <a:ea typeface="微软雅黑" pitchFamily="34" charset="-122"/>
              </a:rPr>
              <a:t>URI:  </a:t>
            </a:r>
          </a:p>
          <a:p>
            <a:pPr lvl="1"/>
            <a:r>
              <a:rPr lang="en-US" altLang="zh-CN" sz="2000" dirty="0" smtClean="0">
                <a:latin typeface="微软雅黑" pitchFamily="34" charset="-122"/>
                <a:ea typeface="微软雅黑" pitchFamily="34" charset="-122"/>
              </a:rPr>
              <a:t>/struts-app2/</a:t>
            </a:r>
            <a:r>
              <a:rPr lang="en-US" altLang="zh-CN" sz="2000" dirty="0" err="1" smtClean="0">
                <a:latin typeface="微软雅黑" pitchFamily="34" charset="-122"/>
                <a:ea typeface="微软雅黑" pitchFamily="34" charset="-122"/>
              </a:rPr>
              <a:t>Product.action</a:t>
            </a:r>
            <a:r>
              <a:rPr lang="en-US" altLang="zh-CN" sz="2000" dirty="0" smtClean="0">
                <a:latin typeface="微软雅黑" pitchFamily="34" charset="-122"/>
                <a:ea typeface="微软雅黑" pitchFamily="34" charset="-122"/>
              </a:rPr>
              <a:t>: Struts </a:t>
            </a:r>
            <a:r>
              <a:rPr lang="zh-CN" altLang="en-US" sz="2000" dirty="0" smtClean="0">
                <a:latin typeface="微软雅黑" pitchFamily="34" charset="-122"/>
                <a:ea typeface="微软雅黑" pitchFamily="34" charset="-122"/>
              </a:rPr>
              <a:t>调用 </a:t>
            </a:r>
            <a:r>
              <a:rPr lang="en-US" altLang="zh-CN" sz="2000" dirty="0" smtClean="0">
                <a:latin typeface="微软雅黑" pitchFamily="34" charset="-122"/>
                <a:ea typeface="微软雅黑" pitchFamily="34" charset="-122"/>
              </a:rPr>
              <a:t>Product </a:t>
            </a:r>
            <a:r>
              <a:rPr lang="zh-CN" altLang="en-US" sz="2000" dirty="0" smtClean="0">
                <a:latin typeface="微软雅黑" pitchFamily="34" charset="-122"/>
                <a:ea typeface="微软雅黑" pitchFamily="34" charset="-122"/>
              </a:rPr>
              <a:t>类的 </a:t>
            </a:r>
            <a:r>
              <a:rPr lang="en-US" altLang="zh-CN" sz="2000" dirty="0" smtClean="0">
                <a:latin typeface="微软雅黑" pitchFamily="34" charset="-122"/>
                <a:ea typeface="微软雅黑" pitchFamily="34" charset="-122"/>
              </a:rPr>
              <a:t>execute</a:t>
            </a:r>
          </a:p>
          <a:p>
            <a:pPr lvl="1"/>
            <a:r>
              <a:rPr lang="en-US" altLang="zh-CN" sz="2000" dirty="0" smtClean="0">
                <a:latin typeface="微软雅黑" pitchFamily="34" charset="-122"/>
                <a:ea typeface="微软雅黑" pitchFamily="34" charset="-122"/>
              </a:rPr>
              <a:t>/struts-app2/</a:t>
            </a:r>
            <a:r>
              <a:rPr lang="en-US" altLang="zh-CN" sz="2000" dirty="0" err="1" smtClean="0">
                <a:latin typeface="微软雅黑" pitchFamily="34" charset="-122"/>
                <a:ea typeface="微软雅黑" pitchFamily="34" charset="-122"/>
              </a:rPr>
              <a:t>Product</a:t>
            </a:r>
            <a:r>
              <a:rPr lang="en-US" altLang="zh-CN" sz="2000" b="1" dirty="0" err="1" smtClean="0">
                <a:solidFill>
                  <a:srgbClr val="FF3300"/>
                </a:solidFill>
                <a:latin typeface="微软雅黑" pitchFamily="34" charset="-122"/>
                <a:ea typeface="微软雅黑" pitchFamily="34" charset="-122"/>
              </a:rPr>
              <a:t>!save</a:t>
            </a:r>
            <a:r>
              <a:rPr lang="en-US" altLang="zh-CN" sz="2000" dirty="0" err="1" smtClean="0">
                <a:latin typeface="微软雅黑" pitchFamily="34" charset="-122"/>
                <a:ea typeface="微软雅黑" pitchFamily="34" charset="-122"/>
              </a:rPr>
              <a:t>.action</a:t>
            </a:r>
            <a:r>
              <a:rPr lang="en-US" altLang="zh-CN" sz="2000" dirty="0" smtClean="0">
                <a:latin typeface="微软雅黑" pitchFamily="34" charset="-122"/>
                <a:ea typeface="微软雅黑" pitchFamily="34" charset="-122"/>
              </a:rPr>
              <a:t>: Struts </a:t>
            </a:r>
            <a:r>
              <a:rPr lang="zh-CN" altLang="en-US" sz="2000" dirty="0" smtClean="0">
                <a:latin typeface="微软雅黑" pitchFamily="34" charset="-122"/>
                <a:ea typeface="微软雅黑" pitchFamily="34" charset="-122"/>
              </a:rPr>
              <a:t>调用 </a:t>
            </a:r>
            <a:r>
              <a:rPr lang="en-US" altLang="zh-CN" sz="2000" dirty="0" smtClean="0">
                <a:latin typeface="微软雅黑" pitchFamily="34" charset="-122"/>
                <a:ea typeface="微软雅黑" pitchFamily="34" charset="-122"/>
              </a:rPr>
              <a:t>Product </a:t>
            </a:r>
            <a:r>
              <a:rPr lang="zh-CN" altLang="en-US" sz="2000" dirty="0" smtClean="0">
                <a:latin typeface="微软雅黑" pitchFamily="34" charset="-122"/>
                <a:ea typeface="微软雅黑" pitchFamily="34" charset="-122"/>
              </a:rPr>
              <a:t>类的 </a:t>
            </a:r>
            <a:r>
              <a:rPr lang="en-US" altLang="zh-CN" sz="2000" dirty="0" smtClean="0">
                <a:latin typeface="微软雅黑" pitchFamily="34" charset="-122"/>
                <a:ea typeface="微软雅黑" pitchFamily="34" charset="-122"/>
              </a:rPr>
              <a:t>save() </a:t>
            </a:r>
            <a:r>
              <a:rPr lang="zh-CN" altLang="en-US" sz="2000" dirty="0" smtClean="0">
                <a:latin typeface="微软雅黑" pitchFamily="34" charset="-122"/>
                <a:ea typeface="微软雅黑" pitchFamily="34" charset="-122"/>
              </a:rPr>
              <a:t>方法</a:t>
            </a:r>
          </a:p>
          <a:p>
            <a:r>
              <a:rPr lang="zh-CN" altLang="en-US" sz="2400" dirty="0" smtClean="0">
                <a:latin typeface="微软雅黑" pitchFamily="34" charset="-122"/>
                <a:ea typeface="微软雅黑" pitchFamily="34" charset="-122"/>
              </a:rPr>
              <a:t>默认情况下</a:t>
            </a:r>
            <a:r>
              <a:rPr lang="en-US" altLang="zh-CN" sz="2400" dirty="0" smtClean="0">
                <a:latin typeface="微软雅黑" pitchFamily="34" charset="-122"/>
                <a:ea typeface="微软雅黑" pitchFamily="34" charset="-122"/>
              </a:rPr>
              <a:t>, Struts </a:t>
            </a:r>
            <a:r>
              <a:rPr lang="zh-CN" altLang="en-US" sz="2400" dirty="0" smtClean="0">
                <a:latin typeface="微软雅黑" pitchFamily="34" charset="-122"/>
                <a:ea typeface="微软雅黑" pitchFamily="34" charset="-122"/>
              </a:rPr>
              <a:t>的动态方法调用处于禁用状态</a:t>
            </a:r>
            <a:r>
              <a:rPr lang="en-US" altLang="zh-CN" sz="2400" dirty="0" smtClean="0">
                <a:latin typeface="微软雅黑" pitchFamily="34" charset="-122"/>
                <a:ea typeface="微软雅黑" pitchFamily="34" charset="-122"/>
              </a:rPr>
              <a:t> </a:t>
            </a:r>
          </a:p>
          <a:p>
            <a:endParaRPr lang="zh-CN" altLang="en-US" dirty="0">
              <a:latin typeface="微软雅黑" pitchFamily="34" charset="-122"/>
              <a:ea typeface="微软雅黑" pitchFamily="34" charset="-122"/>
            </a:endParaRPr>
          </a:p>
        </p:txBody>
      </p:sp>
      <p:pic>
        <p:nvPicPr>
          <p:cNvPr id="4" name="Picture 6"/>
          <p:cNvPicPr>
            <a:picLocks noChangeAspect="1" noChangeArrowheads="1"/>
          </p:cNvPicPr>
          <p:nvPr/>
        </p:nvPicPr>
        <p:blipFill>
          <a:blip r:embed="rId2"/>
          <a:srcRect/>
          <a:stretch>
            <a:fillRect/>
          </a:stretch>
        </p:blipFill>
        <p:spPr bwMode="auto">
          <a:xfrm>
            <a:off x="659091" y="2739130"/>
            <a:ext cx="6283325" cy="633412"/>
          </a:xfrm>
          <a:prstGeom prst="rect">
            <a:avLst/>
          </a:prstGeom>
          <a:noFill/>
          <a:ln w="9525">
            <a:noFill/>
            <a:miter lim="800000"/>
            <a:headEnd/>
            <a:tailEnd/>
          </a:ln>
          <a:effectLst/>
        </p:spPr>
      </p:pic>
    </p:spTree>
    <p:extLst>
      <p:ext uri="{BB962C8B-B14F-4D97-AF65-F5344CB8AC3E}">
        <p14:creationId xmlns:p14="http://schemas.microsoft.com/office/powerpoint/2010/main" val="424576896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p:cNvSpPr>
            <a:spLocks noGrp="1" noChangeArrowheads="1"/>
          </p:cNvSpPr>
          <p:nvPr>
            <p:ph type="title"/>
          </p:nvPr>
        </p:nvSpPr>
        <p:spPr>
          <a:xfrm>
            <a:off x="755576" y="2348880"/>
            <a:ext cx="7772400" cy="1143000"/>
          </a:xfrm>
        </p:spPr>
        <p:txBody>
          <a:bodyPr/>
          <a:lstStyle/>
          <a:p>
            <a:r>
              <a:rPr lang="en-US" altLang="zh-CN" dirty="0">
                <a:latin typeface="微软雅黑" pitchFamily="34" charset="-122"/>
                <a:ea typeface="微软雅黑" pitchFamily="34" charset="-122"/>
              </a:rPr>
              <a:t>OGNL</a:t>
            </a:r>
          </a:p>
        </p:txBody>
      </p:sp>
      <p:sp>
        <p:nvSpPr>
          <p:cNvPr id="3" name="Rectangle 3"/>
          <p:cNvSpPr txBox="1">
            <a:spLocks noChangeArrowheads="1"/>
          </p:cNvSpPr>
          <p:nvPr/>
        </p:nvSpPr>
        <p:spPr>
          <a:xfrm>
            <a:off x="280052" y="5582348"/>
            <a:ext cx="3571868" cy="942996"/>
          </a:xfrm>
          <a:prstGeom prst="rect">
            <a:avLst/>
          </a:prstGeom>
        </p:spPr>
        <p:txBody>
          <a:bodyPr vert="horz" lIns="91440" tIns="45720" rIns="91440" bIns="45720" rtlCol="0">
            <a:normAutofit/>
          </a:bodyPr>
          <a:lstStyle/>
          <a:p>
            <a:pPr marL="0" marR="0" lvl="0" indent="0" algn="l" defTabSz="914400" rtl="0" eaLnBrk="1" fontAlgn="auto" latinLnBrk="0" hangingPunct="1">
              <a:lnSpc>
                <a:spcPct val="100000"/>
              </a:lnSpc>
              <a:spcBef>
                <a:spcPct val="20000"/>
              </a:spcBef>
              <a:spcAft>
                <a:spcPts val="0"/>
              </a:spcAft>
              <a:buClrTx/>
              <a:buSzTx/>
              <a:buFont typeface="Wingdings" pitchFamily="2" charset="2"/>
              <a:buNone/>
              <a:tabLst/>
              <a:defRPr/>
            </a:pPr>
            <a:r>
              <a:rPr kumimoji="0" lang="zh-CN" altLang="en-US" sz="2400" b="1" i="0" u="none" strike="noStrike" kern="1200" cap="none" spc="0" normalizeH="0" baseline="0" noProof="0" dirty="0" smtClean="0">
                <a:ln>
                  <a:noFill/>
                </a:ln>
                <a:solidFill>
                  <a:schemeClr val="tx1"/>
                </a:solidFill>
                <a:effectLst/>
                <a:uLnTx/>
                <a:uFillTx/>
                <a:latin typeface="Arial Unicode MS" pitchFamily="34" charset="-122"/>
                <a:ea typeface="Arial Unicode MS" pitchFamily="34" charset="-122"/>
                <a:cs typeface="Arial Unicode MS" pitchFamily="34" charset="-122"/>
              </a:rPr>
              <a:t>讲师：佟刚</a:t>
            </a:r>
            <a:endParaRPr kumimoji="0" lang="en-US" altLang="zh-CN" sz="2400" b="1" i="0" u="none" strike="noStrike" kern="1200" cap="none" spc="0" normalizeH="0" baseline="0" noProof="0" dirty="0" smtClean="0">
              <a:ln>
                <a:noFill/>
              </a:ln>
              <a:solidFill>
                <a:schemeClr val="tx1"/>
              </a:solidFill>
              <a:effectLst/>
              <a:uLnTx/>
              <a:uFillTx/>
              <a:latin typeface="Arial Unicode MS" pitchFamily="34" charset="-122"/>
              <a:ea typeface="Arial Unicode MS" pitchFamily="34" charset="-122"/>
              <a:cs typeface="Arial Unicode MS" pitchFamily="34" charset="-122"/>
            </a:endParaRPr>
          </a:p>
          <a:p>
            <a:pPr marL="0" marR="0" lvl="0" indent="0" algn="l" defTabSz="914400" rtl="0" eaLnBrk="1" fontAlgn="auto" latinLnBrk="0" hangingPunct="1">
              <a:lnSpc>
                <a:spcPct val="100000"/>
              </a:lnSpc>
              <a:spcBef>
                <a:spcPct val="20000"/>
              </a:spcBef>
              <a:spcAft>
                <a:spcPts val="0"/>
              </a:spcAft>
              <a:buClrTx/>
              <a:buSzTx/>
              <a:buFont typeface="Wingdings" pitchFamily="2" charset="2"/>
              <a:buNone/>
              <a:tabLst/>
              <a:defRPr/>
            </a:pPr>
            <a:r>
              <a:rPr kumimoji="0" lang="zh-CN" altLang="en-US" sz="2400" b="1" i="0" u="none" strike="noStrike" kern="1200" cap="none" spc="0" normalizeH="0" baseline="0" noProof="0" dirty="0" smtClean="0">
                <a:ln>
                  <a:noFill/>
                </a:ln>
                <a:solidFill>
                  <a:schemeClr val="tx1"/>
                </a:solidFill>
                <a:effectLst/>
                <a:uLnTx/>
                <a:uFillTx/>
                <a:latin typeface="Arial Unicode MS" pitchFamily="34" charset="-122"/>
                <a:ea typeface="Arial Unicode MS" pitchFamily="34" charset="-122"/>
                <a:cs typeface="Arial Unicode MS" pitchFamily="34" charset="-122"/>
              </a:rPr>
              <a:t>新浪微博</a:t>
            </a:r>
            <a:r>
              <a:rPr kumimoji="0" lang="en-US" altLang="zh-CN" sz="2400" b="1" i="0" u="none" strike="noStrike" kern="1200" cap="none" spc="0" normalizeH="0" baseline="0" noProof="0" dirty="0" smtClean="0">
                <a:ln>
                  <a:noFill/>
                </a:ln>
                <a:solidFill>
                  <a:schemeClr val="tx1"/>
                </a:solidFill>
                <a:effectLst/>
                <a:uLnTx/>
                <a:uFillTx/>
                <a:latin typeface="Arial Unicode MS" pitchFamily="34" charset="-122"/>
                <a:ea typeface="Arial Unicode MS" pitchFamily="34" charset="-122"/>
                <a:cs typeface="Arial Unicode MS" pitchFamily="34" charset="-122"/>
              </a:rPr>
              <a:t>:@</a:t>
            </a:r>
            <a:r>
              <a:rPr kumimoji="0" lang="zh-CN" altLang="en-US" sz="2400" b="1" i="0" u="none" strike="noStrike" kern="1200" cap="none" spc="0" normalizeH="0" baseline="0" noProof="0" dirty="0" smtClean="0">
                <a:ln>
                  <a:noFill/>
                </a:ln>
                <a:solidFill>
                  <a:schemeClr val="tx1"/>
                </a:solidFill>
                <a:effectLst/>
                <a:uLnTx/>
                <a:uFillTx/>
                <a:latin typeface="Arial Unicode MS" pitchFamily="34" charset="-122"/>
                <a:ea typeface="Arial Unicode MS" pitchFamily="34" charset="-122"/>
                <a:cs typeface="Arial Unicode MS" pitchFamily="34" charset="-122"/>
              </a:rPr>
              <a:t>尚硅谷</a:t>
            </a:r>
            <a:r>
              <a:rPr kumimoji="0" lang="en-US" altLang="zh-CN" sz="2400" b="1" i="0" u="none" strike="noStrike" kern="1200" cap="none" spc="0" normalizeH="0" baseline="0" noProof="0" dirty="0" smtClean="0">
                <a:ln>
                  <a:noFill/>
                </a:ln>
                <a:solidFill>
                  <a:schemeClr val="tx1"/>
                </a:solidFill>
                <a:effectLst/>
                <a:uLnTx/>
                <a:uFillTx/>
                <a:latin typeface="Arial Unicode MS" pitchFamily="34" charset="-122"/>
                <a:ea typeface="Arial Unicode MS" pitchFamily="34" charset="-122"/>
                <a:cs typeface="Arial Unicode MS" pitchFamily="34" charset="-122"/>
              </a:rPr>
              <a:t>-</a:t>
            </a:r>
            <a:r>
              <a:rPr kumimoji="0" lang="zh-CN" altLang="en-US" sz="2400" b="1" i="0" u="none" strike="noStrike" kern="1200" cap="none" spc="0" normalizeH="0" baseline="0" noProof="0" dirty="0" smtClean="0">
                <a:ln>
                  <a:noFill/>
                </a:ln>
                <a:solidFill>
                  <a:schemeClr val="tx1"/>
                </a:solidFill>
                <a:effectLst/>
                <a:uLnTx/>
                <a:uFillTx/>
                <a:latin typeface="Arial Unicode MS" pitchFamily="34" charset="-122"/>
                <a:ea typeface="Arial Unicode MS" pitchFamily="34" charset="-122"/>
                <a:cs typeface="Arial Unicode MS" pitchFamily="34" charset="-122"/>
              </a:rPr>
              <a:t>佟刚</a:t>
            </a:r>
            <a:endParaRPr kumimoji="0" lang="en-US" altLang="zh-CN" sz="2400" b="1" i="0" u="none" strike="noStrike" kern="1200" cap="none" spc="0" normalizeH="0" baseline="0" noProof="0" dirty="0" smtClean="0">
              <a:ln>
                <a:noFill/>
              </a:ln>
              <a:solidFill>
                <a:schemeClr val="tx1"/>
              </a:solidFill>
              <a:effectLst/>
              <a:uLnTx/>
              <a:uFillTx/>
              <a:latin typeface="Arial Unicode MS" pitchFamily="34" charset="-122"/>
              <a:ea typeface="Arial Unicode MS" pitchFamily="34" charset="-122"/>
              <a:cs typeface="Arial Unicode MS" pitchFamily="34" charset="-122"/>
            </a:endParaRPr>
          </a:p>
        </p:txBody>
      </p:sp>
    </p:spTree>
    <p:extLst>
      <p:ext uri="{BB962C8B-B14F-4D97-AF65-F5344CB8AC3E}">
        <p14:creationId xmlns:p14="http://schemas.microsoft.com/office/powerpoint/2010/main" val="47646610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0754" name="Rectangle 2"/>
          <p:cNvSpPr>
            <a:spLocks noGrp="1" noChangeArrowheads="1"/>
          </p:cNvSpPr>
          <p:nvPr>
            <p:ph type="title"/>
          </p:nvPr>
        </p:nvSpPr>
        <p:spPr>
          <a:xfrm>
            <a:off x="904056" y="620688"/>
            <a:ext cx="7772400" cy="1143000"/>
          </a:xfrm>
        </p:spPr>
        <p:txBody>
          <a:bodyPr/>
          <a:lstStyle/>
          <a:p>
            <a:r>
              <a:rPr lang="zh-CN" altLang="en-US" dirty="0">
                <a:latin typeface="微软雅黑" pitchFamily="34" charset="-122"/>
                <a:ea typeface="微软雅黑" pitchFamily="34" charset="-122"/>
              </a:rPr>
              <a:t>从页面显示说起</a:t>
            </a:r>
          </a:p>
        </p:txBody>
      </p:sp>
      <p:sp>
        <p:nvSpPr>
          <p:cNvPr id="330755" name="Rectangle 3"/>
          <p:cNvSpPr>
            <a:spLocks noGrp="1" noChangeArrowheads="1"/>
          </p:cNvSpPr>
          <p:nvPr>
            <p:ph type="body" idx="1"/>
          </p:nvPr>
        </p:nvSpPr>
        <p:spPr>
          <a:xfrm>
            <a:off x="413395" y="1844824"/>
            <a:ext cx="7772400" cy="5041900"/>
          </a:xfrm>
        </p:spPr>
        <p:txBody>
          <a:bodyPr/>
          <a:lstStyle/>
          <a:p>
            <a:r>
              <a:rPr lang="en-US" altLang="zh-CN" sz="2400" dirty="0">
                <a:latin typeface="微软雅黑" pitchFamily="34" charset="-122"/>
                <a:ea typeface="微软雅黑" pitchFamily="34" charset="-122"/>
              </a:rPr>
              <a:t>Struts2 </a:t>
            </a:r>
            <a:r>
              <a:rPr lang="zh-CN" altLang="en-US" sz="2400" dirty="0">
                <a:latin typeface="微软雅黑" pitchFamily="34" charset="-122"/>
                <a:ea typeface="微软雅黑" pitchFamily="34" charset="-122"/>
              </a:rPr>
              <a:t>的 </a:t>
            </a:r>
            <a:r>
              <a:rPr lang="en-US" altLang="zh-CN" sz="2400" dirty="0" err="1">
                <a:latin typeface="微软雅黑" pitchFamily="34" charset="-122"/>
                <a:ea typeface="微软雅黑" pitchFamily="34" charset="-122"/>
              </a:rPr>
              <a:t>helloWorld</a:t>
            </a:r>
            <a:r>
              <a:rPr lang="en-US" altLang="zh-CN" sz="2400" dirty="0">
                <a:latin typeface="微软雅黑" pitchFamily="34" charset="-122"/>
                <a:ea typeface="微软雅黑" pitchFamily="34" charset="-122"/>
              </a:rPr>
              <a:t> </a:t>
            </a:r>
            <a:r>
              <a:rPr lang="zh-CN" altLang="en-US" sz="2400" dirty="0">
                <a:latin typeface="微软雅黑" pitchFamily="34" charset="-122"/>
                <a:ea typeface="微软雅黑" pitchFamily="34" charset="-122"/>
              </a:rPr>
              <a:t>中</a:t>
            </a:r>
          </a:p>
          <a:p>
            <a:endParaRPr lang="zh-CN" altLang="en-US" sz="2400" dirty="0">
              <a:latin typeface="微软雅黑" pitchFamily="34" charset="-122"/>
              <a:ea typeface="微软雅黑" pitchFamily="34" charset="-122"/>
            </a:endParaRPr>
          </a:p>
          <a:p>
            <a:endParaRPr lang="zh-CN" altLang="en-US" sz="2400" dirty="0">
              <a:latin typeface="微软雅黑" pitchFamily="34" charset="-122"/>
              <a:ea typeface="微软雅黑" pitchFamily="34" charset="-122"/>
            </a:endParaRPr>
          </a:p>
          <a:p>
            <a:endParaRPr lang="zh-CN" altLang="en-US" sz="2400" dirty="0">
              <a:latin typeface="微软雅黑" pitchFamily="34" charset="-122"/>
              <a:ea typeface="微软雅黑" pitchFamily="34" charset="-122"/>
            </a:endParaRPr>
          </a:p>
          <a:p>
            <a:pPr>
              <a:buNone/>
            </a:pPr>
            <a:endParaRPr lang="en-US" altLang="zh-CN" sz="2400" dirty="0" smtClean="0">
              <a:latin typeface="微软雅黑" pitchFamily="34" charset="-122"/>
              <a:ea typeface="微软雅黑" pitchFamily="34" charset="-122"/>
            </a:endParaRPr>
          </a:p>
          <a:p>
            <a:pPr>
              <a:buNone/>
            </a:pPr>
            <a:endParaRPr lang="zh-CN" altLang="en-US" sz="2400" dirty="0">
              <a:latin typeface="微软雅黑" pitchFamily="34" charset="-122"/>
              <a:ea typeface="微软雅黑" pitchFamily="34" charset="-122"/>
            </a:endParaRPr>
          </a:p>
          <a:p>
            <a:endParaRPr lang="en-US" altLang="zh-CN" sz="2400" dirty="0" smtClean="0">
              <a:latin typeface="微软雅黑" pitchFamily="34" charset="-122"/>
              <a:ea typeface="微软雅黑" pitchFamily="34" charset="-122"/>
            </a:endParaRPr>
          </a:p>
          <a:p>
            <a:endParaRPr lang="en-US" altLang="zh-CN" sz="2400" dirty="0" smtClean="0">
              <a:latin typeface="微软雅黑" pitchFamily="34" charset="-122"/>
              <a:ea typeface="微软雅黑" pitchFamily="34" charset="-122"/>
            </a:endParaRPr>
          </a:p>
          <a:p>
            <a:r>
              <a:rPr lang="zh-CN" altLang="en-US" sz="2400" dirty="0" smtClean="0">
                <a:latin typeface="微软雅黑" pitchFamily="34" charset="-122"/>
                <a:ea typeface="微软雅黑" pitchFamily="34" charset="-122"/>
              </a:rPr>
              <a:t>在 </a:t>
            </a:r>
            <a:r>
              <a:rPr lang="en-US" altLang="zh-CN" sz="2400" dirty="0">
                <a:latin typeface="微软雅黑" pitchFamily="34" charset="-122"/>
                <a:ea typeface="微软雅黑" pitchFamily="34" charset="-122"/>
              </a:rPr>
              <a:t>ProductDetails.jsp </a:t>
            </a:r>
            <a:r>
              <a:rPr lang="zh-CN" altLang="en-US" sz="2400" dirty="0">
                <a:latin typeface="微软雅黑" pitchFamily="34" charset="-122"/>
                <a:ea typeface="微软雅黑" pitchFamily="34" charset="-122"/>
              </a:rPr>
              <a:t>页面中打印 </a:t>
            </a:r>
            <a:r>
              <a:rPr lang="en-US" altLang="zh-CN" sz="2400" dirty="0">
                <a:latin typeface="微软雅黑" pitchFamily="34" charset="-122"/>
                <a:ea typeface="微软雅黑" pitchFamily="34" charset="-122"/>
              </a:rPr>
              <a:t>request </a:t>
            </a:r>
            <a:r>
              <a:rPr lang="zh-CN" altLang="en-US" sz="2400" dirty="0">
                <a:latin typeface="微软雅黑" pitchFamily="34" charset="-122"/>
                <a:ea typeface="微软雅黑" pitchFamily="34" charset="-122"/>
              </a:rPr>
              <a:t>隐含对象</a:t>
            </a:r>
            <a:r>
              <a:rPr lang="en-US" altLang="zh-CN" sz="2400" dirty="0">
                <a:latin typeface="微软雅黑" pitchFamily="34" charset="-122"/>
                <a:ea typeface="微软雅黑" pitchFamily="34" charset="-122"/>
              </a:rPr>
              <a:t>: </a:t>
            </a:r>
          </a:p>
        </p:txBody>
      </p:sp>
      <p:pic>
        <p:nvPicPr>
          <p:cNvPr id="330757" name="Picture 5"/>
          <p:cNvPicPr>
            <a:picLocks noChangeAspect="1" noChangeArrowheads="1"/>
          </p:cNvPicPr>
          <p:nvPr/>
        </p:nvPicPr>
        <p:blipFill>
          <a:blip r:embed="rId2"/>
          <a:srcRect/>
          <a:stretch>
            <a:fillRect/>
          </a:stretch>
        </p:blipFill>
        <p:spPr bwMode="auto">
          <a:xfrm>
            <a:off x="556269" y="2531276"/>
            <a:ext cx="2476502" cy="819150"/>
          </a:xfrm>
          <a:prstGeom prst="rect">
            <a:avLst/>
          </a:prstGeom>
          <a:noFill/>
          <a:ln w="9525">
            <a:noFill/>
            <a:miter lim="800000"/>
            <a:headEnd/>
            <a:tailEnd/>
          </a:ln>
          <a:effectLst/>
        </p:spPr>
      </p:pic>
      <p:sp>
        <p:nvSpPr>
          <p:cNvPr id="330758" name="Text Box 6"/>
          <p:cNvSpPr txBox="1">
            <a:spLocks noChangeArrowheads="1"/>
          </p:cNvSpPr>
          <p:nvPr/>
        </p:nvSpPr>
        <p:spPr bwMode="auto">
          <a:xfrm>
            <a:off x="3364557" y="2515401"/>
            <a:ext cx="1871663" cy="336551"/>
          </a:xfrm>
          <a:prstGeom prst="rect">
            <a:avLst/>
          </a:prstGeom>
          <a:noFill/>
          <a:ln w="9525">
            <a:noFill/>
            <a:miter lim="800000"/>
            <a:headEnd/>
            <a:tailEnd/>
          </a:ln>
          <a:effectLst/>
        </p:spPr>
        <p:txBody>
          <a:bodyPr>
            <a:spAutoFit/>
          </a:bodyPr>
          <a:lstStyle/>
          <a:p>
            <a:pPr>
              <a:spcBef>
                <a:spcPct val="50000"/>
              </a:spcBef>
            </a:pPr>
            <a:r>
              <a:rPr lang="en-US" altLang="zh-CN" sz="1600" i="1"/>
              <a:t>Product_save.action</a:t>
            </a:r>
          </a:p>
        </p:txBody>
      </p:sp>
      <p:sp>
        <p:nvSpPr>
          <p:cNvPr id="330760" name="Line 8"/>
          <p:cNvSpPr>
            <a:spLocks noChangeShapeType="1"/>
          </p:cNvSpPr>
          <p:nvPr/>
        </p:nvSpPr>
        <p:spPr bwMode="auto">
          <a:xfrm>
            <a:off x="3077220" y="2891638"/>
            <a:ext cx="2447925" cy="0"/>
          </a:xfrm>
          <a:prstGeom prst="line">
            <a:avLst/>
          </a:prstGeom>
          <a:noFill/>
          <a:ln w="9525">
            <a:solidFill>
              <a:schemeClr val="tx1"/>
            </a:solidFill>
            <a:prstDash val="dash"/>
            <a:round/>
            <a:headEnd/>
            <a:tailEnd type="triangle" w="med" len="med"/>
          </a:ln>
          <a:effectLst/>
        </p:spPr>
        <p:txBody>
          <a:bodyPr/>
          <a:lstStyle/>
          <a:p>
            <a:endParaRPr lang="zh-CN" altLang="en-US"/>
          </a:p>
        </p:txBody>
      </p:sp>
      <p:sp>
        <p:nvSpPr>
          <p:cNvPr id="330761" name="Text Box 9"/>
          <p:cNvSpPr txBox="1">
            <a:spLocks noChangeArrowheads="1"/>
          </p:cNvSpPr>
          <p:nvPr/>
        </p:nvSpPr>
        <p:spPr bwMode="auto">
          <a:xfrm>
            <a:off x="772170" y="3466313"/>
            <a:ext cx="1871662" cy="336551"/>
          </a:xfrm>
          <a:prstGeom prst="rect">
            <a:avLst/>
          </a:prstGeom>
          <a:noFill/>
          <a:ln w="9525">
            <a:noFill/>
            <a:miter lim="800000"/>
            <a:headEnd/>
            <a:tailEnd/>
          </a:ln>
          <a:effectLst/>
        </p:spPr>
        <p:txBody>
          <a:bodyPr>
            <a:spAutoFit/>
          </a:bodyPr>
          <a:lstStyle/>
          <a:p>
            <a:pPr>
              <a:spcBef>
                <a:spcPct val="50000"/>
              </a:spcBef>
            </a:pPr>
            <a:r>
              <a:rPr lang="en-US" altLang="zh-CN" sz="1600" i="1"/>
              <a:t>ProductForm.jsp</a:t>
            </a:r>
          </a:p>
        </p:txBody>
      </p:sp>
      <p:sp>
        <p:nvSpPr>
          <p:cNvPr id="330762" name="Text Box 10"/>
          <p:cNvSpPr txBox="1">
            <a:spLocks noChangeArrowheads="1"/>
          </p:cNvSpPr>
          <p:nvPr/>
        </p:nvSpPr>
        <p:spPr bwMode="auto">
          <a:xfrm>
            <a:off x="5598170" y="3466313"/>
            <a:ext cx="1871662" cy="336551"/>
          </a:xfrm>
          <a:prstGeom prst="rect">
            <a:avLst/>
          </a:prstGeom>
          <a:noFill/>
          <a:ln w="9525">
            <a:noFill/>
            <a:miter lim="800000"/>
            <a:headEnd/>
            <a:tailEnd/>
          </a:ln>
          <a:effectLst/>
        </p:spPr>
        <p:txBody>
          <a:bodyPr>
            <a:spAutoFit/>
          </a:bodyPr>
          <a:lstStyle/>
          <a:p>
            <a:pPr>
              <a:spcBef>
                <a:spcPct val="50000"/>
              </a:spcBef>
            </a:pPr>
            <a:r>
              <a:rPr lang="en-US" altLang="zh-CN" sz="1600" i="1"/>
              <a:t>ProductDetails.jsp</a:t>
            </a:r>
          </a:p>
        </p:txBody>
      </p:sp>
      <p:pic>
        <p:nvPicPr>
          <p:cNvPr id="330764" name="Picture 12"/>
          <p:cNvPicPr>
            <a:picLocks noChangeAspect="1" noChangeArrowheads="1"/>
          </p:cNvPicPr>
          <p:nvPr/>
        </p:nvPicPr>
        <p:blipFill>
          <a:blip r:embed="rId3"/>
          <a:srcRect/>
          <a:stretch>
            <a:fillRect/>
          </a:stretch>
        </p:blipFill>
        <p:spPr bwMode="auto">
          <a:xfrm>
            <a:off x="4517082" y="4493409"/>
            <a:ext cx="3943350" cy="695325"/>
          </a:xfrm>
          <a:prstGeom prst="rect">
            <a:avLst/>
          </a:prstGeom>
          <a:noFill/>
          <a:ln w="9525">
            <a:noFill/>
            <a:miter lim="800000"/>
            <a:headEnd/>
            <a:tailEnd/>
          </a:ln>
          <a:effectLst/>
        </p:spPr>
      </p:pic>
      <p:pic>
        <p:nvPicPr>
          <p:cNvPr id="330765" name="Picture 13"/>
          <p:cNvPicPr>
            <a:picLocks noChangeAspect="1" noChangeArrowheads="1"/>
          </p:cNvPicPr>
          <p:nvPr/>
        </p:nvPicPr>
        <p:blipFill>
          <a:blip r:embed="rId4"/>
          <a:srcRect/>
          <a:stretch>
            <a:fillRect/>
          </a:stretch>
        </p:blipFill>
        <p:spPr bwMode="auto">
          <a:xfrm>
            <a:off x="5658495" y="2375701"/>
            <a:ext cx="1352550" cy="971550"/>
          </a:xfrm>
          <a:prstGeom prst="rect">
            <a:avLst/>
          </a:prstGeom>
          <a:noFill/>
          <a:ln w="9525">
            <a:noFill/>
            <a:miter lim="800000"/>
            <a:headEnd/>
            <a:tailEnd/>
          </a:ln>
          <a:effectLst/>
        </p:spPr>
      </p:pic>
      <p:sp>
        <p:nvSpPr>
          <p:cNvPr id="330766" name="Line 14"/>
          <p:cNvSpPr>
            <a:spLocks noChangeShapeType="1"/>
          </p:cNvSpPr>
          <p:nvPr/>
        </p:nvSpPr>
        <p:spPr bwMode="auto">
          <a:xfrm>
            <a:off x="6172845" y="3848900"/>
            <a:ext cx="0" cy="554038"/>
          </a:xfrm>
          <a:prstGeom prst="line">
            <a:avLst/>
          </a:prstGeom>
          <a:noFill/>
          <a:ln w="9525">
            <a:solidFill>
              <a:schemeClr val="tx1"/>
            </a:solidFill>
            <a:prstDash val="dash"/>
            <a:round/>
            <a:headEnd/>
            <a:tailEnd type="triangle" w="med" len="med"/>
          </a:ln>
          <a:effectLst/>
        </p:spPr>
        <p:txBody>
          <a:bodyPr/>
          <a:lstStyle/>
          <a:p>
            <a:endParaRPr lang="zh-CN" altLang="en-US"/>
          </a:p>
        </p:txBody>
      </p:sp>
      <p:sp>
        <p:nvSpPr>
          <p:cNvPr id="330767" name="Text Box 15"/>
          <p:cNvSpPr txBox="1">
            <a:spLocks noChangeArrowheads="1"/>
          </p:cNvSpPr>
          <p:nvPr/>
        </p:nvSpPr>
        <p:spPr bwMode="auto">
          <a:xfrm>
            <a:off x="6245870" y="3971138"/>
            <a:ext cx="865187" cy="336551"/>
          </a:xfrm>
          <a:prstGeom prst="rect">
            <a:avLst/>
          </a:prstGeom>
          <a:noFill/>
          <a:ln w="9525">
            <a:noFill/>
            <a:miter lim="800000"/>
            <a:headEnd/>
            <a:tailEnd/>
          </a:ln>
          <a:effectLst/>
        </p:spPr>
        <p:txBody>
          <a:bodyPr>
            <a:spAutoFit/>
          </a:bodyPr>
          <a:lstStyle/>
          <a:p>
            <a:pPr>
              <a:spcBef>
                <a:spcPct val="50000"/>
              </a:spcBef>
            </a:pPr>
            <a:r>
              <a:rPr lang="zh-CN" altLang="en-US" sz="1600" i="1"/>
              <a:t>源代码</a:t>
            </a:r>
          </a:p>
        </p:txBody>
      </p:sp>
      <p:sp>
        <p:nvSpPr>
          <p:cNvPr id="330768" name="Rectangle 16"/>
          <p:cNvSpPr>
            <a:spLocks noChangeArrowheads="1"/>
          </p:cNvSpPr>
          <p:nvPr/>
        </p:nvSpPr>
        <p:spPr bwMode="auto">
          <a:xfrm>
            <a:off x="5563245" y="4760109"/>
            <a:ext cx="2305050" cy="431801"/>
          </a:xfrm>
          <a:prstGeom prst="rect">
            <a:avLst/>
          </a:prstGeom>
          <a:noFill/>
          <a:ln w="9525">
            <a:solidFill>
              <a:srgbClr val="FF3300"/>
            </a:solidFill>
            <a:prstDash val="dash"/>
            <a:miter lim="800000"/>
            <a:headEnd/>
            <a:tailEnd/>
          </a:ln>
          <a:effectLst/>
        </p:spPr>
        <p:txBody>
          <a:bodyPr wrap="none" anchor="ctr"/>
          <a:lstStyle/>
          <a:p>
            <a:endParaRPr lang="zh-CN" altLang="en-US"/>
          </a:p>
        </p:txBody>
      </p:sp>
      <p:pic>
        <p:nvPicPr>
          <p:cNvPr id="330769" name="Picture 17"/>
          <p:cNvPicPr>
            <a:picLocks noChangeAspect="1" noChangeArrowheads="1"/>
          </p:cNvPicPr>
          <p:nvPr/>
        </p:nvPicPr>
        <p:blipFill>
          <a:blip r:embed="rId5"/>
          <a:srcRect/>
          <a:stretch>
            <a:fillRect/>
          </a:stretch>
        </p:blipFill>
        <p:spPr bwMode="auto">
          <a:xfrm>
            <a:off x="873744" y="5922169"/>
            <a:ext cx="4321175" cy="244475"/>
          </a:xfrm>
          <a:prstGeom prst="rect">
            <a:avLst/>
          </a:prstGeom>
          <a:noFill/>
          <a:ln w="9525">
            <a:noFill/>
            <a:miter lim="800000"/>
            <a:headEnd/>
            <a:tailEnd/>
          </a:ln>
          <a:effectLst/>
        </p:spPr>
      </p:pic>
    </p:spTree>
    <p:extLst>
      <p:ext uri="{BB962C8B-B14F-4D97-AF65-F5344CB8AC3E}">
        <p14:creationId xmlns:p14="http://schemas.microsoft.com/office/powerpoint/2010/main" val="126043330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1778" name="Rectangle 2"/>
          <p:cNvSpPr>
            <a:spLocks noGrp="1" noChangeArrowheads="1"/>
          </p:cNvSpPr>
          <p:nvPr>
            <p:ph type="title"/>
          </p:nvPr>
        </p:nvSpPr>
        <p:spPr>
          <a:xfrm>
            <a:off x="760040" y="557808"/>
            <a:ext cx="7772400" cy="1143000"/>
          </a:xfrm>
        </p:spPr>
        <p:txBody>
          <a:bodyPr/>
          <a:lstStyle/>
          <a:p>
            <a:r>
              <a:rPr lang="zh-CN" altLang="en-US" dirty="0">
                <a:latin typeface="微软雅黑" pitchFamily="34" charset="-122"/>
                <a:ea typeface="微软雅黑" pitchFamily="34" charset="-122"/>
              </a:rPr>
              <a:t>值 栈</a:t>
            </a:r>
          </a:p>
        </p:txBody>
      </p:sp>
      <p:sp>
        <p:nvSpPr>
          <p:cNvPr id="331779" name="Rectangle 3"/>
          <p:cNvSpPr>
            <a:spLocks noGrp="1" noChangeArrowheads="1"/>
          </p:cNvSpPr>
          <p:nvPr>
            <p:ph type="body" idx="1"/>
          </p:nvPr>
        </p:nvSpPr>
        <p:spPr>
          <a:xfrm>
            <a:off x="179512" y="1549152"/>
            <a:ext cx="8713663" cy="936625"/>
          </a:xfrm>
        </p:spPr>
        <p:txBody>
          <a:bodyPr/>
          <a:lstStyle/>
          <a:p>
            <a:r>
              <a:rPr lang="en-US" altLang="zh-CN" sz="2000" dirty="0">
                <a:latin typeface="微软雅黑" pitchFamily="34" charset="-122"/>
                <a:ea typeface="微软雅黑" pitchFamily="34" charset="-122"/>
              </a:rPr>
              <a:t>debug </a:t>
            </a:r>
            <a:r>
              <a:rPr lang="zh-CN" altLang="en-US" sz="2000" dirty="0">
                <a:latin typeface="微软雅黑" pitchFamily="34" charset="-122"/>
                <a:ea typeface="微软雅黑" pitchFamily="34" charset="-122"/>
              </a:rPr>
              <a:t>跟踪 </a:t>
            </a:r>
            <a:r>
              <a:rPr lang="en-US" altLang="zh-CN" sz="2000" dirty="0" err="1">
                <a:latin typeface="微软雅黑" pitchFamily="34" charset="-122"/>
                <a:ea typeface="微软雅黑" pitchFamily="34" charset="-122"/>
              </a:rPr>
              <a:t>StrutsRequestWrapper</a:t>
            </a:r>
            <a:r>
              <a:rPr lang="en-US" altLang="zh-CN" sz="2000" dirty="0">
                <a:latin typeface="微软雅黑" pitchFamily="34" charset="-122"/>
                <a:ea typeface="微软雅黑" pitchFamily="34" charset="-122"/>
              </a:rPr>
              <a:t> </a:t>
            </a:r>
            <a:r>
              <a:rPr lang="zh-CN" altLang="en-US" sz="2000" dirty="0">
                <a:latin typeface="微软雅黑" pitchFamily="34" charset="-122"/>
                <a:ea typeface="微软雅黑" pitchFamily="34" charset="-122"/>
              </a:rPr>
              <a:t>的 </a:t>
            </a:r>
            <a:r>
              <a:rPr lang="en-US" altLang="zh-CN" sz="2000" dirty="0" err="1">
                <a:latin typeface="微软雅黑" pitchFamily="34" charset="-122"/>
                <a:ea typeface="微软雅黑" pitchFamily="34" charset="-122"/>
              </a:rPr>
              <a:t>getAttribute</a:t>
            </a:r>
            <a:r>
              <a:rPr lang="en-US" altLang="zh-CN" sz="2000" dirty="0">
                <a:latin typeface="微软雅黑" pitchFamily="34" charset="-122"/>
                <a:ea typeface="微软雅黑" pitchFamily="34" charset="-122"/>
              </a:rPr>
              <a:t>() </a:t>
            </a:r>
            <a:r>
              <a:rPr lang="zh-CN" altLang="en-US" sz="2000" dirty="0">
                <a:latin typeface="微软雅黑" pitchFamily="34" charset="-122"/>
                <a:ea typeface="微软雅黑" pitchFamily="34" charset="-122"/>
              </a:rPr>
              <a:t>方法</a:t>
            </a:r>
            <a:r>
              <a:rPr lang="en-US" altLang="zh-CN" sz="2000" dirty="0">
                <a:latin typeface="微软雅黑" pitchFamily="34" charset="-122"/>
                <a:ea typeface="微软雅黑" pitchFamily="34" charset="-122"/>
              </a:rPr>
              <a:t>, </a:t>
            </a:r>
            <a:r>
              <a:rPr lang="zh-CN" altLang="en-US" sz="2000" dirty="0">
                <a:latin typeface="微软雅黑" pitchFamily="34" charset="-122"/>
                <a:ea typeface="微软雅黑" pitchFamily="34" charset="-122"/>
              </a:rPr>
              <a:t>当传入参数为 “</a:t>
            </a:r>
            <a:r>
              <a:rPr lang="en-US" altLang="zh-CN" sz="2000" dirty="0" err="1">
                <a:latin typeface="微软雅黑" pitchFamily="34" charset="-122"/>
                <a:ea typeface="微软雅黑" pitchFamily="34" charset="-122"/>
              </a:rPr>
              <a:t>productName</a:t>
            </a:r>
            <a:r>
              <a:rPr lang="en-US" altLang="zh-CN" sz="2000" dirty="0">
                <a:latin typeface="微软雅黑" pitchFamily="34" charset="-122"/>
                <a:ea typeface="微软雅黑" pitchFamily="34" charset="-122"/>
              </a:rPr>
              <a:t>” </a:t>
            </a:r>
            <a:r>
              <a:rPr lang="zh-CN" altLang="en-US" sz="2000" dirty="0">
                <a:latin typeface="微软雅黑" pitchFamily="34" charset="-122"/>
                <a:ea typeface="微软雅黑" pitchFamily="34" charset="-122"/>
              </a:rPr>
              <a:t>时</a:t>
            </a:r>
            <a:r>
              <a:rPr lang="en-US" altLang="zh-CN" sz="2000" dirty="0">
                <a:latin typeface="微软雅黑" pitchFamily="34" charset="-122"/>
                <a:ea typeface="微软雅黑" pitchFamily="34" charset="-122"/>
              </a:rPr>
              <a:t>, </a:t>
            </a:r>
            <a:r>
              <a:rPr lang="en-US" altLang="zh-CN" sz="2000" dirty="0" err="1">
                <a:latin typeface="微软雅黑" pitchFamily="34" charset="-122"/>
                <a:ea typeface="微软雅黑" pitchFamily="34" charset="-122"/>
              </a:rPr>
              <a:t>ActionContext</a:t>
            </a:r>
            <a:r>
              <a:rPr lang="en-US" altLang="zh-CN" sz="2000" dirty="0">
                <a:latin typeface="微软雅黑" pitchFamily="34" charset="-122"/>
                <a:ea typeface="微软雅黑" pitchFamily="34" charset="-122"/>
              </a:rPr>
              <a:t> </a:t>
            </a:r>
            <a:r>
              <a:rPr lang="zh-CN" altLang="en-US" sz="2000" dirty="0">
                <a:latin typeface="微软雅黑" pitchFamily="34" charset="-122"/>
                <a:ea typeface="微软雅黑" pitchFamily="34" charset="-122"/>
              </a:rPr>
              <a:t>对象的即时状态如下</a:t>
            </a:r>
            <a:r>
              <a:rPr lang="en-US" altLang="zh-CN" sz="2000" dirty="0">
                <a:latin typeface="微软雅黑" pitchFamily="34" charset="-122"/>
                <a:ea typeface="微软雅黑" pitchFamily="34" charset="-122"/>
              </a:rPr>
              <a:t>: </a:t>
            </a:r>
          </a:p>
        </p:txBody>
      </p:sp>
      <p:pic>
        <p:nvPicPr>
          <p:cNvPr id="331781" name="Picture 5"/>
          <p:cNvPicPr>
            <a:picLocks noChangeAspect="1" noChangeArrowheads="1"/>
          </p:cNvPicPr>
          <p:nvPr/>
        </p:nvPicPr>
        <p:blipFill>
          <a:blip r:embed="rId2"/>
          <a:srcRect/>
          <a:stretch>
            <a:fillRect/>
          </a:stretch>
        </p:blipFill>
        <p:spPr bwMode="auto">
          <a:xfrm>
            <a:off x="250825" y="2459434"/>
            <a:ext cx="3495675" cy="4425950"/>
          </a:xfrm>
          <a:prstGeom prst="rect">
            <a:avLst/>
          </a:prstGeom>
          <a:noFill/>
          <a:ln w="9525">
            <a:noFill/>
            <a:miter lim="800000"/>
            <a:headEnd/>
            <a:tailEnd/>
          </a:ln>
          <a:effectLst/>
        </p:spPr>
      </p:pic>
      <p:sp>
        <p:nvSpPr>
          <p:cNvPr id="331782" name="Rectangle 6"/>
          <p:cNvSpPr>
            <a:spLocks noChangeArrowheads="1"/>
          </p:cNvSpPr>
          <p:nvPr/>
        </p:nvSpPr>
        <p:spPr bwMode="auto">
          <a:xfrm>
            <a:off x="2560638" y="2454672"/>
            <a:ext cx="792162" cy="142875"/>
          </a:xfrm>
          <a:prstGeom prst="rect">
            <a:avLst/>
          </a:prstGeom>
          <a:noFill/>
          <a:ln w="9525">
            <a:solidFill>
              <a:srgbClr val="FF3300"/>
            </a:solidFill>
            <a:prstDash val="dash"/>
            <a:miter lim="800000"/>
            <a:headEnd/>
            <a:tailEnd/>
          </a:ln>
          <a:effectLst/>
        </p:spPr>
        <p:txBody>
          <a:bodyPr wrap="none" anchor="ctr"/>
          <a:lstStyle/>
          <a:p>
            <a:endParaRPr lang="zh-CN" altLang="en-US"/>
          </a:p>
        </p:txBody>
      </p:sp>
      <p:pic>
        <p:nvPicPr>
          <p:cNvPr id="331783" name="Picture 7"/>
          <p:cNvPicPr>
            <a:picLocks noChangeAspect="1" noChangeArrowheads="1"/>
          </p:cNvPicPr>
          <p:nvPr/>
        </p:nvPicPr>
        <p:blipFill>
          <a:blip r:embed="rId3"/>
          <a:srcRect/>
          <a:stretch>
            <a:fillRect/>
          </a:stretch>
        </p:blipFill>
        <p:spPr bwMode="auto">
          <a:xfrm>
            <a:off x="4284663" y="2670572"/>
            <a:ext cx="5000625" cy="2085975"/>
          </a:xfrm>
          <a:prstGeom prst="rect">
            <a:avLst/>
          </a:prstGeom>
          <a:noFill/>
          <a:ln w="9525">
            <a:noFill/>
            <a:miter lim="800000"/>
            <a:headEnd/>
            <a:tailEnd/>
          </a:ln>
          <a:effectLst/>
        </p:spPr>
      </p:pic>
      <p:sp>
        <p:nvSpPr>
          <p:cNvPr id="331784" name="Oval 8"/>
          <p:cNvSpPr>
            <a:spLocks noChangeArrowheads="1"/>
          </p:cNvSpPr>
          <p:nvPr/>
        </p:nvSpPr>
        <p:spPr bwMode="auto">
          <a:xfrm>
            <a:off x="1116013" y="6382147"/>
            <a:ext cx="431800" cy="215900"/>
          </a:xfrm>
          <a:prstGeom prst="ellipse">
            <a:avLst/>
          </a:prstGeom>
          <a:noFill/>
          <a:ln w="9525">
            <a:solidFill>
              <a:srgbClr val="FF3300"/>
            </a:solidFill>
            <a:prstDash val="dash"/>
            <a:round/>
            <a:headEnd/>
            <a:tailEnd/>
          </a:ln>
          <a:effectLst/>
        </p:spPr>
        <p:txBody>
          <a:bodyPr wrap="none" anchor="ctr"/>
          <a:lstStyle/>
          <a:p>
            <a:endParaRPr lang="zh-CN" altLang="en-US"/>
          </a:p>
        </p:txBody>
      </p:sp>
      <p:sp>
        <p:nvSpPr>
          <p:cNvPr id="331787" name="Freeform 11"/>
          <p:cNvSpPr>
            <a:spLocks/>
          </p:cNvSpPr>
          <p:nvPr/>
        </p:nvSpPr>
        <p:spPr bwMode="auto">
          <a:xfrm>
            <a:off x="1547813" y="2815034"/>
            <a:ext cx="2808287" cy="3671888"/>
          </a:xfrm>
          <a:custGeom>
            <a:avLst/>
            <a:gdLst/>
            <a:ahLst/>
            <a:cxnLst>
              <a:cxn ang="0">
                <a:pos x="0" y="2313"/>
              </a:cxn>
              <a:cxn ang="0">
                <a:pos x="907" y="1859"/>
              </a:cxn>
              <a:cxn ang="0">
                <a:pos x="1769" y="0"/>
              </a:cxn>
            </a:cxnLst>
            <a:rect l="0" t="0" r="r" b="b"/>
            <a:pathLst>
              <a:path w="1769" h="2313">
                <a:moveTo>
                  <a:pt x="0" y="2313"/>
                </a:moveTo>
                <a:cubicBezTo>
                  <a:pt x="306" y="2278"/>
                  <a:pt x="612" y="2244"/>
                  <a:pt x="907" y="1859"/>
                </a:cubicBezTo>
                <a:cubicBezTo>
                  <a:pt x="1202" y="1474"/>
                  <a:pt x="1485" y="737"/>
                  <a:pt x="1769" y="0"/>
                </a:cubicBezTo>
              </a:path>
            </a:pathLst>
          </a:custGeom>
          <a:noFill/>
          <a:ln w="9525" cap="flat">
            <a:solidFill>
              <a:srgbClr val="FF3300"/>
            </a:solidFill>
            <a:prstDash val="dash"/>
            <a:round/>
            <a:headEnd/>
            <a:tailEnd/>
          </a:ln>
          <a:effectLst/>
        </p:spPr>
        <p:txBody>
          <a:bodyPr/>
          <a:lstStyle/>
          <a:p>
            <a:endParaRPr lang="zh-CN" altLang="en-US"/>
          </a:p>
        </p:txBody>
      </p:sp>
      <p:sp>
        <p:nvSpPr>
          <p:cNvPr id="331788" name="Rectangle 12"/>
          <p:cNvSpPr>
            <a:spLocks noChangeArrowheads="1"/>
          </p:cNvSpPr>
          <p:nvPr/>
        </p:nvSpPr>
        <p:spPr bwMode="auto">
          <a:xfrm>
            <a:off x="6267450" y="3329384"/>
            <a:ext cx="896938" cy="144463"/>
          </a:xfrm>
          <a:prstGeom prst="rect">
            <a:avLst/>
          </a:prstGeom>
          <a:noFill/>
          <a:ln w="9525">
            <a:solidFill>
              <a:srgbClr val="FF3300"/>
            </a:solidFill>
            <a:prstDash val="dash"/>
            <a:miter lim="800000"/>
            <a:headEnd/>
            <a:tailEnd/>
          </a:ln>
          <a:effectLst/>
        </p:spPr>
        <p:txBody>
          <a:bodyPr wrap="none" anchor="ctr"/>
          <a:lstStyle/>
          <a:p>
            <a:endParaRPr lang="zh-CN" altLang="en-US"/>
          </a:p>
        </p:txBody>
      </p:sp>
      <p:sp>
        <p:nvSpPr>
          <p:cNvPr id="331789" name="Text Box 13"/>
          <p:cNvSpPr txBox="1">
            <a:spLocks noChangeArrowheads="1"/>
          </p:cNvSpPr>
          <p:nvPr/>
        </p:nvSpPr>
        <p:spPr bwMode="auto">
          <a:xfrm>
            <a:off x="4499992" y="5118497"/>
            <a:ext cx="4536504" cy="1686616"/>
          </a:xfrm>
          <a:prstGeom prst="rect">
            <a:avLst/>
          </a:prstGeom>
          <a:solidFill>
            <a:srgbClr val="66FF33"/>
          </a:solidFill>
          <a:ln w="9525">
            <a:noFill/>
            <a:miter lim="800000"/>
            <a:headEnd/>
            <a:tailEnd/>
          </a:ln>
          <a:effectLst/>
        </p:spPr>
        <p:txBody>
          <a:bodyPr wrap="square">
            <a:spAutoFit/>
          </a:bodyPr>
          <a:lstStyle/>
          <a:p>
            <a:pPr>
              <a:lnSpc>
                <a:spcPct val="120000"/>
              </a:lnSpc>
              <a:spcBef>
                <a:spcPct val="20000"/>
              </a:spcBef>
              <a:buFontTx/>
              <a:buChar char="•"/>
            </a:pPr>
            <a:r>
              <a:rPr lang="en-US" altLang="zh-CN" sz="1400" b="1" dirty="0" err="1"/>
              <a:t>ValueStack</a:t>
            </a:r>
            <a:r>
              <a:rPr lang="en-US" altLang="zh-CN" sz="1400" b="1" dirty="0"/>
              <a:t>(</a:t>
            </a:r>
            <a:r>
              <a:rPr lang="zh-CN" altLang="en-US" sz="1400" b="1" dirty="0"/>
              <a:t>值栈</a:t>
            </a:r>
            <a:r>
              <a:rPr lang="en-US" altLang="zh-CN" sz="1400" b="1" dirty="0"/>
              <a:t>): </a:t>
            </a:r>
            <a:r>
              <a:rPr lang="zh-CN" altLang="en-US" sz="1400" b="1" dirty="0"/>
              <a:t>贯穿整个 </a:t>
            </a:r>
            <a:r>
              <a:rPr lang="en-US" altLang="zh-CN" sz="1400" b="1" dirty="0"/>
              <a:t>Action </a:t>
            </a:r>
            <a:r>
              <a:rPr lang="zh-CN" altLang="en-US" sz="1400" b="1" dirty="0"/>
              <a:t>的生命周期</a:t>
            </a:r>
            <a:r>
              <a:rPr lang="en-US" altLang="zh-CN" sz="1400" b="1" dirty="0"/>
              <a:t>(</a:t>
            </a:r>
            <a:r>
              <a:rPr lang="zh-CN" altLang="en-US" sz="1400" b="1" dirty="0"/>
              <a:t>每个 </a:t>
            </a:r>
            <a:r>
              <a:rPr lang="en-US" altLang="zh-CN" sz="1400" b="1" dirty="0"/>
              <a:t>Action </a:t>
            </a:r>
            <a:r>
              <a:rPr lang="zh-CN" altLang="en-US" sz="1400" b="1" dirty="0"/>
              <a:t>类的对象实例都拥有一个 </a:t>
            </a:r>
            <a:r>
              <a:rPr lang="en-US" altLang="zh-CN" sz="1400" b="1" dirty="0" err="1"/>
              <a:t>ValueStack</a:t>
            </a:r>
            <a:r>
              <a:rPr lang="en-US" altLang="zh-CN" sz="1400" b="1" dirty="0"/>
              <a:t> </a:t>
            </a:r>
            <a:r>
              <a:rPr lang="zh-CN" altLang="en-US" sz="1400" b="1" dirty="0"/>
              <a:t>对象</a:t>
            </a:r>
            <a:r>
              <a:rPr lang="en-US" altLang="zh-CN" sz="1400" b="1" dirty="0"/>
              <a:t>). </a:t>
            </a:r>
            <a:r>
              <a:rPr lang="zh-CN" altLang="en-US" sz="1400" b="1" dirty="0"/>
              <a:t>相当于一个数据的中转站</a:t>
            </a:r>
            <a:r>
              <a:rPr lang="en-US" altLang="zh-CN" sz="1400" b="1" dirty="0"/>
              <a:t>. </a:t>
            </a:r>
            <a:r>
              <a:rPr lang="zh-CN" altLang="en-US" sz="1400" b="1" dirty="0"/>
              <a:t>在其中保存当前 </a:t>
            </a:r>
            <a:r>
              <a:rPr lang="en-US" altLang="zh-CN" sz="1400" b="1" dirty="0"/>
              <a:t>Action </a:t>
            </a:r>
            <a:r>
              <a:rPr lang="zh-CN" altLang="en-US" sz="1400" b="1" dirty="0"/>
              <a:t>对象和其他相关对象</a:t>
            </a:r>
            <a:r>
              <a:rPr lang="en-US" altLang="zh-CN" sz="1400" b="1" dirty="0"/>
              <a:t>. </a:t>
            </a:r>
          </a:p>
          <a:p>
            <a:pPr>
              <a:lnSpc>
                <a:spcPct val="120000"/>
              </a:lnSpc>
              <a:spcBef>
                <a:spcPct val="20000"/>
              </a:spcBef>
              <a:buFontTx/>
              <a:buChar char="•"/>
            </a:pPr>
            <a:r>
              <a:rPr lang="en-US" altLang="zh-CN" sz="1400" b="1" dirty="0"/>
              <a:t>Struts </a:t>
            </a:r>
            <a:r>
              <a:rPr lang="zh-CN" altLang="en-US" sz="1400" b="1" dirty="0"/>
              <a:t>框架把 </a:t>
            </a:r>
            <a:r>
              <a:rPr lang="en-US" altLang="zh-CN" sz="1400" b="1" dirty="0" err="1"/>
              <a:t>ValueStack</a:t>
            </a:r>
            <a:r>
              <a:rPr lang="en-US" altLang="zh-CN" sz="1400" b="1" dirty="0"/>
              <a:t> </a:t>
            </a:r>
            <a:r>
              <a:rPr lang="zh-CN" altLang="en-US" sz="1400" b="1" dirty="0"/>
              <a:t>对象保存在名为 “</a:t>
            </a:r>
            <a:r>
              <a:rPr lang="en-US" altLang="zh-CN" sz="1400" b="1" dirty="0" err="1"/>
              <a:t>struts.valueStack</a:t>
            </a:r>
            <a:r>
              <a:rPr lang="en-US" altLang="zh-CN" sz="1400" b="1" dirty="0"/>
              <a:t>” </a:t>
            </a:r>
            <a:r>
              <a:rPr lang="zh-CN" altLang="en-US" sz="1400" b="1" dirty="0"/>
              <a:t>的请求属性中</a:t>
            </a:r>
          </a:p>
        </p:txBody>
      </p:sp>
      <p:sp>
        <p:nvSpPr>
          <p:cNvPr id="331790" name="Freeform 14"/>
          <p:cNvSpPr>
            <a:spLocks/>
          </p:cNvSpPr>
          <p:nvPr/>
        </p:nvSpPr>
        <p:spPr bwMode="auto">
          <a:xfrm>
            <a:off x="7164388" y="3389709"/>
            <a:ext cx="1739900" cy="1728788"/>
          </a:xfrm>
          <a:custGeom>
            <a:avLst/>
            <a:gdLst/>
            <a:ahLst/>
            <a:cxnLst>
              <a:cxn ang="0">
                <a:pos x="0" y="0"/>
              </a:cxn>
              <a:cxn ang="0">
                <a:pos x="952" y="318"/>
              </a:cxn>
              <a:cxn ang="0">
                <a:pos x="862" y="1089"/>
              </a:cxn>
            </a:cxnLst>
            <a:rect l="0" t="0" r="r" b="b"/>
            <a:pathLst>
              <a:path w="1096" h="1089">
                <a:moveTo>
                  <a:pt x="0" y="0"/>
                </a:moveTo>
                <a:cubicBezTo>
                  <a:pt x="404" y="68"/>
                  <a:pt x="808" y="136"/>
                  <a:pt x="952" y="318"/>
                </a:cubicBezTo>
                <a:cubicBezTo>
                  <a:pt x="1096" y="500"/>
                  <a:pt x="979" y="794"/>
                  <a:pt x="862" y="1089"/>
                </a:cubicBezTo>
              </a:path>
            </a:pathLst>
          </a:custGeom>
          <a:noFill/>
          <a:ln w="9525" cap="flat">
            <a:solidFill>
              <a:srgbClr val="FF3300"/>
            </a:solidFill>
            <a:prstDash val="dash"/>
            <a:round/>
            <a:headEnd/>
            <a:tailEnd/>
          </a:ln>
          <a:effectLst/>
        </p:spPr>
        <p:txBody>
          <a:bodyPr/>
          <a:lstStyle/>
          <a:p>
            <a:endParaRPr lang="zh-CN" altLang="en-US"/>
          </a:p>
        </p:txBody>
      </p:sp>
    </p:spTree>
    <p:extLst>
      <p:ext uri="{BB962C8B-B14F-4D97-AF65-F5344CB8AC3E}">
        <p14:creationId xmlns:p14="http://schemas.microsoft.com/office/powerpoint/2010/main" val="90957448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802" name="Rectangle 2"/>
          <p:cNvSpPr>
            <a:spLocks noGrp="1" noChangeArrowheads="1"/>
          </p:cNvSpPr>
          <p:nvPr>
            <p:ph type="title"/>
          </p:nvPr>
        </p:nvSpPr>
        <p:spPr>
          <a:xfrm>
            <a:off x="1336104" y="485800"/>
            <a:ext cx="7772400" cy="1143000"/>
          </a:xfrm>
        </p:spPr>
        <p:txBody>
          <a:bodyPr/>
          <a:lstStyle/>
          <a:p>
            <a:r>
              <a:rPr lang="zh-CN" altLang="en-US" dirty="0">
                <a:latin typeface="微软雅黑" pitchFamily="34" charset="-122"/>
                <a:ea typeface="微软雅黑" pitchFamily="34" charset="-122"/>
              </a:rPr>
              <a:t>值 栈</a:t>
            </a:r>
          </a:p>
        </p:txBody>
      </p:sp>
      <p:sp>
        <p:nvSpPr>
          <p:cNvPr id="332803" name="Rectangle 3"/>
          <p:cNvSpPr>
            <a:spLocks noGrp="1" noChangeArrowheads="1"/>
          </p:cNvSpPr>
          <p:nvPr>
            <p:ph type="body" idx="1"/>
          </p:nvPr>
        </p:nvSpPr>
        <p:spPr>
          <a:xfrm>
            <a:off x="179512" y="1340768"/>
            <a:ext cx="8424863" cy="4114800"/>
          </a:xfrm>
        </p:spPr>
        <p:txBody>
          <a:bodyPr/>
          <a:lstStyle/>
          <a:p>
            <a:r>
              <a:rPr lang="zh-CN" altLang="en-US" sz="2400" dirty="0">
                <a:latin typeface="微软雅黑" pitchFamily="34" charset="-122"/>
                <a:ea typeface="微软雅黑" pitchFamily="34" charset="-122"/>
              </a:rPr>
              <a:t>在 </a:t>
            </a:r>
            <a:r>
              <a:rPr lang="en-US" altLang="zh-CN" sz="2400" dirty="0" err="1">
                <a:latin typeface="微软雅黑" pitchFamily="34" charset="-122"/>
                <a:ea typeface="微软雅黑" pitchFamily="34" charset="-122"/>
              </a:rPr>
              <a:t>ValueStack</a:t>
            </a:r>
            <a:r>
              <a:rPr lang="en-US" altLang="zh-CN" sz="2400" dirty="0">
                <a:latin typeface="微软雅黑" pitchFamily="34" charset="-122"/>
                <a:ea typeface="微软雅黑" pitchFamily="34" charset="-122"/>
              </a:rPr>
              <a:t> </a:t>
            </a:r>
            <a:r>
              <a:rPr lang="zh-CN" altLang="en-US" sz="2400" dirty="0">
                <a:latin typeface="微软雅黑" pitchFamily="34" charset="-122"/>
                <a:ea typeface="微软雅黑" pitchFamily="34" charset="-122"/>
              </a:rPr>
              <a:t>对象的内部有两个逻辑部分</a:t>
            </a:r>
            <a:r>
              <a:rPr lang="en-US" altLang="zh-CN" sz="2400" dirty="0">
                <a:latin typeface="微软雅黑" pitchFamily="34" charset="-122"/>
                <a:ea typeface="微软雅黑" pitchFamily="34" charset="-122"/>
              </a:rPr>
              <a:t>:</a:t>
            </a:r>
          </a:p>
          <a:p>
            <a:endParaRPr lang="en-US" altLang="zh-CN" sz="2400" dirty="0">
              <a:latin typeface="微软雅黑" pitchFamily="34" charset="-122"/>
              <a:ea typeface="微软雅黑" pitchFamily="34" charset="-122"/>
            </a:endParaRPr>
          </a:p>
        </p:txBody>
      </p:sp>
      <p:pic>
        <p:nvPicPr>
          <p:cNvPr id="332804" name="Picture 4"/>
          <p:cNvPicPr>
            <a:picLocks noChangeAspect="1" noChangeArrowheads="1"/>
          </p:cNvPicPr>
          <p:nvPr/>
        </p:nvPicPr>
        <p:blipFill>
          <a:blip r:embed="rId2"/>
          <a:srcRect/>
          <a:stretch>
            <a:fillRect/>
          </a:stretch>
        </p:blipFill>
        <p:spPr bwMode="auto">
          <a:xfrm>
            <a:off x="755650" y="1862122"/>
            <a:ext cx="4176713" cy="1593850"/>
          </a:xfrm>
          <a:prstGeom prst="rect">
            <a:avLst/>
          </a:prstGeom>
          <a:noFill/>
          <a:ln w="9525">
            <a:noFill/>
            <a:miter lim="800000"/>
            <a:headEnd/>
            <a:tailEnd/>
          </a:ln>
          <a:effectLst/>
        </p:spPr>
      </p:pic>
      <p:sp>
        <p:nvSpPr>
          <p:cNvPr id="332805" name="Text Box 5"/>
          <p:cNvSpPr txBox="1">
            <a:spLocks noChangeArrowheads="1"/>
          </p:cNvSpPr>
          <p:nvPr/>
        </p:nvSpPr>
        <p:spPr bwMode="auto">
          <a:xfrm>
            <a:off x="179387" y="3949684"/>
            <a:ext cx="5616575" cy="2893100"/>
          </a:xfrm>
          <a:prstGeom prst="rect">
            <a:avLst/>
          </a:prstGeom>
          <a:solidFill>
            <a:srgbClr val="66FF33"/>
          </a:solidFill>
          <a:ln w="9525">
            <a:noFill/>
            <a:miter lim="800000"/>
            <a:headEnd/>
            <a:tailEnd/>
          </a:ln>
          <a:effectLst/>
        </p:spPr>
        <p:txBody>
          <a:bodyPr wrap="square">
            <a:spAutoFit/>
          </a:bodyPr>
          <a:lstStyle/>
          <a:p>
            <a:pPr>
              <a:lnSpc>
                <a:spcPct val="120000"/>
              </a:lnSpc>
              <a:spcBef>
                <a:spcPct val="20000"/>
              </a:spcBef>
            </a:pPr>
            <a:r>
              <a:rPr lang="en-US" altLang="zh-CN" sz="1400" b="1" dirty="0" err="1"/>
              <a:t>ContextMap</a:t>
            </a:r>
            <a:r>
              <a:rPr lang="en-US" altLang="zh-CN" sz="1400" b="1" dirty="0"/>
              <a:t>: Struts </a:t>
            </a:r>
            <a:r>
              <a:rPr lang="zh-CN" altLang="en-US" sz="1400" b="1" dirty="0"/>
              <a:t>把各种各样的映射关系</a:t>
            </a:r>
            <a:r>
              <a:rPr lang="en-US" altLang="zh-CN" sz="1400" b="1" dirty="0"/>
              <a:t>(</a:t>
            </a:r>
            <a:r>
              <a:rPr lang="zh-CN" altLang="en-US" sz="1400" b="1" dirty="0"/>
              <a:t>一些 </a:t>
            </a:r>
            <a:r>
              <a:rPr lang="en-US" altLang="zh-CN" sz="1400" b="1" dirty="0"/>
              <a:t>Map </a:t>
            </a:r>
            <a:r>
              <a:rPr lang="zh-CN" altLang="en-US" sz="1400" b="1" dirty="0"/>
              <a:t>类型的对象</a:t>
            </a:r>
            <a:r>
              <a:rPr lang="en-US" altLang="zh-CN" sz="1400" b="1" dirty="0"/>
              <a:t>) </a:t>
            </a:r>
            <a:r>
              <a:rPr lang="zh-CN" altLang="en-US" sz="1400" b="1" dirty="0"/>
              <a:t>压入 </a:t>
            </a:r>
            <a:r>
              <a:rPr lang="en-US" altLang="zh-CN" sz="1400" b="1" dirty="0" err="1"/>
              <a:t>ContextMap</a:t>
            </a:r>
            <a:r>
              <a:rPr lang="en-US" altLang="zh-CN" sz="1400" b="1" dirty="0"/>
              <a:t> </a:t>
            </a:r>
            <a:r>
              <a:rPr lang="zh-CN" altLang="en-US" sz="1400" b="1" dirty="0"/>
              <a:t>中</a:t>
            </a:r>
            <a:r>
              <a:rPr lang="en-US" altLang="zh-CN" sz="1400" b="1" dirty="0"/>
              <a:t>.  </a:t>
            </a:r>
            <a:r>
              <a:rPr lang="zh-CN" altLang="en-US" sz="1400" b="1" dirty="0"/>
              <a:t>实际上就是对 </a:t>
            </a:r>
            <a:r>
              <a:rPr lang="en-US" altLang="zh-CN" sz="1400" b="1" dirty="0" err="1"/>
              <a:t>ActionContext</a:t>
            </a:r>
            <a:r>
              <a:rPr lang="en-US" altLang="zh-CN" sz="1400" b="1" dirty="0"/>
              <a:t> </a:t>
            </a:r>
            <a:r>
              <a:rPr lang="zh-CN" altLang="en-US" sz="1400" b="1" dirty="0"/>
              <a:t>的一个引用</a:t>
            </a:r>
          </a:p>
          <a:p>
            <a:pPr>
              <a:lnSpc>
                <a:spcPct val="120000"/>
              </a:lnSpc>
              <a:spcBef>
                <a:spcPct val="20000"/>
              </a:spcBef>
            </a:pPr>
            <a:r>
              <a:rPr lang="en-US" altLang="zh-CN" sz="1400" b="1" dirty="0"/>
              <a:t>Struts </a:t>
            </a:r>
            <a:r>
              <a:rPr lang="zh-CN" altLang="en-US" sz="1400" b="1" dirty="0"/>
              <a:t>会把下面这些映射压入 </a:t>
            </a:r>
            <a:r>
              <a:rPr lang="en-US" altLang="zh-CN" sz="1400" b="1" dirty="0" err="1"/>
              <a:t>ContextMap</a:t>
            </a:r>
            <a:r>
              <a:rPr lang="en-US" altLang="zh-CN" sz="1400" b="1" dirty="0"/>
              <a:t> </a:t>
            </a:r>
            <a:r>
              <a:rPr lang="zh-CN" altLang="en-US" sz="1400" b="1" dirty="0"/>
              <a:t>中</a:t>
            </a:r>
          </a:p>
          <a:p>
            <a:pPr lvl="1">
              <a:lnSpc>
                <a:spcPct val="120000"/>
              </a:lnSpc>
              <a:spcBef>
                <a:spcPct val="20000"/>
              </a:spcBef>
              <a:buFontTx/>
              <a:buChar char="–"/>
            </a:pPr>
            <a:r>
              <a:rPr lang="en-US" altLang="zh-CN" sz="1400" dirty="0"/>
              <a:t>parameters: </a:t>
            </a:r>
            <a:r>
              <a:rPr lang="zh-CN" altLang="en-US" sz="1400" dirty="0"/>
              <a:t>该 </a:t>
            </a:r>
            <a:r>
              <a:rPr lang="en-US" altLang="zh-CN" sz="1400" dirty="0"/>
              <a:t>Map </a:t>
            </a:r>
            <a:r>
              <a:rPr lang="zh-CN" altLang="en-US" sz="1400" dirty="0"/>
              <a:t>中包含当前请求的请求参数</a:t>
            </a:r>
          </a:p>
          <a:p>
            <a:pPr lvl="1">
              <a:lnSpc>
                <a:spcPct val="120000"/>
              </a:lnSpc>
              <a:spcBef>
                <a:spcPct val="20000"/>
              </a:spcBef>
              <a:buFontTx/>
              <a:buChar char="–"/>
            </a:pPr>
            <a:r>
              <a:rPr lang="en-US" altLang="zh-CN" sz="1400" dirty="0"/>
              <a:t>request: </a:t>
            </a:r>
            <a:r>
              <a:rPr lang="zh-CN" altLang="en-US" sz="1400" dirty="0"/>
              <a:t>该 </a:t>
            </a:r>
            <a:r>
              <a:rPr lang="en-US" altLang="zh-CN" sz="1400" dirty="0"/>
              <a:t>Map </a:t>
            </a:r>
            <a:r>
              <a:rPr lang="zh-CN" altLang="en-US" sz="1400" dirty="0"/>
              <a:t>中包含当前 </a:t>
            </a:r>
            <a:r>
              <a:rPr lang="en-US" altLang="zh-CN" sz="1400" dirty="0"/>
              <a:t>request </a:t>
            </a:r>
            <a:r>
              <a:rPr lang="zh-CN" altLang="en-US" sz="1400" dirty="0"/>
              <a:t>对象中的所有属性</a:t>
            </a:r>
          </a:p>
          <a:p>
            <a:pPr lvl="1">
              <a:lnSpc>
                <a:spcPct val="120000"/>
              </a:lnSpc>
              <a:spcBef>
                <a:spcPct val="20000"/>
              </a:spcBef>
              <a:buFontTx/>
              <a:buChar char="–"/>
            </a:pPr>
            <a:r>
              <a:rPr lang="en-US" altLang="zh-CN" sz="1400" dirty="0"/>
              <a:t>session: </a:t>
            </a:r>
            <a:r>
              <a:rPr lang="zh-CN" altLang="en-US" sz="1400" dirty="0"/>
              <a:t>该 </a:t>
            </a:r>
            <a:r>
              <a:rPr lang="en-US" altLang="zh-CN" sz="1400" dirty="0"/>
              <a:t>Map </a:t>
            </a:r>
            <a:r>
              <a:rPr lang="zh-CN" altLang="en-US" sz="1400" dirty="0"/>
              <a:t>中包含当前 </a:t>
            </a:r>
            <a:r>
              <a:rPr lang="en-US" altLang="zh-CN" sz="1400" dirty="0"/>
              <a:t>session </a:t>
            </a:r>
            <a:r>
              <a:rPr lang="zh-CN" altLang="en-US" sz="1400" dirty="0"/>
              <a:t>对象中的所有属性</a:t>
            </a:r>
          </a:p>
          <a:p>
            <a:pPr lvl="1">
              <a:lnSpc>
                <a:spcPct val="120000"/>
              </a:lnSpc>
              <a:spcBef>
                <a:spcPct val="20000"/>
              </a:spcBef>
              <a:buFontTx/>
              <a:buChar char="–"/>
            </a:pPr>
            <a:r>
              <a:rPr lang="en-US" altLang="zh-CN" sz="1400" dirty="0"/>
              <a:t>application:</a:t>
            </a:r>
            <a:r>
              <a:rPr lang="zh-CN" altLang="en-US" sz="1400" dirty="0"/>
              <a:t>该 </a:t>
            </a:r>
            <a:r>
              <a:rPr lang="en-US" altLang="zh-CN" sz="1400" dirty="0"/>
              <a:t>Map </a:t>
            </a:r>
            <a:r>
              <a:rPr lang="zh-CN" altLang="en-US" sz="1400" dirty="0"/>
              <a:t>中包含当前 </a:t>
            </a:r>
            <a:r>
              <a:rPr lang="en-US" altLang="zh-CN" sz="1400" dirty="0"/>
              <a:t>application  </a:t>
            </a:r>
            <a:r>
              <a:rPr lang="zh-CN" altLang="en-US" sz="1400" dirty="0"/>
              <a:t>对象中的所有属性</a:t>
            </a:r>
          </a:p>
          <a:p>
            <a:pPr lvl="1">
              <a:lnSpc>
                <a:spcPct val="120000"/>
              </a:lnSpc>
              <a:spcBef>
                <a:spcPct val="20000"/>
              </a:spcBef>
              <a:buFontTx/>
              <a:buChar char="–"/>
            </a:pPr>
            <a:r>
              <a:rPr lang="en-US" altLang="zh-CN" sz="1400" dirty="0" err="1"/>
              <a:t>attr</a:t>
            </a:r>
            <a:r>
              <a:rPr lang="en-US" altLang="zh-CN" sz="1400" dirty="0"/>
              <a:t>: </a:t>
            </a:r>
            <a:r>
              <a:rPr lang="zh-CN" altLang="en-US" sz="1400" dirty="0"/>
              <a:t>该 </a:t>
            </a:r>
            <a:r>
              <a:rPr lang="en-US" altLang="zh-CN" sz="1400" dirty="0"/>
              <a:t>Map </a:t>
            </a:r>
            <a:r>
              <a:rPr lang="zh-CN" altLang="en-US" sz="1400" dirty="0"/>
              <a:t>按如下顺序来检索某个属性</a:t>
            </a:r>
            <a:r>
              <a:rPr lang="en-US" altLang="zh-CN" sz="1400" dirty="0"/>
              <a:t>: request, session, application</a:t>
            </a:r>
          </a:p>
          <a:p>
            <a:pPr>
              <a:lnSpc>
                <a:spcPct val="120000"/>
              </a:lnSpc>
              <a:spcBef>
                <a:spcPct val="20000"/>
              </a:spcBef>
            </a:pPr>
            <a:endParaRPr lang="en-US" altLang="zh-CN" sz="1000" b="1" dirty="0"/>
          </a:p>
        </p:txBody>
      </p:sp>
      <p:sp>
        <p:nvSpPr>
          <p:cNvPr id="332806" name="Rectangle 6"/>
          <p:cNvSpPr>
            <a:spLocks noChangeArrowheads="1"/>
          </p:cNvSpPr>
          <p:nvPr/>
        </p:nvSpPr>
        <p:spPr bwMode="auto">
          <a:xfrm>
            <a:off x="1336675" y="2044684"/>
            <a:ext cx="498475" cy="166688"/>
          </a:xfrm>
          <a:prstGeom prst="rect">
            <a:avLst/>
          </a:prstGeom>
          <a:noFill/>
          <a:ln w="9525">
            <a:solidFill>
              <a:srgbClr val="FF3300"/>
            </a:solidFill>
            <a:prstDash val="dash"/>
            <a:miter lim="800000"/>
            <a:headEnd/>
            <a:tailEnd/>
          </a:ln>
          <a:effectLst/>
        </p:spPr>
        <p:txBody>
          <a:bodyPr wrap="none" anchor="ctr"/>
          <a:lstStyle/>
          <a:p>
            <a:endParaRPr lang="zh-CN" altLang="en-US"/>
          </a:p>
        </p:txBody>
      </p:sp>
      <p:sp>
        <p:nvSpPr>
          <p:cNvPr id="332807" name="Freeform 7"/>
          <p:cNvSpPr>
            <a:spLocks/>
          </p:cNvSpPr>
          <p:nvPr/>
        </p:nvSpPr>
        <p:spPr bwMode="auto">
          <a:xfrm>
            <a:off x="192088" y="2149459"/>
            <a:ext cx="1139825" cy="1800225"/>
          </a:xfrm>
          <a:custGeom>
            <a:avLst/>
            <a:gdLst/>
            <a:ahLst/>
            <a:cxnLst>
              <a:cxn ang="0">
                <a:pos x="718" y="0"/>
              </a:cxn>
              <a:cxn ang="0">
                <a:pos x="83" y="408"/>
              </a:cxn>
              <a:cxn ang="0">
                <a:pos x="219" y="1134"/>
              </a:cxn>
            </a:cxnLst>
            <a:rect l="0" t="0" r="r" b="b"/>
            <a:pathLst>
              <a:path w="718" h="1134">
                <a:moveTo>
                  <a:pt x="718" y="0"/>
                </a:moveTo>
                <a:cubicBezTo>
                  <a:pt x="442" y="109"/>
                  <a:pt x="166" y="219"/>
                  <a:pt x="83" y="408"/>
                </a:cubicBezTo>
                <a:cubicBezTo>
                  <a:pt x="0" y="597"/>
                  <a:pt x="109" y="865"/>
                  <a:pt x="219" y="1134"/>
                </a:cubicBezTo>
              </a:path>
            </a:pathLst>
          </a:custGeom>
          <a:noFill/>
          <a:ln w="9525" cap="flat">
            <a:solidFill>
              <a:srgbClr val="FF3300"/>
            </a:solidFill>
            <a:prstDash val="dash"/>
            <a:round/>
            <a:headEnd/>
            <a:tailEnd/>
          </a:ln>
          <a:effectLst/>
        </p:spPr>
        <p:txBody>
          <a:bodyPr/>
          <a:lstStyle/>
          <a:p>
            <a:endParaRPr lang="zh-CN" altLang="en-US"/>
          </a:p>
        </p:txBody>
      </p:sp>
      <p:pic>
        <p:nvPicPr>
          <p:cNvPr id="332808" name="Picture 8"/>
          <p:cNvPicPr>
            <a:picLocks noChangeAspect="1" noChangeArrowheads="1"/>
          </p:cNvPicPr>
          <p:nvPr/>
        </p:nvPicPr>
        <p:blipFill>
          <a:blip r:embed="rId3"/>
          <a:srcRect/>
          <a:stretch>
            <a:fillRect/>
          </a:stretch>
        </p:blipFill>
        <p:spPr bwMode="auto">
          <a:xfrm>
            <a:off x="179388" y="6708759"/>
            <a:ext cx="4319587" cy="128588"/>
          </a:xfrm>
          <a:prstGeom prst="rect">
            <a:avLst/>
          </a:prstGeom>
          <a:noFill/>
          <a:ln w="9525">
            <a:noFill/>
            <a:miter lim="800000"/>
            <a:headEnd/>
            <a:tailEnd/>
          </a:ln>
          <a:effectLst/>
        </p:spPr>
      </p:pic>
      <p:pic>
        <p:nvPicPr>
          <p:cNvPr id="332809" name="Picture 9"/>
          <p:cNvPicPr>
            <a:picLocks noChangeAspect="1" noChangeArrowheads="1"/>
          </p:cNvPicPr>
          <p:nvPr/>
        </p:nvPicPr>
        <p:blipFill>
          <a:blip r:embed="rId4"/>
          <a:srcRect/>
          <a:stretch>
            <a:fillRect/>
          </a:stretch>
        </p:blipFill>
        <p:spPr bwMode="auto">
          <a:xfrm>
            <a:off x="5292725" y="2573322"/>
            <a:ext cx="7553325" cy="171450"/>
          </a:xfrm>
          <a:prstGeom prst="rect">
            <a:avLst/>
          </a:prstGeom>
          <a:noFill/>
          <a:ln w="9525">
            <a:noFill/>
            <a:miter lim="800000"/>
            <a:headEnd/>
            <a:tailEnd/>
          </a:ln>
          <a:effectLst/>
        </p:spPr>
      </p:pic>
      <p:pic>
        <p:nvPicPr>
          <p:cNvPr id="332810" name="Picture 10"/>
          <p:cNvPicPr>
            <a:picLocks noChangeAspect="1" noChangeArrowheads="1"/>
          </p:cNvPicPr>
          <p:nvPr/>
        </p:nvPicPr>
        <p:blipFill>
          <a:blip r:embed="rId5"/>
          <a:srcRect/>
          <a:stretch>
            <a:fillRect/>
          </a:stretch>
        </p:blipFill>
        <p:spPr bwMode="auto">
          <a:xfrm>
            <a:off x="5316986" y="2211372"/>
            <a:ext cx="3305175" cy="152400"/>
          </a:xfrm>
          <a:prstGeom prst="rect">
            <a:avLst/>
          </a:prstGeom>
          <a:noFill/>
          <a:ln w="9525">
            <a:noFill/>
            <a:miter lim="800000"/>
            <a:headEnd/>
            <a:tailEnd/>
          </a:ln>
          <a:effectLst/>
        </p:spPr>
      </p:pic>
      <p:sp>
        <p:nvSpPr>
          <p:cNvPr id="332811" name="Rectangle 11"/>
          <p:cNvSpPr>
            <a:spLocks noChangeArrowheads="1"/>
          </p:cNvSpPr>
          <p:nvPr/>
        </p:nvSpPr>
        <p:spPr bwMode="auto">
          <a:xfrm>
            <a:off x="1331913" y="3130534"/>
            <a:ext cx="349250" cy="133350"/>
          </a:xfrm>
          <a:prstGeom prst="rect">
            <a:avLst/>
          </a:prstGeom>
          <a:noFill/>
          <a:ln w="9525">
            <a:solidFill>
              <a:srgbClr val="FF3300"/>
            </a:solidFill>
            <a:prstDash val="dash"/>
            <a:miter lim="800000"/>
            <a:headEnd/>
            <a:tailEnd/>
          </a:ln>
          <a:effectLst/>
        </p:spPr>
        <p:txBody>
          <a:bodyPr wrap="none" anchor="ctr"/>
          <a:lstStyle/>
          <a:p>
            <a:endParaRPr lang="zh-CN" altLang="en-US"/>
          </a:p>
        </p:txBody>
      </p:sp>
      <p:sp>
        <p:nvSpPr>
          <p:cNvPr id="332812" name="Text Box 12"/>
          <p:cNvSpPr txBox="1">
            <a:spLocks noChangeArrowheads="1"/>
          </p:cNvSpPr>
          <p:nvPr/>
        </p:nvSpPr>
        <p:spPr bwMode="auto">
          <a:xfrm>
            <a:off x="5292725" y="3230547"/>
            <a:ext cx="3600450" cy="588687"/>
          </a:xfrm>
          <a:prstGeom prst="rect">
            <a:avLst/>
          </a:prstGeom>
          <a:solidFill>
            <a:srgbClr val="66FF33"/>
          </a:solidFill>
          <a:ln w="9525">
            <a:noFill/>
            <a:miter lim="800000"/>
            <a:headEnd/>
            <a:tailEnd/>
          </a:ln>
          <a:effectLst/>
        </p:spPr>
        <p:txBody>
          <a:bodyPr>
            <a:spAutoFit/>
          </a:bodyPr>
          <a:lstStyle/>
          <a:p>
            <a:pPr>
              <a:lnSpc>
                <a:spcPct val="120000"/>
              </a:lnSpc>
              <a:spcBef>
                <a:spcPct val="20000"/>
              </a:spcBef>
            </a:pPr>
            <a:r>
              <a:rPr lang="en-US" altLang="en-US" sz="1400" b="1" dirty="0" err="1"/>
              <a:t>ObjectStack</a:t>
            </a:r>
            <a:r>
              <a:rPr lang="en-US" altLang="en-US" sz="1400" b="1" dirty="0"/>
              <a:t>: Struts  </a:t>
            </a:r>
            <a:r>
              <a:rPr lang="en-US" altLang="en-US" sz="1400" b="1" dirty="0" smtClean="0"/>
              <a:t>把 Action </a:t>
            </a:r>
            <a:r>
              <a:rPr lang="en-US" altLang="en-US" sz="1400" b="1" dirty="0" err="1" smtClean="0"/>
              <a:t>和相关对象压入</a:t>
            </a:r>
            <a:r>
              <a:rPr lang="en-US" altLang="en-US" sz="1400" b="1" dirty="0" smtClean="0"/>
              <a:t> </a:t>
            </a:r>
            <a:r>
              <a:rPr lang="en-US" altLang="en-US" sz="1400" b="1" dirty="0" err="1"/>
              <a:t>ObjectStack</a:t>
            </a:r>
            <a:r>
              <a:rPr lang="en-US" altLang="en-US" sz="1400" b="1" dirty="0"/>
              <a:t> 中</a:t>
            </a:r>
            <a:endParaRPr lang="zh-CN" altLang="en-US" sz="1000" b="1" dirty="0"/>
          </a:p>
        </p:txBody>
      </p:sp>
      <p:sp>
        <p:nvSpPr>
          <p:cNvPr id="332813" name="Freeform 13"/>
          <p:cNvSpPr>
            <a:spLocks/>
          </p:cNvSpPr>
          <p:nvPr/>
        </p:nvSpPr>
        <p:spPr bwMode="auto">
          <a:xfrm>
            <a:off x="1692275" y="2893997"/>
            <a:ext cx="4103688" cy="336550"/>
          </a:xfrm>
          <a:custGeom>
            <a:avLst/>
            <a:gdLst/>
            <a:ahLst/>
            <a:cxnLst>
              <a:cxn ang="0">
                <a:pos x="0" y="166"/>
              </a:cxn>
              <a:cxn ang="0">
                <a:pos x="771" y="30"/>
              </a:cxn>
              <a:cxn ang="0">
                <a:pos x="2177" y="30"/>
              </a:cxn>
              <a:cxn ang="0">
                <a:pos x="2585" y="212"/>
              </a:cxn>
            </a:cxnLst>
            <a:rect l="0" t="0" r="r" b="b"/>
            <a:pathLst>
              <a:path w="2585" h="212">
                <a:moveTo>
                  <a:pt x="0" y="166"/>
                </a:moveTo>
                <a:cubicBezTo>
                  <a:pt x="204" y="109"/>
                  <a:pt x="408" y="53"/>
                  <a:pt x="771" y="30"/>
                </a:cubicBezTo>
                <a:cubicBezTo>
                  <a:pt x="1134" y="7"/>
                  <a:pt x="1875" y="0"/>
                  <a:pt x="2177" y="30"/>
                </a:cubicBezTo>
                <a:cubicBezTo>
                  <a:pt x="2479" y="60"/>
                  <a:pt x="2532" y="136"/>
                  <a:pt x="2585" y="212"/>
                </a:cubicBezTo>
              </a:path>
            </a:pathLst>
          </a:custGeom>
          <a:noFill/>
          <a:ln w="9525" cap="flat">
            <a:solidFill>
              <a:srgbClr val="FF3300"/>
            </a:solidFill>
            <a:prstDash val="dash"/>
            <a:round/>
            <a:headEnd/>
            <a:tailEnd/>
          </a:ln>
          <a:effectLst/>
        </p:spPr>
        <p:txBody>
          <a:bodyPr/>
          <a:lstStyle/>
          <a:p>
            <a:endParaRPr lang="zh-CN" altLang="en-US"/>
          </a:p>
        </p:txBody>
      </p:sp>
    </p:spTree>
    <p:extLst>
      <p:ext uri="{BB962C8B-B14F-4D97-AF65-F5344CB8AC3E}">
        <p14:creationId xmlns:p14="http://schemas.microsoft.com/office/powerpoint/2010/main" val="215731002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890" name="Rectangle 2"/>
          <p:cNvSpPr>
            <a:spLocks noGrp="1" noChangeArrowheads="1"/>
          </p:cNvSpPr>
          <p:nvPr>
            <p:ph type="title"/>
          </p:nvPr>
        </p:nvSpPr>
        <p:spPr>
          <a:xfrm>
            <a:off x="1264096" y="557808"/>
            <a:ext cx="7772400" cy="1143000"/>
          </a:xfrm>
        </p:spPr>
        <p:txBody>
          <a:bodyPr/>
          <a:lstStyle/>
          <a:p>
            <a:r>
              <a:rPr lang="zh-CN" altLang="en-US" dirty="0">
                <a:latin typeface="微软雅黑" pitchFamily="34" charset="-122"/>
                <a:ea typeface="微软雅黑" pitchFamily="34" charset="-122"/>
              </a:rPr>
              <a:t>值 栈</a:t>
            </a:r>
          </a:p>
        </p:txBody>
      </p:sp>
      <p:sp>
        <p:nvSpPr>
          <p:cNvPr id="293891" name="Rectangle 3"/>
          <p:cNvSpPr>
            <a:spLocks noGrp="1" noChangeArrowheads="1"/>
          </p:cNvSpPr>
          <p:nvPr>
            <p:ph type="body" idx="1"/>
          </p:nvPr>
        </p:nvSpPr>
        <p:spPr>
          <a:xfrm>
            <a:off x="179388" y="1562839"/>
            <a:ext cx="8713787" cy="3162305"/>
          </a:xfrm>
        </p:spPr>
        <p:txBody>
          <a:bodyPr/>
          <a:lstStyle/>
          <a:p>
            <a:r>
              <a:rPr lang="zh-CN" altLang="en-US" sz="1800" dirty="0">
                <a:latin typeface="微软雅黑" pitchFamily="34" charset="-122"/>
                <a:ea typeface="微软雅黑" pitchFamily="34" charset="-122"/>
              </a:rPr>
              <a:t>在 </a:t>
            </a:r>
            <a:r>
              <a:rPr lang="en-US" altLang="zh-CN" sz="1800" dirty="0" err="1">
                <a:latin typeface="微软雅黑" pitchFamily="34" charset="-122"/>
                <a:ea typeface="微软雅黑" pitchFamily="34" charset="-122"/>
              </a:rPr>
              <a:t>ValueStack</a:t>
            </a:r>
            <a:r>
              <a:rPr lang="en-US" altLang="zh-CN" sz="1800" dirty="0">
                <a:latin typeface="微软雅黑" pitchFamily="34" charset="-122"/>
                <a:ea typeface="微软雅黑" pitchFamily="34" charset="-122"/>
              </a:rPr>
              <a:t> </a:t>
            </a:r>
            <a:r>
              <a:rPr lang="zh-CN" altLang="en-US" sz="1800" dirty="0">
                <a:latin typeface="微软雅黑" pitchFamily="34" charset="-122"/>
                <a:ea typeface="微软雅黑" pitchFamily="34" charset="-122"/>
              </a:rPr>
              <a:t>对象的内部有两个逻辑部分</a:t>
            </a:r>
            <a:r>
              <a:rPr lang="en-US" altLang="zh-CN" sz="1800" dirty="0">
                <a:latin typeface="微软雅黑" pitchFamily="34" charset="-122"/>
                <a:ea typeface="微软雅黑" pitchFamily="34" charset="-122"/>
              </a:rPr>
              <a:t>:</a:t>
            </a:r>
          </a:p>
          <a:p>
            <a:pPr lvl="1"/>
            <a:r>
              <a:rPr lang="en-US" altLang="zh-CN" sz="1600" dirty="0" err="1">
                <a:latin typeface="微软雅黑" pitchFamily="34" charset="-122"/>
                <a:ea typeface="微软雅黑" pitchFamily="34" charset="-122"/>
              </a:rPr>
              <a:t>ObjectStack</a:t>
            </a:r>
            <a:r>
              <a:rPr lang="en-US" altLang="zh-CN" sz="1600" dirty="0">
                <a:latin typeface="微软雅黑" pitchFamily="34" charset="-122"/>
                <a:ea typeface="微软雅黑" pitchFamily="34" charset="-122"/>
              </a:rPr>
              <a:t>: Struts  </a:t>
            </a:r>
            <a:r>
              <a:rPr lang="zh-CN" altLang="en-US" sz="1600" dirty="0" smtClean="0">
                <a:latin typeface="微软雅黑" pitchFamily="34" charset="-122"/>
                <a:ea typeface="微软雅黑" pitchFamily="34" charset="-122"/>
              </a:rPr>
              <a:t>把</a:t>
            </a:r>
            <a:r>
              <a:rPr lang="zh-CN" altLang="en-US" sz="1600" dirty="0">
                <a:latin typeface="微软雅黑" pitchFamily="34" charset="-122"/>
                <a:ea typeface="微软雅黑" pitchFamily="34" charset="-122"/>
              </a:rPr>
              <a:t> </a:t>
            </a:r>
            <a:r>
              <a:rPr lang="en-US" altLang="zh-CN" sz="1600" dirty="0" smtClean="0">
                <a:latin typeface="微软雅黑" pitchFamily="34" charset="-122"/>
                <a:ea typeface="微软雅黑" pitchFamily="34" charset="-122"/>
              </a:rPr>
              <a:t>Action </a:t>
            </a:r>
            <a:r>
              <a:rPr lang="zh-CN" altLang="en-US" sz="1600" dirty="0" smtClean="0">
                <a:latin typeface="微软雅黑" pitchFamily="34" charset="-122"/>
                <a:ea typeface="微软雅黑" pitchFamily="34" charset="-122"/>
              </a:rPr>
              <a:t>和</a:t>
            </a:r>
            <a:r>
              <a:rPr lang="zh-CN" altLang="en-US" sz="1600" dirty="0">
                <a:latin typeface="微软雅黑" pitchFamily="34" charset="-122"/>
                <a:ea typeface="微软雅黑" pitchFamily="34" charset="-122"/>
              </a:rPr>
              <a:t>相关对象压入 </a:t>
            </a:r>
            <a:r>
              <a:rPr lang="en-US" altLang="zh-CN" sz="1600" dirty="0" err="1">
                <a:latin typeface="微软雅黑" pitchFamily="34" charset="-122"/>
                <a:ea typeface="微软雅黑" pitchFamily="34" charset="-122"/>
              </a:rPr>
              <a:t>ObjectStack</a:t>
            </a:r>
            <a:r>
              <a:rPr lang="en-US" altLang="zh-CN" sz="1600" dirty="0">
                <a:latin typeface="微软雅黑" pitchFamily="34" charset="-122"/>
                <a:ea typeface="微软雅黑" pitchFamily="34" charset="-122"/>
              </a:rPr>
              <a:t> </a:t>
            </a:r>
            <a:r>
              <a:rPr lang="zh-CN" altLang="en-US" sz="1600" dirty="0">
                <a:latin typeface="微软雅黑" pitchFamily="34" charset="-122"/>
                <a:ea typeface="微软雅黑" pitchFamily="34" charset="-122"/>
              </a:rPr>
              <a:t>中</a:t>
            </a:r>
          </a:p>
          <a:p>
            <a:pPr lvl="1"/>
            <a:r>
              <a:rPr lang="en-US" altLang="zh-CN" sz="1600" dirty="0" err="1">
                <a:latin typeface="微软雅黑" pitchFamily="34" charset="-122"/>
                <a:ea typeface="微软雅黑" pitchFamily="34" charset="-122"/>
              </a:rPr>
              <a:t>ContextMap</a:t>
            </a:r>
            <a:r>
              <a:rPr lang="en-US" altLang="zh-CN" sz="1600" dirty="0">
                <a:latin typeface="微软雅黑" pitchFamily="34" charset="-122"/>
                <a:ea typeface="微软雅黑" pitchFamily="34" charset="-122"/>
              </a:rPr>
              <a:t>: Struts </a:t>
            </a:r>
            <a:r>
              <a:rPr lang="zh-CN" altLang="en-US" sz="1600" dirty="0">
                <a:latin typeface="微软雅黑" pitchFamily="34" charset="-122"/>
                <a:ea typeface="微软雅黑" pitchFamily="34" charset="-122"/>
              </a:rPr>
              <a:t>把各种各样的映射关系</a:t>
            </a:r>
            <a:r>
              <a:rPr lang="en-US" altLang="zh-CN" sz="1600" dirty="0">
                <a:latin typeface="微软雅黑" pitchFamily="34" charset="-122"/>
                <a:ea typeface="微软雅黑" pitchFamily="34" charset="-122"/>
              </a:rPr>
              <a:t>(</a:t>
            </a:r>
            <a:r>
              <a:rPr lang="zh-CN" altLang="en-US" sz="1600" dirty="0">
                <a:latin typeface="微软雅黑" pitchFamily="34" charset="-122"/>
                <a:ea typeface="微软雅黑" pitchFamily="34" charset="-122"/>
              </a:rPr>
              <a:t>一些 </a:t>
            </a:r>
            <a:r>
              <a:rPr lang="en-US" altLang="zh-CN" sz="1600" dirty="0">
                <a:latin typeface="微软雅黑" pitchFamily="34" charset="-122"/>
                <a:ea typeface="微软雅黑" pitchFamily="34" charset="-122"/>
              </a:rPr>
              <a:t>Map </a:t>
            </a:r>
            <a:r>
              <a:rPr lang="zh-CN" altLang="en-US" sz="1600" dirty="0">
                <a:latin typeface="微软雅黑" pitchFamily="34" charset="-122"/>
                <a:ea typeface="微软雅黑" pitchFamily="34" charset="-122"/>
              </a:rPr>
              <a:t>类型的对象</a:t>
            </a:r>
            <a:r>
              <a:rPr lang="en-US" altLang="zh-CN" sz="1600" dirty="0">
                <a:latin typeface="微软雅黑" pitchFamily="34" charset="-122"/>
                <a:ea typeface="微软雅黑" pitchFamily="34" charset="-122"/>
              </a:rPr>
              <a:t>) </a:t>
            </a:r>
            <a:r>
              <a:rPr lang="zh-CN" altLang="en-US" sz="1600" dirty="0">
                <a:latin typeface="微软雅黑" pitchFamily="34" charset="-122"/>
                <a:ea typeface="微软雅黑" pitchFamily="34" charset="-122"/>
              </a:rPr>
              <a:t>压入 </a:t>
            </a:r>
            <a:r>
              <a:rPr lang="en-US" altLang="zh-CN" sz="1600" dirty="0" err="1">
                <a:latin typeface="微软雅黑" pitchFamily="34" charset="-122"/>
                <a:ea typeface="微软雅黑" pitchFamily="34" charset="-122"/>
              </a:rPr>
              <a:t>ContextMap</a:t>
            </a:r>
            <a:r>
              <a:rPr lang="en-US" altLang="zh-CN" sz="1600" dirty="0">
                <a:latin typeface="微软雅黑" pitchFamily="34" charset="-122"/>
                <a:ea typeface="微软雅黑" pitchFamily="34" charset="-122"/>
              </a:rPr>
              <a:t> </a:t>
            </a:r>
            <a:r>
              <a:rPr lang="zh-CN" altLang="en-US" sz="1600" dirty="0">
                <a:latin typeface="微软雅黑" pitchFamily="34" charset="-122"/>
                <a:ea typeface="微软雅黑" pitchFamily="34" charset="-122"/>
              </a:rPr>
              <a:t>中</a:t>
            </a:r>
            <a:r>
              <a:rPr lang="en-US" altLang="zh-CN" sz="1600" dirty="0">
                <a:latin typeface="微软雅黑" pitchFamily="34" charset="-122"/>
                <a:ea typeface="微软雅黑" pitchFamily="34" charset="-122"/>
              </a:rPr>
              <a:t>.  </a:t>
            </a:r>
            <a:r>
              <a:rPr lang="zh-CN" altLang="en-US" sz="1600" dirty="0">
                <a:latin typeface="微软雅黑" pitchFamily="34" charset="-122"/>
                <a:ea typeface="微软雅黑" pitchFamily="34" charset="-122"/>
              </a:rPr>
              <a:t>实际上就是对 </a:t>
            </a:r>
            <a:r>
              <a:rPr lang="en-US" altLang="zh-CN" sz="1600" dirty="0" err="1">
                <a:latin typeface="微软雅黑" pitchFamily="34" charset="-122"/>
                <a:ea typeface="微软雅黑" pitchFamily="34" charset="-122"/>
              </a:rPr>
              <a:t>ActionContext</a:t>
            </a:r>
            <a:r>
              <a:rPr lang="en-US" altLang="zh-CN" sz="1600" dirty="0">
                <a:latin typeface="微软雅黑" pitchFamily="34" charset="-122"/>
                <a:ea typeface="微软雅黑" pitchFamily="34" charset="-122"/>
              </a:rPr>
              <a:t> </a:t>
            </a:r>
            <a:r>
              <a:rPr lang="zh-CN" altLang="en-US" sz="1600" dirty="0">
                <a:latin typeface="微软雅黑" pitchFamily="34" charset="-122"/>
                <a:ea typeface="微软雅黑" pitchFamily="34" charset="-122"/>
              </a:rPr>
              <a:t>的一个引用</a:t>
            </a:r>
          </a:p>
          <a:p>
            <a:r>
              <a:rPr lang="en-US" altLang="zh-CN" sz="1800" dirty="0">
                <a:latin typeface="微软雅黑" pitchFamily="34" charset="-122"/>
                <a:ea typeface="微软雅黑" pitchFamily="34" charset="-122"/>
              </a:rPr>
              <a:t>Struts </a:t>
            </a:r>
            <a:r>
              <a:rPr lang="zh-CN" altLang="en-US" sz="1800" dirty="0">
                <a:latin typeface="微软雅黑" pitchFamily="34" charset="-122"/>
                <a:ea typeface="微软雅黑" pitchFamily="34" charset="-122"/>
              </a:rPr>
              <a:t>会把下面这些映射压入 </a:t>
            </a:r>
            <a:r>
              <a:rPr lang="en-US" altLang="zh-CN" sz="1800" dirty="0" err="1">
                <a:latin typeface="微软雅黑" pitchFamily="34" charset="-122"/>
                <a:ea typeface="微软雅黑" pitchFamily="34" charset="-122"/>
              </a:rPr>
              <a:t>ContextMap</a:t>
            </a:r>
            <a:r>
              <a:rPr lang="en-US" altLang="zh-CN" sz="1800" dirty="0">
                <a:latin typeface="微软雅黑" pitchFamily="34" charset="-122"/>
                <a:ea typeface="微软雅黑" pitchFamily="34" charset="-122"/>
              </a:rPr>
              <a:t> </a:t>
            </a:r>
            <a:r>
              <a:rPr lang="zh-CN" altLang="en-US" sz="1800" dirty="0">
                <a:latin typeface="微软雅黑" pitchFamily="34" charset="-122"/>
                <a:ea typeface="微软雅黑" pitchFamily="34" charset="-122"/>
              </a:rPr>
              <a:t>中</a:t>
            </a:r>
          </a:p>
          <a:p>
            <a:pPr lvl="1"/>
            <a:r>
              <a:rPr lang="en-US" altLang="zh-CN" sz="1600" dirty="0">
                <a:latin typeface="微软雅黑" pitchFamily="34" charset="-122"/>
                <a:ea typeface="微软雅黑" pitchFamily="34" charset="-122"/>
              </a:rPr>
              <a:t>parameters: </a:t>
            </a:r>
            <a:r>
              <a:rPr lang="zh-CN" altLang="en-US" sz="1600" dirty="0">
                <a:latin typeface="微软雅黑" pitchFamily="34" charset="-122"/>
                <a:ea typeface="微软雅黑" pitchFamily="34" charset="-122"/>
              </a:rPr>
              <a:t>该 </a:t>
            </a:r>
            <a:r>
              <a:rPr lang="en-US" altLang="zh-CN" sz="1600" dirty="0">
                <a:latin typeface="微软雅黑" pitchFamily="34" charset="-122"/>
                <a:ea typeface="微软雅黑" pitchFamily="34" charset="-122"/>
              </a:rPr>
              <a:t>Map </a:t>
            </a:r>
            <a:r>
              <a:rPr lang="zh-CN" altLang="en-US" sz="1600" dirty="0">
                <a:latin typeface="微软雅黑" pitchFamily="34" charset="-122"/>
                <a:ea typeface="微软雅黑" pitchFamily="34" charset="-122"/>
              </a:rPr>
              <a:t>中包含当前请求的请求参数</a:t>
            </a:r>
          </a:p>
          <a:p>
            <a:pPr lvl="1"/>
            <a:r>
              <a:rPr lang="en-US" altLang="zh-CN" sz="1600" dirty="0">
                <a:latin typeface="微软雅黑" pitchFamily="34" charset="-122"/>
                <a:ea typeface="微软雅黑" pitchFamily="34" charset="-122"/>
              </a:rPr>
              <a:t>request: </a:t>
            </a:r>
            <a:r>
              <a:rPr lang="zh-CN" altLang="en-US" sz="1600" dirty="0">
                <a:latin typeface="微软雅黑" pitchFamily="34" charset="-122"/>
                <a:ea typeface="微软雅黑" pitchFamily="34" charset="-122"/>
              </a:rPr>
              <a:t>该 </a:t>
            </a:r>
            <a:r>
              <a:rPr lang="en-US" altLang="zh-CN" sz="1600" dirty="0">
                <a:latin typeface="微软雅黑" pitchFamily="34" charset="-122"/>
                <a:ea typeface="微软雅黑" pitchFamily="34" charset="-122"/>
              </a:rPr>
              <a:t>Map </a:t>
            </a:r>
            <a:r>
              <a:rPr lang="zh-CN" altLang="en-US" sz="1600" dirty="0">
                <a:latin typeface="微软雅黑" pitchFamily="34" charset="-122"/>
                <a:ea typeface="微软雅黑" pitchFamily="34" charset="-122"/>
              </a:rPr>
              <a:t>中包含当前 </a:t>
            </a:r>
            <a:r>
              <a:rPr lang="en-US" altLang="zh-CN" sz="1600" dirty="0">
                <a:latin typeface="微软雅黑" pitchFamily="34" charset="-122"/>
                <a:ea typeface="微软雅黑" pitchFamily="34" charset="-122"/>
              </a:rPr>
              <a:t>request </a:t>
            </a:r>
            <a:r>
              <a:rPr lang="zh-CN" altLang="en-US" sz="1600" dirty="0">
                <a:latin typeface="微软雅黑" pitchFamily="34" charset="-122"/>
                <a:ea typeface="微软雅黑" pitchFamily="34" charset="-122"/>
              </a:rPr>
              <a:t>对象中的所有属性</a:t>
            </a:r>
          </a:p>
          <a:p>
            <a:pPr lvl="1"/>
            <a:r>
              <a:rPr lang="en-US" altLang="zh-CN" sz="1600" dirty="0">
                <a:latin typeface="微软雅黑" pitchFamily="34" charset="-122"/>
                <a:ea typeface="微软雅黑" pitchFamily="34" charset="-122"/>
              </a:rPr>
              <a:t>session: </a:t>
            </a:r>
            <a:r>
              <a:rPr lang="zh-CN" altLang="en-US" sz="1600" dirty="0">
                <a:latin typeface="微软雅黑" pitchFamily="34" charset="-122"/>
                <a:ea typeface="微软雅黑" pitchFamily="34" charset="-122"/>
              </a:rPr>
              <a:t>该 </a:t>
            </a:r>
            <a:r>
              <a:rPr lang="en-US" altLang="zh-CN" sz="1600" dirty="0">
                <a:latin typeface="微软雅黑" pitchFamily="34" charset="-122"/>
                <a:ea typeface="微软雅黑" pitchFamily="34" charset="-122"/>
              </a:rPr>
              <a:t>Map </a:t>
            </a:r>
            <a:r>
              <a:rPr lang="zh-CN" altLang="en-US" sz="1600" dirty="0">
                <a:latin typeface="微软雅黑" pitchFamily="34" charset="-122"/>
                <a:ea typeface="微软雅黑" pitchFamily="34" charset="-122"/>
              </a:rPr>
              <a:t>中包含当前 </a:t>
            </a:r>
            <a:r>
              <a:rPr lang="en-US" altLang="zh-CN" sz="1600" dirty="0">
                <a:latin typeface="微软雅黑" pitchFamily="34" charset="-122"/>
                <a:ea typeface="微软雅黑" pitchFamily="34" charset="-122"/>
              </a:rPr>
              <a:t>session </a:t>
            </a:r>
            <a:r>
              <a:rPr lang="zh-CN" altLang="en-US" sz="1600" dirty="0">
                <a:latin typeface="微软雅黑" pitchFamily="34" charset="-122"/>
                <a:ea typeface="微软雅黑" pitchFamily="34" charset="-122"/>
              </a:rPr>
              <a:t>对象中的所有属性</a:t>
            </a:r>
          </a:p>
          <a:p>
            <a:pPr lvl="1"/>
            <a:r>
              <a:rPr lang="en-US" altLang="zh-CN" sz="1600" dirty="0">
                <a:latin typeface="微软雅黑" pitchFamily="34" charset="-122"/>
                <a:ea typeface="微软雅黑" pitchFamily="34" charset="-122"/>
              </a:rPr>
              <a:t>application:</a:t>
            </a:r>
            <a:r>
              <a:rPr lang="zh-CN" altLang="en-US" sz="1600" dirty="0">
                <a:latin typeface="微软雅黑" pitchFamily="34" charset="-122"/>
                <a:ea typeface="微软雅黑" pitchFamily="34" charset="-122"/>
              </a:rPr>
              <a:t>该 </a:t>
            </a:r>
            <a:r>
              <a:rPr lang="en-US" altLang="zh-CN" sz="1600" dirty="0">
                <a:latin typeface="微软雅黑" pitchFamily="34" charset="-122"/>
                <a:ea typeface="微软雅黑" pitchFamily="34" charset="-122"/>
              </a:rPr>
              <a:t>Map </a:t>
            </a:r>
            <a:r>
              <a:rPr lang="zh-CN" altLang="en-US" sz="1600" dirty="0">
                <a:latin typeface="微软雅黑" pitchFamily="34" charset="-122"/>
                <a:ea typeface="微软雅黑" pitchFamily="34" charset="-122"/>
              </a:rPr>
              <a:t>中包含当前 </a:t>
            </a:r>
            <a:r>
              <a:rPr lang="en-US" altLang="zh-CN" sz="1600" dirty="0">
                <a:latin typeface="微软雅黑" pitchFamily="34" charset="-122"/>
                <a:ea typeface="微软雅黑" pitchFamily="34" charset="-122"/>
              </a:rPr>
              <a:t>application  </a:t>
            </a:r>
            <a:r>
              <a:rPr lang="zh-CN" altLang="en-US" sz="1600" dirty="0">
                <a:latin typeface="微软雅黑" pitchFamily="34" charset="-122"/>
                <a:ea typeface="微软雅黑" pitchFamily="34" charset="-122"/>
              </a:rPr>
              <a:t>对象中的所有属性</a:t>
            </a:r>
          </a:p>
          <a:p>
            <a:pPr lvl="1"/>
            <a:r>
              <a:rPr lang="en-US" altLang="zh-CN" sz="1600" dirty="0" err="1">
                <a:latin typeface="微软雅黑" pitchFamily="34" charset="-122"/>
                <a:ea typeface="微软雅黑" pitchFamily="34" charset="-122"/>
              </a:rPr>
              <a:t>attr</a:t>
            </a:r>
            <a:r>
              <a:rPr lang="en-US" altLang="zh-CN" sz="1600" dirty="0">
                <a:latin typeface="微软雅黑" pitchFamily="34" charset="-122"/>
                <a:ea typeface="微软雅黑" pitchFamily="34" charset="-122"/>
              </a:rPr>
              <a:t>: </a:t>
            </a:r>
            <a:r>
              <a:rPr lang="zh-CN" altLang="en-US" sz="1600" dirty="0">
                <a:latin typeface="微软雅黑" pitchFamily="34" charset="-122"/>
                <a:ea typeface="微软雅黑" pitchFamily="34" charset="-122"/>
              </a:rPr>
              <a:t>该 </a:t>
            </a:r>
            <a:r>
              <a:rPr lang="en-US" altLang="zh-CN" sz="1600" dirty="0">
                <a:latin typeface="微软雅黑" pitchFamily="34" charset="-122"/>
                <a:ea typeface="微软雅黑" pitchFamily="34" charset="-122"/>
              </a:rPr>
              <a:t>Map </a:t>
            </a:r>
            <a:r>
              <a:rPr lang="zh-CN" altLang="en-US" sz="1600" dirty="0">
                <a:latin typeface="微软雅黑" pitchFamily="34" charset="-122"/>
                <a:ea typeface="微软雅黑" pitchFamily="34" charset="-122"/>
              </a:rPr>
              <a:t>按如下顺序来检索某个属性</a:t>
            </a:r>
            <a:r>
              <a:rPr lang="en-US" altLang="zh-CN" sz="1600" dirty="0">
                <a:latin typeface="微软雅黑" pitchFamily="34" charset="-122"/>
                <a:ea typeface="微软雅黑" pitchFamily="34" charset="-122"/>
              </a:rPr>
              <a:t>: request, session, application</a:t>
            </a:r>
          </a:p>
        </p:txBody>
      </p:sp>
      <p:sp>
        <p:nvSpPr>
          <p:cNvPr id="293892" name="Rectangle 4"/>
          <p:cNvSpPr>
            <a:spLocks noChangeArrowheads="1"/>
          </p:cNvSpPr>
          <p:nvPr/>
        </p:nvSpPr>
        <p:spPr bwMode="auto">
          <a:xfrm>
            <a:off x="788988" y="4642246"/>
            <a:ext cx="6159500" cy="2243138"/>
          </a:xfrm>
          <a:prstGeom prst="rect">
            <a:avLst/>
          </a:prstGeom>
          <a:solidFill>
            <a:srgbClr val="CCFFCC">
              <a:alpha val="75000"/>
            </a:srgbClr>
          </a:solidFill>
          <a:ln w="9525">
            <a:solidFill>
              <a:schemeClr val="tx1"/>
            </a:solidFill>
            <a:miter lim="800000"/>
            <a:headEnd/>
            <a:tailEnd/>
          </a:ln>
          <a:effectLst/>
        </p:spPr>
        <p:txBody>
          <a:bodyPr wrap="none" anchor="ctr"/>
          <a:lstStyle/>
          <a:p>
            <a:endParaRPr lang="zh-CN" altLang="en-US"/>
          </a:p>
        </p:txBody>
      </p:sp>
      <p:sp>
        <p:nvSpPr>
          <p:cNvPr id="293893" name="Text Box 5"/>
          <p:cNvSpPr txBox="1">
            <a:spLocks noChangeArrowheads="1"/>
          </p:cNvSpPr>
          <p:nvPr/>
        </p:nvSpPr>
        <p:spPr bwMode="auto">
          <a:xfrm>
            <a:off x="827088" y="4608909"/>
            <a:ext cx="2305050" cy="304800"/>
          </a:xfrm>
          <a:prstGeom prst="rect">
            <a:avLst/>
          </a:prstGeom>
          <a:noFill/>
          <a:ln w="9525">
            <a:noFill/>
            <a:miter lim="800000"/>
            <a:headEnd/>
            <a:tailEnd/>
          </a:ln>
          <a:effectLst/>
        </p:spPr>
        <p:txBody>
          <a:bodyPr>
            <a:spAutoFit/>
          </a:bodyPr>
          <a:lstStyle/>
          <a:p>
            <a:pPr>
              <a:spcBef>
                <a:spcPct val="50000"/>
              </a:spcBef>
            </a:pPr>
            <a:r>
              <a:rPr lang="en-US" altLang="zh-CN" sz="1400" b="1"/>
              <a:t>ObjectStack(root </a:t>
            </a:r>
            <a:r>
              <a:rPr lang="zh-CN" altLang="en-US" sz="1400" b="1"/>
              <a:t>属性</a:t>
            </a:r>
            <a:r>
              <a:rPr lang="en-US" altLang="zh-CN" sz="1400" b="1"/>
              <a:t>)</a:t>
            </a:r>
          </a:p>
        </p:txBody>
      </p:sp>
      <p:sp>
        <p:nvSpPr>
          <p:cNvPr id="293894" name="Text Box 6"/>
          <p:cNvSpPr txBox="1">
            <a:spLocks noChangeArrowheads="1"/>
          </p:cNvSpPr>
          <p:nvPr/>
        </p:nvSpPr>
        <p:spPr bwMode="auto">
          <a:xfrm>
            <a:off x="3922713" y="4608909"/>
            <a:ext cx="2592387" cy="304800"/>
          </a:xfrm>
          <a:prstGeom prst="rect">
            <a:avLst/>
          </a:prstGeom>
          <a:noFill/>
          <a:ln w="9525">
            <a:noFill/>
            <a:miter lim="800000"/>
            <a:headEnd/>
            <a:tailEnd/>
          </a:ln>
          <a:effectLst/>
        </p:spPr>
        <p:txBody>
          <a:bodyPr>
            <a:spAutoFit/>
          </a:bodyPr>
          <a:lstStyle/>
          <a:p>
            <a:pPr>
              <a:spcBef>
                <a:spcPct val="50000"/>
              </a:spcBef>
            </a:pPr>
            <a:r>
              <a:rPr lang="en-US" altLang="zh-CN" sz="1400" b="1"/>
              <a:t>ContextMap(context</a:t>
            </a:r>
            <a:r>
              <a:rPr lang="zh-CN" altLang="en-US" sz="1400" b="1"/>
              <a:t>属性</a:t>
            </a:r>
            <a:r>
              <a:rPr lang="en-US" altLang="zh-CN" sz="1400" b="1"/>
              <a:t>)</a:t>
            </a:r>
          </a:p>
        </p:txBody>
      </p:sp>
      <p:sp>
        <p:nvSpPr>
          <p:cNvPr id="293895" name="Rectangle 7"/>
          <p:cNvSpPr>
            <a:spLocks noChangeArrowheads="1"/>
          </p:cNvSpPr>
          <p:nvPr/>
        </p:nvSpPr>
        <p:spPr bwMode="auto">
          <a:xfrm>
            <a:off x="969963" y="4958159"/>
            <a:ext cx="2449512" cy="1512887"/>
          </a:xfrm>
          <a:prstGeom prst="rect">
            <a:avLst/>
          </a:prstGeom>
          <a:noFill/>
          <a:ln w="9525">
            <a:solidFill>
              <a:schemeClr val="tx1"/>
            </a:solidFill>
            <a:miter lim="800000"/>
            <a:headEnd/>
            <a:tailEnd/>
          </a:ln>
          <a:effectLst/>
        </p:spPr>
        <p:txBody>
          <a:bodyPr wrap="none" anchor="ctr"/>
          <a:lstStyle/>
          <a:p>
            <a:endParaRPr lang="zh-CN" altLang="en-US"/>
          </a:p>
        </p:txBody>
      </p:sp>
      <p:sp>
        <p:nvSpPr>
          <p:cNvPr id="293896" name="Line 8"/>
          <p:cNvSpPr>
            <a:spLocks noChangeShapeType="1"/>
          </p:cNvSpPr>
          <p:nvPr/>
        </p:nvSpPr>
        <p:spPr bwMode="auto">
          <a:xfrm>
            <a:off x="969963" y="5307409"/>
            <a:ext cx="2449512" cy="0"/>
          </a:xfrm>
          <a:prstGeom prst="line">
            <a:avLst/>
          </a:prstGeom>
          <a:noFill/>
          <a:ln w="9525">
            <a:solidFill>
              <a:schemeClr val="tx1"/>
            </a:solidFill>
            <a:round/>
            <a:headEnd/>
            <a:tailEnd/>
          </a:ln>
          <a:effectLst/>
        </p:spPr>
        <p:txBody>
          <a:bodyPr/>
          <a:lstStyle/>
          <a:p>
            <a:endParaRPr lang="zh-CN" altLang="en-US"/>
          </a:p>
        </p:txBody>
      </p:sp>
      <p:sp>
        <p:nvSpPr>
          <p:cNvPr id="293897" name="Text Box 9"/>
          <p:cNvSpPr txBox="1">
            <a:spLocks noChangeArrowheads="1"/>
          </p:cNvSpPr>
          <p:nvPr/>
        </p:nvSpPr>
        <p:spPr bwMode="auto">
          <a:xfrm>
            <a:off x="1474788" y="5024834"/>
            <a:ext cx="1079500" cy="304800"/>
          </a:xfrm>
          <a:prstGeom prst="rect">
            <a:avLst/>
          </a:prstGeom>
          <a:noFill/>
          <a:ln w="9525">
            <a:noFill/>
            <a:miter lim="800000"/>
            <a:headEnd/>
            <a:tailEnd/>
          </a:ln>
          <a:effectLst/>
        </p:spPr>
        <p:txBody>
          <a:bodyPr>
            <a:spAutoFit/>
          </a:bodyPr>
          <a:lstStyle/>
          <a:p>
            <a:pPr>
              <a:spcBef>
                <a:spcPct val="50000"/>
              </a:spcBef>
            </a:pPr>
            <a:r>
              <a:rPr lang="en-US" altLang="zh-CN" sz="1400" b="1"/>
              <a:t>Object0</a:t>
            </a:r>
          </a:p>
        </p:txBody>
      </p:sp>
      <p:sp>
        <p:nvSpPr>
          <p:cNvPr id="293898" name="Line 10"/>
          <p:cNvSpPr>
            <a:spLocks noChangeShapeType="1"/>
          </p:cNvSpPr>
          <p:nvPr/>
        </p:nvSpPr>
        <p:spPr bwMode="auto">
          <a:xfrm>
            <a:off x="969963" y="5712221"/>
            <a:ext cx="2449512" cy="0"/>
          </a:xfrm>
          <a:prstGeom prst="line">
            <a:avLst/>
          </a:prstGeom>
          <a:noFill/>
          <a:ln w="9525">
            <a:solidFill>
              <a:schemeClr val="tx1"/>
            </a:solidFill>
            <a:round/>
            <a:headEnd/>
            <a:tailEnd/>
          </a:ln>
          <a:effectLst/>
        </p:spPr>
        <p:txBody>
          <a:bodyPr/>
          <a:lstStyle/>
          <a:p>
            <a:endParaRPr lang="zh-CN" altLang="en-US"/>
          </a:p>
        </p:txBody>
      </p:sp>
      <p:sp>
        <p:nvSpPr>
          <p:cNvPr id="293899" name="Text Box 11"/>
          <p:cNvSpPr txBox="1">
            <a:spLocks noChangeArrowheads="1"/>
          </p:cNvSpPr>
          <p:nvPr/>
        </p:nvSpPr>
        <p:spPr bwMode="auto">
          <a:xfrm>
            <a:off x="1474788" y="5335984"/>
            <a:ext cx="1079500" cy="304800"/>
          </a:xfrm>
          <a:prstGeom prst="rect">
            <a:avLst/>
          </a:prstGeom>
          <a:noFill/>
          <a:ln w="9525">
            <a:noFill/>
            <a:miter lim="800000"/>
            <a:headEnd/>
            <a:tailEnd/>
          </a:ln>
          <a:effectLst/>
        </p:spPr>
        <p:txBody>
          <a:bodyPr>
            <a:spAutoFit/>
          </a:bodyPr>
          <a:lstStyle/>
          <a:p>
            <a:pPr>
              <a:spcBef>
                <a:spcPct val="50000"/>
              </a:spcBef>
            </a:pPr>
            <a:r>
              <a:rPr lang="en-US" altLang="zh-CN" sz="1400" b="1"/>
              <a:t>Object1</a:t>
            </a:r>
          </a:p>
        </p:txBody>
      </p:sp>
      <p:sp>
        <p:nvSpPr>
          <p:cNvPr id="293900" name="Line 12"/>
          <p:cNvSpPr>
            <a:spLocks noChangeShapeType="1"/>
          </p:cNvSpPr>
          <p:nvPr/>
        </p:nvSpPr>
        <p:spPr bwMode="auto">
          <a:xfrm>
            <a:off x="969963" y="6072584"/>
            <a:ext cx="2449512" cy="0"/>
          </a:xfrm>
          <a:prstGeom prst="line">
            <a:avLst/>
          </a:prstGeom>
          <a:noFill/>
          <a:ln w="9525">
            <a:solidFill>
              <a:schemeClr val="tx1"/>
            </a:solidFill>
            <a:round/>
            <a:headEnd/>
            <a:tailEnd/>
          </a:ln>
          <a:effectLst/>
        </p:spPr>
        <p:txBody>
          <a:bodyPr/>
          <a:lstStyle/>
          <a:p>
            <a:endParaRPr lang="zh-CN" altLang="en-US"/>
          </a:p>
        </p:txBody>
      </p:sp>
      <p:sp>
        <p:nvSpPr>
          <p:cNvPr id="293901" name="Text Box 13"/>
          <p:cNvSpPr txBox="1">
            <a:spLocks noChangeArrowheads="1"/>
          </p:cNvSpPr>
          <p:nvPr/>
        </p:nvSpPr>
        <p:spPr bwMode="auto">
          <a:xfrm>
            <a:off x="1512888" y="6094809"/>
            <a:ext cx="1079500" cy="304800"/>
          </a:xfrm>
          <a:prstGeom prst="rect">
            <a:avLst/>
          </a:prstGeom>
          <a:noFill/>
          <a:ln w="9525">
            <a:noFill/>
            <a:miter lim="800000"/>
            <a:headEnd/>
            <a:tailEnd/>
          </a:ln>
          <a:effectLst/>
        </p:spPr>
        <p:txBody>
          <a:bodyPr>
            <a:spAutoFit/>
          </a:bodyPr>
          <a:lstStyle/>
          <a:p>
            <a:pPr>
              <a:spcBef>
                <a:spcPct val="50000"/>
              </a:spcBef>
            </a:pPr>
            <a:r>
              <a:rPr lang="en-US" altLang="zh-CN" sz="1400" b="1"/>
              <a:t>Objectn</a:t>
            </a:r>
          </a:p>
        </p:txBody>
      </p:sp>
      <p:sp>
        <p:nvSpPr>
          <p:cNvPr id="293902" name="Rectangle 14"/>
          <p:cNvSpPr>
            <a:spLocks noChangeArrowheads="1"/>
          </p:cNvSpPr>
          <p:nvPr/>
        </p:nvSpPr>
        <p:spPr bwMode="auto">
          <a:xfrm>
            <a:off x="4283075" y="4958159"/>
            <a:ext cx="2449513" cy="1800225"/>
          </a:xfrm>
          <a:prstGeom prst="rect">
            <a:avLst/>
          </a:prstGeom>
          <a:noFill/>
          <a:ln w="9525">
            <a:solidFill>
              <a:schemeClr val="tx1"/>
            </a:solidFill>
            <a:miter lim="800000"/>
            <a:headEnd/>
            <a:tailEnd/>
          </a:ln>
          <a:effectLst/>
        </p:spPr>
        <p:txBody>
          <a:bodyPr wrap="none" anchor="ctr"/>
          <a:lstStyle/>
          <a:p>
            <a:endParaRPr lang="zh-CN" altLang="en-US"/>
          </a:p>
        </p:txBody>
      </p:sp>
      <p:sp>
        <p:nvSpPr>
          <p:cNvPr id="293903" name="Text Box 15"/>
          <p:cNvSpPr txBox="1">
            <a:spLocks noChangeArrowheads="1"/>
          </p:cNvSpPr>
          <p:nvPr/>
        </p:nvSpPr>
        <p:spPr bwMode="auto">
          <a:xfrm>
            <a:off x="4498975" y="5102621"/>
            <a:ext cx="1079500" cy="304800"/>
          </a:xfrm>
          <a:prstGeom prst="rect">
            <a:avLst/>
          </a:prstGeom>
          <a:noFill/>
          <a:ln w="9525">
            <a:noFill/>
            <a:miter lim="800000"/>
            <a:headEnd/>
            <a:tailEnd/>
          </a:ln>
          <a:effectLst/>
        </p:spPr>
        <p:txBody>
          <a:bodyPr>
            <a:spAutoFit/>
          </a:bodyPr>
          <a:lstStyle/>
          <a:p>
            <a:pPr>
              <a:spcBef>
                <a:spcPct val="50000"/>
              </a:spcBef>
            </a:pPr>
            <a:r>
              <a:rPr lang="en-US" altLang="zh-CN" sz="1400" b="1" dirty="0"/>
              <a:t>request</a:t>
            </a:r>
          </a:p>
        </p:txBody>
      </p:sp>
      <p:sp>
        <p:nvSpPr>
          <p:cNvPr id="293904" name="Text Box 16"/>
          <p:cNvSpPr txBox="1">
            <a:spLocks noChangeArrowheads="1"/>
          </p:cNvSpPr>
          <p:nvPr/>
        </p:nvSpPr>
        <p:spPr bwMode="auto">
          <a:xfrm>
            <a:off x="4857750" y="5656659"/>
            <a:ext cx="1225550" cy="304800"/>
          </a:xfrm>
          <a:prstGeom prst="rect">
            <a:avLst/>
          </a:prstGeom>
          <a:noFill/>
          <a:ln w="9525">
            <a:noFill/>
            <a:miter lim="800000"/>
            <a:headEnd/>
            <a:tailEnd/>
          </a:ln>
          <a:effectLst/>
        </p:spPr>
        <p:txBody>
          <a:bodyPr>
            <a:spAutoFit/>
          </a:bodyPr>
          <a:lstStyle/>
          <a:p>
            <a:pPr>
              <a:spcBef>
                <a:spcPct val="50000"/>
              </a:spcBef>
            </a:pPr>
            <a:r>
              <a:rPr lang="en-US" altLang="zh-CN" sz="1400" b="1" dirty="0"/>
              <a:t>parameters</a:t>
            </a:r>
          </a:p>
        </p:txBody>
      </p:sp>
      <p:sp>
        <p:nvSpPr>
          <p:cNvPr id="293905" name="Text Box 17"/>
          <p:cNvSpPr txBox="1">
            <a:spLocks noChangeArrowheads="1"/>
          </p:cNvSpPr>
          <p:nvPr/>
        </p:nvSpPr>
        <p:spPr bwMode="auto">
          <a:xfrm>
            <a:off x="5073650" y="6004321"/>
            <a:ext cx="1225550" cy="304800"/>
          </a:xfrm>
          <a:prstGeom prst="rect">
            <a:avLst/>
          </a:prstGeom>
          <a:noFill/>
          <a:ln w="9525">
            <a:noFill/>
            <a:miter lim="800000"/>
            <a:headEnd/>
            <a:tailEnd/>
          </a:ln>
          <a:effectLst/>
        </p:spPr>
        <p:txBody>
          <a:bodyPr>
            <a:spAutoFit/>
          </a:bodyPr>
          <a:lstStyle/>
          <a:p>
            <a:pPr>
              <a:spcBef>
                <a:spcPct val="50000"/>
              </a:spcBef>
            </a:pPr>
            <a:r>
              <a:rPr lang="en-US" altLang="zh-CN" sz="1400" b="1" dirty="0" err="1"/>
              <a:t>sessoion</a:t>
            </a:r>
            <a:endParaRPr lang="en-US" altLang="zh-CN" sz="1400" b="1" dirty="0"/>
          </a:p>
        </p:txBody>
      </p:sp>
      <p:sp>
        <p:nvSpPr>
          <p:cNvPr id="293906" name="Text Box 18"/>
          <p:cNvSpPr txBox="1">
            <a:spLocks noChangeArrowheads="1"/>
          </p:cNvSpPr>
          <p:nvPr/>
        </p:nvSpPr>
        <p:spPr bwMode="auto">
          <a:xfrm>
            <a:off x="5289550" y="6331346"/>
            <a:ext cx="1225550" cy="304800"/>
          </a:xfrm>
          <a:prstGeom prst="rect">
            <a:avLst/>
          </a:prstGeom>
          <a:noFill/>
          <a:ln w="9525">
            <a:noFill/>
            <a:miter lim="800000"/>
            <a:headEnd/>
            <a:tailEnd/>
          </a:ln>
          <a:effectLst/>
        </p:spPr>
        <p:txBody>
          <a:bodyPr>
            <a:spAutoFit/>
          </a:bodyPr>
          <a:lstStyle/>
          <a:p>
            <a:pPr>
              <a:spcBef>
                <a:spcPct val="50000"/>
              </a:spcBef>
            </a:pPr>
            <a:r>
              <a:rPr lang="en-US" altLang="zh-CN" sz="1400" b="1" dirty="0"/>
              <a:t>application</a:t>
            </a:r>
          </a:p>
        </p:txBody>
      </p:sp>
      <p:sp>
        <p:nvSpPr>
          <p:cNvPr id="293907" name="Text Box 19"/>
          <p:cNvSpPr txBox="1">
            <a:spLocks noChangeArrowheads="1"/>
          </p:cNvSpPr>
          <p:nvPr/>
        </p:nvSpPr>
        <p:spPr bwMode="auto">
          <a:xfrm>
            <a:off x="4786313" y="5391546"/>
            <a:ext cx="1079500" cy="304800"/>
          </a:xfrm>
          <a:prstGeom prst="rect">
            <a:avLst/>
          </a:prstGeom>
          <a:noFill/>
          <a:ln w="9525">
            <a:noFill/>
            <a:miter lim="800000"/>
            <a:headEnd/>
            <a:tailEnd/>
          </a:ln>
          <a:effectLst/>
        </p:spPr>
        <p:txBody>
          <a:bodyPr>
            <a:spAutoFit/>
          </a:bodyPr>
          <a:lstStyle/>
          <a:p>
            <a:pPr>
              <a:spcBef>
                <a:spcPct val="50000"/>
              </a:spcBef>
            </a:pPr>
            <a:r>
              <a:rPr lang="en-US" altLang="zh-CN" sz="1400" b="1" dirty="0" err="1"/>
              <a:t>attr</a:t>
            </a:r>
            <a:endParaRPr lang="en-US" altLang="zh-CN" sz="1400" b="1" dirty="0"/>
          </a:p>
        </p:txBody>
      </p:sp>
    </p:spTree>
    <p:extLst>
      <p:ext uri="{BB962C8B-B14F-4D97-AF65-F5344CB8AC3E}">
        <p14:creationId xmlns:p14="http://schemas.microsoft.com/office/powerpoint/2010/main" val="222768800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914" name="Rectangle 2"/>
          <p:cNvSpPr>
            <a:spLocks noGrp="1" noChangeArrowheads="1"/>
          </p:cNvSpPr>
          <p:nvPr>
            <p:ph type="title"/>
          </p:nvPr>
        </p:nvSpPr>
        <p:spPr>
          <a:xfrm>
            <a:off x="976064" y="701824"/>
            <a:ext cx="7772400" cy="1143000"/>
          </a:xfrm>
        </p:spPr>
        <p:txBody>
          <a:bodyPr/>
          <a:lstStyle/>
          <a:p>
            <a:r>
              <a:rPr lang="en-US" altLang="zh-CN" dirty="0">
                <a:latin typeface="微软雅黑" pitchFamily="34" charset="-122"/>
                <a:ea typeface="微软雅黑" pitchFamily="34" charset="-122"/>
              </a:rPr>
              <a:t>OGNL</a:t>
            </a:r>
          </a:p>
        </p:txBody>
      </p:sp>
      <p:sp>
        <p:nvSpPr>
          <p:cNvPr id="294915" name="Rectangle 3"/>
          <p:cNvSpPr>
            <a:spLocks noGrp="1" noChangeArrowheads="1"/>
          </p:cNvSpPr>
          <p:nvPr>
            <p:ph type="body" idx="1"/>
          </p:nvPr>
        </p:nvSpPr>
        <p:spPr>
          <a:xfrm>
            <a:off x="323850" y="1916832"/>
            <a:ext cx="8496300" cy="2590800"/>
          </a:xfrm>
        </p:spPr>
        <p:txBody>
          <a:bodyPr/>
          <a:lstStyle/>
          <a:p>
            <a:r>
              <a:rPr lang="zh-CN" altLang="en-US" sz="2400" dirty="0">
                <a:latin typeface="微软雅黑" pitchFamily="34" charset="-122"/>
                <a:ea typeface="微软雅黑" pitchFamily="34" charset="-122"/>
              </a:rPr>
              <a:t>在 </a:t>
            </a:r>
            <a:r>
              <a:rPr lang="en-US" altLang="zh-CN" sz="2400" dirty="0">
                <a:latin typeface="微软雅黑" pitchFamily="34" charset="-122"/>
                <a:ea typeface="微软雅黑" pitchFamily="34" charset="-122"/>
              </a:rPr>
              <a:t>JSP </a:t>
            </a:r>
            <a:r>
              <a:rPr lang="zh-CN" altLang="en-US" sz="2400" dirty="0">
                <a:latin typeface="微软雅黑" pitchFamily="34" charset="-122"/>
                <a:ea typeface="微软雅黑" pitchFamily="34" charset="-122"/>
              </a:rPr>
              <a:t>页面上可以可以利用 </a:t>
            </a:r>
            <a:r>
              <a:rPr lang="en-US" altLang="zh-CN" sz="2400" dirty="0">
                <a:latin typeface="微软雅黑" pitchFamily="34" charset="-122"/>
                <a:ea typeface="微软雅黑" pitchFamily="34" charset="-122"/>
              </a:rPr>
              <a:t>OGNL(Object-Graph Navigation Language: </a:t>
            </a:r>
            <a:r>
              <a:rPr lang="zh-CN" altLang="en-US" sz="2400" dirty="0">
                <a:latin typeface="微软雅黑" pitchFamily="34" charset="-122"/>
                <a:ea typeface="微软雅黑" pitchFamily="34" charset="-122"/>
              </a:rPr>
              <a:t>对象</a:t>
            </a:r>
            <a:r>
              <a:rPr lang="en-US" altLang="zh-CN" sz="2400" dirty="0">
                <a:latin typeface="微软雅黑" pitchFamily="34" charset="-122"/>
                <a:ea typeface="微软雅黑" pitchFamily="34" charset="-122"/>
              </a:rPr>
              <a:t>-</a:t>
            </a:r>
            <a:r>
              <a:rPr lang="zh-CN" altLang="en-US" sz="2400" dirty="0">
                <a:latin typeface="微软雅黑" pitchFamily="34" charset="-122"/>
                <a:ea typeface="微软雅黑" pitchFamily="34" charset="-122"/>
              </a:rPr>
              <a:t>图导航语言</a:t>
            </a:r>
            <a:r>
              <a:rPr lang="en-US" altLang="zh-CN" sz="2400" dirty="0">
                <a:latin typeface="微软雅黑" pitchFamily="34" charset="-122"/>
                <a:ea typeface="微软雅黑" pitchFamily="34" charset="-122"/>
              </a:rPr>
              <a:t>) </a:t>
            </a:r>
            <a:r>
              <a:rPr lang="zh-CN" altLang="en-US" sz="2400" dirty="0">
                <a:latin typeface="微软雅黑" pitchFamily="34" charset="-122"/>
                <a:ea typeface="微软雅黑" pitchFamily="34" charset="-122"/>
              </a:rPr>
              <a:t>访问到值栈</a:t>
            </a:r>
            <a:r>
              <a:rPr lang="en-US" altLang="zh-CN" sz="2400" dirty="0">
                <a:latin typeface="微软雅黑" pitchFamily="34" charset="-122"/>
                <a:ea typeface="微软雅黑" pitchFamily="34" charset="-122"/>
              </a:rPr>
              <a:t>(</a:t>
            </a:r>
            <a:r>
              <a:rPr lang="en-US" altLang="zh-CN" sz="2400" dirty="0" err="1">
                <a:latin typeface="微软雅黑" pitchFamily="34" charset="-122"/>
                <a:ea typeface="微软雅黑" pitchFamily="34" charset="-122"/>
              </a:rPr>
              <a:t>ValueStack</a:t>
            </a:r>
            <a:r>
              <a:rPr lang="en-US" altLang="zh-CN" sz="2400" dirty="0">
                <a:latin typeface="微软雅黑" pitchFamily="34" charset="-122"/>
                <a:ea typeface="微软雅黑" pitchFamily="34" charset="-122"/>
              </a:rPr>
              <a:t>) </a:t>
            </a:r>
            <a:r>
              <a:rPr lang="zh-CN" altLang="en-US" sz="2400" dirty="0">
                <a:latin typeface="微软雅黑" pitchFamily="34" charset="-122"/>
                <a:ea typeface="微软雅黑" pitchFamily="34" charset="-122"/>
              </a:rPr>
              <a:t>里的对象属性</a:t>
            </a:r>
            <a:r>
              <a:rPr lang="en-US" altLang="zh-CN" sz="2400" dirty="0">
                <a:latin typeface="微软雅黑" pitchFamily="34" charset="-122"/>
                <a:ea typeface="微软雅黑" pitchFamily="34" charset="-122"/>
              </a:rPr>
              <a:t>.</a:t>
            </a:r>
          </a:p>
          <a:p>
            <a:r>
              <a:rPr lang="zh-CN" altLang="en-US" sz="2400" b="1" dirty="0">
                <a:solidFill>
                  <a:srgbClr val="FF3300"/>
                </a:solidFill>
                <a:latin typeface="微软雅黑" pitchFamily="34" charset="-122"/>
                <a:ea typeface="微软雅黑" pitchFamily="34" charset="-122"/>
              </a:rPr>
              <a:t>若希望访问值栈中 </a:t>
            </a:r>
            <a:r>
              <a:rPr lang="en-US" altLang="zh-CN" sz="2400" b="1" dirty="0" err="1">
                <a:solidFill>
                  <a:srgbClr val="FF3300"/>
                </a:solidFill>
                <a:latin typeface="微软雅黑" pitchFamily="34" charset="-122"/>
                <a:ea typeface="微软雅黑" pitchFamily="34" charset="-122"/>
              </a:rPr>
              <a:t>ContextMap</a:t>
            </a:r>
            <a:r>
              <a:rPr lang="en-US" altLang="zh-CN" sz="2400" b="1" dirty="0">
                <a:solidFill>
                  <a:srgbClr val="FF3300"/>
                </a:solidFill>
                <a:latin typeface="微软雅黑" pitchFamily="34" charset="-122"/>
                <a:ea typeface="微软雅黑" pitchFamily="34" charset="-122"/>
              </a:rPr>
              <a:t> </a:t>
            </a:r>
            <a:r>
              <a:rPr lang="zh-CN" altLang="en-US" sz="2400" b="1" dirty="0">
                <a:solidFill>
                  <a:srgbClr val="FF3300"/>
                </a:solidFill>
                <a:latin typeface="微软雅黑" pitchFamily="34" charset="-122"/>
                <a:ea typeface="微软雅黑" pitchFamily="34" charset="-122"/>
              </a:rPr>
              <a:t>中的数据</a:t>
            </a:r>
            <a:r>
              <a:rPr lang="en-US" altLang="zh-CN" sz="2400" b="1" dirty="0">
                <a:solidFill>
                  <a:srgbClr val="FF3300"/>
                </a:solidFill>
                <a:latin typeface="微软雅黑" pitchFamily="34" charset="-122"/>
                <a:ea typeface="微软雅黑" pitchFamily="34" charset="-122"/>
              </a:rPr>
              <a:t>, </a:t>
            </a:r>
            <a:r>
              <a:rPr lang="zh-CN" altLang="en-US" sz="2400" b="1" dirty="0">
                <a:solidFill>
                  <a:srgbClr val="FF3300"/>
                </a:solidFill>
                <a:latin typeface="微软雅黑" pitchFamily="34" charset="-122"/>
                <a:ea typeface="微软雅黑" pitchFamily="34" charset="-122"/>
              </a:rPr>
              <a:t>需要给 </a:t>
            </a:r>
            <a:r>
              <a:rPr lang="en-US" altLang="zh-CN" sz="2400" b="1" dirty="0">
                <a:solidFill>
                  <a:srgbClr val="FF3300"/>
                </a:solidFill>
                <a:latin typeface="微软雅黑" pitchFamily="34" charset="-122"/>
                <a:ea typeface="微软雅黑" pitchFamily="34" charset="-122"/>
              </a:rPr>
              <a:t>OGNL </a:t>
            </a:r>
            <a:r>
              <a:rPr lang="zh-CN" altLang="en-US" sz="2400" b="1" dirty="0">
                <a:solidFill>
                  <a:srgbClr val="FF3300"/>
                </a:solidFill>
                <a:latin typeface="微软雅黑" pitchFamily="34" charset="-122"/>
                <a:ea typeface="微软雅黑" pitchFamily="34" charset="-122"/>
              </a:rPr>
              <a:t>表达式加上一个前缀字符 </a:t>
            </a:r>
            <a:r>
              <a:rPr lang="en-US" altLang="zh-CN" sz="2800" b="1" dirty="0">
                <a:solidFill>
                  <a:srgbClr val="0000FF"/>
                </a:solidFill>
                <a:latin typeface="微软雅黑" pitchFamily="34" charset="-122"/>
                <a:ea typeface="微软雅黑" pitchFamily="34" charset="-122"/>
              </a:rPr>
              <a:t>#</a:t>
            </a:r>
            <a:r>
              <a:rPr lang="en-US" altLang="zh-CN" sz="2400" b="1" dirty="0">
                <a:solidFill>
                  <a:srgbClr val="FF3300"/>
                </a:solidFill>
                <a:latin typeface="微软雅黑" pitchFamily="34" charset="-122"/>
                <a:ea typeface="微软雅黑" pitchFamily="34" charset="-122"/>
              </a:rPr>
              <a:t>. </a:t>
            </a:r>
            <a:r>
              <a:rPr lang="zh-CN" altLang="en-US" sz="2400" b="1" dirty="0">
                <a:solidFill>
                  <a:srgbClr val="FF3300"/>
                </a:solidFill>
                <a:latin typeface="微软雅黑" pitchFamily="34" charset="-122"/>
                <a:ea typeface="微软雅黑" pitchFamily="34" charset="-122"/>
              </a:rPr>
              <a:t>如果没有前缀字符 </a:t>
            </a:r>
            <a:r>
              <a:rPr lang="en-US" altLang="zh-CN" sz="2400" b="1" dirty="0">
                <a:solidFill>
                  <a:srgbClr val="FF3300"/>
                </a:solidFill>
                <a:latin typeface="微软雅黑" pitchFamily="34" charset="-122"/>
                <a:ea typeface="微软雅黑" pitchFamily="34" charset="-122"/>
              </a:rPr>
              <a:t>#, </a:t>
            </a:r>
            <a:r>
              <a:rPr lang="zh-CN" altLang="en-US" sz="2400" b="1" dirty="0">
                <a:solidFill>
                  <a:srgbClr val="FF3300"/>
                </a:solidFill>
                <a:latin typeface="微软雅黑" pitchFamily="34" charset="-122"/>
                <a:ea typeface="微软雅黑" pitchFamily="34" charset="-122"/>
              </a:rPr>
              <a:t>搜索将在 </a:t>
            </a:r>
            <a:r>
              <a:rPr lang="en-US" altLang="zh-CN" sz="2400" b="1" dirty="0" err="1">
                <a:solidFill>
                  <a:srgbClr val="FF3300"/>
                </a:solidFill>
                <a:latin typeface="微软雅黑" pitchFamily="34" charset="-122"/>
                <a:ea typeface="微软雅黑" pitchFamily="34" charset="-122"/>
              </a:rPr>
              <a:t>ObjectStack</a:t>
            </a:r>
            <a:r>
              <a:rPr lang="en-US" altLang="zh-CN" sz="2400" b="1" dirty="0">
                <a:solidFill>
                  <a:srgbClr val="FF3300"/>
                </a:solidFill>
                <a:latin typeface="微软雅黑" pitchFamily="34" charset="-122"/>
                <a:ea typeface="微软雅黑" pitchFamily="34" charset="-122"/>
              </a:rPr>
              <a:t> </a:t>
            </a:r>
            <a:r>
              <a:rPr lang="zh-CN" altLang="en-US" sz="2400" b="1" dirty="0">
                <a:solidFill>
                  <a:srgbClr val="FF3300"/>
                </a:solidFill>
                <a:latin typeface="微软雅黑" pitchFamily="34" charset="-122"/>
                <a:ea typeface="微软雅黑" pitchFamily="34" charset="-122"/>
              </a:rPr>
              <a:t>里进行</a:t>
            </a:r>
            <a:r>
              <a:rPr lang="en-US" altLang="zh-CN" sz="2400" b="1" dirty="0">
                <a:solidFill>
                  <a:srgbClr val="FF3300"/>
                </a:solidFill>
                <a:latin typeface="微软雅黑" pitchFamily="34" charset="-122"/>
                <a:ea typeface="微软雅黑" pitchFamily="34" charset="-122"/>
              </a:rPr>
              <a:t>. </a:t>
            </a:r>
          </a:p>
        </p:txBody>
      </p:sp>
    </p:spTree>
    <p:extLst>
      <p:ext uri="{BB962C8B-B14F-4D97-AF65-F5344CB8AC3E}">
        <p14:creationId xmlns:p14="http://schemas.microsoft.com/office/powerpoint/2010/main" val="84444220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938" name="Rectangle 2"/>
          <p:cNvSpPr>
            <a:spLocks noGrp="1" noChangeArrowheads="1"/>
          </p:cNvSpPr>
          <p:nvPr>
            <p:ph type="title"/>
          </p:nvPr>
        </p:nvSpPr>
        <p:spPr>
          <a:xfrm>
            <a:off x="685800" y="692696"/>
            <a:ext cx="7772400" cy="1143000"/>
          </a:xfrm>
        </p:spPr>
        <p:txBody>
          <a:bodyPr/>
          <a:lstStyle/>
          <a:p>
            <a:r>
              <a:rPr lang="en-US" altLang="zh-CN" dirty="0" smtClean="0">
                <a:latin typeface="微软雅黑" pitchFamily="34" charset="-122"/>
                <a:ea typeface="微软雅黑" pitchFamily="34" charset="-122"/>
              </a:rPr>
              <a:t>property </a:t>
            </a:r>
            <a:r>
              <a:rPr lang="zh-CN" altLang="en-US" dirty="0">
                <a:latin typeface="微软雅黑" pitchFamily="34" charset="-122"/>
                <a:ea typeface="微软雅黑" pitchFamily="34" charset="-122"/>
              </a:rPr>
              <a:t>标签</a:t>
            </a:r>
          </a:p>
        </p:txBody>
      </p:sp>
      <p:sp>
        <p:nvSpPr>
          <p:cNvPr id="295939" name="Rectangle 3"/>
          <p:cNvSpPr>
            <a:spLocks noGrp="1" noChangeArrowheads="1"/>
          </p:cNvSpPr>
          <p:nvPr>
            <p:ph type="body" idx="1"/>
          </p:nvPr>
        </p:nvSpPr>
        <p:spPr>
          <a:xfrm>
            <a:off x="323850" y="1856333"/>
            <a:ext cx="8496300" cy="2519363"/>
          </a:xfrm>
        </p:spPr>
        <p:txBody>
          <a:bodyPr/>
          <a:lstStyle/>
          <a:p>
            <a:r>
              <a:rPr lang="en-US" altLang="zh-CN" sz="2400" dirty="0">
                <a:latin typeface="微软雅黑" pitchFamily="34" charset="-122"/>
                <a:ea typeface="微软雅黑" pitchFamily="34" charset="-122"/>
              </a:rPr>
              <a:t>Struts </a:t>
            </a:r>
            <a:r>
              <a:rPr lang="zh-CN" altLang="en-US" sz="2400" dirty="0">
                <a:latin typeface="微软雅黑" pitchFamily="34" charset="-122"/>
                <a:ea typeface="微软雅黑" pitchFamily="34" charset="-122"/>
              </a:rPr>
              <a:t>的 </a:t>
            </a:r>
            <a:r>
              <a:rPr lang="en-US" altLang="zh-CN" sz="2400" dirty="0">
                <a:latin typeface="微软雅黑" pitchFamily="34" charset="-122"/>
                <a:ea typeface="微软雅黑" pitchFamily="34" charset="-122"/>
              </a:rPr>
              <a:t>property </a:t>
            </a:r>
            <a:r>
              <a:rPr lang="zh-CN" altLang="en-US" sz="2400" dirty="0">
                <a:latin typeface="微软雅黑" pitchFamily="34" charset="-122"/>
                <a:ea typeface="微软雅黑" pitchFamily="34" charset="-122"/>
              </a:rPr>
              <a:t>标签用来输出值栈中的一个属性值</a:t>
            </a:r>
            <a:r>
              <a:rPr lang="en-US" altLang="zh-CN" sz="2400" dirty="0">
                <a:latin typeface="微软雅黑" pitchFamily="34" charset="-122"/>
                <a:ea typeface="微软雅黑" pitchFamily="34" charset="-122"/>
              </a:rPr>
              <a:t>. </a:t>
            </a:r>
          </a:p>
        </p:txBody>
      </p:sp>
      <p:pic>
        <p:nvPicPr>
          <p:cNvPr id="295942" name="Picture 6"/>
          <p:cNvPicPr>
            <a:picLocks noChangeAspect="1" noChangeArrowheads="1"/>
          </p:cNvPicPr>
          <p:nvPr/>
        </p:nvPicPr>
        <p:blipFill>
          <a:blip r:embed="rId2"/>
          <a:srcRect/>
          <a:stretch>
            <a:fillRect/>
          </a:stretch>
        </p:blipFill>
        <p:spPr bwMode="auto">
          <a:xfrm>
            <a:off x="755650" y="2504033"/>
            <a:ext cx="7345363" cy="1282700"/>
          </a:xfrm>
          <a:prstGeom prst="rect">
            <a:avLst/>
          </a:prstGeom>
          <a:noFill/>
          <a:ln w="9525">
            <a:noFill/>
            <a:miter lim="800000"/>
            <a:headEnd/>
            <a:tailEnd/>
          </a:ln>
          <a:effectLst/>
        </p:spPr>
      </p:pic>
      <p:sp>
        <p:nvSpPr>
          <p:cNvPr id="295943" name="Line 7"/>
          <p:cNvSpPr>
            <a:spLocks noChangeShapeType="1"/>
          </p:cNvSpPr>
          <p:nvPr/>
        </p:nvSpPr>
        <p:spPr bwMode="auto">
          <a:xfrm>
            <a:off x="8101013" y="2504033"/>
            <a:ext cx="0" cy="1296988"/>
          </a:xfrm>
          <a:prstGeom prst="line">
            <a:avLst/>
          </a:prstGeom>
          <a:noFill/>
          <a:ln w="9525">
            <a:solidFill>
              <a:schemeClr val="tx1"/>
            </a:solidFill>
            <a:round/>
            <a:headEnd/>
            <a:tailEnd/>
          </a:ln>
          <a:effectLst/>
        </p:spPr>
        <p:txBody>
          <a:bodyPr/>
          <a:lstStyle/>
          <a:p>
            <a:endParaRPr lang="zh-CN" altLang="en-US"/>
          </a:p>
        </p:txBody>
      </p:sp>
    </p:spTree>
    <p:extLst>
      <p:ext uri="{BB962C8B-B14F-4D97-AF65-F5344CB8AC3E}">
        <p14:creationId xmlns:p14="http://schemas.microsoft.com/office/powerpoint/2010/main" val="73500827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83568" y="692696"/>
            <a:ext cx="8229600" cy="936104"/>
          </a:xfrm>
        </p:spPr>
        <p:txBody>
          <a:bodyPr/>
          <a:lstStyle/>
          <a:p>
            <a:r>
              <a:rPr lang="zh-CN" altLang="en-US" dirty="0" smtClean="0">
                <a:latin typeface="微软雅黑" pitchFamily="34" charset="-122"/>
                <a:ea typeface="微软雅黑" pitchFamily="34" charset="-122"/>
              </a:rPr>
              <a:t>使用 </a:t>
            </a:r>
            <a:r>
              <a:rPr lang="en-US" altLang="zh-CN" dirty="0" smtClean="0">
                <a:latin typeface="微软雅黑" pitchFamily="34" charset="-122"/>
                <a:ea typeface="微软雅黑" pitchFamily="34" charset="-122"/>
              </a:rPr>
              <a:t>Filter </a:t>
            </a:r>
            <a:r>
              <a:rPr lang="zh-CN" altLang="en-US" dirty="0" smtClean="0">
                <a:latin typeface="微软雅黑" pitchFamily="34" charset="-122"/>
                <a:ea typeface="微软雅黑" pitchFamily="34" charset="-122"/>
              </a:rPr>
              <a:t>作为控制器的 </a:t>
            </a:r>
            <a:r>
              <a:rPr lang="en-US" altLang="zh-CN" dirty="0" smtClean="0">
                <a:latin typeface="微软雅黑" pitchFamily="34" charset="-122"/>
                <a:ea typeface="微软雅黑" pitchFamily="34" charset="-122"/>
              </a:rPr>
              <a:t>MVC</a:t>
            </a:r>
            <a:endParaRPr lang="zh-CN" altLang="en-US" dirty="0">
              <a:latin typeface="微软雅黑" pitchFamily="34" charset="-122"/>
              <a:ea typeface="微软雅黑" pitchFamily="34" charset="-122"/>
            </a:endParaRPr>
          </a:p>
        </p:txBody>
      </p:sp>
      <p:sp>
        <p:nvSpPr>
          <p:cNvPr id="3" name="内容占位符 2"/>
          <p:cNvSpPr>
            <a:spLocks noGrp="1"/>
          </p:cNvSpPr>
          <p:nvPr>
            <p:ph idx="1"/>
          </p:nvPr>
        </p:nvSpPr>
        <p:spPr>
          <a:xfrm>
            <a:off x="457200" y="1661948"/>
            <a:ext cx="2257412" cy="542916"/>
          </a:xfrm>
        </p:spPr>
        <p:txBody>
          <a:bodyPr>
            <a:normAutofit/>
          </a:bodyPr>
          <a:lstStyle/>
          <a:p>
            <a:r>
              <a:rPr lang="zh-CN" altLang="en-US" sz="2800" dirty="0" smtClean="0">
                <a:latin typeface="微软雅黑" pitchFamily="34" charset="-122"/>
                <a:ea typeface="微软雅黑" pitchFamily="34" charset="-122"/>
              </a:rPr>
              <a:t>目录结构</a:t>
            </a:r>
            <a:endParaRPr lang="zh-CN" altLang="en-US" sz="2800" dirty="0">
              <a:latin typeface="微软雅黑" pitchFamily="34" charset="-122"/>
              <a:ea typeface="微软雅黑" pitchFamily="34" charset="-122"/>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1760" y="1772816"/>
            <a:ext cx="4382232" cy="50851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9591064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62" name="Rectangle 2"/>
          <p:cNvSpPr>
            <a:spLocks noGrp="1" noChangeArrowheads="1"/>
          </p:cNvSpPr>
          <p:nvPr>
            <p:ph type="title"/>
          </p:nvPr>
        </p:nvSpPr>
        <p:spPr>
          <a:xfrm>
            <a:off x="539552" y="715271"/>
            <a:ext cx="8497888" cy="1143000"/>
          </a:xfrm>
        </p:spPr>
        <p:txBody>
          <a:bodyPr>
            <a:normAutofit fontScale="90000"/>
          </a:bodyPr>
          <a:lstStyle/>
          <a:p>
            <a:r>
              <a:rPr lang="zh-CN" altLang="en-US" dirty="0">
                <a:latin typeface="微软雅黑" pitchFamily="34" charset="-122"/>
                <a:ea typeface="微软雅黑" pitchFamily="34" charset="-122"/>
              </a:rPr>
              <a:t>读取 </a:t>
            </a:r>
            <a:r>
              <a:rPr lang="en-US" altLang="zh-CN" dirty="0" err="1">
                <a:latin typeface="微软雅黑" pitchFamily="34" charset="-122"/>
                <a:ea typeface="微软雅黑" pitchFamily="34" charset="-122"/>
              </a:rPr>
              <a:t>ObjectStack</a:t>
            </a:r>
            <a:r>
              <a:rPr lang="en-US" altLang="zh-CN" dirty="0">
                <a:latin typeface="微软雅黑" pitchFamily="34" charset="-122"/>
                <a:ea typeface="微软雅黑" pitchFamily="34" charset="-122"/>
              </a:rPr>
              <a:t> </a:t>
            </a:r>
            <a:r>
              <a:rPr lang="zh-CN" altLang="en-US" dirty="0">
                <a:latin typeface="微软雅黑" pitchFamily="34" charset="-122"/>
                <a:ea typeface="微软雅黑" pitchFamily="34" charset="-122"/>
              </a:rPr>
              <a:t>里的对象的属性</a:t>
            </a:r>
          </a:p>
        </p:txBody>
      </p:sp>
      <p:sp>
        <p:nvSpPr>
          <p:cNvPr id="296963" name="Rectangle 3"/>
          <p:cNvSpPr>
            <a:spLocks noGrp="1" noChangeArrowheads="1"/>
          </p:cNvSpPr>
          <p:nvPr>
            <p:ph type="body" idx="1"/>
          </p:nvPr>
        </p:nvSpPr>
        <p:spPr>
          <a:xfrm>
            <a:off x="224626" y="1903385"/>
            <a:ext cx="8712968" cy="4392488"/>
          </a:xfrm>
        </p:spPr>
        <p:txBody>
          <a:bodyPr/>
          <a:lstStyle/>
          <a:p>
            <a:r>
              <a:rPr lang="zh-CN" altLang="en-US" sz="2000" dirty="0">
                <a:latin typeface="微软雅黑" pitchFamily="34" charset="-122"/>
                <a:ea typeface="微软雅黑" pitchFamily="34" charset="-122"/>
              </a:rPr>
              <a:t>若想访问 </a:t>
            </a:r>
            <a:r>
              <a:rPr lang="en-US" altLang="zh-CN" sz="2000" dirty="0">
                <a:latin typeface="微软雅黑" pitchFamily="34" charset="-122"/>
                <a:ea typeface="微软雅黑" pitchFamily="34" charset="-122"/>
              </a:rPr>
              <a:t>Object Stack </a:t>
            </a:r>
            <a:r>
              <a:rPr lang="zh-CN" altLang="en-US" sz="2000" dirty="0">
                <a:latin typeface="微软雅黑" pitchFamily="34" charset="-122"/>
                <a:ea typeface="微软雅黑" pitchFamily="34" charset="-122"/>
              </a:rPr>
              <a:t>里的某个对象的属性</a:t>
            </a:r>
            <a:r>
              <a:rPr lang="en-US" altLang="zh-CN" sz="2000" dirty="0">
                <a:latin typeface="微软雅黑" pitchFamily="34" charset="-122"/>
                <a:ea typeface="微软雅黑" pitchFamily="34" charset="-122"/>
              </a:rPr>
              <a:t>. </a:t>
            </a:r>
            <a:r>
              <a:rPr lang="zh-CN" altLang="en-US" sz="2000" dirty="0">
                <a:latin typeface="微软雅黑" pitchFamily="34" charset="-122"/>
                <a:ea typeface="微软雅黑" pitchFamily="34" charset="-122"/>
              </a:rPr>
              <a:t>可以使用以下几种形式之一</a:t>
            </a:r>
            <a:r>
              <a:rPr lang="en-US" altLang="zh-CN" sz="2000" dirty="0">
                <a:latin typeface="微软雅黑" pitchFamily="34" charset="-122"/>
                <a:ea typeface="微软雅黑" pitchFamily="34" charset="-122"/>
              </a:rPr>
              <a:t>: </a:t>
            </a:r>
          </a:p>
          <a:p>
            <a:endParaRPr lang="en-US" altLang="zh-CN" sz="2000" dirty="0">
              <a:latin typeface="微软雅黑" pitchFamily="34" charset="-122"/>
              <a:ea typeface="微软雅黑" pitchFamily="34" charset="-122"/>
            </a:endParaRPr>
          </a:p>
          <a:p>
            <a:endParaRPr lang="en-US" altLang="zh-CN" sz="2000" dirty="0">
              <a:latin typeface="微软雅黑" pitchFamily="34" charset="-122"/>
              <a:ea typeface="微软雅黑" pitchFamily="34" charset="-122"/>
            </a:endParaRPr>
          </a:p>
          <a:p>
            <a:endParaRPr lang="en-US" altLang="zh-CN" sz="2000" dirty="0">
              <a:latin typeface="微软雅黑" pitchFamily="34" charset="-122"/>
              <a:ea typeface="微软雅黑" pitchFamily="34" charset="-122"/>
            </a:endParaRPr>
          </a:p>
          <a:p>
            <a:endParaRPr lang="en-US" altLang="zh-CN" sz="2000" b="1" dirty="0" smtClean="0">
              <a:solidFill>
                <a:srgbClr val="FF3300"/>
              </a:solidFill>
              <a:latin typeface="微软雅黑" pitchFamily="34" charset="-122"/>
              <a:ea typeface="微软雅黑" pitchFamily="34" charset="-122"/>
            </a:endParaRPr>
          </a:p>
          <a:p>
            <a:r>
              <a:rPr lang="en-US" altLang="zh-CN" sz="2000" b="1" dirty="0" err="1" smtClean="0">
                <a:solidFill>
                  <a:srgbClr val="0000FF"/>
                </a:solidFill>
                <a:latin typeface="微软雅黑" pitchFamily="34" charset="-122"/>
                <a:ea typeface="微软雅黑" pitchFamily="34" charset="-122"/>
              </a:rPr>
              <a:t>ObjectStack</a:t>
            </a:r>
            <a:r>
              <a:rPr lang="en-US" altLang="zh-CN" sz="2000" b="1" dirty="0" smtClean="0">
                <a:solidFill>
                  <a:srgbClr val="0000FF"/>
                </a:solidFill>
                <a:latin typeface="微软雅黑" pitchFamily="34" charset="-122"/>
                <a:ea typeface="微软雅黑" pitchFamily="34" charset="-122"/>
              </a:rPr>
              <a:t> </a:t>
            </a:r>
            <a:r>
              <a:rPr lang="zh-CN" altLang="en-US" sz="2000" b="1" dirty="0">
                <a:solidFill>
                  <a:srgbClr val="0000FF"/>
                </a:solidFill>
                <a:latin typeface="微软雅黑" pitchFamily="34" charset="-122"/>
                <a:ea typeface="微软雅黑" pitchFamily="34" charset="-122"/>
              </a:rPr>
              <a:t>里的对象可以通过一个从零开始的下标来引用</a:t>
            </a:r>
            <a:r>
              <a:rPr lang="en-US" altLang="zh-CN" sz="2000" dirty="0">
                <a:solidFill>
                  <a:srgbClr val="0000FF"/>
                </a:solidFill>
                <a:latin typeface="微软雅黑" pitchFamily="34" charset="-122"/>
                <a:ea typeface="微软雅黑" pitchFamily="34" charset="-122"/>
              </a:rPr>
              <a:t>. </a:t>
            </a:r>
            <a:r>
              <a:rPr lang="en-US" altLang="zh-CN" sz="2000" dirty="0" err="1">
                <a:latin typeface="微软雅黑" pitchFamily="34" charset="-122"/>
                <a:ea typeface="微软雅黑" pitchFamily="34" charset="-122"/>
              </a:rPr>
              <a:t>ObjectStack</a:t>
            </a:r>
            <a:r>
              <a:rPr lang="en-US" altLang="zh-CN" sz="2000" dirty="0">
                <a:latin typeface="微软雅黑" pitchFamily="34" charset="-122"/>
                <a:ea typeface="微软雅黑" pitchFamily="34" charset="-122"/>
              </a:rPr>
              <a:t> </a:t>
            </a:r>
            <a:r>
              <a:rPr lang="zh-CN" altLang="en-US" sz="2000" dirty="0">
                <a:latin typeface="微软雅黑" pitchFamily="34" charset="-122"/>
                <a:ea typeface="微软雅黑" pitchFamily="34" charset="-122"/>
              </a:rPr>
              <a:t>里的栈顶对象可以用 </a:t>
            </a:r>
            <a:r>
              <a:rPr lang="en-US" altLang="zh-CN" sz="2000" dirty="0">
                <a:latin typeface="微软雅黑" pitchFamily="34" charset="-122"/>
                <a:ea typeface="微软雅黑" pitchFamily="34" charset="-122"/>
              </a:rPr>
              <a:t>[0] </a:t>
            </a:r>
            <a:r>
              <a:rPr lang="zh-CN" altLang="en-US" sz="2000" dirty="0">
                <a:latin typeface="微软雅黑" pitchFamily="34" charset="-122"/>
                <a:ea typeface="微软雅黑" pitchFamily="34" charset="-122"/>
              </a:rPr>
              <a:t>来引用</a:t>
            </a:r>
            <a:r>
              <a:rPr lang="en-US" altLang="zh-CN" sz="2000" dirty="0">
                <a:latin typeface="微软雅黑" pitchFamily="34" charset="-122"/>
                <a:ea typeface="微软雅黑" pitchFamily="34" charset="-122"/>
              </a:rPr>
              <a:t>, </a:t>
            </a:r>
            <a:r>
              <a:rPr lang="zh-CN" altLang="en-US" sz="2000" dirty="0">
                <a:latin typeface="微软雅黑" pitchFamily="34" charset="-122"/>
                <a:ea typeface="微软雅黑" pitchFamily="34" charset="-122"/>
              </a:rPr>
              <a:t>它下面的那个对象可以用 </a:t>
            </a:r>
            <a:r>
              <a:rPr lang="en-US" altLang="zh-CN" sz="2000" dirty="0">
                <a:latin typeface="微软雅黑" pitchFamily="34" charset="-122"/>
                <a:ea typeface="微软雅黑" pitchFamily="34" charset="-122"/>
              </a:rPr>
              <a:t>[1] </a:t>
            </a:r>
            <a:r>
              <a:rPr lang="zh-CN" altLang="en-US" sz="2000" dirty="0">
                <a:latin typeface="微软雅黑" pitchFamily="34" charset="-122"/>
                <a:ea typeface="微软雅黑" pitchFamily="34" charset="-122"/>
              </a:rPr>
              <a:t>引用</a:t>
            </a:r>
            <a:r>
              <a:rPr lang="en-US" altLang="zh-CN" sz="2000" dirty="0">
                <a:latin typeface="微软雅黑" pitchFamily="34" charset="-122"/>
                <a:ea typeface="微软雅黑" pitchFamily="34" charset="-122"/>
              </a:rPr>
              <a:t>. </a:t>
            </a:r>
            <a:r>
              <a:rPr lang="zh-CN" altLang="en-US" sz="2000" dirty="0">
                <a:latin typeface="微软雅黑" pitchFamily="34" charset="-122"/>
                <a:ea typeface="微软雅黑" pitchFamily="34" charset="-122"/>
              </a:rPr>
              <a:t>若希望返回栈顶对象的 </a:t>
            </a:r>
            <a:r>
              <a:rPr lang="en-US" altLang="zh-CN" sz="2000" dirty="0">
                <a:latin typeface="微软雅黑" pitchFamily="34" charset="-122"/>
                <a:ea typeface="微软雅黑" pitchFamily="34" charset="-122"/>
              </a:rPr>
              <a:t>message </a:t>
            </a:r>
            <a:r>
              <a:rPr lang="zh-CN" altLang="en-US" sz="2000" dirty="0">
                <a:latin typeface="微软雅黑" pitchFamily="34" charset="-122"/>
                <a:ea typeface="微软雅黑" pitchFamily="34" charset="-122"/>
              </a:rPr>
              <a:t>属性值</a:t>
            </a:r>
            <a:r>
              <a:rPr lang="en-US" altLang="zh-CN" sz="2000" dirty="0">
                <a:latin typeface="微软雅黑" pitchFamily="34" charset="-122"/>
                <a:ea typeface="微软雅黑" pitchFamily="34" charset="-122"/>
              </a:rPr>
              <a:t>:  [0].message </a:t>
            </a:r>
            <a:r>
              <a:rPr lang="zh-CN" altLang="en-US" sz="2000" dirty="0">
                <a:latin typeface="微软雅黑" pitchFamily="34" charset="-122"/>
                <a:ea typeface="微软雅黑" pitchFamily="34" charset="-122"/>
              </a:rPr>
              <a:t>或 </a:t>
            </a:r>
            <a:r>
              <a:rPr lang="en-US" altLang="zh-CN" sz="2000" dirty="0">
                <a:latin typeface="微软雅黑" pitchFamily="34" charset="-122"/>
                <a:ea typeface="微软雅黑" pitchFamily="34" charset="-122"/>
              </a:rPr>
              <a:t>[0][“message”] </a:t>
            </a:r>
            <a:r>
              <a:rPr lang="zh-CN" altLang="en-US" sz="2000" dirty="0">
                <a:latin typeface="微软雅黑" pitchFamily="34" charset="-122"/>
                <a:ea typeface="微软雅黑" pitchFamily="34" charset="-122"/>
              </a:rPr>
              <a:t>或 </a:t>
            </a:r>
            <a:r>
              <a:rPr lang="en-US" altLang="zh-CN" sz="2000" dirty="0">
                <a:latin typeface="微软雅黑" pitchFamily="34" charset="-122"/>
                <a:ea typeface="微软雅黑" pitchFamily="34" charset="-122"/>
              </a:rPr>
              <a:t>[0][‘message’]</a:t>
            </a:r>
          </a:p>
          <a:p>
            <a:r>
              <a:rPr lang="zh-CN" altLang="en-US" sz="2000" b="1" dirty="0">
                <a:solidFill>
                  <a:srgbClr val="FF3300"/>
                </a:solidFill>
                <a:latin typeface="微软雅黑" pitchFamily="34" charset="-122"/>
                <a:ea typeface="微软雅黑" pitchFamily="34" charset="-122"/>
              </a:rPr>
              <a:t>若在指定的对象里没有找到指定的属性</a:t>
            </a:r>
            <a:r>
              <a:rPr lang="en-US" altLang="zh-CN" sz="2000" b="1" dirty="0">
                <a:solidFill>
                  <a:srgbClr val="FF3300"/>
                </a:solidFill>
                <a:latin typeface="微软雅黑" pitchFamily="34" charset="-122"/>
                <a:ea typeface="微软雅黑" pitchFamily="34" charset="-122"/>
              </a:rPr>
              <a:t>, </a:t>
            </a:r>
            <a:r>
              <a:rPr lang="zh-CN" altLang="en-US" sz="2000" b="1" dirty="0">
                <a:solidFill>
                  <a:srgbClr val="FF3300"/>
                </a:solidFill>
                <a:latin typeface="微软雅黑" pitchFamily="34" charset="-122"/>
                <a:ea typeface="微软雅黑" pitchFamily="34" charset="-122"/>
              </a:rPr>
              <a:t>则到指定对象的下一个对象里继续搜索</a:t>
            </a:r>
            <a:r>
              <a:rPr lang="en-US" altLang="zh-CN" sz="2000" b="1" dirty="0">
                <a:solidFill>
                  <a:srgbClr val="FF3300"/>
                </a:solidFill>
                <a:latin typeface="微软雅黑" pitchFamily="34" charset="-122"/>
                <a:ea typeface="微软雅黑" pitchFamily="34" charset="-122"/>
              </a:rPr>
              <a:t>. </a:t>
            </a:r>
            <a:r>
              <a:rPr lang="zh-CN" altLang="en-US" sz="2000" b="1" dirty="0">
                <a:solidFill>
                  <a:srgbClr val="FF3300"/>
                </a:solidFill>
                <a:latin typeface="微软雅黑" pitchFamily="34" charset="-122"/>
                <a:ea typeface="微软雅黑" pitchFamily="34" charset="-122"/>
              </a:rPr>
              <a:t>即 </a:t>
            </a:r>
            <a:r>
              <a:rPr lang="en-US" altLang="zh-CN" sz="2000" b="1" dirty="0">
                <a:solidFill>
                  <a:srgbClr val="0000FF"/>
                </a:solidFill>
                <a:latin typeface="微软雅黑" pitchFamily="34" charset="-122"/>
                <a:ea typeface="微软雅黑" pitchFamily="34" charset="-122"/>
              </a:rPr>
              <a:t>[n] </a:t>
            </a:r>
            <a:r>
              <a:rPr lang="zh-CN" altLang="en-US" sz="2000" b="1" dirty="0">
                <a:solidFill>
                  <a:srgbClr val="0000FF"/>
                </a:solidFill>
                <a:latin typeface="微软雅黑" pitchFamily="34" charset="-122"/>
                <a:ea typeface="微软雅黑" pitchFamily="34" charset="-122"/>
              </a:rPr>
              <a:t>的含义是从第 </a:t>
            </a:r>
            <a:r>
              <a:rPr lang="en-US" altLang="zh-CN" sz="2000" b="1" dirty="0">
                <a:solidFill>
                  <a:srgbClr val="0000FF"/>
                </a:solidFill>
                <a:latin typeface="微软雅黑" pitchFamily="34" charset="-122"/>
                <a:ea typeface="微软雅黑" pitchFamily="34" charset="-122"/>
              </a:rPr>
              <a:t>n </a:t>
            </a:r>
            <a:r>
              <a:rPr lang="zh-CN" altLang="en-US" sz="2000" b="1" dirty="0">
                <a:solidFill>
                  <a:srgbClr val="0000FF"/>
                </a:solidFill>
                <a:latin typeface="微软雅黑" pitchFamily="34" charset="-122"/>
                <a:ea typeface="微软雅黑" pitchFamily="34" charset="-122"/>
              </a:rPr>
              <a:t>个开始搜索</a:t>
            </a:r>
            <a:r>
              <a:rPr lang="en-US" altLang="zh-CN" sz="2000" b="1" dirty="0">
                <a:solidFill>
                  <a:srgbClr val="0000FF"/>
                </a:solidFill>
                <a:latin typeface="微软雅黑" pitchFamily="34" charset="-122"/>
                <a:ea typeface="微软雅黑" pitchFamily="34" charset="-122"/>
              </a:rPr>
              <a:t>, </a:t>
            </a:r>
            <a:r>
              <a:rPr lang="zh-CN" altLang="en-US" sz="2000" b="1" dirty="0">
                <a:solidFill>
                  <a:srgbClr val="0000FF"/>
                </a:solidFill>
                <a:latin typeface="微软雅黑" pitchFamily="34" charset="-122"/>
                <a:ea typeface="微软雅黑" pitchFamily="34" charset="-122"/>
              </a:rPr>
              <a:t>而不是只搜索第 </a:t>
            </a:r>
            <a:r>
              <a:rPr lang="en-US" altLang="zh-CN" sz="2000" b="1" dirty="0">
                <a:solidFill>
                  <a:srgbClr val="0000FF"/>
                </a:solidFill>
                <a:latin typeface="微软雅黑" pitchFamily="34" charset="-122"/>
                <a:ea typeface="微软雅黑" pitchFamily="34" charset="-122"/>
              </a:rPr>
              <a:t>n </a:t>
            </a:r>
            <a:r>
              <a:rPr lang="zh-CN" altLang="en-US" sz="2000" b="1" dirty="0">
                <a:solidFill>
                  <a:srgbClr val="0000FF"/>
                </a:solidFill>
                <a:latin typeface="微软雅黑" pitchFamily="34" charset="-122"/>
                <a:ea typeface="微软雅黑" pitchFamily="34" charset="-122"/>
              </a:rPr>
              <a:t>个对象</a:t>
            </a:r>
          </a:p>
          <a:p>
            <a:r>
              <a:rPr lang="zh-CN" altLang="en-US" sz="2000" b="1" dirty="0">
                <a:solidFill>
                  <a:srgbClr val="0000FF"/>
                </a:solidFill>
                <a:latin typeface="微软雅黑" pitchFamily="34" charset="-122"/>
                <a:ea typeface="微软雅黑" pitchFamily="34" charset="-122"/>
              </a:rPr>
              <a:t>若从栈顶对象开始搜索</a:t>
            </a:r>
            <a:r>
              <a:rPr lang="en-US" altLang="zh-CN" sz="2000" b="1" dirty="0">
                <a:solidFill>
                  <a:srgbClr val="0000FF"/>
                </a:solidFill>
                <a:latin typeface="微软雅黑" pitchFamily="34" charset="-122"/>
                <a:ea typeface="微软雅黑" pitchFamily="34" charset="-122"/>
              </a:rPr>
              <a:t>, </a:t>
            </a:r>
            <a:r>
              <a:rPr lang="zh-CN" altLang="en-US" sz="2000" b="1" dirty="0">
                <a:solidFill>
                  <a:srgbClr val="0000FF"/>
                </a:solidFill>
                <a:latin typeface="微软雅黑" pitchFamily="34" charset="-122"/>
                <a:ea typeface="微软雅黑" pitchFamily="34" charset="-122"/>
              </a:rPr>
              <a:t>则可以省略下标部分</a:t>
            </a:r>
          </a:p>
        </p:txBody>
      </p:sp>
      <p:pic>
        <p:nvPicPr>
          <p:cNvPr id="296964" name="Picture 4"/>
          <p:cNvPicPr>
            <a:picLocks noChangeAspect="1" noChangeArrowheads="1"/>
          </p:cNvPicPr>
          <p:nvPr/>
        </p:nvPicPr>
        <p:blipFill>
          <a:blip r:embed="rId2"/>
          <a:srcRect/>
          <a:stretch>
            <a:fillRect/>
          </a:stretch>
        </p:blipFill>
        <p:spPr bwMode="auto">
          <a:xfrm>
            <a:off x="800764" y="2417015"/>
            <a:ext cx="2736850" cy="1143000"/>
          </a:xfrm>
          <a:prstGeom prst="rect">
            <a:avLst/>
          </a:prstGeom>
          <a:noFill/>
          <a:ln w="9525">
            <a:noFill/>
            <a:miter lim="800000"/>
            <a:headEnd/>
            <a:tailEnd/>
          </a:ln>
          <a:effectLst/>
        </p:spPr>
      </p:pic>
    </p:spTree>
    <p:extLst>
      <p:ext uri="{BB962C8B-B14F-4D97-AF65-F5344CB8AC3E}">
        <p14:creationId xmlns:p14="http://schemas.microsoft.com/office/powerpoint/2010/main" val="236705014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252" name="Rectangle 4"/>
          <p:cNvSpPr>
            <a:spLocks noChangeArrowheads="1"/>
          </p:cNvSpPr>
          <p:nvPr/>
        </p:nvSpPr>
        <p:spPr bwMode="auto">
          <a:xfrm>
            <a:off x="1547813" y="2868930"/>
            <a:ext cx="2376487" cy="2873382"/>
          </a:xfrm>
          <a:prstGeom prst="rect">
            <a:avLst/>
          </a:prstGeom>
          <a:noFill/>
          <a:ln w="9525">
            <a:solidFill>
              <a:schemeClr val="tx1"/>
            </a:solidFill>
            <a:miter lim="800000"/>
            <a:headEnd/>
            <a:tailEnd/>
          </a:ln>
          <a:effectLst/>
        </p:spPr>
        <p:txBody>
          <a:bodyPr wrap="none" anchor="ctr"/>
          <a:lstStyle/>
          <a:p>
            <a:endParaRPr lang="zh-CN" altLang="en-US"/>
          </a:p>
        </p:txBody>
      </p:sp>
      <p:sp>
        <p:nvSpPr>
          <p:cNvPr id="309254" name="Rectangle 6"/>
          <p:cNvSpPr>
            <a:spLocks noChangeArrowheads="1"/>
          </p:cNvSpPr>
          <p:nvPr/>
        </p:nvSpPr>
        <p:spPr bwMode="auto">
          <a:xfrm>
            <a:off x="1547813" y="5014913"/>
            <a:ext cx="2376487" cy="358775"/>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wrap="none" anchor="ctr"/>
          <a:lstStyle/>
          <a:p>
            <a:endParaRPr lang="zh-CN" altLang="en-US"/>
          </a:p>
        </p:txBody>
      </p:sp>
      <p:sp>
        <p:nvSpPr>
          <p:cNvPr id="309255" name="Rectangle 7"/>
          <p:cNvSpPr>
            <a:spLocks noChangeArrowheads="1"/>
          </p:cNvSpPr>
          <p:nvPr/>
        </p:nvSpPr>
        <p:spPr bwMode="auto">
          <a:xfrm>
            <a:off x="1547813" y="4652963"/>
            <a:ext cx="2376487" cy="358775"/>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wrap="none" anchor="ctr"/>
          <a:lstStyle/>
          <a:p>
            <a:endParaRPr lang="zh-CN" altLang="en-US"/>
          </a:p>
        </p:txBody>
      </p:sp>
      <p:sp>
        <p:nvSpPr>
          <p:cNvPr id="309256" name="Rectangle 8"/>
          <p:cNvSpPr>
            <a:spLocks noChangeArrowheads="1"/>
          </p:cNvSpPr>
          <p:nvPr/>
        </p:nvSpPr>
        <p:spPr bwMode="auto">
          <a:xfrm>
            <a:off x="1547813" y="4292600"/>
            <a:ext cx="2376487" cy="358775"/>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wrap="none" anchor="ctr"/>
          <a:lstStyle/>
          <a:p>
            <a:endParaRPr lang="zh-CN" altLang="en-US"/>
          </a:p>
        </p:txBody>
      </p:sp>
      <p:sp>
        <p:nvSpPr>
          <p:cNvPr id="309257" name="Rectangle 9"/>
          <p:cNvSpPr>
            <a:spLocks noChangeArrowheads="1"/>
          </p:cNvSpPr>
          <p:nvPr/>
        </p:nvSpPr>
        <p:spPr bwMode="auto">
          <a:xfrm>
            <a:off x="1547813" y="3933825"/>
            <a:ext cx="2376487" cy="358775"/>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wrap="none" anchor="ctr"/>
          <a:lstStyle/>
          <a:p>
            <a:endParaRPr lang="zh-CN" altLang="en-US"/>
          </a:p>
        </p:txBody>
      </p:sp>
      <p:sp>
        <p:nvSpPr>
          <p:cNvPr id="309258" name="Text Box 10"/>
          <p:cNvSpPr txBox="1">
            <a:spLocks noChangeArrowheads="1"/>
          </p:cNvSpPr>
          <p:nvPr/>
        </p:nvSpPr>
        <p:spPr bwMode="auto">
          <a:xfrm>
            <a:off x="4572000" y="1916113"/>
            <a:ext cx="3816350" cy="366712"/>
          </a:xfrm>
          <a:prstGeom prst="rect">
            <a:avLst/>
          </a:prstGeom>
          <a:noFill/>
          <a:ln w="9525">
            <a:noFill/>
            <a:miter lim="800000"/>
            <a:headEnd/>
            <a:tailEnd/>
          </a:ln>
          <a:effectLst/>
        </p:spPr>
        <p:txBody>
          <a:bodyPr>
            <a:spAutoFit/>
          </a:bodyPr>
          <a:lstStyle/>
          <a:p>
            <a:pPr>
              <a:spcBef>
                <a:spcPct val="50000"/>
              </a:spcBef>
            </a:pPr>
            <a:r>
              <a:rPr lang="en-US" altLang="zh-CN" dirty="0"/>
              <a:t>&lt;s:property value=“[1].name”&gt;</a:t>
            </a:r>
          </a:p>
        </p:txBody>
      </p:sp>
      <p:sp>
        <p:nvSpPr>
          <p:cNvPr id="309259" name="Rectangle 11"/>
          <p:cNvSpPr>
            <a:spLocks noChangeArrowheads="1"/>
          </p:cNvSpPr>
          <p:nvPr/>
        </p:nvSpPr>
        <p:spPr bwMode="auto">
          <a:xfrm>
            <a:off x="1547813" y="3573463"/>
            <a:ext cx="2376487" cy="358775"/>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wrap="none" anchor="ctr"/>
          <a:lstStyle/>
          <a:p>
            <a:endParaRPr lang="zh-CN" altLang="en-US"/>
          </a:p>
        </p:txBody>
      </p:sp>
      <p:sp>
        <p:nvSpPr>
          <p:cNvPr id="309260" name="Rectangle 12"/>
          <p:cNvSpPr>
            <a:spLocks noChangeArrowheads="1"/>
          </p:cNvSpPr>
          <p:nvPr/>
        </p:nvSpPr>
        <p:spPr bwMode="auto">
          <a:xfrm>
            <a:off x="1547813" y="3213100"/>
            <a:ext cx="2376487" cy="358775"/>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wrap="none" anchor="ctr"/>
          <a:lstStyle/>
          <a:p>
            <a:endParaRPr lang="zh-CN" altLang="en-US"/>
          </a:p>
        </p:txBody>
      </p:sp>
      <p:sp>
        <p:nvSpPr>
          <p:cNvPr id="309261" name="Rectangle 13"/>
          <p:cNvSpPr>
            <a:spLocks noChangeArrowheads="1"/>
          </p:cNvSpPr>
          <p:nvPr/>
        </p:nvSpPr>
        <p:spPr bwMode="auto">
          <a:xfrm>
            <a:off x="1547813" y="2863850"/>
            <a:ext cx="2376487" cy="358775"/>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wrap="none" anchor="ctr"/>
          <a:lstStyle/>
          <a:p>
            <a:endParaRPr lang="zh-CN" altLang="en-US"/>
          </a:p>
        </p:txBody>
      </p:sp>
      <p:sp>
        <p:nvSpPr>
          <p:cNvPr id="309262" name="Freeform 14"/>
          <p:cNvSpPr>
            <a:spLocks/>
          </p:cNvSpPr>
          <p:nvPr/>
        </p:nvSpPr>
        <p:spPr bwMode="auto">
          <a:xfrm>
            <a:off x="3995738" y="2205038"/>
            <a:ext cx="2663825" cy="1427162"/>
          </a:xfrm>
          <a:custGeom>
            <a:avLst/>
            <a:gdLst/>
            <a:ahLst/>
            <a:cxnLst>
              <a:cxn ang="0">
                <a:pos x="1678" y="0"/>
              </a:cxn>
              <a:cxn ang="0">
                <a:pos x="1225" y="771"/>
              </a:cxn>
              <a:cxn ang="0">
                <a:pos x="0" y="771"/>
              </a:cxn>
            </a:cxnLst>
            <a:rect l="0" t="0" r="r" b="b"/>
            <a:pathLst>
              <a:path w="1678" h="899">
                <a:moveTo>
                  <a:pt x="1678" y="0"/>
                </a:moveTo>
                <a:cubicBezTo>
                  <a:pt x="1591" y="321"/>
                  <a:pt x="1505" y="643"/>
                  <a:pt x="1225" y="771"/>
                </a:cubicBezTo>
                <a:cubicBezTo>
                  <a:pt x="945" y="899"/>
                  <a:pt x="472" y="835"/>
                  <a:pt x="0" y="771"/>
                </a:cubicBezTo>
              </a:path>
            </a:pathLst>
          </a:custGeom>
          <a:noFill/>
          <a:ln w="9525" cap="flat">
            <a:solidFill>
              <a:schemeClr val="tx1"/>
            </a:solidFill>
            <a:prstDash val="dash"/>
            <a:round/>
            <a:headEnd/>
            <a:tailEnd/>
          </a:ln>
          <a:effectLst/>
        </p:spPr>
        <p:txBody>
          <a:bodyPr/>
          <a:lstStyle/>
          <a:p>
            <a:endParaRPr lang="zh-CN" altLang="en-US"/>
          </a:p>
        </p:txBody>
      </p:sp>
      <p:sp>
        <p:nvSpPr>
          <p:cNvPr id="309263" name="Freeform 15"/>
          <p:cNvSpPr>
            <a:spLocks/>
          </p:cNvSpPr>
          <p:nvPr/>
        </p:nvSpPr>
        <p:spPr bwMode="auto">
          <a:xfrm>
            <a:off x="3995738" y="2205038"/>
            <a:ext cx="3036887" cy="2279650"/>
          </a:xfrm>
          <a:custGeom>
            <a:avLst/>
            <a:gdLst/>
            <a:ahLst/>
            <a:cxnLst>
              <a:cxn ang="0">
                <a:pos x="1678" y="0"/>
              </a:cxn>
              <a:cxn ang="0">
                <a:pos x="1633" y="1270"/>
              </a:cxn>
              <a:cxn ang="0">
                <a:pos x="0" y="998"/>
              </a:cxn>
            </a:cxnLst>
            <a:rect l="0" t="0" r="r" b="b"/>
            <a:pathLst>
              <a:path w="1913" h="1436">
                <a:moveTo>
                  <a:pt x="1678" y="0"/>
                </a:moveTo>
                <a:cubicBezTo>
                  <a:pt x="1795" y="552"/>
                  <a:pt x="1913" y="1104"/>
                  <a:pt x="1633" y="1270"/>
                </a:cubicBezTo>
                <a:cubicBezTo>
                  <a:pt x="1353" y="1436"/>
                  <a:pt x="676" y="1217"/>
                  <a:pt x="0" y="998"/>
                </a:cubicBezTo>
              </a:path>
            </a:pathLst>
          </a:custGeom>
          <a:noFill/>
          <a:ln w="9525" cap="flat">
            <a:solidFill>
              <a:schemeClr val="tx1"/>
            </a:solidFill>
            <a:prstDash val="dash"/>
            <a:round/>
            <a:headEnd/>
            <a:tailEnd/>
          </a:ln>
          <a:effectLst/>
        </p:spPr>
        <p:txBody>
          <a:bodyPr/>
          <a:lstStyle/>
          <a:p>
            <a:endParaRPr lang="zh-CN" altLang="en-US"/>
          </a:p>
        </p:txBody>
      </p:sp>
      <p:sp>
        <p:nvSpPr>
          <p:cNvPr id="13" name="TextBox 12"/>
          <p:cNvSpPr txBox="1"/>
          <p:nvPr/>
        </p:nvSpPr>
        <p:spPr>
          <a:xfrm>
            <a:off x="1428728" y="1214422"/>
            <a:ext cx="2071702" cy="369332"/>
          </a:xfrm>
          <a:prstGeom prst="rect">
            <a:avLst/>
          </a:prstGeom>
          <a:noFill/>
        </p:spPr>
        <p:txBody>
          <a:bodyPr wrap="square" rtlCol="0">
            <a:spAutoFit/>
          </a:bodyPr>
          <a:lstStyle/>
          <a:p>
            <a:r>
              <a:rPr lang="en-US" altLang="zh-CN" dirty="0" err="1" smtClean="0"/>
              <a:t>productName</a:t>
            </a:r>
            <a:endParaRPr lang="en-US" altLang="zh-CN" dirty="0" smtClean="0"/>
          </a:p>
        </p:txBody>
      </p:sp>
    </p:spTree>
    <p:extLst>
      <p:ext uri="{BB962C8B-B14F-4D97-AF65-F5344CB8AC3E}">
        <p14:creationId xmlns:p14="http://schemas.microsoft.com/office/powerpoint/2010/main" val="272345166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986" name="Rectangle 2"/>
          <p:cNvSpPr>
            <a:spLocks noGrp="1" noChangeArrowheads="1"/>
          </p:cNvSpPr>
          <p:nvPr>
            <p:ph type="title"/>
          </p:nvPr>
        </p:nvSpPr>
        <p:spPr>
          <a:xfrm>
            <a:off x="652381" y="701824"/>
            <a:ext cx="8397562" cy="1143000"/>
          </a:xfrm>
        </p:spPr>
        <p:txBody>
          <a:bodyPr>
            <a:normAutofit fontScale="90000"/>
          </a:bodyPr>
          <a:lstStyle/>
          <a:p>
            <a:r>
              <a:rPr lang="zh-CN" altLang="en-US" dirty="0">
                <a:latin typeface="微软雅黑" pitchFamily="34" charset="-122"/>
                <a:ea typeface="微软雅黑" pitchFamily="34" charset="-122"/>
              </a:rPr>
              <a:t>读取 </a:t>
            </a:r>
            <a:r>
              <a:rPr lang="en-US" altLang="zh-CN" dirty="0">
                <a:latin typeface="微软雅黑" pitchFamily="34" charset="-122"/>
                <a:ea typeface="微软雅黑" pitchFamily="34" charset="-122"/>
              </a:rPr>
              <a:t>Context Map </a:t>
            </a:r>
            <a:r>
              <a:rPr lang="zh-CN" altLang="en-US" dirty="0">
                <a:latin typeface="微软雅黑" pitchFamily="34" charset="-122"/>
                <a:ea typeface="微软雅黑" pitchFamily="34" charset="-122"/>
              </a:rPr>
              <a:t>里的对象的属性</a:t>
            </a:r>
          </a:p>
        </p:txBody>
      </p:sp>
      <p:sp>
        <p:nvSpPr>
          <p:cNvPr id="297987" name="Rectangle 3"/>
          <p:cNvSpPr>
            <a:spLocks noGrp="1" noChangeArrowheads="1"/>
          </p:cNvSpPr>
          <p:nvPr>
            <p:ph type="body" idx="1"/>
          </p:nvPr>
        </p:nvSpPr>
        <p:spPr>
          <a:xfrm>
            <a:off x="323850" y="1844824"/>
            <a:ext cx="8496300" cy="4968875"/>
          </a:xfrm>
        </p:spPr>
        <p:txBody>
          <a:bodyPr/>
          <a:lstStyle/>
          <a:p>
            <a:r>
              <a:rPr lang="zh-CN" altLang="en-US" sz="2400" dirty="0">
                <a:latin typeface="微软雅黑" pitchFamily="34" charset="-122"/>
                <a:ea typeface="微软雅黑" pitchFamily="34" charset="-122"/>
              </a:rPr>
              <a:t>若想访问 </a:t>
            </a:r>
            <a:r>
              <a:rPr lang="en-US" altLang="zh-CN" sz="2400" dirty="0" err="1">
                <a:latin typeface="微软雅黑" pitchFamily="34" charset="-122"/>
                <a:ea typeface="微软雅黑" pitchFamily="34" charset="-122"/>
              </a:rPr>
              <a:t>ContextMap</a:t>
            </a:r>
            <a:r>
              <a:rPr lang="en-US" altLang="zh-CN" sz="2400" dirty="0">
                <a:latin typeface="微软雅黑" pitchFamily="34" charset="-122"/>
                <a:ea typeface="微软雅黑" pitchFamily="34" charset="-122"/>
              </a:rPr>
              <a:t> </a:t>
            </a:r>
            <a:r>
              <a:rPr lang="zh-CN" altLang="en-US" sz="2400" dirty="0">
                <a:latin typeface="微软雅黑" pitchFamily="34" charset="-122"/>
                <a:ea typeface="微软雅黑" pitchFamily="34" charset="-122"/>
              </a:rPr>
              <a:t>里的某个对象的属性</a:t>
            </a:r>
            <a:r>
              <a:rPr lang="en-US" altLang="zh-CN" sz="2400" dirty="0">
                <a:latin typeface="微软雅黑" pitchFamily="34" charset="-122"/>
                <a:ea typeface="微软雅黑" pitchFamily="34" charset="-122"/>
              </a:rPr>
              <a:t>, </a:t>
            </a:r>
            <a:r>
              <a:rPr lang="zh-CN" altLang="en-US" sz="2400" dirty="0">
                <a:latin typeface="微软雅黑" pitchFamily="34" charset="-122"/>
                <a:ea typeface="微软雅黑" pitchFamily="34" charset="-122"/>
              </a:rPr>
              <a:t>可以使用以下几种形式之一</a:t>
            </a:r>
            <a:r>
              <a:rPr lang="en-US" altLang="zh-CN" sz="2400" dirty="0">
                <a:latin typeface="微软雅黑" pitchFamily="34" charset="-122"/>
                <a:ea typeface="微软雅黑" pitchFamily="34" charset="-122"/>
              </a:rPr>
              <a:t>: </a:t>
            </a:r>
          </a:p>
          <a:p>
            <a:endParaRPr lang="en-US" altLang="zh-CN" sz="2400" dirty="0">
              <a:latin typeface="微软雅黑" pitchFamily="34" charset="-122"/>
              <a:ea typeface="微软雅黑" pitchFamily="34" charset="-122"/>
            </a:endParaRPr>
          </a:p>
          <a:p>
            <a:endParaRPr lang="en-US" altLang="zh-CN" sz="2400" dirty="0">
              <a:latin typeface="微软雅黑" pitchFamily="34" charset="-122"/>
              <a:ea typeface="微软雅黑" pitchFamily="34" charset="-122"/>
            </a:endParaRPr>
          </a:p>
          <a:p>
            <a:endParaRPr lang="en-US" altLang="zh-CN" sz="2400" dirty="0">
              <a:latin typeface="微软雅黑" pitchFamily="34" charset="-122"/>
              <a:ea typeface="微软雅黑" pitchFamily="34" charset="-122"/>
            </a:endParaRPr>
          </a:p>
          <a:p>
            <a:r>
              <a:rPr lang="zh-CN" altLang="en-US" sz="2400" dirty="0">
                <a:latin typeface="微软雅黑" pitchFamily="34" charset="-122"/>
                <a:ea typeface="微软雅黑" pitchFamily="34" charset="-122"/>
              </a:rPr>
              <a:t>示例</a:t>
            </a:r>
            <a:r>
              <a:rPr lang="en-US" altLang="zh-CN" sz="2400" dirty="0">
                <a:latin typeface="微软雅黑" pitchFamily="34" charset="-122"/>
                <a:ea typeface="微软雅黑" pitchFamily="34" charset="-122"/>
              </a:rPr>
              <a:t>:</a:t>
            </a:r>
          </a:p>
          <a:p>
            <a:pPr lvl="1"/>
            <a:r>
              <a:rPr lang="zh-CN" altLang="en-US" sz="2000" dirty="0">
                <a:latin typeface="微软雅黑" pitchFamily="34" charset="-122"/>
                <a:ea typeface="微软雅黑" pitchFamily="34" charset="-122"/>
              </a:rPr>
              <a:t>返回 </a:t>
            </a:r>
            <a:r>
              <a:rPr lang="en-US" altLang="zh-CN" sz="2000" dirty="0">
                <a:latin typeface="微软雅黑" pitchFamily="34" charset="-122"/>
                <a:ea typeface="微软雅黑" pitchFamily="34" charset="-122"/>
              </a:rPr>
              <a:t>session </a:t>
            </a:r>
            <a:r>
              <a:rPr lang="zh-CN" altLang="en-US" sz="2000" dirty="0">
                <a:latin typeface="微软雅黑" pitchFamily="34" charset="-122"/>
                <a:ea typeface="微软雅黑" pitchFamily="34" charset="-122"/>
              </a:rPr>
              <a:t>中的 </a:t>
            </a:r>
            <a:r>
              <a:rPr lang="en-US" altLang="zh-CN" sz="2000" dirty="0">
                <a:latin typeface="微软雅黑" pitchFamily="34" charset="-122"/>
                <a:ea typeface="微软雅黑" pitchFamily="34" charset="-122"/>
              </a:rPr>
              <a:t>code </a:t>
            </a:r>
            <a:r>
              <a:rPr lang="zh-CN" altLang="en-US" sz="2000" dirty="0">
                <a:latin typeface="微软雅黑" pitchFamily="34" charset="-122"/>
                <a:ea typeface="微软雅黑" pitchFamily="34" charset="-122"/>
              </a:rPr>
              <a:t>属性</a:t>
            </a:r>
            <a:r>
              <a:rPr lang="en-US" altLang="zh-CN" sz="2000" dirty="0">
                <a:latin typeface="微软雅黑" pitchFamily="34" charset="-122"/>
                <a:ea typeface="微软雅黑" pitchFamily="34" charset="-122"/>
              </a:rPr>
              <a:t>: #</a:t>
            </a:r>
            <a:r>
              <a:rPr lang="en-US" altLang="zh-CN" sz="2000" dirty="0" err="1">
                <a:latin typeface="微软雅黑" pitchFamily="34" charset="-122"/>
                <a:ea typeface="微软雅黑" pitchFamily="34" charset="-122"/>
              </a:rPr>
              <a:t>session.code</a:t>
            </a:r>
            <a:endParaRPr lang="en-US" altLang="zh-CN" sz="2000" dirty="0">
              <a:latin typeface="微软雅黑" pitchFamily="34" charset="-122"/>
              <a:ea typeface="微软雅黑" pitchFamily="34" charset="-122"/>
            </a:endParaRPr>
          </a:p>
          <a:p>
            <a:pPr lvl="1"/>
            <a:r>
              <a:rPr lang="zh-CN" altLang="en-US" sz="2000" dirty="0">
                <a:latin typeface="微软雅黑" pitchFamily="34" charset="-122"/>
                <a:ea typeface="微软雅黑" pitchFamily="34" charset="-122"/>
              </a:rPr>
              <a:t>返回 </a:t>
            </a:r>
            <a:r>
              <a:rPr lang="en-US" altLang="zh-CN" sz="2000" dirty="0">
                <a:latin typeface="微软雅黑" pitchFamily="34" charset="-122"/>
                <a:ea typeface="微软雅黑" pitchFamily="34" charset="-122"/>
              </a:rPr>
              <a:t>request </a:t>
            </a:r>
            <a:r>
              <a:rPr lang="zh-CN" altLang="en-US" sz="2000" dirty="0">
                <a:latin typeface="微软雅黑" pitchFamily="34" charset="-122"/>
                <a:ea typeface="微软雅黑" pitchFamily="34" charset="-122"/>
              </a:rPr>
              <a:t>中的 </a:t>
            </a:r>
            <a:r>
              <a:rPr lang="en-US" altLang="zh-CN" sz="2000" dirty="0">
                <a:latin typeface="微软雅黑" pitchFamily="34" charset="-122"/>
                <a:ea typeface="微软雅黑" pitchFamily="34" charset="-122"/>
              </a:rPr>
              <a:t>customer </a:t>
            </a:r>
            <a:r>
              <a:rPr lang="zh-CN" altLang="en-US" sz="2000" dirty="0">
                <a:latin typeface="微软雅黑" pitchFamily="34" charset="-122"/>
                <a:ea typeface="微软雅黑" pitchFamily="34" charset="-122"/>
              </a:rPr>
              <a:t>属性的 </a:t>
            </a:r>
            <a:r>
              <a:rPr lang="en-US" altLang="zh-CN" sz="2000" dirty="0">
                <a:latin typeface="微软雅黑" pitchFamily="34" charset="-122"/>
                <a:ea typeface="微软雅黑" pitchFamily="34" charset="-122"/>
              </a:rPr>
              <a:t>name </a:t>
            </a:r>
            <a:r>
              <a:rPr lang="zh-CN" altLang="en-US" sz="2000" dirty="0">
                <a:latin typeface="微软雅黑" pitchFamily="34" charset="-122"/>
                <a:ea typeface="微软雅黑" pitchFamily="34" charset="-122"/>
              </a:rPr>
              <a:t>属性值</a:t>
            </a:r>
            <a:r>
              <a:rPr lang="en-US" altLang="zh-CN" sz="2000" dirty="0">
                <a:latin typeface="微软雅黑" pitchFamily="34" charset="-122"/>
                <a:ea typeface="微软雅黑" pitchFamily="34" charset="-122"/>
              </a:rPr>
              <a:t>: #request.customer.name</a:t>
            </a:r>
          </a:p>
          <a:p>
            <a:pPr lvl="1"/>
            <a:r>
              <a:rPr lang="zh-CN" altLang="en-US" sz="2000" dirty="0">
                <a:latin typeface="微软雅黑" pitchFamily="34" charset="-122"/>
                <a:ea typeface="微软雅黑" pitchFamily="34" charset="-122"/>
              </a:rPr>
              <a:t>返回域对象</a:t>
            </a:r>
            <a:r>
              <a:rPr lang="en-US" altLang="zh-CN" sz="2000" dirty="0">
                <a:latin typeface="微软雅黑" pitchFamily="34" charset="-122"/>
                <a:ea typeface="微软雅黑" pitchFamily="34" charset="-122"/>
              </a:rPr>
              <a:t>(</a:t>
            </a:r>
            <a:r>
              <a:rPr lang="zh-CN" altLang="en-US" sz="2000" dirty="0">
                <a:latin typeface="微软雅黑" pitchFamily="34" charset="-122"/>
                <a:ea typeface="微软雅黑" pitchFamily="34" charset="-122"/>
              </a:rPr>
              <a:t>按 </a:t>
            </a:r>
            <a:r>
              <a:rPr lang="en-US" altLang="zh-CN" sz="2000" dirty="0">
                <a:latin typeface="微软雅黑" pitchFamily="34" charset="-122"/>
                <a:ea typeface="微软雅黑" pitchFamily="34" charset="-122"/>
              </a:rPr>
              <a:t>request, session, application </a:t>
            </a:r>
            <a:r>
              <a:rPr lang="zh-CN" altLang="en-US" sz="2000" dirty="0">
                <a:latin typeface="微软雅黑" pitchFamily="34" charset="-122"/>
                <a:ea typeface="微软雅黑" pitchFamily="34" charset="-122"/>
              </a:rPr>
              <a:t>的顺序</a:t>
            </a:r>
            <a:r>
              <a:rPr lang="en-US" altLang="zh-CN" sz="2000" dirty="0">
                <a:latin typeface="微软雅黑" pitchFamily="34" charset="-122"/>
                <a:ea typeface="微软雅黑" pitchFamily="34" charset="-122"/>
              </a:rPr>
              <a:t>)</a:t>
            </a:r>
            <a:r>
              <a:rPr lang="zh-CN" altLang="en-US" sz="2000" dirty="0">
                <a:latin typeface="微软雅黑" pitchFamily="34" charset="-122"/>
                <a:ea typeface="微软雅黑" pitchFamily="34" charset="-122"/>
              </a:rPr>
              <a:t>的 </a:t>
            </a:r>
            <a:r>
              <a:rPr lang="en-US" altLang="zh-CN" sz="2000" dirty="0" err="1">
                <a:latin typeface="微软雅黑" pitchFamily="34" charset="-122"/>
                <a:ea typeface="微软雅黑" pitchFamily="34" charset="-122"/>
              </a:rPr>
              <a:t>lastAccessDate</a:t>
            </a:r>
            <a:r>
              <a:rPr lang="en-US" altLang="zh-CN" sz="2000" dirty="0">
                <a:latin typeface="微软雅黑" pitchFamily="34" charset="-122"/>
                <a:ea typeface="微软雅黑" pitchFamily="34" charset="-122"/>
              </a:rPr>
              <a:t> </a:t>
            </a:r>
            <a:r>
              <a:rPr lang="zh-CN" altLang="en-US" sz="2000" dirty="0">
                <a:latin typeface="微软雅黑" pitchFamily="34" charset="-122"/>
                <a:ea typeface="微软雅黑" pitchFamily="34" charset="-122"/>
              </a:rPr>
              <a:t>属性</a:t>
            </a:r>
            <a:r>
              <a:rPr lang="en-US" altLang="zh-CN" sz="2000" dirty="0">
                <a:latin typeface="微软雅黑" pitchFamily="34" charset="-122"/>
                <a:ea typeface="微软雅黑" pitchFamily="34" charset="-122"/>
              </a:rPr>
              <a:t>: #</a:t>
            </a:r>
            <a:r>
              <a:rPr lang="en-US" altLang="zh-CN" sz="2000" dirty="0" err="1">
                <a:latin typeface="微软雅黑" pitchFamily="34" charset="-122"/>
                <a:ea typeface="微软雅黑" pitchFamily="34" charset="-122"/>
              </a:rPr>
              <a:t>attr.lastAccessDate</a:t>
            </a:r>
            <a:endParaRPr lang="en-US" altLang="zh-CN" sz="2000" dirty="0">
              <a:latin typeface="微软雅黑" pitchFamily="34" charset="-122"/>
              <a:ea typeface="微软雅黑" pitchFamily="34" charset="-122"/>
            </a:endParaRPr>
          </a:p>
          <a:p>
            <a:pPr lvl="1"/>
            <a:endParaRPr lang="en-US" altLang="zh-CN" sz="2000" dirty="0">
              <a:latin typeface="微软雅黑" pitchFamily="34" charset="-122"/>
              <a:ea typeface="微软雅黑" pitchFamily="34" charset="-122"/>
            </a:endParaRPr>
          </a:p>
        </p:txBody>
      </p:sp>
      <p:pic>
        <p:nvPicPr>
          <p:cNvPr id="297988" name="Picture 4"/>
          <p:cNvPicPr>
            <a:picLocks noChangeAspect="1" noChangeArrowheads="1"/>
          </p:cNvPicPr>
          <p:nvPr/>
        </p:nvPicPr>
        <p:blipFill>
          <a:blip r:embed="rId2"/>
          <a:srcRect/>
          <a:stretch>
            <a:fillRect/>
          </a:stretch>
        </p:blipFill>
        <p:spPr bwMode="auto">
          <a:xfrm>
            <a:off x="782638" y="2780928"/>
            <a:ext cx="2736850" cy="1063625"/>
          </a:xfrm>
          <a:prstGeom prst="rect">
            <a:avLst/>
          </a:prstGeom>
          <a:noFill/>
          <a:ln w="9525">
            <a:noFill/>
            <a:miter lim="800000"/>
            <a:headEnd/>
            <a:tailEnd/>
          </a:ln>
          <a:effectLst/>
        </p:spPr>
      </p:pic>
    </p:spTree>
    <p:extLst>
      <p:ext uri="{BB962C8B-B14F-4D97-AF65-F5344CB8AC3E}">
        <p14:creationId xmlns:p14="http://schemas.microsoft.com/office/powerpoint/2010/main" val="153290069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010" name="Rectangle 2"/>
          <p:cNvSpPr>
            <a:spLocks noGrp="1" noChangeArrowheads="1"/>
          </p:cNvSpPr>
          <p:nvPr>
            <p:ph type="title"/>
          </p:nvPr>
        </p:nvSpPr>
        <p:spPr>
          <a:xfrm>
            <a:off x="899592" y="620688"/>
            <a:ext cx="7772400" cy="1143000"/>
          </a:xfrm>
        </p:spPr>
        <p:txBody>
          <a:bodyPr/>
          <a:lstStyle/>
          <a:p>
            <a:r>
              <a:rPr lang="zh-CN" altLang="en-US" dirty="0">
                <a:latin typeface="微软雅黑" pitchFamily="34" charset="-122"/>
                <a:ea typeface="微软雅黑" pitchFamily="34" charset="-122"/>
              </a:rPr>
              <a:t>调用字段和方法</a:t>
            </a:r>
          </a:p>
        </p:txBody>
      </p:sp>
      <p:sp>
        <p:nvSpPr>
          <p:cNvPr id="299011" name="Rectangle 3"/>
          <p:cNvSpPr>
            <a:spLocks noGrp="1" noChangeArrowheads="1"/>
          </p:cNvSpPr>
          <p:nvPr>
            <p:ph type="body" idx="1"/>
          </p:nvPr>
        </p:nvSpPr>
        <p:spPr>
          <a:xfrm>
            <a:off x="251520" y="1772816"/>
            <a:ext cx="8713788" cy="4708525"/>
          </a:xfrm>
        </p:spPr>
        <p:txBody>
          <a:bodyPr/>
          <a:lstStyle/>
          <a:p>
            <a:r>
              <a:rPr lang="zh-CN" altLang="en-US" sz="2000" dirty="0">
                <a:latin typeface="微软雅黑" pitchFamily="34" charset="-122"/>
                <a:ea typeface="微软雅黑" pitchFamily="34" charset="-122"/>
              </a:rPr>
              <a:t>可以利用 </a:t>
            </a:r>
            <a:r>
              <a:rPr lang="en-US" altLang="zh-CN" sz="2000" dirty="0">
                <a:latin typeface="微软雅黑" pitchFamily="34" charset="-122"/>
                <a:ea typeface="微软雅黑" pitchFamily="34" charset="-122"/>
              </a:rPr>
              <a:t>OGNL </a:t>
            </a:r>
            <a:r>
              <a:rPr lang="zh-CN" altLang="en-US" sz="2000" dirty="0">
                <a:latin typeface="微软雅黑" pitchFamily="34" charset="-122"/>
                <a:ea typeface="微软雅黑" pitchFamily="34" charset="-122"/>
              </a:rPr>
              <a:t>调用</a:t>
            </a:r>
          </a:p>
          <a:p>
            <a:pPr lvl="1"/>
            <a:r>
              <a:rPr lang="zh-CN" altLang="en-US" sz="1800" b="1" dirty="0">
                <a:solidFill>
                  <a:srgbClr val="FF3300"/>
                </a:solidFill>
                <a:latin typeface="微软雅黑" pitchFamily="34" charset="-122"/>
                <a:ea typeface="微软雅黑" pitchFamily="34" charset="-122"/>
              </a:rPr>
              <a:t>任何一个 </a:t>
            </a:r>
            <a:r>
              <a:rPr lang="en-US" altLang="zh-CN" sz="1800" b="1" dirty="0">
                <a:solidFill>
                  <a:srgbClr val="FF3300"/>
                </a:solidFill>
                <a:latin typeface="微软雅黑" pitchFamily="34" charset="-122"/>
                <a:ea typeface="微软雅黑" pitchFamily="34" charset="-122"/>
              </a:rPr>
              <a:t>Java </a:t>
            </a:r>
            <a:r>
              <a:rPr lang="zh-CN" altLang="en-US" sz="1800" b="1" dirty="0">
                <a:solidFill>
                  <a:srgbClr val="FF3300"/>
                </a:solidFill>
                <a:latin typeface="微软雅黑" pitchFamily="34" charset="-122"/>
                <a:ea typeface="微软雅黑" pitchFamily="34" charset="-122"/>
              </a:rPr>
              <a:t>类里的静态字段或方法</a:t>
            </a:r>
            <a:r>
              <a:rPr lang="en-US" altLang="zh-CN" sz="1800" dirty="0">
                <a:latin typeface="微软雅黑" pitchFamily="34" charset="-122"/>
                <a:ea typeface="微软雅黑" pitchFamily="34" charset="-122"/>
              </a:rPr>
              <a:t>.</a:t>
            </a:r>
          </a:p>
          <a:p>
            <a:pPr lvl="1"/>
            <a:r>
              <a:rPr lang="zh-CN" altLang="en-US" sz="1800" b="1" dirty="0">
                <a:solidFill>
                  <a:srgbClr val="FF3300"/>
                </a:solidFill>
                <a:latin typeface="微软雅黑" pitchFamily="34" charset="-122"/>
                <a:ea typeface="微软雅黑" pitchFamily="34" charset="-122"/>
              </a:rPr>
              <a:t>被压入到 </a:t>
            </a:r>
            <a:r>
              <a:rPr lang="en-US" altLang="zh-CN" sz="1800" b="1" dirty="0" err="1">
                <a:solidFill>
                  <a:srgbClr val="FF3300"/>
                </a:solidFill>
                <a:latin typeface="微软雅黑" pitchFamily="34" charset="-122"/>
                <a:ea typeface="微软雅黑" pitchFamily="34" charset="-122"/>
              </a:rPr>
              <a:t>ValueStack</a:t>
            </a:r>
            <a:r>
              <a:rPr lang="en-US" altLang="zh-CN" sz="1800" b="1" dirty="0">
                <a:solidFill>
                  <a:srgbClr val="FF3300"/>
                </a:solidFill>
                <a:latin typeface="微软雅黑" pitchFamily="34" charset="-122"/>
                <a:ea typeface="微软雅黑" pitchFamily="34" charset="-122"/>
              </a:rPr>
              <a:t> </a:t>
            </a:r>
            <a:r>
              <a:rPr lang="zh-CN" altLang="en-US" sz="1800" b="1" dirty="0">
                <a:solidFill>
                  <a:srgbClr val="FF3300"/>
                </a:solidFill>
                <a:latin typeface="微软雅黑" pitchFamily="34" charset="-122"/>
                <a:ea typeface="微软雅黑" pitchFamily="34" charset="-122"/>
              </a:rPr>
              <a:t>栈的对象上的公共字段和方法</a:t>
            </a:r>
            <a:r>
              <a:rPr lang="en-US" altLang="zh-CN" sz="1800" dirty="0">
                <a:solidFill>
                  <a:srgbClr val="FF3300"/>
                </a:solidFill>
                <a:latin typeface="微软雅黑" pitchFamily="34" charset="-122"/>
                <a:ea typeface="微软雅黑" pitchFamily="34" charset="-122"/>
              </a:rPr>
              <a:t>. </a:t>
            </a:r>
          </a:p>
          <a:p>
            <a:r>
              <a:rPr lang="zh-CN" altLang="en-US" sz="2000" dirty="0">
                <a:latin typeface="微软雅黑" pitchFamily="34" charset="-122"/>
                <a:ea typeface="微软雅黑" pitchFamily="34" charset="-122"/>
              </a:rPr>
              <a:t>默认情况下</a:t>
            </a:r>
            <a:r>
              <a:rPr lang="en-US" altLang="zh-CN" sz="2000" dirty="0">
                <a:latin typeface="微软雅黑" pitchFamily="34" charset="-122"/>
                <a:ea typeface="微软雅黑" pitchFamily="34" charset="-122"/>
              </a:rPr>
              <a:t>, Struts2 </a:t>
            </a:r>
            <a:r>
              <a:rPr lang="zh-CN" altLang="en-US" sz="2000" dirty="0">
                <a:latin typeface="微软雅黑" pitchFamily="34" charset="-122"/>
                <a:ea typeface="微软雅黑" pitchFamily="34" charset="-122"/>
              </a:rPr>
              <a:t>不允许调用任意 </a:t>
            </a:r>
            <a:r>
              <a:rPr lang="en-US" altLang="zh-CN" sz="2000" dirty="0">
                <a:latin typeface="微软雅黑" pitchFamily="34" charset="-122"/>
                <a:ea typeface="微软雅黑" pitchFamily="34" charset="-122"/>
              </a:rPr>
              <a:t>Java </a:t>
            </a:r>
            <a:r>
              <a:rPr lang="zh-CN" altLang="en-US" sz="2000" dirty="0">
                <a:latin typeface="微软雅黑" pitchFamily="34" charset="-122"/>
                <a:ea typeface="微软雅黑" pitchFamily="34" charset="-122"/>
              </a:rPr>
              <a:t>类静态方法</a:t>
            </a:r>
            <a:r>
              <a:rPr lang="en-US" altLang="zh-CN" sz="2000" dirty="0">
                <a:latin typeface="微软雅黑" pitchFamily="34" charset="-122"/>
                <a:ea typeface="微软雅黑" pitchFamily="34" charset="-122"/>
              </a:rPr>
              <a:t>,  </a:t>
            </a:r>
            <a:r>
              <a:rPr lang="zh-CN" altLang="en-US" sz="2000" dirty="0">
                <a:latin typeface="微软雅黑" pitchFamily="34" charset="-122"/>
                <a:ea typeface="微软雅黑" pitchFamily="34" charset="-122"/>
              </a:rPr>
              <a:t>需要重新设置 </a:t>
            </a:r>
            <a:r>
              <a:rPr lang="en-US" altLang="zh-CN" sz="2000" b="1" dirty="0" err="1">
                <a:solidFill>
                  <a:srgbClr val="FF3300"/>
                </a:solidFill>
                <a:latin typeface="微软雅黑" pitchFamily="34" charset="-122"/>
                <a:ea typeface="微软雅黑" pitchFamily="34" charset="-122"/>
              </a:rPr>
              <a:t>struts.ognl.allowStaticMethodAccess</a:t>
            </a:r>
            <a:r>
              <a:rPr lang="en-US" altLang="zh-CN" sz="2000" dirty="0">
                <a:latin typeface="微软雅黑" pitchFamily="34" charset="-122"/>
                <a:ea typeface="微软雅黑" pitchFamily="34" charset="-122"/>
              </a:rPr>
              <a:t> </a:t>
            </a:r>
            <a:r>
              <a:rPr lang="zh-CN" altLang="en-US" sz="2000" dirty="0">
                <a:latin typeface="微软雅黑" pitchFamily="34" charset="-122"/>
                <a:ea typeface="微软雅黑" pitchFamily="34" charset="-122"/>
              </a:rPr>
              <a:t>标记变量的值为 </a:t>
            </a:r>
            <a:r>
              <a:rPr lang="en-US" altLang="zh-CN" sz="2000" dirty="0">
                <a:latin typeface="微软雅黑" pitchFamily="34" charset="-122"/>
                <a:ea typeface="微软雅黑" pitchFamily="34" charset="-122"/>
              </a:rPr>
              <a:t>true. </a:t>
            </a:r>
          </a:p>
          <a:p>
            <a:r>
              <a:rPr lang="zh-CN" altLang="en-US" sz="2000" dirty="0">
                <a:latin typeface="微软雅黑" pitchFamily="34" charset="-122"/>
                <a:ea typeface="微软雅黑" pitchFamily="34" charset="-122"/>
              </a:rPr>
              <a:t>调用静态字段或方法需要使用如下所示的语法</a:t>
            </a:r>
            <a:r>
              <a:rPr lang="en-US" altLang="zh-CN" sz="2000" dirty="0">
                <a:latin typeface="微软雅黑" pitchFamily="34" charset="-122"/>
                <a:ea typeface="微软雅黑" pitchFamily="34" charset="-122"/>
              </a:rPr>
              <a:t>:</a:t>
            </a:r>
          </a:p>
          <a:p>
            <a:pPr lvl="1"/>
            <a:r>
              <a:rPr lang="en-US" altLang="zh-CN" sz="1800" b="1" dirty="0">
                <a:solidFill>
                  <a:srgbClr val="0000FF"/>
                </a:solidFill>
                <a:latin typeface="微软雅黑" pitchFamily="34" charset="-122"/>
                <a:ea typeface="微软雅黑" pitchFamily="34" charset="-122"/>
              </a:rPr>
              <a:t>@</a:t>
            </a:r>
            <a:r>
              <a:rPr lang="en-US" altLang="zh-CN" sz="1800" b="1" dirty="0" err="1">
                <a:solidFill>
                  <a:srgbClr val="0000FF"/>
                </a:solidFill>
                <a:latin typeface="微软雅黑" pitchFamily="34" charset="-122"/>
                <a:ea typeface="微软雅黑" pitchFamily="34" charset="-122"/>
              </a:rPr>
              <a:t>fullyQualifiedClassName@fieldName</a:t>
            </a:r>
            <a:r>
              <a:rPr lang="en-US" altLang="zh-CN" sz="1800" dirty="0">
                <a:latin typeface="微软雅黑" pitchFamily="34" charset="-122"/>
                <a:ea typeface="微软雅黑" pitchFamily="34" charset="-122"/>
              </a:rPr>
              <a:t>: @</a:t>
            </a:r>
            <a:r>
              <a:rPr lang="en-US" altLang="zh-CN" sz="1800" dirty="0" err="1">
                <a:latin typeface="微软雅黑" pitchFamily="34" charset="-122"/>
                <a:ea typeface="微软雅黑" pitchFamily="34" charset="-122"/>
              </a:rPr>
              <a:t>java.util.Calendar@DECEMBER</a:t>
            </a:r>
            <a:endParaRPr lang="en-US" altLang="zh-CN" sz="1800" dirty="0">
              <a:latin typeface="微软雅黑" pitchFamily="34" charset="-122"/>
              <a:ea typeface="微软雅黑" pitchFamily="34" charset="-122"/>
            </a:endParaRPr>
          </a:p>
          <a:p>
            <a:pPr lvl="1"/>
            <a:r>
              <a:rPr lang="en-US" altLang="zh-CN" sz="1800" b="1" dirty="0">
                <a:solidFill>
                  <a:srgbClr val="0000FF"/>
                </a:solidFill>
                <a:latin typeface="微软雅黑" pitchFamily="34" charset="-122"/>
                <a:ea typeface="微软雅黑" pitchFamily="34" charset="-122"/>
              </a:rPr>
              <a:t>@</a:t>
            </a:r>
            <a:r>
              <a:rPr lang="en-US" altLang="zh-CN" sz="1800" b="1" dirty="0" err="1">
                <a:solidFill>
                  <a:srgbClr val="0000FF"/>
                </a:solidFill>
                <a:latin typeface="微软雅黑" pitchFamily="34" charset="-122"/>
                <a:ea typeface="微软雅黑" pitchFamily="34" charset="-122"/>
              </a:rPr>
              <a:t>fullyQualifiedClassName@methodName</a:t>
            </a:r>
            <a:r>
              <a:rPr lang="en-US" altLang="zh-CN" sz="1800" b="1" dirty="0">
                <a:solidFill>
                  <a:srgbClr val="0000FF"/>
                </a:solidFill>
                <a:latin typeface="微软雅黑" pitchFamily="34" charset="-122"/>
                <a:ea typeface="微软雅黑" pitchFamily="34" charset="-122"/>
              </a:rPr>
              <a:t>(</a:t>
            </a:r>
            <a:r>
              <a:rPr lang="en-US" altLang="zh-CN" sz="1800" b="1" dirty="0" err="1">
                <a:solidFill>
                  <a:srgbClr val="0000FF"/>
                </a:solidFill>
                <a:latin typeface="微软雅黑" pitchFamily="34" charset="-122"/>
                <a:ea typeface="微软雅黑" pitchFamily="34" charset="-122"/>
              </a:rPr>
              <a:t>argumentList</a:t>
            </a:r>
            <a:r>
              <a:rPr lang="en-US" altLang="zh-CN" sz="1800" b="1" dirty="0">
                <a:solidFill>
                  <a:srgbClr val="0000FF"/>
                </a:solidFill>
                <a:latin typeface="微软雅黑" pitchFamily="34" charset="-122"/>
                <a:ea typeface="微软雅黑" pitchFamily="34" charset="-122"/>
              </a:rPr>
              <a:t>)</a:t>
            </a:r>
            <a:r>
              <a:rPr lang="en-US" altLang="zh-CN" sz="1800" b="1" dirty="0">
                <a:latin typeface="微软雅黑" pitchFamily="34" charset="-122"/>
                <a:ea typeface="微软雅黑" pitchFamily="34" charset="-122"/>
              </a:rPr>
              <a:t>: </a:t>
            </a:r>
            <a:r>
              <a:rPr lang="en-US" altLang="zh-CN" sz="1800" dirty="0">
                <a:latin typeface="微软雅黑" pitchFamily="34" charset="-122"/>
                <a:ea typeface="微软雅黑" pitchFamily="34" charset="-122"/>
              </a:rPr>
              <a:t>@app4.Util@now()</a:t>
            </a:r>
          </a:p>
          <a:p>
            <a:r>
              <a:rPr lang="zh-CN" altLang="en-US" sz="2000" dirty="0">
                <a:latin typeface="微软雅黑" pitchFamily="34" charset="-122"/>
                <a:ea typeface="微软雅黑" pitchFamily="34" charset="-122"/>
              </a:rPr>
              <a:t>调用一个实例字段或方法的语法</a:t>
            </a:r>
            <a:r>
              <a:rPr lang="en-US" altLang="zh-CN" sz="2000" dirty="0">
                <a:latin typeface="微软雅黑" pitchFamily="34" charset="-122"/>
                <a:ea typeface="微软雅黑" pitchFamily="34" charset="-122"/>
              </a:rPr>
              <a:t>, </a:t>
            </a:r>
            <a:r>
              <a:rPr lang="zh-CN" altLang="en-US" sz="2000" dirty="0">
                <a:latin typeface="微软雅黑" pitchFamily="34" charset="-122"/>
                <a:ea typeface="微软雅黑" pitchFamily="34" charset="-122"/>
              </a:rPr>
              <a:t>其中 </a:t>
            </a:r>
            <a:r>
              <a:rPr lang="en-US" altLang="zh-CN" sz="2000" dirty="0">
                <a:latin typeface="微软雅黑" pitchFamily="34" charset="-122"/>
                <a:ea typeface="微软雅黑" pitchFamily="34" charset="-122"/>
              </a:rPr>
              <a:t>object </a:t>
            </a:r>
            <a:r>
              <a:rPr lang="zh-CN" altLang="en-US" sz="2000" dirty="0">
                <a:latin typeface="微软雅黑" pitchFamily="34" charset="-122"/>
                <a:ea typeface="微软雅黑" pitchFamily="34" charset="-122"/>
              </a:rPr>
              <a:t>是 </a:t>
            </a:r>
            <a:r>
              <a:rPr lang="en-US" altLang="zh-CN" sz="2000" dirty="0">
                <a:latin typeface="微软雅黑" pitchFamily="34" charset="-122"/>
                <a:ea typeface="微软雅黑" pitchFamily="34" charset="-122"/>
              </a:rPr>
              <a:t>Object Stack </a:t>
            </a:r>
            <a:r>
              <a:rPr lang="zh-CN" altLang="en-US" sz="2000" dirty="0">
                <a:latin typeface="微软雅黑" pitchFamily="34" charset="-122"/>
                <a:ea typeface="微软雅黑" pitchFamily="34" charset="-122"/>
              </a:rPr>
              <a:t>栈里的某个对象的引用</a:t>
            </a:r>
            <a:r>
              <a:rPr lang="en-US" altLang="zh-CN" sz="2000" dirty="0">
                <a:latin typeface="微软雅黑" pitchFamily="34" charset="-122"/>
                <a:ea typeface="微软雅黑" pitchFamily="34" charset="-122"/>
              </a:rPr>
              <a:t>:</a:t>
            </a:r>
          </a:p>
          <a:p>
            <a:pPr lvl="1"/>
            <a:r>
              <a:rPr lang="en-US" altLang="zh-CN" sz="1800" b="1" dirty="0">
                <a:solidFill>
                  <a:srgbClr val="0000FF"/>
                </a:solidFill>
                <a:latin typeface="微软雅黑" pitchFamily="34" charset="-122"/>
                <a:ea typeface="微软雅黑" pitchFamily="34" charset="-122"/>
              </a:rPr>
              <a:t>.</a:t>
            </a:r>
            <a:r>
              <a:rPr lang="en-US" altLang="zh-CN" sz="1800" b="1" dirty="0" err="1">
                <a:solidFill>
                  <a:srgbClr val="0000FF"/>
                </a:solidFill>
                <a:latin typeface="微软雅黑" pitchFamily="34" charset="-122"/>
                <a:ea typeface="微软雅黑" pitchFamily="34" charset="-122"/>
              </a:rPr>
              <a:t>object.fieldName</a:t>
            </a:r>
            <a:r>
              <a:rPr lang="en-US" altLang="zh-CN" sz="1800" dirty="0">
                <a:latin typeface="微软雅黑" pitchFamily="34" charset="-122"/>
                <a:ea typeface="微软雅黑" pitchFamily="34" charset="-122"/>
              </a:rPr>
              <a:t>: [0].</a:t>
            </a:r>
            <a:r>
              <a:rPr lang="en-US" altLang="zh-CN" sz="1800" dirty="0" err="1">
                <a:latin typeface="微软雅黑" pitchFamily="34" charset="-122"/>
                <a:ea typeface="微软雅黑" pitchFamily="34" charset="-122"/>
              </a:rPr>
              <a:t>datePattern</a:t>
            </a:r>
            <a:endParaRPr lang="en-US" altLang="zh-CN" sz="1800" dirty="0">
              <a:latin typeface="微软雅黑" pitchFamily="34" charset="-122"/>
              <a:ea typeface="微软雅黑" pitchFamily="34" charset="-122"/>
            </a:endParaRPr>
          </a:p>
          <a:p>
            <a:pPr lvl="1"/>
            <a:r>
              <a:rPr lang="en-US" altLang="zh-CN" sz="1800" b="1" dirty="0">
                <a:solidFill>
                  <a:srgbClr val="0000FF"/>
                </a:solidFill>
                <a:latin typeface="微软雅黑" pitchFamily="34" charset="-122"/>
                <a:ea typeface="微软雅黑" pitchFamily="34" charset="-122"/>
              </a:rPr>
              <a:t>.</a:t>
            </a:r>
            <a:r>
              <a:rPr lang="en-US" altLang="zh-CN" sz="1800" b="1" dirty="0" err="1">
                <a:solidFill>
                  <a:srgbClr val="0000FF"/>
                </a:solidFill>
                <a:latin typeface="微软雅黑" pitchFamily="34" charset="-122"/>
                <a:ea typeface="微软雅黑" pitchFamily="34" charset="-122"/>
              </a:rPr>
              <a:t>object.methodName</a:t>
            </a:r>
            <a:r>
              <a:rPr lang="en-US" altLang="zh-CN" sz="1800" b="1" dirty="0">
                <a:solidFill>
                  <a:srgbClr val="0000FF"/>
                </a:solidFill>
                <a:latin typeface="微软雅黑" pitchFamily="34" charset="-122"/>
                <a:ea typeface="微软雅黑" pitchFamily="34" charset="-122"/>
              </a:rPr>
              <a:t>(</a:t>
            </a:r>
            <a:r>
              <a:rPr lang="en-US" altLang="zh-CN" sz="1800" b="1" dirty="0" err="1">
                <a:solidFill>
                  <a:srgbClr val="0000FF"/>
                </a:solidFill>
                <a:latin typeface="微软雅黑" pitchFamily="34" charset="-122"/>
                <a:ea typeface="微软雅黑" pitchFamily="34" charset="-122"/>
              </a:rPr>
              <a:t>argumentList</a:t>
            </a:r>
            <a:r>
              <a:rPr lang="en-US" altLang="zh-CN" sz="1800" b="1" dirty="0">
                <a:solidFill>
                  <a:srgbClr val="0000FF"/>
                </a:solidFill>
                <a:latin typeface="微软雅黑" pitchFamily="34" charset="-122"/>
                <a:ea typeface="微软雅黑" pitchFamily="34" charset="-122"/>
              </a:rPr>
              <a:t>)</a:t>
            </a:r>
            <a:r>
              <a:rPr lang="en-US" altLang="zh-CN" sz="1800" dirty="0">
                <a:latin typeface="微软雅黑" pitchFamily="34" charset="-122"/>
                <a:ea typeface="微软雅黑" pitchFamily="34" charset="-122"/>
              </a:rPr>
              <a:t>: [0].repeat(3, “Hello”);</a:t>
            </a:r>
          </a:p>
        </p:txBody>
      </p:sp>
    </p:spTree>
    <p:extLst>
      <p:ext uri="{BB962C8B-B14F-4D97-AF65-F5344CB8AC3E}">
        <p14:creationId xmlns:p14="http://schemas.microsoft.com/office/powerpoint/2010/main" val="79511283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034" name="Rectangle 2"/>
          <p:cNvSpPr>
            <a:spLocks noGrp="1" noChangeArrowheads="1"/>
          </p:cNvSpPr>
          <p:nvPr>
            <p:ph type="title"/>
          </p:nvPr>
        </p:nvSpPr>
        <p:spPr>
          <a:xfrm>
            <a:off x="904056" y="701824"/>
            <a:ext cx="7772400" cy="1143000"/>
          </a:xfrm>
        </p:spPr>
        <p:txBody>
          <a:bodyPr/>
          <a:lstStyle/>
          <a:p>
            <a:r>
              <a:rPr lang="zh-CN" altLang="en-US" dirty="0">
                <a:latin typeface="微软雅黑" pitchFamily="34" charset="-122"/>
                <a:ea typeface="微软雅黑" pitchFamily="34" charset="-122"/>
              </a:rPr>
              <a:t>访问数组类型的属性</a:t>
            </a:r>
          </a:p>
        </p:txBody>
      </p:sp>
      <p:sp>
        <p:nvSpPr>
          <p:cNvPr id="300035" name="Rectangle 3"/>
          <p:cNvSpPr>
            <a:spLocks noGrp="1" noChangeArrowheads="1"/>
          </p:cNvSpPr>
          <p:nvPr>
            <p:ph type="body" idx="1"/>
          </p:nvPr>
        </p:nvSpPr>
        <p:spPr>
          <a:xfrm>
            <a:off x="251520" y="1894185"/>
            <a:ext cx="8568952" cy="2974975"/>
          </a:xfrm>
        </p:spPr>
        <p:txBody>
          <a:bodyPr/>
          <a:lstStyle/>
          <a:p>
            <a:r>
              <a:rPr lang="zh-CN" altLang="en-US" sz="2400" dirty="0">
                <a:latin typeface="微软雅黑" pitchFamily="34" charset="-122"/>
                <a:ea typeface="微软雅黑" pitchFamily="34" charset="-122"/>
              </a:rPr>
              <a:t>有些属性将返回一个对象数组而不是单个对象</a:t>
            </a:r>
            <a:r>
              <a:rPr lang="en-US" altLang="zh-CN" sz="2400" dirty="0">
                <a:latin typeface="微软雅黑" pitchFamily="34" charset="-122"/>
                <a:ea typeface="微软雅黑" pitchFamily="34" charset="-122"/>
              </a:rPr>
              <a:t>, </a:t>
            </a:r>
            <a:r>
              <a:rPr lang="zh-CN" altLang="en-US" sz="2400" dirty="0">
                <a:latin typeface="微软雅黑" pitchFamily="34" charset="-122"/>
                <a:ea typeface="微软雅黑" pitchFamily="34" charset="-122"/>
              </a:rPr>
              <a:t>可以像读取任何其他对象属性那样读取它们</a:t>
            </a:r>
            <a:r>
              <a:rPr lang="en-US" altLang="zh-CN" sz="2400" dirty="0">
                <a:latin typeface="微软雅黑" pitchFamily="34" charset="-122"/>
                <a:ea typeface="微软雅黑" pitchFamily="34" charset="-122"/>
              </a:rPr>
              <a:t>. </a:t>
            </a:r>
            <a:r>
              <a:rPr lang="zh-CN" altLang="en-US" sz="2400" dirty="0">
                <a:latin typeface="微软雅黑" pitchFamily="34" charset="-122"/>
                <a:ea typeface="微软雅黑" pitchFamily="34" charset="-122"/>
              </a:rPr>
              <a:t>这种</a:t>
            </a:r>
            <a:r>
              <a:rPr lang="zh-CN" altLang="en-US" sz="2400" b="1" dirty="0">
                <a:solidFill>
                  <a:srgbClr val="FF3300"/>
                </a:solidFill>
                <a:latin typeface="微软雅黑" pitchFamily="34" charset="-122"/>
                <a:ea typeface="微软雅黑" pitchFamily="34" charset="-122"/>
              </a:rPr>
              <a:t>数组型属性的各个元素以逗号分隔</a:t>
            </a:r>
            <a:r>
              <a:rPr lang="en-US" altLang="zh-CN" sz="2400" b="1" dirty="0">
                <a:solidFill>
                  <a:srgbClr val="FF3300"/>
                </a:solidFill>
                <a:latin typeface="微软雅黑" pitchFamily="34" charset="-122"/>
                <a:ea typeface="微软雅黑" pitchFamily="34" charset="-122"/>
              </a:rPr>
              <a:t>, </a:t>
            </a:r>
            <a:r>
              <a:rPr lang="zh-CN" altLang="en-US" sz="2400" b="1" dirty="0">
                <a:solidFill>
                  <a:srgbClr val="FF3300"/>
                </a:solidFill>
                <a:latin typeface="微软雅黑" pitchFamily="34" charset="-122"/>
                <a:ea typeface="微软雅黑" pitchFamily="34" charset="-122"/>
              </a:rPr>
              <a:t>并且不带方括号</a:t>
            </a:r>
          </a:p>
          <a:p>
            <a:r>
              <a:rPr lang="zh-CN" altLang="en-US" sz="2400" dirty="0">
                <a:latin typeface="微软雅黑" pitchFamily="34" charset="-122"/>
                <a:ea typeface="微软雅黑" pitchFamily="34" charset="-122"/>
              </a:rPr>
              <a:t>可以使用</a:t>
            </a:r>
            <a:r>
              <a:rPr lang="zh-CN" altLang="en-US" sz="2400" b="1" dirty="0">
                <a:solidFill>
                  <a:srgbClr val="FF3300"/>
                </a:solidFill>
                <a:latin typeface="微软雅黑" pitchFamily="34" charset="-122"/>
                <a:ea typeface="微软雅黑" pitchFamily="34" charset="-122"/>
              </a:rPr>
              <a:t>下标</a:t>
            </a:r>
            <a:r>
              <a:rPr lang="zh-CN" altLang="en-US" sz="2400" dirty="0">
                <a:latin typeface="微软雅黑" pitchFamily="34" charset="-122"/>
                <a:ea typeface="微软雅黑" pitchFamily="34" charset="-122"/>
              </a:rPr>
              <a:t>访问数组中指定的元素</a:t>
            </a:r>
            <a:r>
              <a:rPr lang="en-US" altLang="zh-CN" sz="2400" dirty="0">
                <a:latin typeface="微软雅黑" pitchFamily="34" charset="-122"/>
                <a:ea typeface="微软雅黑" pitchFamily="34" charset="-122"/>
              </a:rPr>
              <a:t>: colors[0]</a:t>
            </a:r>
          </a:p>
          <a:p>
            <a:r>
              <a:rPr lang="zh-CN" altLang="en-US" sz="2400" dirty="0">
                <a:latin typeface="微软雅黑" pitchFamily="34" charset="-122"/>
                <a:ea typeface="微软雅黑" pitchFamily="34" charset="-122"/>
              </a:rPr>
              <a:t>可以通过调用其 </a:t>
            </a:r>
            <a:r>
              <a:rPr lang="en-US" altLang="zh-CN" sz="2400" dirty="0">
                <a:latin typeface="微软雅黑" pitchFamily="34" charset="-122"/>
                <a:ea typeface="微软雅黑" pitchFamily="34" charset="-122"/>
              </a:rPr>
              <a:t>length </a:t>
            </a:r>
            <a:r>
              <a:rPr lang="zh-CN" altLang="en-US" sz="2400" dirty="0">
                <a:latin typeface="微软雅黑" pitchFamily="34" charset="-122"/>
                <a:ea typeface="微软雅黑" pitchFamily="34" charset="-122"/>
              </a:rPr>
              <a:t>字段查出给定数组中有多少个元素</a:t>
            </a:r>
            <a:r>
              <a:rPr lang="en-US" altLang="zh-CN" sz="2400" dirty="0">
                <a:latin typeface="微软雅黑" pitchFamily="34" charset="-122"/>
                <a:ea typeface="微软雅黑" pitchFamily="34" charset="-122"/>
              </a:rPr>
              <a:t>: </a:t>
            </a:r>
            <a:r>
              <a:rPr lang="en-US" altLang="zh-CN" sz="2400" b="1" dirty="0" err="1">
                <a:solidFill>
                  <a:srgbClr val="FF3300"/>
                </a:solidFill>
                <a:latin typeface="微软雅黑" pitchFamily="34" charset="-122"/>
                <a:ea typeface="微软雅黑" pitchFamily="34" charset="-122"/>
              </a:rPr>
              <a:t>colors.length</a:t>
            </a:r>
            <a:endParaRPr lang="en-US" altLang="zh-CN" sz="2400" b="1" dirty="0">
              <a:solidFill>
                <a:srgbClr val="FF3300"/>
              </a:solidFill>
              <a:latin typeface="微软雅黑" pitchFamily="34" charset="-122"/>
              <a:ea typeface="微软雅黑" pitchFamily="34" charset="-122"/>
            </a:endParaRPr>
          </a:p>
        </p:txBody>
      </p:sp>
    </p:spTree>
    <p:extLst>
      <p:ext uri="{BB962C8B-B14F-4D97-AF65-F5344CB8AC3E}">
        <p14:creationId xmlns:p14="http://schemas.microsoft.com/office/powerpoint/2010/main" val="4018055152"/>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1058" name="Rectangle 2"/>
          <p:cNvSpPr>
            <a:spLocks noGrp="1" noChangeArrowheads="1"/>
          </p:cNvSpPr>
          <p:nvPr>
            <p:ph type="title"/>
          </p:nvPr>
        </p:nvSpPr>
        <p:spPr>
          <a:xfrm>
            <a:off x="1048072" y="701824"/>
            <a:ext cx="7772400" cy="1143000"/>
          </a:xfrm>
        </p:spPr>
        <p:txBody>
          <a:bodyPr/>
          <a:lstStyle/>
          <a:p>
            <a:r>
              <a:rPr lang="zh-CN" altLang="en-US" dirty="0">
                <a:latin typeface="微软雅黑" pitchFamily="34" charset="-122"/>
                <a:ea typeface="微软雅黑" pitchFamily="34" charset="-122"/>
              </a:rPr>
              <a:t>访问 </a:t>
            </a:r>
            <a:r>
              <a:rPr lang="en-US" altLang="zh-CN" dirty="0">
                <a:latin typeface="微软雅黑" pitchFamily="34" charset="-122"/>
                <a:ea typeface="微软雅黑" pitchFamily="34" charset="-122"/>
              </a:rPr>
              <a:t>List </a:t>
            </a:r>
            <a:r>
              <a:rPr lang="zh-CN" altLang="en-US" dirty="0">
                <a:latin typeface="微软雅黑" pitchFamily="34" charset="-122"/>
                <a:ea typeface="微软雅黑" pitchFamily="34" charset="-122"/>
              </a:rPr>
              <a:t>类型的属性</a:t>
            </a:r>
          </a:p>
        </p:txBody>
      </p:sp>
      <p:sp>
        <p:nvSpPr>
          <p:cNvPr id="301059" name="Rectangle 3"/>
          <p:cNvSpPr>
            <a:spLocks noGrp="1" noChangeArrowheads="1"/>
          </p:cNvSpPr>
          <p:nvPr>
            <p:ph type="body" idx="1"/>
          </p:nvPr>
        </p:nvSpPr>
        <p:spPr>
          <a:xfrm>
            <a:off x="322584" y="1772816"/>
            <a:ext cx="8497888" cy="5085183"/>
          </a:xfrm>
        </p:spPr>
        <p:txBody>
          <a:bodyPr>
            <a:noAutofit/>
          </a:bodyPr>
          <a:lstStyle/>
          <a:p>
            <a:r>
              <a:rPr lang="zh-CN" altLang="en-US" sz="2400" dirty="0">
                <a:latin typeface="微软雅黑" pitchFamily="34" charset="-122"/>
                <a:ea typeface="微软雅黑" pitchFamily="34" charset="-122"/>
              </a:rPr>
              <a:t>有些属性将返回的类型是 </a:t>
            </a:r>
            <a:r>
              <a:rPr lang="en-US" altLang="zh-CN" sz="2400" dirty="0" err="1">
                <a:latin typeface="微软雅黑" pitchFamily="34" charset="-122"/>
                <a:ea typeface="微软雅黑" pitchFamily="34" charset="-122"/>
              </a:rPr>
              <a:t>java.util.List</a:t>
            </a:r>
            <a:r>
              <a:rPr lang="en-US" altLang="zh-CN" sz="2400" dirty="0">
                <a:latin typeface="微软雅黑" pitchFamily="34" charset="-122"/>
                <a:ea typeface="微软雅黑" pitchFamily="34" charset="-122"/>
              </a:rPr>
              <a:t>, </a:t>
            </a:r>
            <a:r>
              <a:rPr lang="zh-CN" altLang="en-US" sz="2400" dirty="0">
                <a:latin typeface="微软雅黑" pitchFamily="34" charset="-122"/>
                <a:ea typeface="微软雅黑" pitchFamily="34" charset="-122"/>
              </a:rPr>
              <a:t>可以像读取任何其他属性那样读取它们</a:t>
            </a:r>
            <a:r>
              <a:rPr lang="en-US" altLang="zh-CN" sz="2400" dirty="0">
                <a:latin typeface="微软雅黑" pitchFamily="34" charset="-122"/>
                <a:ea typeface="微软雅黑" pitchFamily="34" charset="-122"/>
              </a:rPr>
              <a:t>. </a:t>
            </a:r>
            <a:r>
              <a:rPr lang="zh-CN" altLang="en-US" sz="2400" dirty="0">
                <a:latin typeface="微软雅黑" pitchFamily="34" charset="-122"/>
                <a:ea typeface="微软雅黑" pitchFamily="34" charset="-122"/>
              </a:rPr>
              <a:t>这种 </a:t>
            </a:r>
            <a:r>
              <a:rPr lang="en-US" altLang="zh-CN" sz="2400" dirty="0">
                <a:latin typeface="微软雅黑" pitchFamily="34" charset="-122"/>
                <a:ea typeface="微软雅黑" pitchFamily="34" charset="-122"/>
              </a:rPr>
              <a:t>List </a:t>
            </a:r>
            <a:r>
              <a:rPr lang="zh-CN" altLang="en-US" sz="2400" dirty="0">
                <a:latin typeface="微软雅黑" pitchFamily="34" charset="-122"/>
                <a:ea typeface="微软雅黑" pitchFamily="34" charset="-122"/>
              </a:rPr>
              <a:t>的各个元素是字符串</a:t>
            </a:r>
            <a:r>
              <a:rPr lang="en-US" altLang="zh-CN" sz="2400" dirty="0">
                <a:latin typeface="微软雅黑" pitchFamily="34" charset="-122"/>
                <a:ea typeface="微软雅黑" pitchFamily="34" charset="-122"/>
              </a:rPr>
              <a:t>, </a:t>
            </a:r>
            <a:r>
              <a:rPr lang="zh-CN" altLang="en-US" sz="2400" b="1" dirty="0">
                <a:solidFill>
                  <a:srgbClr val="FF3300"/>
                </a:solidFill>
                <a:latin typeface="微软雅黑" pitchFamily="34" charset="-122"/>
                <a:ea typeface="微软雅黑" pitchFamily="34" charset="-122"/>
              </a:rPr>
              <a:t>以逗号分隔</a:t>
            </a:r>
            <a:r>
              <a:rPr lang="en-US" altLang="zh-CN" sz="2400" b="1" dirty="0">
                <a:solidFill>
                  <a:srgbClr val="FF3300"/>
                </a:solidFill>
                <a:latin typeface="微软雅黑" pitchFamily="34" charset="-122"/>
                <a:ea typeface="微软雅黑" pitchFamily="34" charset="-122"/>
              </a:rPr>
              <a:t>, </a:t>
            </a:r>
            <a:r>
              <a:rPr lang="zh-CN" altLang="en-US" sz="2400" b="1" dirty="0">
                <a:solidFill>
                  <a:srgbClr val="FF3300"/>
                </a:solidFill>
                <a:latin typeface="微软雅黑" pitchFamily="34" charset="-122"/>
                <a:ea typeface="微软雅黑" pitchFamily="34" charset="-122"/>
              </a:rPr>
              <a:t>并且带方括号</a:t>
            </a:r>
          </a:p>
          <a:p>
            <a:r>
              <a:rPr lang="zh-CN" altLang="en-US" sz="2400" dirty="0">
                <a:latin typeface="微软雅黑" pitchFamily="34" charset="-122"/>
                <a:ea typeface="微软雅黑" pitchFamily="34" charset="-122"/>
              </a:rPr>
              <a:t>可以使用下标访问 </a:t>
            </a:r>
            <a:r>
              <a:rPr lang="en-US" altLang="zh-CN" sz="2400" dirty="0">
                <a:latin typeface="微软雅黑" pitchFamily="34" charset="-122"/>
                <a:ea typeface="微软雅黑" pitchFamily="34" charset="-122"/>
              </a:rPr>
              <a:t>List </a:t>
            </a:r>
            <a:r>
              <a:rPr lang="zh-CN" altLang="en-US" sz="2400" dirty="0">
                <a:latin typeface="微软雅黑" pitchFamily="34" charset="-122"/>
                <a:ea typeface="微软雅黑" pitchFamily="34" charset="-122"/>
              </a:rPr>
              <a:t>中指定的元素</a:t>
            </a:r>
            <a:r>
              <a:rPr lang="en-US" altLang="zh-CN" sz="2400" dirty="0">
                <a:latin typeface="微软雅黑" pitchFamily="34" charset="-122"/>
                <a:ea typeface="微软雅黑" pitchFamily="34" charset="-122"/>
              </a:rPr>
              <a:t>: colors[0]</a:t>
            </a:r>
          </a:p>
          <a:p>
            <a:r>
              <a:rPr lang="zh-CN" altLang="en-US" sz="2400" dirty="0">
                <a:latin typeface="微软雅黑" pitchFamily="34" charset="-122"/>
                <a:ea typeface="微软雅黑" pitchFamily="34" charset="-122"/>
              </a:rPr>
              <a:t>可以通过调用其 </a:t>
            </a:r>
            <a:r>
              <a:rPr lang="en-US" altLang="zh-CN" sz="2400" dirty="0">
                <a:latin typeface="微软雅黑" pitchFamily="34" charset="-122"/>
                <a:ea typeface="微软雅黑" pitchFamily="34" charset="-122"/>
              </a:rPr>
              <a:t>size </a:t>
            </a:r>
            <a:r>
              <a:rPr lang="zh-CN" altLang="en-US" sz="2400" dirty="0">
                <a:latin typeface="微软雅黑" pitchFamily="34" charset="-122"/>
                <a:ea typeface="微软雅黑" pitchFamily="34" charset="-122"/>
              </a:rPr>
              <a:t>方法或专用关键字 </a:t>
            </a:r>
            <a:r>
              <a:rPr lang="en-US" altLang="zh-CN" sz="2400" dirty="0">
                <a:latin typeface="微软雅黑" pitchFamily="34" charset="-122"/>
                <a:ea typeface="微软雅黑" pitchFamily="34" charset="-122"/>
              </a:rPr>
              <a:t>size </a:t>
            </a:r>
            <a:r>
              <a:rPr lang="zh-CN" altLang="en-US" sz="2400" dirty="0">
                <a:latin typeface="微软雅黑" pitchFamily="34" charset="-122"/>
                <a:ea typeface="微软雅黑" pitchFamily="34" charset="-122"/>
              </a:rPr>
              <a:t>的方法查出给定</a:t>
            </a:r>
            <a:r>
              <a:rPr lang="en-US" altLang="zh-CN" sz="2400" dirty="0">
                <a:latin typeface="微软雅黑" pitchFamily="34" charset="-122"/>
                <a:ea typeface="微软雅黑" pitchFamily="34" charset="-122"/>
              </a:rPr>
              <a:t>List </a:t>
            </a:r>
            <a:r>
              <a:rPr lang="zh-CN" altLang="en-US" sz="2400" dirty="0">
                <a:latin typeface="微软雅黑" pitchFamily="34" charset="-122"/>
                <a:ea typeface="微软雅黑" pitchFamily="34" charset="-122"/>
              </a:rPr>
              <a:t>的长度</a:t>
            </a:r>
            <a:r>
              <a:rPr lang="en-US" altLang="zh-CN" sz="2400" dirty="0">
                <a:latin typeface="微软雅黑" pitchFamily="34" charset="-122"/>
                <a:ea typeface="微软雅黑" pitchFamily="34" charset="-122"/>
              </a:rPr>
              <a:t>: </a:t>
            </a:r>
            <a:r>
              <a:rPr lang="en-US" altLang="zh-CN" sz="2400" b="1" dirty="0" err="1">
                <a:solidFill>
                  <a:srgbClr val="0000FF"/>
                </a:solidFill>
                <a:latin typeface="微软雅黑" pitchFamily="34" charset="-122"/>
                <a:ea typeface="微软雅黑" pitchFamily="34" charset="-122"/>
              </a:rPr>
              <a:t>colors.size</a:t>
            </a:r>
            <a:r>
              <a:rPr lang="en-US" altLang="zh-CN" sz="2400" dirty="0">
                <a:latin typeface="微软雅黑" pitchFamily="34" charset="-122"/>
                <a:ea typeface="微软雅黑" pitchFamily="34" charset="-122"/>
              </a:rPr>
              <a:t> </a:t>
            </a:r>
            <a:r>
              <a:rPr lang="zh-CN" altLang="en-US" sz="2400" dirty="0">
                <a:latin typeface="微软雅黑" pitchFamily="34" charset="-122"/>
                <a:ea typeface="微软雅黑" pitchFamily="34" charset="-122"/>
              </a:rPr>
              <a:t>或 </a:t>
            </a:r>
            <a:r>
              <a:rPr lang="en-US" altLang="zh-CN" sz="2400" b="1" dirty="0" err="1">
                <a:solidFill>
                  <a:srgbClr val="0000FF"/>
                </a:solidFill>
                <a:latin typeface="微软雅黑" pitchFamily="34" charset="-122"/>
                <a:ea typeface="微软雅黑" pitchFamily="34" charset="-122"/>
              </a:rPr>
              <a:t>colors.size</a:t>
            </a:r>
            <a:r>
              <a:rPr lang="en-US" altLang="zh-CN" sz="2400" b="1" dirty="0">
                <a:solidFill>
                  <a:srgbClr val="0000FF"/>
                </a:solidFill>
                <a:latin typeface="微软雅黑" pitchFamily="34" charset="-122"/>
                <a:ea typeface="微软雅黑" pitchFamily="34" charset="-122"/>
              </a:rPr>
              <a:t>()</a:t>
            </a:r>
          </a:p>
          <a:p>
            <a:r>
              <a:rPr lang="zh-CN" altLang="en-US" sz="2400" dirty="0">
                <a:latin typeface="微软雅黑" pitchFamily="34" charset="-122"/>
                <a:ea typeface="微软雅黑" pitchFamily="34" charset="-122"/>
              </a:rPr>
              <a:t>可以通过使用 </a:t>
            </a:r>
            <a:r>
              <a:rPr lang="en-US" altLang="zh-CN" sz="2400" dirty="0" err="1">
                <a:latin typeface="微软雅黑" pitchFamily="34" charset="-122"/>
                <a:ea typeface="微软雅黑" pitchFamily="34" charset="-122"/>
              </a:rPr>
              <a:t>isEmpty</a:t>
            </a:r>
            <a:r>
              <a:rPr lang="en-US" altLang="zh-CN" sz="2400" dirty="0">
                <a:latin typeface="微软雅黑" pitchFamily="34" charset="-122"/>
                <a:ea typeface="微软雅黑" pitchFamily="34" charset="-122"/>
              </a:rPr>
              <a:t>() </a:t>
            </a:r>
            <a:r>
              <a:rPr lang="zh-CN" altLang="en-US" sz="2400" dirty="0">
                <a:latin typeface="微软雅黑" pitchFamily="34" charset="-122"/>
                <a:ea typeface="微软雅黑" pitchFamily="34" charset="-122"/>
              </a:rPr>
              <a:t>方法或专用关键字 </a:t>
            </a:r>
            <a:r>
              <a:rPr lang="en-US" altLang="zh-CN" sz="2400" dirty="0" err="1">
                <a:latin typeface="微软雅黑" pitchFamily="34" charset="-122"/>
                <a:ea typeface="微软雅黑" pitchFamily="34" charset="-122"/>
              </a:rPr>
              <a:t>isEmpty</a:t>
            </a:r>
            <a:r>
              <a:rPr lang="en-US" altLang="zh-CN" sz="2400" dirty="0">
                <a:latin typeface="微软雅黑" pitchFamily="34" charset="-122"/>
                <a:ea typeface="微软雅黑" pitchFamily="34" charset="-122"/>
              </a:rPr>
              <a:t> </a:t>
            </a:r>
            <a:r>
              <a:rPr lang="zh-CN" altLang="en-US" sz="2400" dirty="0">
                <a:latin typeface="微软雅黑" pitchFamily="34" charset="-122"/>
                <a:ea typeface="微软雅黑" pitchFamily="34" charset="-122"/>
              </a:rPr>
              <a:t>来得知给定的 </a:t>
            </a:r>
            <a:r>
              <a:rPr lang="en-US" altLang="zh-CN" sz="2400" dirty="0">
                <a:latin typeface="微软雅黑" pitchFamily="34" charset="-122"/>
                <a:ea typeface="微软雅黑" pitchFamily="34" charset="-122"/>
              </a:rPr>
              <a:t>List </a:t>
            </a:r>
            <a:r>
              <a:rPr lang="zh-CN" altLang="en-US" sz="2400" dirty="0">
                <a:latin typeface="微软雅黑" pitchFamily="34" charset="-122"/>
                <a:ea typeface="微软雅黑" pitchFamily="34" charset="-122"/>
              </a:rPr>
              <a:t>是不是空</a:t>
            </a:r>
            <a:r>
              <a:rPr lang="en-US" altLang="zh-CN" sz="2400" dirty="0">
                <a:latin typeface="微软雅黑" pitchFamily="34" charset="-122"/>
                <a:ea typeface="微软雅黑" pitchFamily="34" charset="-122"/>
              </a:rPr>
              <a:t>. </a:t>
            </a:r>
            <a:r>
              <a:rPr lang="en-US" altLang="zh-CN" sz="2400" b="1" dirty="0" err="1">
                <a:solidFill>
                  <a:srgbClr val="0000FF"/>
                </a:solidFill>
                <a:latin typeface="微软雅黑" pitchFamily="34" charset="-122"/>
                <a:ea typeface="微软雅黑" pitchFamily="34" charset="-122"/>
              </a:rPr>
              <a:t>colors.isEmpty</a:t>
            </a:r>
            <a:r>
              <a:rPr lang="en-US" altLang="zh-CN" sz="2400" dirty="0">
                <a:latin typeface="微软雅黑" pitchFamily="34" charset="-122"/>
                <a:ea typeface="微软雅黑" pitchFamily="34" charset="-122"/>
              </a:rPr>
              <a:t> </a:t>
            </a:r>
            <a:r>
              <a:rPr lang="zh-CN" altLang="en-US" sz="2400" dirty="0">
                <a:latin typeface="微软雅黑" pitchFamily="34" charset="-122"/>
                <a:ea typeface="微软雅黑" pitchFamily="34" charset="-122"/>
              </a:rPr>
              <a:t>或 </a:t>
            </a:r>
            <a:r>
              <a:rPr lang="en-US" altLang="zh-CN" sz="2400" b="1" dirty="0" err="1">
                <a:solidFill>
                  <a:srgbClr val="0000FF"/>
                </a:solidFill>
                <a:latin typeface="微软雅黑" pitchFamily="34" charset="-122"/>
                <a:ea typeface="微软雅黑" pitchFamily="34" charset="-122"/>
              </a:rPr>
              <a:t>colors.isEmpty</a:t>
            </a:r>
            <a:r>
              <a:rPr lang="en-US" altLang="zh-CN" sz="2400" b="1" dirty="0">
                <a:solidFill>
                  <a:srgbClr val="0000FF"/>
                </a:solidFill>
                <a:latin typeface="微软雅黑" pitchFamily="34" charset="-122"/>
                <a:ea typeface="微软雅黑" pitchFamily="34" charset="-122"/>
              </a:rPr>
              <a:t>()</a:t>
            </a:r>
          </a:p>
          <a:p>
            <a:r>
              <a:rPr lang="zh-CN" altLang="en-US" sz="2400" dirty="0">
                <a:latin typeface="微软雅黑" pitchFamily="34" charset="-122"/>
                <a:ea typeface="微软雅黑" pitchFamily="34" charset="-122"/>
              </a:rPr>
              <a:t>还可以使用 </a:t>
            </a:r>
            <a:r>
              <a:rPr lang="en-US" altLang="zh-CN" sz="2400" dirty="0">
                <a:latin typeface="微软雅黑" pitchFamily="34" charset="-122"/>
                <a:ea typeface="微软雅黑" pitchFamily="34" charset="-122"/>
              </a:rPr>
              <a:t>OGNL </a:t>
            </a:r>
            <a:r>
              <a:rPr lang="zh-CN" altLang="en-US" sz="2400" dirty="0">
                <a:latin typeface="微软雅黑" pitchFamily="34" charset="-122"/>
                <a:ea typeface="微软雅黑" pitchFamily="34" charset="-122"/>
              </a:rPr>
              <a:t>表达式来</a:t>
            </a:r>
            <a:r>
              <a:rPr lang="zh-CN" altLang="en-US" sz="2400" b="1" dirty="0">
                <a:solidFill>
                  <a:srgbClr val="0000FF"/>
                </a:solidFill>
                <a:latin typeface="微软雅黑" pitchFamily="34" charset="-122"/>
                <a:ea typeface="微软雅黑" pitchFamily="34" charset="-122"/>
              </a:rPr>
              <a:t>创建 </a:t>
            </a:r>
            <a:r>
              <a:rPr lang="en-US" altLang="zh-CN" sz="2400" b="1" dirty="0">
                <a:solidFill>
                  <a:srgbClr val="0000FF"/>
                </a:solidFill>
                <a:latin typeface="微软雅黑" pitchFamily="34" charset="-122"/>
                <a:ea typeface="微软雅黑" pitchFamily="34" charset="-122"/>
              </a:rPr>
              <a:t>List</a:t>
            </a:r>
            <a:r>
              <a:rPr lang="en-US" altLang="zh-CN" sz="2400" dirty="0">
                <a:latin typeface="微软雅黑" pitchFamily="34" charset="-122"/>
                <a:ea typeface="微软雅黑" pitchFamily="34" charset="-122"/>
              </a:rPr>
              <a:t>, </a:t>
            </a:r>
            <a:r>
              <a:rPr lang="zh-CN" altLang="en-US" sz="2400" dirty="0">
                <a:latin typeface="微软雅黑" pitchFamily="34" charset="-122"/>
                <a:ea typeface="微软雅黑" pitchFamily="34" charset="-122"/>
              </a:rPr>
              <a:t>创建一个 </a:t>
            </a:r>
            <a:r>
              <a:rPr lang="en-US" altLang="zh-CN" sz="2400" dirty="0">
                <a:latin typeface="微软雅黑" pitchFamily="34" charset="-122"/>
                <a:ea typeface="微软雅黑" pitchFamily="34" charset="-122"/>
              </a:rPr>
              <a:t>List </a:t>
            </a:r>
            <a:r>
              <a:rPr lang="zh-CN" altLang="en-US" sz="2400" dirty="0">
                <a:latin typeface="微软雅黑" pitchFamily="34" charset="-122"/>
                <a:ea typeface="微软雅黑" pitchFamily="34" charset="-122"/>
              </a:rPr>
              <a:t>与声明一个 </a:t>
            </a:r>
            <a:r>
              <a:rPr lang="en-US" altLang="zh-CN" sz="2400" dirty="0">
                <a:latin typeface="微软雅黑" pitchFamily="34" charset="-122"/>
                <a:ea typeface="微软雅黑" pitchFamily="34" charset="-122"/>
              </a:rPr>
              <a:t>Java </a:t>
            </a:r>
            <a:r>
              <a:rPr lang="zh-CN" altLang="en-US" sz="2400" dirty="0">
                <a:latin typeface="微软雅黑" pitchFamily="34" charset="-122"/>
                <a:ea typeface="微软雅黑" pitchFamily="34" charset="-122"/>
              </a:rPr>
              <a:t>数组是相同的</a:t>
            </a:r>
            <a:r>
              <a:rPr lang="en-US" altLang="zh-CN" sz="2400" dirty="0" smtClean="0">
                <a:latin typeface="微软雅黑" pitchFamily="34" charset="-122"/>
                <a:ea typeface="微软雅黑" pitchFamily="34" charset="-122"/>
              </a:rPr>
              <a:t>: </a:t>
            </a:r>
            <a:r>
              <a:rPr lang="en-US" altLang="zh-CN" sz="2400" b="1" dirty="0">
                <a:solidFill>
                  <a:srgbClr val="FF3300"/>
                </a:solidFill>
                <a:latin typeface="微软雅黑" pitchFamily="34" charset="-122"/>
                <a:ea typeface="微软雅黑" pitchFamily="34" charset="-122"/>
              </a:rPr>
              <a:t>{“Red”, “Black”, “Green”}</a:t>
            </a:r>
          </a:p>
        </p:txBody>
      </p:sp>
    </p:spTree>
    <p:extLst>
      <p:ext uri="{BB962C8B-B14F-4D97-AF65-F5344CB8AC3E}">
        <p14:creationId xmlns:p14="http://schemas.microsoft.com/office/powerpoint/2010/main" val="422603859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082" name="Rectangle 2"/>
          <p:cNvSpPr>
            <a:spLocks noGrp="1" noChangeArrowheads="1"/>
          </p:cNvSpPr>
          <p:nvPr>
            <p:ph type="title"/>
          </p:nvPr>
        </p:nvSpPr>
        <p:spPr>
          <a:xfrm>
            <a:off x="904056" y="701824"/>
            <a:ext cx="7772400" cy="1143000"/>
          </a:xfrm>
        </p:spPr>
        <p:txBody>
          <a:bodyPr/>
          <a:lstStyle/>
          <a:p>
            <a:r>
              <a:rPr lang="zh-CN" altLang="en-US" dirty="0">
                <a:latin typeface="微软雅黑" pitchFamily="34" charset="-122"/>
                <a:ea typeface="微软雅黑" pitchFamily="34" charset="-122"/>
              </a:rPr>
              <a:t>访问 </a:t>
            </a:r>
            <a:r>
              <a:rPr lang="en-US" altLang="zh-CN" dirty="0">
                <a:latin typeface="微软雅黑" pitchFamily="34" charset="-122"/>
                <a:ea typeface="微软雅黑" pitchFamily="34" charset="-122"/>
              </a:rPr>
              <a:t>Map </a:t>
            </a:r>
            <a:r>
              <a:rPr lang="zh-CN" altLang="en-US" dirty="0">
                <a:latin typeface="微软雅黑" pitchFamily="34" charset="-122"/>
                <a:ea typeface="微软雅黑" pitchFamily="34" charset="-122"/>
              </a:rPr>
              <a:t>类型的属性</a:t>
            </a:r>
          </a:p>
        </p:txBody>
      </p:sp>
      <p:sp>
        <p:nvSpPr>
          <p:cNvPr id="302083" name="Rectangle 3"/>
          <p:cNvSpPr>
            <a:spLocks noGrp="1" noChangeArrowheads="1"/>
          </p:cNvSpPr>
          <p:nvPr>
            <p:ph type="body" idx="1"/>
          </p:nvPr>
        </p:nvSpPr>
        <p:spPr>
          <a:xfrm>
            <a:off x="251520" y="1978496"/>
            <a:ext cx="8569325" cy="4114800"/>
          </a:xfrm>
        </p:spPr>
        <p:txBody>
          <a:bodyPr>
            <a:normAutofit/>
          </a:bodyPr>
          <a:lstStyle/>
          <a:p>
            <a:r>
              <a:rPr lang="zh-CN" altLang="en-US" sz="2400" dirty="0">
                <a:latin typeface="微软雅黑" pitchFamily="34" charset="-122"/>
                <a:ea typeface="微软雅黑" pitchFamily="34" charset="-122"/>
              </a:rPr>
              <a:t>读取一个 </a:t>
            </a:r>
            <a:r>
              <a:rPr lang="en-US" altLang="zh-CN" sz="2400" dirty="0">
                <a:latin typeface="微软雅黑" pitchFamily="34" charset="-122"/>
                <a:ea typeface="微软雅黑" pitchFamily="34" charset="-122"/>
              </a:rPr>
              <a:t>Map </a:t>
            </a:r>
            <a:r>
              <a:rPr lang="zh-CN" altLang="en-US" sz="2400" dirty="0">
                <a:latin typeface="微软雅黑" pitchFamily="34" charset="-122"/>
                <a:ea typeface="微软雅黑" pitchFamily="34" charset="-122"/>
              </a:rPr>
              <a:t>类型的属性将以如下所示的格式返回它所有的</a:t>
            </a:r>
            <a:r>
              <a:rPr lang="zh-CN" altLang="en-US" sz="2400" b="1" dirty="0">
                <a:solidFill>
                  <a:srgbClr val="FF3300"/>
                </a:solidFill>
                <a:latin typeface="微软雅黑" pitchFamily="34" charset="-122"/>
                <a:ea typeface="微软雅黑" pitchFamily="34" charset="-122"/>
              </a:rPr>
              <a:t>键值对</a:t>
            </a:r>
            <a:r>
              <a:rPr lang="en-US" altLang="zh-CN" sz="2400" dirty="0">
                <a:latin typeface="微软雅黑" pitchFamily="34" charset="-122"/>
                <a:ea typeface="微软雅黑" pitchFamily="34" charset="-122"/>
              </a:rPr>
              <a:t>: </a:t>
            </a:r>
          </a:p>
          <a:p>
            <a:endParaRPr lang="en-US" altLang="zh-CN" sz="2400" dirty="0">
              <a:latin typeface="微软雅黑" pitchFamily="34" charset="-122"/>
              <a:ea typeface="微软雅黑" pitchFamily="34" charset="-122"/>
            </a:endParaRPr>
          </a:p>
          <a:p>
            <a:r>
              <a:rPr lang="zh-CN" altLang="en-US" sz="2400" dirty="0">
                <a:latin typeface="微软雅黑" pitchFamily="34" charset="-122"/>
                <a:ea typeface="微软雅黑" pitchFamily="34" charset="-122"/>
              </a:rPr>
              <a:t>若希望检索出某个 </a:t>
            </a:r>
            <a:r>
              <a:rPr lang="en-US" altLang="zh-CN" sz="2400" dirty="0">
                <a:latin typeface="微软雅黑" pitchFamily="34" charset="-122"/>
                <a:ea typeface="微软雅黑" pitchFamily="34" charset="-122"/>
              </a:rPr>
              <a:t>Map </a:t>
            </a:r>
            <a:r>
              <a:rPr lang="zh-CN" altLang="en-US" sz="2400" dirty="0">
                <a:latin typeface="微软雅黑" pitchFamily="34" charset="-122"/>
                <a:ea typeface="微软雅黑" pitchFamily="34" charset="-122"/>
              </a:rPr>
              <a:t>的值</a:t>
            </a:r>
            <a:r>
              <a:rPr lang="en-US" altLang="zh-CN" sz="2400" dirty="0">
                <a:latin typeface="微软雅黑" pitchFamily="34" charset="-122"/>
                <a:ea typeface="微软雅黑" pitchFamily="34" charset="-122"/>
              </a:rPr>
              <a:t>, </a:t>
            </a:r>
            <a:r>
              <a:rPr lang="zh-CN" altLang="en-US" sz="2400" dirty="0">
                <a:latin typeface="微软雅黑" pitchFamily="34" charset="-122"/>
                <a:ea typeface="微软雅黑" pitchFamily="34" charset="-122"/>
              </a:rPr>
              <a:t>需要使用如下格式</a:t>
            </a:r>
            <a:r>
              <a:rPr lang="en-US" altLang="zh-CN" sz="2400" dirty="0">
                <a:latin typeface="微软雅黑" pitchFamily="34" charset="-122"/>
                <a:ea typeface="微软雅黑" pitchFamily="34" charset="-122"/>
              </a:rPr>
              <a:t>: </a:t>
            </a:r>
            <a:r>
              <a:rPr lang="en-US" altLang="zh-CN" sz="2400" b="1" dirty="0">
                <a:solidFill>
                  <a:srgbClr val="0000FF"/>
                </a:solidFill>
                <a:latin typeface="微软雅黑" pitchFamily="34" charset="-122"/>
                <a:ea typeface="微软雅黑" pitchFamily="34" charset="-122"/>
              </a:rPr>
              <a:t>map[key]</a:t>
            </a:r>
            <a:r>
              <a:rPr lang="en-US" altLang="zh-CN" sz="2400" dirty="0">
                <a:latin typeface="微软雅黑" pitchFamily="34" charset="-122"/>
                <a:ea typeface="微软雅黑" pitchFamily="34" charset="-122"/>
              </a:rPr>
              <a:t> </a:t>
            </a:r>
          </a:p>
          <a:p>
            <a:r>
              <a:rPr lang="zh-CN" altLang="en-US" sz="2400" dirty="0">
                <a:latin typeface="微软雅黑" pitchFamily="34" charset="-122"/>
                <a:ea typeface="微软雅黑" pitchFamily="34" charset="-122"/>
              </a:rPr>
              <a:t>可以使用 </a:t>
            </a:r>
            <a:r>
              <a:rPr lang="en-US" altLang="zh-CN" sz="2400" dirty="0">
                <a:latin typeface="微软雅黑" pitchFamily="34" charset="-122"/>
                <a:ea typeface="微软雅黑" pitchFamily="34" charset="-122"/>
              </a:rPr>
              <a:t>size </a:t>
            </a:r>
            <a:r>
              <a:rPr lang="zh-CN" altLang="en-US" sz="2400" dirty="0">
                <a:latin typeface="微软雅黑" pitchFamily="34" charset="-122"/>
                <a:ea typeface="微软雅黑" pitchFamily="34" charset="-122"/>
              </a:rPr>
              <a:t>或 </a:t>
            </a:r>
            <a:r>
              <a:rPr lang="en-US" altLang="zh-CN" sz="2400" dirty="0">
                <a:latin typeface="微软雅黑" pitchFamily="34" charset="-122"/>
                <a:ea typeface="微软雅黑" pitchFamily="34" charset="-122"/>
              </a:rPr>
              <a:t>size() </a:t>
            </a:r>
            <a:r>
              <a:rPr lang="zh-CN" altLang="en-US" sz="2400" dirty="0">
                <a:latin typeface="微软雅黑" pitchFamily="34" charset="-122"/>
                <a:ea typeface="微软雅黑" pitchFamily="34" charset="-122"/>
              </a:rPr>
              <a:t>得出某个给定的 </a:t>
            </a:r>
            <a:r>
              <a:rPr lang="en-US" altLang="zh-CN" sz="2400" dirty="0">
                <a:latin typeface="微软雅黑" pitchFamily="34" charset="-122"/>
                <a:ea typeface="微软雅黑" pitchFamily="34" charset="-122"/>
              </a:rPr>
              <a:t>Map </a:t>
            </a:r>
            <a:r>
              <a:rPr lang="zh-CN" altLang="en-US" sz="2400" dirty="0">
                <a:latin typeface="微软雅黑" pitchFamily="34" charset="-122"/>
                <a:ea typeface="微软雅黑" pitchFamily="34" charset="-122"/>
              </a:rPr>
              <a:t>的键值对的个数</a:t>
            </a:r>
          </a:p>
          <a:p>
            <a:r>
              <a:rPr lang="zh-CN" altLang="en-US" sz="2400" dirty="0">
                <a:latin typeface="微软雅黑" pitchFamily="34" charset="-122"/>
                <a:ea typeface="微软雅黑" pitchFamily="34" charset="-122"/>
              </a:rPr>
              <a:t>可以使用 </a:t>
            </a:r>
            <a:r>
              <a:rPr lang="en-US" altLang="zh-CN" sz="2400" dirty="0" err="1">
                <a:latin typeface="微软雅黑" pitchFamily="34" charset="-122"/>
                <a:ea typeface="微软雅黑" pitchFamily="34" charset="-122"/>
              </a:rPr>
              <a:t>isEmpty</a:t>
            </a:r>
            <a:r>
              <a:rPr lang="en-US" altLang="zh-CN" sz="2400" dirty="0">
                <a:latin typeface="微软雅黑" pitchFamily="34" charset="-122"/>
                <a:ea typeface="微软雅黑" pitchFamily="34" charset="-122"/>
              </a:rPr>
              <a:t> </a:t>
            </a:r>
            <a:r>
              <a:rPr lang="zh-CN" altLang="en-US" sz="2400" dirty="0">
                <a:latin typeface="微软雅黑" pitchFamily="34" charset="-122"/>
                <a:ea typeface="微软雅黑" pitchFamily="34" charset="-122"/>
              </a:rPr>
              <a:t>或 </a:t>
            </a:r>
            <a:r>
              <a:rPr lang="en-US" altLang="zh-CN" sz="2400" dirty="0" err="1">
                <a:latin typeface="微软雅黑" pitchFamily="34" charset="-122"/>
                <a:ea typeface="微软雅黑" pitchFamily="34" charset="-122"/>
              </a:rPr>
              <a:t>isEmpty</a:t>
            </a:r>
            <a:r>
              <a:rPr lang="en-US" altLang="zh-CN" sz="2400" dirty="0">
                <a:latin typeface="微软雅黑" pitchFamily="34" charset="-122"/>
                <a:ea typeface="微软雅黑" pitchFamily="34" charset="-122"/>
              </a:rPr>
              <a:t>() </a:t>
            </a:r>
            <a:r>
              <a:rPr lang="zh-CN" altLang="en-US" sz="2400" dirty="0">
                <a:latin typeface="微软雅黑" pitchFamily="34" charset="-122"/>
                <a:ea typeface="微软雅黑" pitchFamily="34" charset="-122"/>
              </a:rPr>
              <a:t>检查某给定 </a:t>
            </a:r>
            <a:r>
              <a:rPr lang="en-US" altLang="zh-CN" sz="2400" dirty="0">
                <a:latin typeface="微软雅黑" pitchFamily="34" charset="-122"/>
                <a:ea typeface="微软雅黑" pitchFamily="34" charset="-122"/>
              </a:rPr>
              <a:t>Map </a:t>
            </a:r>
            <a:r>
              <a:rPr lang="zh-CN" altLang="en-US" sz="2400" dirty="0">
                <a:latin typeface="微软雅黑" pitchFamily="34" charset="-122"/>
                <a:ea typeface="微软雅黑" pitchFamily="34" charset="-122"/>
              </a:rPr>
              <a:t>是不是空</a:t>
            </a:r>
            <a:r>
              <a:rPr lang="en-US" altLang="zh-CN" sz="2400" dirty="0">
                <a:latin typeface="微软雅黑" pitchFamily="34" charset="-122"/>
                <a:ea typeface="微软雅黑" pitchFamily="34" charset="-122"/>
              </a:rPr>
              <a:t>. </a:t>
            </a:r>
          </a:p>
          <a:p>
            <a:r>
              <a:rPr lang="zh-CN" altLang="en-US" sz="2400" dirty="0">
                <a:latin typeface="微软雅黑" pitchFamily="34" charset="-122"/>
                <a:ea typeface="微软雅黑" pitchFamily="34" charset="-122"/>
              </a:rPr>
              <a:t>可以使用如下语法来创建一个 </a:t>
            </a:r>
            <a:r>
              <a:rPr lang="en-US" altLang="zh-CN" sz="2400" dirty="0">
                <a:latin typeface="微软雅黑" pitchFamily="34" charset="-122"/>
                <a:ea typeface="微软雅黑" pitchFamily="34" charset="-122"/>
              </a:rPr>
              <a:t>Map: </a:t>
            </a:r>
          </a:p>
        </p:txBody>
      </p:sp>
      <p:pic>
        <p:nvPicPr>
          <p:cNvPr id="302084" name="Picture 4"/>
          <p:cNvPicPr>
            <a:picLocks noChangeAspect="1" noChangeArrowheads="1"/>
          </p:cNvPicPr>
          <p:nvPr/>
        </p:nvPicPr>
        <p:blipFill>
          <a:blip r:embed="rId2"/>
          <a:srcRect/>
          <a:stretch>
            <a:fillRect/>
          </a:stretch>
        </p:blipFill>
        <p:spPr bwMode="auto">
          <a:xfrm>
            <a:off x="673795" y="2870606"/>
            <a:ext cx="5472113" cy="296862"/>
          </a:xfrm>
          <a:prstGeom prst="rect">
            <a:avLst/>
          </a:prstGeom>
          <a:noFill/>
          <a:ln w="9525">
            <a:noFill/>
            <a:miter lim="800000"/>
            <a:headEnd/>
            <a:tailEnd/>
          </a:ln>
          <a:effectLst/>
        </p:spPr>
      </p:pic>
      <p:pic>
        <p:nvPicPr>
          <p:cNvPr id="302085" name="Picture 5"/>
          <p:cNvPicPr>
            <a:picLocks noChangeAspect="1" noChangeArrowheads="1"/>
          </p:cNvPicPr>
          <p:nvPr/>
        </p:nvPicPr>
        <p:blipFill>
          <a:blip r:embed="rId3"/>
          <a:srcRect/>
          <a:stretch>
            <a:fillRect/>
          </a:stretch>
        </p:blipFill>
        <p:spPr bwMode="auto">
          <a:xfrm>
            <a:off x="756345" y="5428664"/>
            <a:ext cx="6337300" cy="322262"/>
          </a:xfrm>
          <a:prstGeom prst="rect">
            <a:avLst/>
          </a:prstGeom>
          <a:noFill/>
          <a:ln w="9525">
            <a:noFill/>
            <a:miter lim="800000"/>
            <a:headEnd/>
            <a:tailEnd/>
          </a:ln>
          <a:effectLst/>
        </p:spPr>
      </p:pic>
      <p:sp>
        <p:nvSpPr>
          <p:cNvPr id="302086" name="Oval 6"/>
          <p:cNvSpPr>
            <a:spLocks noChangeArrowheads="1"/>
          </p:cNvSpPr>
          <p:nvPr/>
        </p:nvSpPr>
        <p:spPr bwMode="auto">
          <a:xfrm>
            <a:off x="684908" y="5357226"/>
            <a:ext cx="431800" cy="360363"/>
          </a:xfrm>
          <a:prstGeom prst="ellipse">
            <a:avLst/>
          </a:prstGeom>
          <a:noFill/>
          <a:ln w="9525">
            <a:solidFill>
              <a:srgbClr val="FF3300"/>
            </a:solidFill>
            <a:prstDash val="dash"/>
            <a:round/>
            <a:headEnd/>
            <a:tailEnd/>
          </a:ln>
          <a:effectLst/>
        </p:spPr>
        <p:txBody>
          <a:bodyPr wrap="none" anchor="ctr"/>
          <a:lstStyle/>
          <a:p>
            <a:endParaRPr lang="zh-CN" altLang="en-US"/>
          </a:p>
        </p:txBody>
      </p:sp>
      <p:sp>
        <p:nvSpPr>
          <p:cNvPr id="302087" name="Oval 7"/>
          <p:cNvSpPr>
            <a:spLocks noChangeArrowheads="1"/>
          </p:cNvSpPr>
          <p:nvPr/>
        </p:nvSpPr>
        <p:spPr bwMode="auto">
          <a:xfrm>
            <a:off x="6804720" y="5368339"/>
            <a:ext cx="288925" cy="360362"/>
          </a:xfrm>
          <a:prstGeom prst="ellipse">
            <a:avLst/>
          </a:prstGeom>
          <a:noFill/>
          <a:ln w="9525">
            <a:solidFill>
              <a:srgbClr val="FF3300"/>
            </a:solidFill>
            <a:prstDash val="dash"/>
            <a:round/>
            <a:headEnd/>
            <a:tailEnd/>
          </a:ln>
          <a:effectLst/>
        </p:spPr>
        <p:txBody>
          <a:bodyPr wrap="none" anchor="ctr"/>
          <a:lstStyle/>
          <a:p>
            <a:endParaRPr lang="zh-CN" altLang="en-US"/>
          </a:p>
        </p:txBody>
      </p:sp>
    </p:spTree>
    <p:extLst>
      <p:ext uri="{BB962C8B-B14F-4D97-AF65-F5344CB8AC3E}">
        <p14:creationId xmlns:p14="http://schemas.microsoft.com/office/powerpoint/2010/main" val="4290372105"/>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106" name="Rectangle 2"/>
          <p:cNvSpPr>
            <a:spLocks noGrp="1" noChangeArrowheads="1"/>
          </p:cNvSpPr>
          <p:nvPr>
            <p:ph type="title"/>
          </p:nvPr>
        </p:nvSpPr>
        <p:spPr>
          <a:xfrm>
            <a:off x="827584" y="620688"/>
            <a:ext cx="7772400" cy="1143000"/>
          </a:xfrm>
        </p:spPr>
        <p:txBody>
          <a:bodyPr>
            <a:normAutofit fontScale="90000"/>
          </a:bodyPr>
          <a:lstStyle/>
          <a:p>
            <a:r>
              <a:rPr lang="zh-CN" altLang="en-US" dirty="0">
                <a:latin typeface="微软雅黑" pitchFamily="34" charset="-122"/>
                <a:ea typeface="微软雅黑" pitchFamily="34" charset="-122"/>
              </a:rPr>
              <a:t>使用 </a:t>
            </a:r>
            <a:r>
              <a:rPr lang="en-US" altLang="zh-CN" dirty="0">
                <a:latin typeface="微软雅黑" pitchFamily="34" charset="-122"/>
                <a:ea typeface="微软雅黑" pitchFamily="34" charset="-122"/>
              </a:rPr>
              <a:t>EL </a:t>
            </a:r>
            <a:r>
              <a:rPr lang="zh-CN" altLang="en-US" dirty="0">
                <a:latin typeface="微软雅黑" pitchFamily="34" charset="-122"/>
                <a:ea typeface="微软雅黑" pitchFamily="34" charset="-122"/>
              </a:rPr>
              <a:t>访问值栈中对象的属性 </a:t>
            </a:r>
          </a:p>
        </p:txBody>
      </p:sp>
      <p:sp>
        <p:nvSpPr>
          <p:cNvPr id="303107" name="Rectangle 3"/>
          <p:cNvSpPr>
            <a:spLocks noGrp="1" noChangeArrowheads="1"/>
          </p:cNvSpPr>
          <p:nvPr>
            <p:ph type="body" idx="1"/>
          </p:nvPr>
        </p:nvSpPr>
        <p:spPr>
          <a:xfrm>
            <a:off x="252040" y="1690464"/>
            <a:ext cx="8568432" cy="2170584"/>
          </a:xfrm>
        </p:spPr>
        <p:txBody>
          <a:bodyPr/>
          <a:lstStyle/>
          <a:p>
            <a:r>
              <a:rPr lang="en-US" altLang="zh-CN" sz="2400" dirty="0">
                <a:latin typeface="微软雅黑" pitchFamily="34" charset="-122"/>
                <a:ea typeface="微软雅黑" pitchFamily="34" charset="-122"/>
              </a:rPr>
              <a:t>&lt;s:property value=“</a:t>
            </a:r>
            <a:r>
              <a:rPr lang="en-US" altLang="zh-CN" sz="2400" dirty="0" err="1">
                <a:latin typeface="微软雅黑" pitchFamily="34" charset="-122"/>
                <a:ea typeface="微软雅黑" pitchFamily="34" charset="-122"/>
              </a:rPr>
              <a:t>fieldName</a:t>
            </a:r>
            <a:r>
              <a:rPr lang="en-US" altLang="zh-CN" sz="2400" dirty="0">
                <a:latin typeface="微软雅黑" pitchFamily="34" charset="-122"/>
                <a:ea typeface="微软雅黑" pitchFamily="34" charset="-122"/>
              </a:rPr>
              <a:t>”&gt; </a:t>
            </a:r>
            <a:r>
              <a:rPr lang="zh-CN" altLang="en-US" sz="2400" dirty="0">
                <a:latin typeface="微软雅黑" pitchFamily="34" charset="-122"/>
                <a:ea typeface="微软雅黑" pitchFamily="34" charset="-122"/>
              </a:rPr>
              <a:t>也</a:t>
            </a:r>
            <a:r>
              <a:rPr lang="zh-CN" altLang="en-US" sz="2400" b="1" dirty="0">
                <a:solidFill>
                  <a:srgbClr val="FF3300"/>
                </a:solidFill>
                <a:latin typeface="微软雅黑" pitchFamily="34" charset="-122"/>
                <a:ea typeface="微软雅黑" pitchFamily="34" charset="-122"/>
              </a:rPr>
              <a:t>可以通过 </a:t>
            </a:r>
            <a:r>
              <a:rPr lang="en-US" altLang="zh-CN" sz="2400" b="1" dirty="0">
                <a:solidFill>
                  <a:srgbClr val="FF3300"/>
                </a:solidFill>
                <a:latin typeface="微软雅黑" pitchFamily="34" charset="-122"/>
                <a:ea typeface="微软雅黑" pitchFamily="34" charset="-122"/>
              </a:rPr>
              <a:t>JSP EL </a:t>
            </a:r>
            <a:r>
              <a:rPr lang="zh-CN" altLang="en-US" sz="2400" b="1" dirty="0">
                <a:solidFill>
                  <a:srgbClr val="FF3300"/>
                </a:solidFill>
                <a:latin typeface="微软雅黑" pitchFamily="34" charset="-122"/>
                <a:ea typeface="微软雅黑" pitchFamily="34" charset="-122"/>
              </a:rPr>
              <a:t>来达到目的</a:t>
            </a:r>
            <a:r>
              <a:rPr lang="en-US" altLang="zh-CN" sz="2400" dirty="0">
                <a:latin typeface="微软雅黑" pitchFamily="34" charset="-122"/>
                <a:ea typeface="微软雅黑" pitchFamily="34" charset="-122"/>
              </a:rPr>
              <a:t>: ${</a:t>
            </a:r>
            <a:r>
              <a:rPr lang="en-US" altLang="zh-CN" sz="2400" dirty="0" err="1">
                <a:latin typeface="微软雅黑" pitchFamily="34" charset="-122"/>
                <a:ea typeface="微软雅黑" pitchFamily="34" charset="-122"/>
              </a:rPr>
              <a:t>fieldName</a:t>
            </a:r>
            <a:r>
              <a:rPr lang="en-US" altLang="zh-CN" sz="2400" dirty="0">
                <a:latin typeface="微软雅黑" pitchFamily="34" charset="-122"/>
                <a:ea typeface="微软雅黑" pitchFamily="34" charset="-122"/>
              </a:rPr>
              <a:t>}</a:t>
            </a:r>
          </a:p>
          <a:p>
            <a:r>
              <a:rPr lang="zh-CN" altLang="en-US" sz="2400" dirty="0">
                <a:latin typeface="微软雅黑" pitchFamily="34" charset="-122"/>
                <a:ea typeface="微软雅黑" pitchFamily="34" charset="-122"/>
              </a:rPr>
              <a:t>原理</a:t>
            </a:r>
            <a:r>
              <a:rPr lang="en-US" altLang="zh-CN" sz="2400" dirty="0">
                <a:latin typeface="微软雅黑" pitchFamily="34" charset="-122"/>
                <a:ea typeface="微软雅黑" pitchFamily="34" charset="-122"/>
              </a:rPr>
              <a:t>: Struts2 </a:t>
            </a:r>
            <a:r>
              <a:rPr lang="zh-CN" altLang="en-US" sz="2400" dirty="0">
                <a:latin typeface="微软雅黑" pitchFamily="34" charset="-122"/>
                <a:ea typeface="微软雅黑" pitchFamily="34" charset="-122"/>
              </a:rPr>
              <a:t>将包装 </a:t>
            </a:r>
            <a:r>
              <a:rPr lang="en-US" altLang="zh-CN" sz="2400" dirty="0" err="1">
                <a:latin typeface="微软雅黑" pitchFamily="34" charset="-122"/>
                <a:ea typeface="微软雅黑" pitchFamily="34" charset="-122"/>
              </a:rPr>
              <a:t>HttpServletRequest</a:t>
            </a:r>
            <a:r>
              <a:rPr lang="en-US" altLang="zh-CN" sz="2400" dirty="0">
                <a:latin typeface="微软雅黑" pitchFamily="34" charset="-122"/>
                <a:ea typeface="微软雅黑" pitchFamily="34" charset="-122"/>
              </a:rPr>
              <a:t> </a:t>
            </a:r>
            <a:r>
              <a:rPr lang="zh-CN" altLang="en-US" sz="2400" dirty="0">
                <a:latin typeface="微软雅黑" pitchFamily="34" charset="-122"/>
                <a:ea typeface="微软雅黑" pitchFamily="34" charset="-122"/>
              </a:rPr>
              <a:t>对象后的 </a:t>
            </a:r>
            <a:r>
              <a:rPr lang="en-US" altLang="zh-CN" sz="2400" dirty="0">
                <a:latin typeface="微软雅黑" pitchFamily="34" charset="-122"/>
                <a:ea typeface="微软雅黑" pitchFamily="34" charset="-122"/>
              </a:rPr>
              <a:t>org.apache.struts2.dispatcher.StrutsRequestWrapper </a:t>
            </a:r>
            <a:r>
              <a:rPr lang="zh-CN" altLang="en-US" sz="2400" dirty="0">
                <a:latin typeface="微软雅黑" pitchFamily="34" charset="-122"/>
                <a:ea typeface="微软雅黑" pitchFamily="34" charset="-122"/>
              </a:rPr>
              <a:t>对象传到页面上</a:t>
            </a:r>
            <a:r>
              <a:rPr lang="en-US" altLang="zh-CN" sz="2400" dirty="0">
                <a:latin typeface="微软雅黑" pitchFamily="34" charset="-122"/>
                <a:ea typeface="微软雅黑" pitchFamily="34" charset="-122"/>
              </a:rPr>
              <a:t>, </a:t>
            </a:r>
            <a:r>
              <a:rPr lang="zh-CN" altLang="en-US" sz="2400" dirty="0">
                <a:latin typeface="微软雅黑" pitchFamily="34" charset="-122"/>
                <a:ea typeface="微软雅黑" pitchFamily="34" charset="-122"/>
              </a:rPr>
              <a:t>而这个类重写了 </a:t>
            </a:r>
            <a:r>
              <a:rPr lang="en-US" altLang="zh-CN" sz="2400" dirty="0" err="1">
                <a:latin typeface="微软雅黑" pitchFamily="34" charset="-122"/>
                <a:ea typeface="微软雅黑" pitchFamily="34" charset="-122"/>
              </a:rPr>
              <a:t>getAttribute</a:t>
            </a:r>
            <a:r>
              <a:rPr lang="en-US" altLang="zh-CN" sz="2400" dirty="0">
                <a:latin typeface="微软雅黑" pitchFamily="34" charset="-122"/>
                <a:ea typeface="微软雅黑" pitchFamily="34" charset="-122"/>
              </a:rPr>
              <a:t>() </a:t>
            </a:r>
            <a:r>
              <a:rPr lang="zh-CN" altLang="en-US" sz="2400" dirty="0">
                <a:latin typeface="微软雅黑" pitchFamily="34" charset="-122"/>
                <a:ea typeface="微软雅黑" pitchFamily="34" charset="-122"/>
              </a:rPr>
              <a:t>方法</a:t>
            </a:r>
            <a:r>
              <a:rPr lang="en-US" altLang="zh-CN" sz="2400" dirty="0">
                <a:latin typeface="微软雅黑" pitchFamily="34" charset="-122"/>
                <a:ea typeface="微软雅黑" pitchFamily="34" charset="-122"/>
              </a:rPr>
              <a:t>.   </a:t>
            </a:r>
          </a:p>
        </p:txBody>
      </p:sp>
    </p:spTree>
    <p:extLst>
      <p:ext uri="{BB962C8B-B14F-4D97-AF65-F5344CB8AC3E}">
        <p14:creationId xmlns:p14="http://schemas.microsoft.com/office/powerpoint/2010/main" val="2178301873"/>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23528" y="699536"/>
            <a:ext cx="8743366" cy="857256"/>
          </a:xfrm>
        </p:spPr>
        <p:txBody>
          <a:bodyPr>
            <a:normAutofit fontScale="90000"/>
          </a:bodyPr>
          <a:lstStyle/>
          <a:p>
            <a:r>
              <a:rPr lang="zh-CN" altLang="en-US" dirty="0" smtClean="0">
                <a:latin typeface="微软雅黑" pitchFamily="34" charset="-122"/>
                <a:ea typeface="微软雅黑" pitchFamily="34" charset="-122"/>
              </a:rPr>
              <a:t>异常处理</a:t>
            </a:r>
            <a:r>
              <a:rPr lang="en-US" altLang="zh-CN" dirty="0" smtClean="0">
                <a:latin typeface="微软雅黑" pitchFamily="34" charset="-122"/>
                <a:ea typeface="微软雅黑" pitchFamily="34" charset="-122"/>
              </a:rPr>
              <a:t>: exception-mapping </a:t>
            </a:r>
            <a:r>
              <a:rPr lang="zh-CN" altLang="en-US" dirty="0" smtClean="0">
                <a:latin typeface="微软雅黑" pitchFamily="34" charset="-122"/>
                <a:ea typeface="微软雅黑" pitchFamily="34" charset="-122"/>
              </a:rPr>
              <a:t>元素</a:t>
            </a:r>
            <a:endParaRPr lang="zh-CN" altLang="en-US" dirty="0">
              <a:latin typeface="微软雅黑" pitchFamily="34" charset="-122"/>
              <a:ea typeface="微软雅黑" pitchFamily="34" charset="-122"/>
            </a:endParaRPr>
          </a:p>
        </p:txBody>
      </p:sp>
      <p:sp>
        <p:nvSpPr>
          <p:cNvPr id="3" name="内容占位符 2"/>
          <p:cNvSpPr>
            <a:spLocks noGrp="1"/>
          </p:cNvSpPr>
          <p:nvPr>
            <p:ph idx="1"/>
          </p:nvPr>
        </p:nvSpPr>
        <p:spPr>
          <a:xfrm>
            <a:off x="457200" y="1628800"/>
            <a:ext cx="8229600" cy="4968552"/>
          </a:xfrm>
        </p:spPr>
        <p:txBody>
          <a:bodyPr>
            <a:noAutofit/>
          </a:bodyPr>
          <a:lstStyle/>
          <a:p>
            <a:pPr>
              <a:lnSpc>
                <a:spcPct val="95000"/>
              </a:lnSpc>
            </a:pPr>
            <a:r>
              <a:rPr lang="en-US" altLang="zh-CN" sz="2000" dirty="0" smtClean="0">
                <a:latin typeface="微软雅黑" pitchFamily="34" charset="-122"/>
                <a:ea typeface="微软雅黑" pitchFamily="34" charset="-122"/>
              </a:rPr>
              <a:t>exception-mapping </a:t>
            </a:r>
            <a:r>
              <a:rPr lang="zh-CN" altLang="en-US" sz="2000" dirty="0" smtClean="0">
                <a:latin typeface="微软雅黑" pitchFamily="34" charset="-122"/>
                <a:ea typeface="微软雅黑" pitchFamily="34" charset="-122"/>
              </a:rPr>
              <a:t>元素</a:t>
            </a:r>
            <a:r>
              <a:rPr lang="en-US" altLang="zh-CN" sz="2000" dirty="0" smtClean="0">
                <a:latin typeface="微软雅黑" pitchFamily="34" charset="-122"/>
                <a:ea typeface="微软雅黑" pitchFamily="34" charset="-122"/>
              </a:rPr>
              <a:t>: </a:t>
            </a:r>
            <a:r>
              <a:rPr lang="zh-CN" altLang="en-US" sz="2000" dirty="0" smtClean="0">
                <a:latin typeface="微软雅黑" pitchFamily="34" charset="-122"/>
                <a:ea typeface="微软雅黑" pitchFamily="34" charset="-122"/>
              </a:rPr>
              <a:t>配置当前 </a:t>
            </a:r>
            <a:r>
              <a:rPr lang="en-US" altLang="zh-CN" sz="2000" dirty="0" smtClean="0">
                <a:latin typeface="微软雅黑" pitchFamily="34" charset="-122"/>
                <a:ea typeface="微软雅黑" pitchFamily="34" charset="-122"/>
              </a:rPr>
              <a:t>action </a:t>
            </a:r>
            <a:r>
              <a:rPr lang="zh-CN" altLang="en-US" sz="2000" dirty="0" smtClean="0">
                <a:latin typeface="微软雅黑" pitchFamily="34" charset="-122"/>
                <a:ea typeface="微软雅黑" pitchFamily="34" charset="-122"/>
              </a:rPr>
              <a:t>的</a:t>
            </a:r>
            <a:r>
              <a:rPr lang="zh-CN" altLang="en-US" sz="2000" b="1" dirty="0" smtClean="0">
                <a:solidFill>
                  <a:srgbClr val="FF3300"/>
                </a:solidFill>
                <a:latin typeface="微软雅黑" pitchFamily="34" charset="-122"/>
                <a:ea typeface="微软雅黑" pitchFamily="34" charset="-122"/>
              </a:rPr>
              <a:t>声明式异常处理</a:t>
            </a:r>
          </a:p>
          <a:p>
            <a:pPr>
              <a:lnSpc>
                <a:spcPct val="95000"/>
              </a:lnSpc>
            </a:pPr>
            <a:r>
              <a:rPr lang="en-US" altLang="zh-CN" sz="2000" dirty="0" smtClean="0">
                <a:latin typeface="微软雅黑" pitchFamily="34" charset="-122"/>
                <a:ea typeface="微软雅黑" pitchFamily="34" charset="-122"/>
              </a:rPr>
              <a:t>exception-mapping </a:t>
            </a:r>
            <a:r>
              <a:rPr lang="zh-CN" altLang="en-US" sz="2000" dirty="0" smtClean="0">
                <a:latin typeface="微软雅黑" pitchFamily="34" charset="-122"/>
                <a:ea typeface="微软雅黑" pitchFamily="34" charset="-122"/>
              </a:rPr>
              <a:t>元素中有 </a:t>
            </a:r>
            <a:r>
              <a:rPr lang="en-US" altLang="zh-CN" sz="2000" dirty="0" smtClean="0">
                <a:latin typeface="微软雅黑" pitchFamily="34" charset="-122"/>
                <a:ea typeface="微软雅黑" pitchFamily="34" charset="-122"/>
              </a:rPr>
              <a:t>2 </a:t>
            </a:r>
            <a:r>
              <a:rPr lang="zh-CN" altLang="en-US" sz="2000" dirty="0" smtClean="0">
                <a:latin typeface="微软雅黑" pitchFamily="34" charset="-122"/>
                <a:ea typeface="微软雅黑" pitchFamily="34" charset="-122"/>
              </a:rPr>
              <a:t>个属性</a:t>
            </a:r>
          </a:p>
          <a:p>
            <a:pPr lvl="1">
              <a:lnSpc>
                <a:spcPct val="95000"/>
              </a:lnSpc>
            </a:pPr>
            <a:r>
              <a:rPr lang="en-US" altLang="zh-CN" sz="1600" dirty="0" smtClean="0">
                <a:latin typeface="微软雅黑" pitchFamily="34" charset="-122"/>
                <a:ea typeface="微软雅黑" pitchFamily="34" charset="-122"/>
              </a:rPr>
              <a:t>exception: </a:t>
            </a:r>
            <a:r>
              <a:rPr lang="zh-CN" altLang="en-US" sz="1600" dirty="0" smtClean="0">
                <a:latin typeface="微软雅黑" pitchFamily="34" charset="-122"/>
                <a:ea typeface="微软雅黑" pitchFamily="34" charset="-122"/>
              </a:rPr>
              <a:t>指定需要捕获的的异常类型。异常的全类名</a:t>
            </a:r>
          </a:p>
          <a:p>
            <a:pPr lvl="1">
              <a:lnSpc>
                <a:spcPct val="95000"/>
              </a:lnSpc>
            </a:pPr>
            <a:r>
              <a:rPr lang="en-US" altLang="zh-CN" sz="1600" dirty="0" smtClean="0">
                <a:latin typeface="微软雅黑" pitchFamily="34" charset="-122"/>
                <a:ea typeface="微软雅黑" pitchFamily="34" charset="-122"/>
              </a:rPr>
              <a:t>result: </a:t>
            </a:r>
            <a:r>
              <a:rPr lang="zh-CN" altLang="en-US" sz="1600" dirty="0" smtClean="0">
                <a:latin typeface="微软雅黑" pitchFamily="34" charset="-122"/>
                <a:ea typeface="微软雅黑" pitchFamily="34" charset="-122"/>
              </a:rPr>
              <a:t>指定一个响应结果</a:t>
            </a:r>
            <a:r>
              <a:rPr lang="en-US" altLang="zh-CN" sz="1600" dirty="0" smtClean="0">
                <a:latin typeface="微软雅黑" pitchFamily="34" charset="-122"/>
                <a:ea typeface="微软雅黑" pitchFamily="34" charset="-122"/>
              </a:rPr>
              <a:t>, </a:t>
            </a:r>
            <a:r>
              <a:rPr lang="zh-CN" altLang="en-US" sz="1600" dirty="0" smtClean="0">
                <a:latin typeface="微软雅黑" pitchFamily="34" charset="-122"/>
                <a:ea typeface="微软雅黑" pitchFamily="34" charset="-122"/>
              </a:rPr>
              <a:t>该结果将在捕获到指定异常时被执行</a:t>
            </a:r>
            <a:r>
              <a:rPr lang="en-US" altLang="zh-CN" sz="1600" dirty="0" smtClean="0">
                <a:latin typeface="微软雅黑" pitchFamily="34" charset="-122"/>
                <a:ea typeface="微软雅黑" pitchFamily="34" charset="-122"/>
              </a:rPr>
              <a:t>, </a:t>
            </a:r>
            <a:r>
              <a:rPr lang="zh-CN" altLang="en-US" sz="1600" dirty="0" smtClean="0">
                <a:latin typeface="微软雅黑" pitchFamily="34" charset="-122"/>
                <a:ea typeface="微软雅黑" pitchFamily="34" charset="-122"/>
              </a:rPr>
              <a:t>既可以来自当前 </a:t>
            </a:r>
            <a:r>
              <a:rPr lang="en-US" altLang="zh-CN" sz="1600" dirty="0" smtClean="0">
                <a:latin typeface="微软雅黑" pitchFamily="34" charset="-122"/>
                <a:ea typeface="微软雅黑" pitchFamily="34" charset="-122"/>
              </a:rPr>
              <a:t>action </a:t>
            </a:r>
            <a:r>
              <a:rPr lang="zh-CN" altLang="en-US" sz="1600" dirty="0" smtClean="0">
                <a:latin typeface="微软雅黑" pitchFamily="34" charset="-122"/>
                <a:ea typeface="微软雅黑" pitchFamily="34" charset="-122"/>
              </a:rPr>
              <a:t>的声明</a:t>
            </a:r>
            <a:r>
              <a:rPr lang="en-US" altLang="zh-CN" sz="1600" dirty="0" smtClean="0">
                <a:latin typeface="微软雅黑" pitchFamily="34" charset="-122"/>
                <a:ea typeface="微软雅黑" pitchFamily="34" charset="-122"/>
              </a:rPr>
              <a:t>, </a:t>
            </a:r>
            <a:r>
              <a:rPr lang="zh-CN" altLang="en-US" sz="1600" dirty="0" smtClean="0">
                <a:latin typeface="微软雅黑" pitchFamily="34" charset="-122"/>
                <a:ea typeface="微软雅黑" pitchFamily="34" charset="-122"/>
              </a:rPr>
              <a:t>也可以来自 </a:t>
            </a:r>
            <a:r>
              <a:rPr lang="en-US" altLang="zh-CN" sz="1600" b="1" dirty="0" smtClean="0">
                <a:solidFill>
                  <a:srgbClr val="0000FF"/>
                </a:solidFill>
                <a:latin typeface="微软雅黑" pitchFamily="34" charset="-122"/>
                <a:ea typeface="微软雅黑" pitchFamily="34" charset="-122"/>
              </a:rPr>
              <a:t>global-results</a:t>
            </a:r>
            <a:r>
              <a:rPr lang="en-US" altLang="zh-CN" sz="1600" dirty="0" smtClean="0">
                <a:latin typeface="微软雅黑" pitchFamily="34" charset="-122"/>
                <a:ea typeface="微软雅黑" pitchFamily="34" charset="-122"/>
              </a:rPr>
              <a:t> </a:t>
            </a:r>
            <a:r>
              <a:rPr lang="zh-CN" altLang="en-US" sz="1600" dirty="0" smtClean="0">
                <a:latin typeface="微软雅黑" pitchFamily="34" charset="-122"/>
                <a:ea typeface="微软雅黑" pitchFamily="34" charset="-122"/>
              </a:rPr>
              <a:t>声明</a:t>
            </a:r>
            <a:r>
              <a:rPr lang="en-US" altLang="zh-CN" sz="1600" dirty="0" smtClean="0">
                <a:latin typeface="微软雅黑" pitchFamily="34" charset="-122"/>
                <a:ea typeface="微软雅黑" pitchFamily="34" charset="-122"/>
              </a:rPr>
              <a:t>. </a:t>
            </a:r>
          </a:p>
          <a:p>
            <a:pPr>
              <a:lnSpc>
                <a:spcPct val="95000"/>
              </a:lnSpc>
            </a:pPr>
            <a:r>
              <a:rPr lang="zh-CN" altLang="en-US" sz="2000" dirty="0" smtClean="0">
                <a:latin typeface="微软雅黑" pitchFamily="34" charset="-122"/>
                <a:ea typeface="微软雅黑" pitchFamily="34" charset="-122"/>
              </a:rPr>
              <a:t>可以通过 </a:t>
            </a:r>
            <a:r>
              <a:rPr lang="en-US" altLang="zh-CN" sz="2000" b="1" dirty="0" smtClean="0">
                <a:solidFill>
                  <a:srgbClr val="FF3300"/>
                </a:solidFill>
                <a:latin typeface="微软雅黑" pitchFamily="34" charset="-122"/>
                <a:ea typeface="微软雅黑" pitchFamily="34" charset="-122"/>
              </a:rPr>
              <a:t>global-exception-mappings</a:t>
            </a:r>
            <a:r>
              <a:rPr lang="en-US" altLang="zh-CN" sz="2000" dirty="0" smtClean="0">
                <a:latin typeface="微软雅黑" pitchFamily="34" charset="-122"/>
                <a:ea typeface="微软雅黑" pitchFamily="34" charset="-122"/>
              </a:rPr>
              <a:t> </a:t>
            </a:r>
            <a:r>
              <a:rPr lang="zh-CN" altLang="en-US" sz="2000" dirty="0" smtClean="0">
                <a:latin typeface="微软雅黑" pitchFamily="34" charset="-122"/>
                <a:ea typeface="微软雅黑" pitchFamily="34" charset="-122"/>
              </a:rPr>
              <a:t>元素为应用程序提供一个全局性的异常捕获映射</a:t>
            </a:r>
            <a:r>
              <a:rPr lang="en-US" altLang="zh-CN" sz="2000" dirty="0" smtClean="0">
                <a:latin typeface="微软雅黑" pitchFamily="34" charset="-122"/>
                <a:ea typeface="微软雅黑" pitchFamily="34" charset="-122"/>
              </a:rPr>
              <a:t>. </a:t>
            </a:r>
            <a:r>
              <a:rPr lang="zh-CN" altLang="en-US" sz="2000" dirty="0" smtClean="0">
                <a:latin typeface="微软雅黑" pitchFamily="34" charset="-122"/>
                <a:ea typeface="微软雅黑" pitchFamily="34" charset="-122"/>
              </a:rPr>
              <a:t>但在 </a:t>
            </a:r>
            <a:r>
              <a:rPr lang="en-US" altLang="zh-CN" sz="2000" dirty="0" smtClean="0">
                <a:latin typeface="微软雅黑" pitchFamily="34" charset="-122"/>
                <a:ea typeface="微软雅黑" pitchFamily="34" charset="-122"/>
              </a:rPr>
              <a:t>global-exception-mappings </a:t>
            </a:r>
            <a:r>
              <a:rPr lang="zh-CN" altLang="en-US" sz="2000" dirty="0" smtClean="0">
                <a:latin typeface="微软雅黑" pitchFamily="34" charset="-122"/>
                <a:ea typeface="微软雅黑" pitchFamily="34" charset="-122"/>
              </a:rPr>
              <a:t>元素下声明的任何 </a:t>
            </a:r>
            <a:r>
              <a:rPr lang="en-US" altLang="zh-CN" sz="2000" dirty="0" smtClean="0">
                <a:latin typeface="微软雅黑" pitchFamily="34" charset="-122"/>
                <a:ea typeface="微软雅黑" pitchFamily="34" charset="-122"/>
              </a:rPr>
              <a:t>exception-mapping </a:t>
            </a:r>
            <a:r>
              <a:rPr lang="zh-CN" altLang="en-US" sz="2000" dirty="0" smtClean="0">
                <a:latin typeface="微软雅黑" pitchFamily="34" charset="-122"/>
                <a:ea typeface="微软雅黑" pitchFamily="34" charset="-122"/>
              </a:rPr>
              <a:t>元素只能引用在 </a:t>
            </a:r>
            <a:r>
              <a:rPr lang="en-US" altLang="zh-CN" sz="2000" b="1" dirty="0" smtClean="0">
                <a:solidFill>
                  <a:srgbClr val="FF3300"/>
                </a:solidFill>
                <a:latin typeface="微软雅黑" pitchFamily="34" charset="-122"/>
                <a:ea typeface="微软雅黑" pitchFamily="34" charset="-122"/>
              </a:rPr>
              <a:t>global-results</a:t>
            </a:r>
            <a:r>
              <a:rPr lang="en-US" altLang="zh-CN" sz="2000" dirty="0" smtClean="0">
                <a:latin typeface="微软雅黑" pitchFamily="34" charset="-122"/>
                <a:ea typeface="微软雅黑" pitchFamily="34" charset="-122"/>
              </a:rPr>
              <a:t> </a:t>
            </a:r>
            <a:r>
              <a:rPr lang="zh-CN" altLang="en-US" sz="2000" dirty="0" smtClean="0">
                <a:latin typeface="微软雅黑" pitchFamily="34" charset="-122"/>
                <a:ea typeface="微软雅黑" pitchFamily="34" charset="-122"/>
              </a:rPr>
              <a:t>元素下声明的某个 </a:t>
            </a:r>
            <a:r>
              <a:rPr lang="en-US" altLang="zh-CN" sz="2000" dirty="0" smtClean="0">
                <a:latin typeface="微软雅黑" pitchFamily="34" charset="-122"/>
                <a:ea typeface="微软雅黑" pitchFamily="34" charset="-122"/>
              </a:rPr>
              <a:t>result </a:t>
            </a:r>
            <a:r>
              <a:rPr lang="zh-CN" altLang="en-US" sz="2000" dirty="0" smtClean="0">
                <a:latin typeface="微软雅黑" pitchFamily="34" charset="-122"/>
                <a:ea typeface="微软雅黑" pitchFamily="34" charset="-122"/>
              </a:rPr>
              <a:t>元素</a:t>
            </a:r>
          </a:p>
          <a:p>
            <a:pPr>
              <a:lnSpc>
                <a:spcPct val="95000"/>
              </a:lnSpc>
            </a:pPr>
            <a:r>
              <a:rPr lang="zh-CN" altLang="en-US" sz="2000" dirty="0" smtClean="0">
                <a:latin typeface="微软雅黑" pitchFamily="34" charset="-122"/>
                <a:ea typeface="微软雅黑" pitchFamily="34" charset="-122"/>
              </a:rPr>
              <a:t>声明式异常处理机制由  </a:t>
            </a:r>
            <a:r>
              <a:rPr lang="en-US" altLang="zh-CN" sz="2000" dirty="0" err="1" smtClean="0">
                <a:latin typeface="微软雅黑" pitchFamily="34" charset="-122"/>
                <a:ea typeface="微软雅黑" pitchFamily="34" charset="-122"/>
              </a:rPr>
              <a:t>ExceptionMappingInterceptor</a:t>
            </a:r>
            <a:r>
              <a:rPr lang="en-US" altLang="zh-CN" sz="2000" dirty="0" smtClean="0">
                <a:latin typeface="微软雅黑" pitchFamily="34" charset="-122"/>
                <a:ea typeface="微软雅黑" pitchFamily="34" charset="-122"/>
              </a:rPr>
              <a:t> </a:t>
            </a:r>
            <a:r>
              <a:rPr lang="zh-CN" altLang="en-US" sz="2000" dirty="0" smtClean="0">
                <a:latin typeface="微软雅黑" pitchFamily="34" charset="-122"/>
                <a:ea typeface="微软雅黑" pitchFamily="34" charset="-122"/>
              </a:rPr>
              <a:t>拦截器负责处理</a:t>
            </a:r>
            <a:r>
              <a:rPr lang="en-US" altLang="zh-CN" sz="2000" dirty="0" smtClean="0">
                <a:latin typeface="微软雅黑" pitchFamily="34" charset="-122"/>
                <a:ea typeface="微软雅黑" pitchFamily="34" charset="-122"/>
              </a:rPr>
              <a:t>, </a:t>
            </a:r>
            <a:r>
              <a:rPr lang="zh-CN" altLang="en-US" sz="2000" dirty="0" smtClean="0">
                <a:latin typeface="微软雅黑" pitchFamily="34" charset="-122"/>
                <a:ea typeface="微软雅黑" pitchFamily="34" charset="-122"/>
              </a:rPr>
              <a:t>当某个 </a:t>
            </a:r>
            <a:r>
              <a:rPr lang="en-US" altLang="zh-CN" sz="2000" dirty="0" smtClean="0">
                <a:latin typeface="微软雅黑" pitchFamily="34" charset="-122"/>
                <a:ea typeface="微软雅黑" pitchFamily="34" charset="-122"/>
              </a:rPr>
              <a:t>exception-mapping </a:t>
            </a:r>
            <a:r>
              <a:rPr lang="zh-CN" altLang="en-US" sz="2000" dirty="0" smtClean="0">
                <a:latin typeface="微软雅黑" pitchFamily="34" charset="-122"/>
                <a:ea typeface="微软雅黑" pitchFamily="34" charset="-122"/>
              </a:rPr>
              <a:t>元素声明的异常被捕获到时</a:t>
            </a:r>
            <a:r>
              <a:rPr lang="en-US" altLang="zh-CN" sz="2000" dirty="0" smtClean="0">
                <a:latin typeface="微软雅黑" pitchFamily="34" charset="-122"/>
                <a:ea typeface="微软雅黑" pitchFamily="34" charset="-122"/>
              </a:rPr>
              <a:t>, </a:t>
            </a:r>
            <a:r>
              <a:rPr lang="en-US" altLang="zh-CN" sz="2000" dirty="0" err="1" smtClean="0">
                <a:latin typeface="微软雅黑" pitchFamily="34" charset="-122"/>
                <a:ea typeface="微软雅黑" pitchFamily="34" charset="-122"/>
              </a:rPr>
              <a:t>ExceptionMappingInterceptor</a:t>
            </a:r>
            <a:r>
              <a:rPr lang="en-US" altLang="zh-CN" sz="2000" dirty="0" smtClean="0">
                <a:latin typeface="微软雅黑" pitchFamily="34" charset="-122"/>
                <a:ea typeface="微软雅黑" pitchFamily="34" charset="-122"/>
              </a:rPr>
              <a:t> </a:t>
            </a:r>
            <a:r>
              <a:rPr lang="zh-CN" altLang="en-US" sz="2000" dirty="0" smtClean="0">
                <a:latin typeface="微软雅黑" pitchFamily="34" charset="-122"/>
                <a:ea typeface="微软雅黑" pitchFamily="34" charset="-122"/>
              </a:rPr>
              <a:t>拦截器就会向 </a:t>
            </a:r>
            <a:r>
              <a:rPr lang="en-US" altLang="zh-CN" sz="2000" dirty="0" err="1" smtClean="0">
                <a:latin typeface="微软雅黑" pitchFamily="34" charset="-122"/>
                <a:ea typeface="微软雅黑" pitchFamily="34" charset="-122"/>
              </a:rPr>
              <a:t>ValueStack</a:t>
            </a:r>
            <a:r>
              <a:rPr lang="en-US" altLang="zh-CN" sz="2000" dirty="0" smtClean="0">
                <a:latin typeface="微软雅黑" pitchFamily="34" charset="-122"/>
                <a:ea typeface="微软雅黑" pitchFamily="34" charset="-122"/>
              </a:rPr>
              <a:t> </a:t>
            </a:r>
            <a:r>
              <a:rPr lang="zh-CN" altLang="en-US" sz="2000" dirty="0" smtClean="0">
                <a:latin typeface="微软雅黑" pitchFamily="34" charset="-122"/>
                <a:ea typeface="微软雅黑" pitchFamily="34" charset="-122"/>
              </a:rPr>
              <a:t>中添加</a:t>
            </a:r>
            <a:r>
              <a:rPr lang="zh-CN" altLang="en-US" sz="2000" b="1" dirty="0" smtClean="0">
                <a:solidFill>
                  <a:srgbClr val="FF0000"/>
                </a:solidFill>
                <a:latin typeface="微软雅黑" pitchFamily="34" charset="-122"/>
                <a:ea typeface="微软雅黑" pitchFamily="34" charset="-122"/>
              </a:rPr>
              <a:t>两个对象</a:t>
            </a:r>
            <a:r>
              <a:rPr lang="en-US" altLang="zh-CN" sz="2000" dirty="0" smtClean="0">
                <a:latin typeface="微软雅黑" pitchFamily="34" charset="-122"/>
                <a:ea typeface="微软雅黑" pitchFamily="34" charset="-122"/>
              </a:rPr>
              <a:t>: </a:t>
            </a:r>
          </a:p>
          <a:p>
            <a:pPr lvl="1">
              <a:lnSpc>
                <a:spcPct val="95000"/>
              </a:lnSpc>
            </a:pPr>
            <a:r>
              <a:rPr lang="en-US" altLang="zh-CN" sz="1600" b="1" dirty="0" smtClean="0">
                <a:solidFill>
                  <a:srgbClr val="FF0000"/>
                </a:solidFill>
                <a:latin typeface="微软雅黑" pitchFamily="34" charset="-122"/>
                <a:ea typeface="微软雅黑" pitchFamily="34" charset="-122"/>
              </a:rPr>
              <a:t>exception</a:t>
            </a:r>
            <a:r>
              <a:rPr lang="en-US" altLang="zh-CN" sz="1600" dirty="0" smtClean="0">
                <a:latin typeface="微软雅黑" pitchFamily="34" charset="-122"/>
                <a:ea typeface="微软雅黑" pitchFamily="34" charset="-122"/>
              </a:rPr>
              <a:t>: </a:t>
            </a:r>
            <a:r>
              <a:rPr lang="zh-CN" altLang="en-US" sz="1600" dirty="0" smtClean="0">
                <a:latin typeface="微软雅黑" pitchFamily="34" charset="-122"/>
                <a:ea typeface="微软雅黑" pitchFamily="34" charset="-122"/>
              </a:rPr>
              <a:t>表示被捕获异常的 </a:t>
            </a:r>
            <a:r>
              <a:rPr lang="en-US" altLang="zh-CN" sz="1600" dirty="0" smtClean="0">
                <a:latin typeface="微软雅黑" pitchFamily="34" charset="-122"/>
                <a:ea typeface="微软雅黑" pitchFamily="34" charset="-122"/>
              </a:rPr>
              <a:t>Exception </a:t>
            </a:r>
            <a:r>
              <a:rPr lang="zh-CN" altLang="en-US" sz="1600" dirty="0" smtClean="0">
                <a:latin typeface="微软雅黑" pitchFamily="34" charset="-122"/>
                <a:ea typeface="微软雅黑" pitchFamily="34" charset="-122"/>
              </a:rPr>
              <a:t>对象</a:t>
            </a:r>
          </a:p>
          <a:p>
            <a:pPr lvl="1">
              <a:lnSpc>
                <a:spcPct val="95000"/>
              </a:lnSpc>
            </a:pPr>
            <a:r>
              <a:rPr lang="en-US" altLang="zh-CN" sz="1600" b="1" dirty="0" err="1" smtClean="0">
                <a:solidFill>
                  <a:srgbClr val="FF0000"/>
                </a:solidFill>
                <a:latin typeface="微软雅黑" pitchFamily="34" charset="-122"/>
                <a:ea typeface="微软雅黑" pitchFamily="34" charset="-122"/>
              </a:rPr>
              <a:t>exceptionStack</a:t>
            </a:r>
            <a:r>
              <a:rPr lang="en-US" altLang="zh-CN" sz="1600" dirty="0" smtClean="0">
                <a:latin typeface="微软雅黑" pitchFamily="34" charset="-122"/>
                <a:ea typeface="微软雅黑" pitchFamily="34" charset="-122"/>
              </a:rPr>
              <a:t>: </a:t>
            </a:r>
            <a:r>
              <a:rPr lang="zh-CN" altLang="en-US" sz="1600" dirty="0" smtClean="0">
                <a:latin typeface="微软雅黑" pitchFamily="34" charset="-122"/>
                <a:ea typeface="微软雅黑" pitchFamily="34" charset="-122"/>
              </a:rPr>
              <a:t>包含着被捕获异常的栈</a:t>
            </a:r>
          </a:p>
          <a:p>
            <a:pPr lvl="1">
              <a:lnSpc>
                <a:spcPct val="95000"/>
              </a:lnSpc>
              <a:buFontTx/>
              <a:buNone/>
            </a:pPr>
            <a:r>
              <a:rPr lang="zh-CN" altLang="en-US" sz="2000" dirty="0" smtClean="0">
                <a:latin typeface="微软雅黑" pitchFamily="34" charset="-122"/>
                <a:ea typeface="微软雅黑" pitchFamily="34" charset="-122"/>
              </a:rPr>
              <a:t>可以在视图上通过 </a:t>
            </a:r>
            <a:r>
              <a:rPr lang="en-US" altLang="zh-CN" sz="2000" dirty="0" smtClean="0">
                <a:latin typeface="微软雅黑" pitchFamily="34" charset="-122"/>
                <a:ea typeface="微软雅黑" pitchFamily="34" charset="-122"/>
              </a:rPr>
              <a:t>&lt;s:property&gt; </a:t>
            </a:r>
            <a:r>
              <a:rPr lang="zh-CN" altLang="en-US" sz="2000" dirty="0" smtClean="0">
                <a:latin typeface="微软雅黑" pitchFamily="34" charset="-122"/>
                <a:ea typeface="微软雅黑" pitchFamily="34" charset="-122"/>
              </a:rPr>
              <a:t>标签显示异常消息</a:t>
            </a:r>
          </a:p>
          <a:p>
            <a:endParaRPr lang="zh-CN" altLang="en-US" dirty="0">
              <a:latin typeface="微软雅黑" pitchFamily="34" charset="-122"/>
              <a:ea typeface="微软雅黑" pitchFamily="34" charset="-122"/>
            </a:endParaRPr>
          </a:p>
        </p:txBody>
      </p:sp>
    </p:spTree>
    <p:extLst>
      <p:ext uri="{BB962C8B-B14F-4D97-AF65-F5344CB8AC3E}">
        <p14:creationId xmlns:p14="http://schemas.microsoft.com/office/powerpoint/2010/main" val="998270126"/>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2"/>
          <p:cNvSpPr>
            <a:spLocks noGrp="1" noChangeArrowheads="1"/>
          </p:cNvSpPr>
          <p:nvPr>
            <p:ph type="title"/>
          </p:nvPr>
        </p:nvSpPr>
        <p:spPr>
          <a:xfrm>
            <a:off x="827088" y="2565400"/>
            <a:ext cx="7772400" cy="1143000"/>
          </a:xfrm>
        </p:spPr>
        <p:txBody>
          <a:bodyPr/>
          <a:lstStyle/>
          <a:p>
            <a:r>
              <a:rPr lang="zh-CN" altLang="en-US" dirty="0">
                <a:latin typeface="微软雅黑" pitchFamily="34" charset="-122"/>
                <a:ea typeface="微软雅黑" pitchFamily="34" charset="-122"/>
              </a:rPr>
              <a:t>通用标签</a:t>
            </a:r>
          </a:p>
        </p:txBody>
      </p:sp>
      <p:sp>
        <p:nvSpPr>
          <p:cNvPr id="3" name="Rectangle 3"/>
          <p:cNvSpPr txBox="1">
            <a:spLocks noChangeArrowheads="1"/>
          </p:cNvSpPr>
          <p:nvPr/>
        </p:nvSpPr>
        <p:spPr>
          <a:xfrm>
            <a:off x="323528" y="5654356"/>
            <a:ext cx="3571868" cy="942996"/>
          </a:xfrm>
          <a:prstGeom prst="rect">
            <a:avLst/>
          </a:prstGeom>
        </p:spPr>
        <p:txBody>
          <a:bodyPr vert="horz" lIns="91440" tIns="45720" rIns="91440" bIns="45720" rtlCol="0">
            <a:normAutofit/>
          </a:bodyPr>
          <a:lstStyle/>
          <a:p>
            <a:pPr marL="0" marR="0" lvl="0" indent="0" algn="l" defTabSz="914400" rtl="0" eaLnBrk="1" fontAlgn="auto" latinLnBrk="0" hangingPunct="1">
              <a:lnSpc>
                <a:spcPct val="100000"/>
              </a:lnSpc>
              <a:spcBef>
                <a:spcPct val="20000"/>
              </a:spcBef>
              <a:spcAft>
                <a:spcPts val="0"/>
              </a:spcAft>
              <a:buClrTx/>
              <a:buSzTx/>
              <a:buFont typeface="Wingdings" pitchFamily="2" charset="2"/>
              <a:buNone/>
              <a:tabLst/>
              <a:defRPr/>
            </a:pPr>
            <a:r>
              <a:rPr kumimoji="0" lang="zh-CN" altLang="en-US" sz="2400" b="1" i="0" u="none" strike="noStrike" kern="1200" cap="none" spc="0" normalizeH="0" baseline="0" noProof="0" dirty="0" smtClean="0">
                <a:ln>
                  <a:noFill/>
                </a:ln>
                <a:solidFill>
                  <a:schemeClr val="tx1"/>
                </a:solidFill>
                <a:effectLst/>
                <a:uLnTx/>
                <a:uFillTx/>
                <a:latin typeface="Arial Unicode MS" pitchFamily="34" charset="-122"/>
                <a:ea typeface="Arial Unicode MS" pitchFamily="34" charset="-122"/>
                <a:cs typeface="Arial Unicode MS" pitchFamily="34" charset="-122"/>
              </a:rPr>
              <a:t>讲师：佟刚</a:t>
            </a:r>
            <a:endParaRPr kumimoji="0" lang="en-US" altLang="zh-CN" sz="2400" b="1" i="0" u="none" strike="noStrike" kern="1200" cap="none" spc="0" normalizeH="0" baseline="0" noProof="0" dirty="0" smtClean="0">
              <a:ln>
                <a:noFill/>
              </a:ln>
              <a:solidFill>
                <a:schemeClr val="tx1"/>
              </a:solidFill>
              <a:effectLst/>
              <a:uLnTx/>
              <a:uFillTx/>
              <a:latin typeface="Arial Unicode MS" pitchFamily="34" charset="-122"/>
              <a:ea typeface="Arial Unicode MS" pitchFamily="34" charset="-122"/>
              <a:cs typeface="Arial Unicode MS" pitchFamily="34" charset="-122"/>
            </a:endParaRPr>
          </a:p>
          <a:p>
            <a:pPr marL="0" marR="0" lvl="0" indent="0" algn="l" defTabSz="914400" rtl="0" eaLnBrk="1" fontAlgn="auto" latinLnBrk="0" hangingPunct="1">
              <a:lnSpc>
                <a:spcPct val="100000"/>
              </a:lnSpc>
              <a:spcBef>
                <a:spcPct val="20000"/>
              </a:spcBef>
              <a:spcAft>
                <a:spcPts val="0"/>
              </a:spcAft>
              <a:buClrTx/>
              <a:buSzTx/>
              <a:buFont typeface="Wingdings" pitchFamily="2" charset="2"/>
              <a:buNone/>
              <a:tabLst/>
              <a:defRPr/>
            </a:pPr>
            <a:r>
              <a:rPr kumimoji="0" lang="zh-CN" altLang="en-US" sz="2400" b="1" i="0" u="none" strike="noStrike" kern="1200" cap="none" spc="0" normalizeH="0" baseline="0" noProof="0" dirty="0" smtClean="0">
                <a:ln>
                  <a:noFill/>
                </a:ln>
                <a:solidFill>
                  <a:schemeClr val="tx1"/>
                </a:solidFill>
                <a:effectLst/>
                <a:uLnTx/>
                <a:uFillTx/>
                <a:latin typeface="Arial Unicode MS" pitchFamily="34" charset="-122"/>
                <a:ea typeface="Arial Unicode MS" pitchFamily="34" charset="-122"/>
                <a:cs typeface="Arial Unicode MS" pitchFamily="34" charset="-122"/>
              </a:rPr>
              <a:t>新浪微博</a:t>
            </a:r>
            <a:r>
              <a:rPr kumimoji="0" lang="en-US" altLang="zh-CN" sz="2400" b="1" i="0" u="none" strike="noStrike" kern="1200" cap="none" spc="0" normalizeH="0" baseline="0" noProof="0" dirty="0" smtClean="0">
                <a:ln>
                  <a:noFill/>
                </a:ln>
                <a:solidFill>
                  <a:schemeClr val="tx1"/>
                </a:solidFill>
                <a:effectLst/>
                <a:uLnTx/>
                <a:uFillTx/>
                <a:latin typeface="Arial Unicode MS" pitchFamily="34" charset="-122"/>
                <a:ea typeface="Arial Unicode MS" pitchFamily="34" charset="-122"/>
                <a:cs typeface="Arial Unicode MS" pitchFamily="34" charset="-122"/>
              </a:rPr>
              <a:t>:@</a:t>
            </a:r>
            <a:r>
              <a:rPr kumimoji="0" lang="zh-CN" altLang="en-US" sz="2400" b="1" i="0" u="none" strike="noStrike" kern="1200" cap="none" spc="0" normalizeH="0" baseline="0" noProof="0" dirty="0" smtClean="0">
                <a:ln>
                  <a:noFill/>
                </a:ln>
                <a:solidFill>
                  <a:schemeClr val="tx1"/>
                </a:solidFill>
                <a:effectLst/>
                <a:uLnTx/>
                <a:uFillTx/>
                <a:latin typeface="Arial Unicode MS" pitchFamily="34" charset="-122"/>
                <a:ea typeface="Arial Unicode MS" pitchFamily="34" charset="-122"/>
                <a:cs typeface="Arial Unicode MS" pitchFamily="34" charset="-122"/>
              </a:rPr>
              <a:t>尚硅谷</a:t>
            </a:r>
            <a:r>
              <a:rPr kumimoji="0" lang="en-US" altLang="zh-CN" sz="2400" b="1" i="0" u="none" strike="noStrike" kern="1200" cap="none" spc="0" normalizeH="0" baseline="0" noProof="0" dirty="0" smtClean="0">
                <a:ln>
                  <a:noFill/>
                </a:ln>
                <a:solidFill>
                  <a:schemeClr val="tx1"/>
                </a:solidFill>
                <a:effectLst/>
                <a:uLnTx/>
                <a:uFillTx/>
                <a:latin typeface="Arial Unicode MS" pitchFamily="34" charset="-122"/>
                <a:ea typeface="Arial Unicode MS" pitchFamily="34" charset="-122"/>
                <a:cs typeface="Arial Unicode MS" pitchFamily="34" charset="-122"/>
              </a:rPr>
              <a:t>-</a:t>
            </a:r>
            <a:r>
              <a:rPr kumimoji="0" lang="zh-CN" altLang="en-US" sz="2400" b="1" i="0" u="none" strike="noStrike" kern="1200" cap="none" spc="0" normalizeH="0" baseline="0" noProof="0" dirty="0" smtClean="0">
                <a:ln>
                  <a:noFill/>
                </a:ln>
                <a:solidFill>
                  <a:schemeClr val="tx1"/>
                </a:solidFill>
                <a:effectLst/>
                <a:uLnTx/>
                <a:uFillTx/>
                <a:latin typeface="Arial Unicode MS" pitchFamily="34" charset="-122"/>
                <a:ea typeface="Arial Unicode MS" pitchFamily="34" charset="-122"/>
                <a:cs typeface="Arial Unicode MS" pitchFamily="34" charset="-122"/>
              </a:rPr>
              <a:t>佟刚</a:t>
            </a:r>
            <a:endParaRPr kumimoji="0" lang="en-US" altLang="zh-CN" sz="2400" b="1" i="0" u="none" strike="noStrike" kern="1200" cap="none" spc="0" normalizeH="0" baseline="0" noProof="0" dirty="0" smtClean="0">
              <a:ln>
                <a:noFill/>
              </a:ln>
              <a:solidFill>
                <a:schemeClr val="tx1"/>
              </a:solidFill>
              <a:effectLst/>
              <a:uLnTx/>
              <a:uFillTx/>
              <a:latin typeface="Arial Unicode MS" pitchFamily="34" charset="-122"/>
              <a:ea typeface="Arial Unicode MS" pitchFamily="34" charset="-122"/>
              <a:cs typeface="Arial Unicode MS" pitchFamily="34" charset="-122"/>
            </a:endParaRPr>
          </a:p>
        </p:txBody>
      </p:sp>
    </p:spTree>
    <p:extLst>
      <p:ext uri="{BB962C8B-B14F-4D97-AF65-F5344CB8AC3E}">
        <p14:creationId xmlns:p14="http://schemas.microsoft.com/office/powerpoint/2010/main" val="372451711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90872" y="692696"/>
            <a:ext cx="8229600" cy="857256"/>
          </a:xfrm>
        </p:spPr>
        <p:txBody>
          <a:bodyPr/>
          <a:lstStyle/>
          <a:p>
            <a:r>
              <a:rPr lang="zh-CN" altLang="en-US" dirty="0" smtClean="0">
                <a:latin typeface="微软雅黑" pitchFamily="34" charset="-122"/>
                <a:ea typeface="微软雅黑" pitchFamily="34" charset="-122"/>
              </a:rPr>
              <a:t>使用 </a:t>
            </a:r>
            <a:r>
              <a:rPr lang="en-US" altLang="zh-CN" dirty="0" smtClean="0">
                <a:latin typeface="微软雅黑" pitchFamily="34" charset="-122"/>
                <a:ea typeface="微软雅黑" pitchFamily="34" charset="-122"/>
              </a:rPr>
              <a:t>Filter </a:t>
            </a:r>
            <a:r>
              <a:rPr lang="zh-CN" altLang="en-US" dirty="0" smtClean="0">
                <a:latin typeface="微软雅黑" pitchFamily="34" charset="-122"/>
                <a:ea typeface="微软雅黑" pitchFamily="34" charset="-122"/>
              </a:rPr>
              <a:t>作为控制器的 </a:t>
            </a:r>
            <a:r>
              <a:rPr lang="en-US" altLang="zh-CN" dirty="0" smtClean="0">
                <a:latin typeface="微软雅黑" pitchFamily="34" charset="-122"/>
                <a:ea typeface="微软雅黑" pitchFamily="34" charset="-122"/>
              </a:rPr>
              <a:t>MVC</a:t>
            </a:r>
            <a:endParaRPr lang="zh-CN" altLang="en-US" dirty="0">
              <a:latin typeface="微软雅黑" pitchFamily="34" charset="-122"/>
              <a:ea typeface="微软雅黑" pitchFamily="34" charset="-122"/>
            </a:endParaRPr>
          </a:p>
        </p:txBody>
      </p:sp>
      <p:sp>
        <p:nvSpPr>
          <p:cNvPr id="3" name="内容占位符 2"/>
          <p:cNvSpPr>
            <a:spLocks noGrp="1"/>
          </p:cNvSpPr>
          <p:nvPr>
            <p:ph idx="1"/>
          </p:nvPr>
        </p:nvSpPr>
        <p:spPr>
          <a:xfrm>
            <a:off x="251520" y="1711349"/>
            <a:ext cx="8661648" cy="1717651"/>
          </a:xfrm>
        </p:spPr>
        <p:txBody>
          <a:bodyPr/>
          <a:lstStyle/>
          <a:p>
            <a:r>
              <a:rPr lang="zh-CN" altLang="en-US" dirty="0" smtClean="0">
                <a:latin typeface="微软雅黑" pitchFamily="34" charset="-122"/>
                <a:ea typeface="微软雅黑" pitchFamily="34" charset="-122"/>
              </a:rPr>
              <a:t>使用 </a:t>
            </a:r>
            <a:r>
              <a:rPr lang="en-US" altLang="zh-CN" dirty="0" smtClean="0">
                <a:latin typeface="微软雅黑" pitchFamily="34" charset="-122"/>
                <a:ea typeface="微软雅黑" pitchFamily="34" charset="-122"/>
              </a:rPr>
              <a:t>Filter </a:t>
            </a:r>
            <a:r>
              <a:rPr lang="zh-CN" altLang="en-US" dirty="0" smtClean="0">
                <a:latin typeface="微软雅黑" pitchFamily="34" charset="-122"/>
                <a:ea typeface="微软雅黑" pitchFamily="34" charset="-122"/>
              </a:rPr>
              <a:t>作为控制器的好处</a:t>
            </a:r>
            <a:endParaRPr lang="en-US" altLang="zh-CN" dirty="0" smtClean="0">
              <a:latin typeface="微软雅黑" pitchFamily="34" charset="-122"/>
              <a:ea typeface="微软雅黑" pitchFamily="34" charset="-122"/>
            </a:endParaRPr>
          </a:p>
          <a:p>
            <a:pPr lvl="1"/>
            <a:r>
              <a:rPr lang="zh-CN" altLang="en-US" dirty="0" smtClean="0">
                <a:latin typeface="微软雅黑" pitchFamily="34" charset="-122"/>
                <a:ea typeface="微软雅黑" pitchFamily="34" charset="-122"/>
              </a:rPr>
              <a:t>使用一个过滤器来作为控制器</a:t>
            </a:r>
            <a:r>
              <a:rPr lang="en-US" altLang="zh-CN" dirty="0" smtClean="0">
                <a:latin typeface="微软雅黑" pitchFamily="34" charset="-122"/>
                <a:ea typeface="微软雅黑" pitchFamily="34" charset="-122"/>
              </a:rPr>
              <a:t>, </a:t>
            </a:r>
            <a:r>
              <a:rPr lang="zh-CN" altLang="en-US" dirty="0" smtClean="0">
                <a:latin typeface="微软雅黑" pitchFamily="34" charset="-122"/>
                <a:ea typeface="微软雅黑" pitchFamily="34" charset="-122"/>
              </a:rPr>
              <a:t>可以方便地在应用程序里对</a:t>
            </a:r>
            <a:r>
              <a:rPr lang="zh-CN" altLang="en-US" b="1" dirty="0" smtClean="0">
                <a:solidFill>
                  <a:srgbClr val="0000FF"/>
                </a:solidFill>
                <a:latin typeface="微软雅黑" pitchFamily="34" charset="-122"/>
                <a:ea typeface="微软雅黑" pitchFamily="34" charset="-122"/>
              </a:rPr>
              <a:t>所有资源</a:t>
            </a:r>
            <a:r>
              <a:rPr lang="en-US" altLang="zh-CN" dirty="0" smtClean="0">
                <a:latin typeface="微软雅黑" pitchFamily="34" charset="-122"/>
                <a:ea typeface="微软雅黑" pitchFamily="34" charset="-122"/>
              </a:rPr>
              <a:t>(</a:t>
            </a:r>
            <a:r>
              <a:rPr lang="zh-CN" altLang="en-US" dirty="0" smtClean="0">
                <a:latin typeface="微软雅黑" pitchFamily="34" charset="-122"/>
                <a:ea typeface="微软雅黑" pitchFamily="34" charset="-122"/>
              </a:rPr>
              <a:t>包括静态资源</a:t>
            </a:r>
            <a:r>
              <a:rPr lang="en-US" altLang="zh-CN" dirty="0" smtClean="0">
                <a:latin typeface="微软雅黑" pitchFamily="34" charset="-122"/>
                <a:ea typeface="微软雅黑" pitchFamily="34" charset="-122"/>
              </a:rPr>
              <a:t>)</a:t>
            </a:r>
            <a:r>
              <a:rPr lang="zh-CN" altLang="en-US" dirty="0" smtClean="0">
                <a:latin typeface="微软雅黑" pitchFamily="34" charset="-122"/>
                <a:ea typeface="微软雅黑" pitchFamily="34" charset="-122"/>
              </a:rPr>
              <a:t>进行控制访问</a:t>
            </a:r>
            <a:r>
              <a:rPr lang="en-US" altLang="zh-CN" dirty="0" smtClean="0">
                <a:latin typeface="微软雅黑" pitchFamily="34" charset="-122"/>
                <a:ea typeface="微软雅黑" pitchFamily="34" charset="-122"/>
              </a:rPr>
              <a:t>. </a:t>
            </a:r>
          </a:p>
        </p:txBody>
      </p:sp>
      <p:sp>
        <p:nvSpPr>
          <p:cNvPr id="4" name="TextBox 3"/>
          <p:cNvSpPr txBox="1"/>
          <p:nvPr/>
        </p:nvSpPr>
        <p:spPr>
          <a:xfrm>
            <a:off x="395536" y="3851756"/>
            <a:ext cx="4032448" cy="369332"/>
          </a:xfrm>
          <a:prstGeom prst="rect">
            <a:avLst/>
          </a:prstGeom>
          <a:noFill/>
        </p:spPr>
        <p:txBody>
          <a:bodyPr wrap="square" rtlCol="0">
            <a:spAutoFit/>
          </a:bodyPr>
          <a:lstStyle/>
          <a:p>
            <a:r>
              <a:rPr lang="en-US" altLang="zh-CN" dirty="0"/>
              <a:t>&lt;</a:t>
            </a:r>
            <a:r>
              <a:rPr lang="en-US" altLang="zh-CN" dirty="0" err="1"/>
              <a:t>url</a:t>
            </a:r>
            <a:r>
              <a:rPr lang="en-US" altLang="zh-CN" dirty="0"/>
              <a:t>-pattern&gt;*.action&lt;/</a:t>
            </a:r>
            <a:r>
              <a:rPr lang="en-US" altLang="zh-CN" dirty="0" err="1"/>
              <a:t>url</a:t>
            </a:r>
            <a:r>
              <a:rPr lang="en-US" altLang="zh-CN" dirty="0"/>
              <a:t>-pattern&gt;</a:t>
            </a:r>
            <a:endParaRPr lang="zh-CN" altLang="en-US" dirty="0"/>
          </a:p>
        </p:txBody>
      </p:sp>
      <p:sp>
        <p:nvSpPr>
          <p:cNvPr id="5" name="TextBox 4"/>
          <p:cNvSpPr txBox="1"/>
          <p:nvPr/>
        </p:nvSpPr>
        <p:spPr>
          <a:xfrm>
            <a:off x="395536" y="4797152"/>
            <a:ext cx="7848872" cy="1200329"/>
          </a:xfrm>
          <a:prstGeom prst="rect">
            <a:avLst/>
          </a:prstGeom>
          <a:noFill/>
        </p:spPr>
        <p:txBody>
          <a:bodyPr wrap="square" rtlCol="0">
            <a:spAutoFit/>
          </a:bodyPr>
          <a:lstStyle/>
          <a:p>
            <a:pPr marL="342900" indent="-342900">
              <a:buAutoNum type="arabicPeriod"/>
            </a:pPr>
            <a:r>
              <a:rPr lang="en-US" altLang="zh-CN" dirty="0" smtClean="0"/>
              <a:t>Servlet </a:t>
            </a:r>
            <a:r>
              <a:rPr lang="zh-CN" altLang="en-US" dirty="0" smtClean="0"/>
              <a:t>能做的 </a:t>
            </a:r>
            <a:r>
              <a:rPr lang="en-US" altLang="zh-CN" dirty="0" smtClean="0"/>
              <a:t>Filter </a:t>
            </a:r>
            <a:r>
              <a:rPr lang="zh-CN" altLang="en-US" dirty="0" smtClean="0"/>
              <a:t>是否都可以完成 </a:t>
            </a:r>
            <a:r>
              <a:rPr lang="en-US" altLang="zh-CN" dirty="0" smtClean="0"/>
              <a:t>? </a:t>
            </a:r>
            <a:r>
              <a:rPr lang="zh-CN" altLang="en-US" dirty="0" smtClean="0"/>
              <a:t>嗯。</a:t>
            </a:r>
            <a:endParaRPr lang="en-US" altLang="zh-CN" dirty="0" smtClean="0"/>
          </a:p>
          <a:p>
            <a:pPr marL="342900" indent="-342900">
              <a:buAutoNum type="arabicPeriod"/>
            </a:pPr>
            <a:r>
              <a:rPr lang="en-US" altLang="zh-CN" dirty="0" smtClean="0"/>
              <a:t>Filter </a:t>
            </a:r>
            <a:r>
              <a:rPr lang="zh-CN" altLang="en-US" dirty="0" smtClean="0"/>
              <a:t>能做的 </a:t>
            </a:r>
            <a:r>
              <a:rPr lang="en-US" altLang="zh-CN" dirty="0" smtClean="0"/>
              <a:t>Servlet </a:t>
            </a:r>
            <a:r>
              <a:rPr lang="zh-CN" altLang="en-US" dirty="0" smtClean="0"/>
              <a:t>都可以完成吗 </a:t>
            </a:r>
            <a:r>
              <a:rPr lang="en-US" altLang="zh-CN" dirty="0" smtClean="0"/>
              <a:t>? </a:t>
            </a:r>
            <a:r>
              <a:rPr lang="zh-CN" altLang="en-US" dirty="0" smtClean="0"/>
              <a:t>拦截资源却不是 </a:t>
            </a:r>
            <a:r>
              <a:rPr lang="en-US" altLang="zh-CN" dirty="0" smtClean="0"/>
              <a:t>Servlet </a:t>
            </a:r>
            <a:r>
              <a:rPr lang="zh-CN" altLang="en-US" dirty="0" smtClean="0"/>
              <a:t>所擅长的</a:t>
            </a:r>
            <a:r>
              <a:rPr lang="en-US" altLang="zh-CN" dirty="0" smtClean="0"/>
              <a:t>! Filter </a:t>
            </a:r>
            <a:r>
              <a:rPr lang="zh-CN" altLang="en-US" dirty="0" smtClean="0"/>
              <a:t>中有一个 </a:t>
            </a:r>
            <a:r>
              <a:rPr lang="en-US" altLang="zh-CN" dirty="0" err="1" smtClean="0"/>
              <a:t>FilterChain</a:t>
            </a:r>
            <a:r>
              <a:rPr lang="zh-CN" altLang="en-US" dirty="0" smtClean="0"/>
              <a:t>，这个 </a:t>
            </a:r>
            <a:r>
              <a:rPr lang="en-US" altLang="zh-CN" dirty="0" smtClean="0"/>
              <a:t>API </a:t>
            </a:r>
            <a:r>
              <a:rPr lang="zh-CN" altLang="en-US" dirty="0" smtClean="0"/>
              <a:t>在 </a:t>
            </a:r>
            <a:r>
              <a:rPr lang="en-US" altLang="zh-CN" dirty="0" smtClean="0"/>
              <a:t>Servlet </a:t>
            </a:r>
            <a:r>
              <a:rPr lang="zh-CN" altLang="en-US" dirty="0" smtClean="0"/>
              <a:t>中没有！</a:t>
            </a:r>
            <a:endParaRPr lang="en-US" altLang="zh-CN" dirty="0" smtClean="0"/>
          </a:p>
          <a:p>
            <a:endParaRPr lang="zh-CN" altLang="en-US" dirty="0"/>
          </a:p>
        </p:txBody>
      </p:sp>
      <p:sp>
        <p:nvSpPr>
          <p:cNvPr id="6" name="TextBox 5"/>
          <p:cNvSpPr txBox="1"/>
          <p:nvPr/>
        </p:nvSpPr>
        <p:spPr>
          <a:xfrm>
            <a:off x="395536" y="4365104"/>
            <a:ext cx="1728192" cy="369332"/>
          </a:xfrm>
          <a:prstGeom prst="rect">
            <a:avLst/>
          </a:prstGeom>
          <a:noFill/>
        </p:spPr>
        <p:txBody>
          <a:bodyPr wrap="square" rtlCol="0">
            <a:spAutoFit/>
          </a:bodyPr>
          <a:lstStyle/>
          <a:p>
            <a:r>
              <a:rPr lang="en-US" altLang="zh-CN" dirty="0"/>
              <a:t>Servlet VS Filter</a:t>
            </a:r>
            <a:endParaRPr lang="zh-CN" altLang="en-US" dirty="0"/>
          </a:p>
        </p:txBody>
      </p:sp>
    </p:spTree>
    <p:extLst>
      <p:ext uri="{BB962C8B-B14F-4D97-AF65-F5344CB8AC3E}">
        <p14:creationId xmlns:p14="http://schemas.microsoft.com/office/powerpoint/2010/main" val="3102527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2"/>
          <p:cNvSpPr>
            <a:spLocks noGrp="1" noChangeArrowheads="1"/>
          </p:cNvSpPr>
          <p:nvPr>
            <p:ph type="title"/>
          </p:nvPr>
        </p:nvSpPr>
        <p:spPr>
          <a:xfrm>
            <a:off x="832048" y="548680"/>
            <a:ext cx="7772400" cy="1143000"/>
          </a:xfrm>
        </p:spPr>
        <p:txBody>
          <a:bodyPr/>
          <a:lstStyle/>
          <a:p>
            <a:r>
              <a:rPr lang="en-US" altLang="zh-CN" dirty="0">
                <a:latin typeface="微软雅黑" pitchFamily="34" charset="-122"/>
                <a:ea typeface="微软雅黑" pitchFamily="34" charset="-122"/>
              </a:rPr>
              <a:t>*property </a:t>
            </a:r>
            <a:r>
              <a:rPr lang="zh-CN" altLang="en-US" dirty="0">
                <a:latin typeface="微软雅黑" pitchFamily="34" charset="-122"/>
                <a:ea typeface="微软雅黑" pitchFamily="34" charset="-122"/>
              </a:rPr>
              <a:t>标签</a:t>
            </a:r>
          </a:p>
        </p:txBody>
      </p:sp>
      <p:sp>
        <p:nvSpPr>
          <p:cNvPr id="178179" name="Rectangle 3"/>
          <p:cNvSpPr>
            <a:spLocks noGrp="1" noChangeArrowheads="1"/>
          </p:cNvSpPr>
          <p:nvPr>
            <p:ph type="body" idx="1"/>
          </p:nvPr>
        </p:nvSpPr>
        <p:spPr>
          <a:xfrm>
            <a:off x="251842" y="1714255"/>
            <a:ext cx="8856662" cy="5133975"/>
          </a:xfrm>
        </p:spPr>
        <p:txBody>
          <a:bodyPr/>
          <a:lstStyle/>
          <a:p>
            <a:r>
              <a:rPr lang="en-US" altLang="zh-CN" sz="2400" dirty="0">
                <a:latin typeface="微软雅黑" pitchFamily="34" charset="-122"/>
                <a:ea typeface="微软雅黑" pitchFamily="34" charset="-122"/>
              </a:rPr>
              <a:t>property </a:t>
            </a:r>
            <a:r>
              <a:rPr lang="zh-CN" altLang="en-US" sz="2400" dirty="0">
                <a:latin typeface="微软雅黑" pitchFamily="34" charset="-122"/>
                <a:ea typeface="微软雅黑" pitchFamily="34" charset="-122"/>
              </a:rPr>
              <a:t>标签用来输出一个值栈属性的值</a:t>
            </a:r>
          </a:p>
          <a:p>
            <a:endParaRPr lang="zh-CN" altLang="en-US" sz="2400" dirty="0">
              <a:latin typeface="微软雅黑" pitchFamily="34" charset="-122"/>
              <a:ea typeface="微软雅黑" pitchFamily="34" charset="-122"/>
            </a:endParaRPr>
          </a:p>
          <a:p>
            <a:endParaRPr lang="zh-CN" altLang="en-US" sz="2400" dirty="0">
              <a:latin typeface="微软雅黑" pitchFamily="34" charset="-122"/>
              <a:ea typeface="微软雅黑" pitchFamily="34" charset="-122"/>
            </a:endParaRPr>
          </a:p>
          <a:p>
            <a:endParaRPr lang="zh-CN" altLang="en-US" sz="2400" dirty="0">
              <a:latin typeface="微软雅黑" pitchFamily="34" charset="-122"/>
              <a:ea typeface="微软雅黑" pitchFamily="34" charset="-122"/>
            </a:endParaRPr>
          </a:p>
          <a:p>
            <a:r>
              <a:rPr lang="zh-CN" altLang="en-US" sz="2400" dirty="0">
                <a:latin typeface="微软雅黑" pitchFamily="34" charset="-122"/>
                <a:ea typeface="微软雅黑" pitchFamily="34" charset="-122"/>
              </a:rPr>
              <a:t>示例</a:t>
            </a:r>
            <a:r>
              <a:rPr lang="en-US" altLang="zh-CN" sz="2400" dirty="0">
                <a:latin typeface="微软雅黑" pitchFamily="34" charset="-122"/>
                <a:ea typeface="微软雅黑" pitchFamily="34" charset="-122"/>
              </a:rPr>
              <a:t>: </a:t>
            </a:r>
          </a:p>
          <a:p>
            <a:pPr lvl="1"/>
            <a:r>
              <a:rPr lang="zh-CN" altLang="en-US" sz="2000" dirty="0">
                <a:latin typeface="微软雅黑" pitchFamily="34" charset="-122"/>
                <a:ea typeface="微软雅黑" pitchFamily="34" charset="-122"/>
              </a:rPr>
              <a:t>输出 </a:t>
            </a:r>
            <a:r>
              <a:rPr lang="en-US" altLang="zh-CN" sz="2000" dirty="0">
                <a:latin typeface="微软雅黑" pitchFamily="34" charset="-122"/>
                <a:ea typeface="微软雅黑" pitchFamily="34" charset="-122"/>
              </a:rPr>
              <a:t>Action </a:t>
            </a:r>
            <a:r>
              <a:rPr lang="zh-CN" altLang="en-US" sz="2000" dirty="0">
                <a:latin typeface="微软雅黑" pitchFamily="34" charset="-122"/>
                <a:ea typeface="微软雅黑" pitchFamily="34" charset="-122"/>
              </a:rPr>
              <a:t>属性 </a:t>
            </a:r>
            <a:r>
              <a:rPr lang="en-US" altLang="zh-CN" sz="2000" dirty="0" err="1">
                <a:latin typeface="微软雅黑" pitchFamily="34" charset="-122"/>
                <a:ea typeface="微软雅黑" pitchFamily="34" charset="-122"/>
              </a:rPr>
              <a:t>customerId</a:t>
            </a:r>
            <a:r>
              <a:rPr lang="en-US" altLang="zh-CN" sz="2000" dirty="0">
                <a:latin typeface="微软雅黑" pitchFamily="34" charset="-122"/>
                <a:ea typeface="微软雅黑" pitchFamily="34" charset="-122"/>
              </a:rPr>
              <a:t> </a:t>
            </a:r>
            <a:r>
              <a:rPr lang="zh-CN" altLang="en-US" sz="2000" dirty="0">
                <a:latin typeface="微软雅黑" pitchFamily="34" charset="-122"/>
                <a:ea typeface="微软雅黑" pitchFamily="34" charset="-122"/>
              </a:rPr>
              <a:t>的值</a:t>
            </a:r>
            <a:r>
              <a:rPr lang="en-US" altLang="zh-CN" sz="2000" dirty="0">
                <a:latin typeface="微软雅黑" pitchFamily="34" charset="-122"/>
                <a:ea typeface="微软雅黑" pitchFamily="34" charset="-122"/>
              </a:rPr>
              <a:t>: &lt;s:property </a:t>
            </a:r>
            <a:r>
              <a:rPr lang="en-US" altLang="zh-CN" sz="2000" dirty="0" smtClean="0">
                <a:latin typeface="微软雅黑" pitchFamily="34" charset="-122"/>
                <a:ea typeface="微软雅黑" pitchFamily="34" charset="-122"/>
              </a:rPr>
              <a:t>value</a:t>
            </a:r>
            <a:r>
              <a:rPr lang="en-US" altLang="zh-CN" sz="2000" dirty="0">
                <a:latin typeface="微软雅黑" pitchFamily="34" charset="-122"/>
                <a:ea typeface="微软雅黑" pitchFamily="34" charset="-122"/>
              </a:rPr>
              <a:t>=“</a:t>
            </a:r>
            <a:r>
              <a:rPr lang="en-US" altLang="zh-CN" sz="2000" dirty="0" err="1">
                <a:latin typeface="微软雅黑" pitchFamily="34" charset="-122"/>
                <a:ea typeface="微软雅黑" pitchFamily="34" charset="-122"/>
              </a:rPr>
              <a:t>customerId</a:t>
            </a:r>
            <a:r>
              <a:rPr lang="en-US" altLang="zh-CN" sz="2000" dirty="0">
                <a:latin typeface="微软雅黑" pitchFamily="34" charset="-122"/>
                <a:ea typeface="微软雅黑" pitchFamily="34" charset="-122"/>
              </a:rPr>
              <a:t>”/&gt;</a:t>
            </a:r>
          </a:p>
          <a:p>
            <a:pPr lvl="1"/>
            <a:r>
              <a:rPr lang="zh-CN" altLang="en-US" sz="2000" dirty="0">
                <a:latin typeface="微软雅黑" pitchFamily="34" charset="-122"/>
                <a:ea typeface="微软雅黑" pitchFamily="34" charset="-122"/>
              </a:rPr>
              <a:t>输出 </a:t>
            </a:r>
            <a:r>
              <a:rPr lang="en-US" altLang="zh-CN" sz="2000" dirty="0">
                <a:latin typeface="微软雅黑" pitchFamily="34" charset="-122"/>
                <a:ea typeface="微软雅黑" pitchFamily="34" charset="-122"/>
              </a:rPr>
              <a:t>session </a:t>
            </a:r>
            <a:r>
              <a:rPr lang="zh-CN" altLang="en-US" sz="2000" dirty="0">
                <a:latin typeface="微软雅黑" pitchFamily="34" charset="-122"/>
                <a:ea typeface="微软雅黑" pitchFamily="34" charset="-122"/>
              </a:rPr>
              <a:t>属性 </a:t>
            </a:r>
            <a:r>
              <a:rPr lang="en-US" altLang="zh-CN" sz="2000" dirty="0" err="1">
                <a:latin typeface="微软雅黑" pitchFamily="34" charset="-122"/>
                <a:ea typeface="微软雅黑" pitchFamily="34" charset="-122"/>
              </a:rPr>
              <a:t>userName</a:t>
            </a:r>
            <a:r>
              <a:rPr lang="en-US" altLang="zh-CN" sz="2000" dirty="0">
                <a:latin typeface="微软雅黑" pitchFamily="34" charset="-122"/>
                <a:ea typeface="微软雅黑" pitchFamily="34" charset="-122"/>
              </a:rPr>
              <a:t> </a:t>
            </a:r>
            <a:r>
              <a:rPr lang="zh-CN" altLang="en-US" sz="2000" dirty="0">
                <a:latin typeface="微软雅黑" pitchFamily="34" charset="-122"/>
                <a:ea typeface="微软雅黑" pitchFamily="34" charset="-122"/>
              </a:rPr>
              <a:t>的值</a:t>
            </a:r>
            <a:r>
              <a:rPr lang="en-US" altLang="zh-CN" sz="2000" dirty="0">
                <a:latin typeface="微软雅黑" pitchFamily="34" charset="-122"/>
                <a:ea typeface="微软雅黑" pitchFamily="34" charset="-122"/>
              </a:rPr>
              <a:t>:     </a:t>
            </a:r>
            <a:r>
              <a:rPr lang="en-US" altLang="zh-CN" sz="2000" dirty="0" smtClean="0">
                <a:latin typeface="微软雅黑" pitchFamily="34" charset="-122"/>
                <a:ea typeface="微软雅黑" pitchFamily="34" charset="-122"/>
              </a:rPr>
              <a:t> </a:t>
            </a:r>
          </a:p>
          <a:p>
            <a:pPr lvl="1">
              <a:buNone/>
            </a:pPr>
            <a:r>
              <a:rPr lang="en-US" altLang="zh-CN" sz="2000" dirty="0" smtClean="0">
                <a:latin typeface="微软雅黑" pitchFamily="34" charset="-122"/>
                <a:ea typeface="微软雅黑" pitchFamily="34" charset="-122"/>
              </a:rPr>
              <a:t>      &lt;</a:t>
            </a:r>
            <a:r>
              <a:rPr lang="en-US" altLang="zh-CN" sz="2000" dirty="0">
                <a:latin typeface="微软雅黑" pitchFamily="34" charset="-122"/>
                <a:ea typeface="微软雅黑" pitchFamily="34" charset="-122"/>
              </a:rPr>
              <a:t>s:property value=“#</a:t>
            </a:r>
            <a:r>
              <a:rPr lang="en-US" altLang="zh-CN" sz="2000" dirty="0" err="1">
                <a:latin typeface="微软雅黑" pitchFamily="34" charset="-122"/>
                <a:ea typeface="微软雅黑" pitchFamily="34" charset="-122"/>
              </a:rPr>
              <a:t>session.userName</a:t>
            </a:r>
            <a:r>
              <a:rPr lang="en-US" altLang="zh-CN" sz="2000" dirty="0">
                <a:latin typeface="微软雅黑" pitchFamily="34" charset="-122"/>
                <a:ea typeface="微软雅黑" pitchFamily="34" charset="-122"/>
              </a:rPr>
              <a:t>”/&gt;</a:t>
            </a:r>
          </a:p>
          <a:p>
            <a:r>
              <a:rPr lang="zh-CN" altLang="en-US" sz="2400" b="1" dirty="0">
                <a:solidFill>
                  <a:srgbClr val="FF0000"/>
                </a:solidFill>
                <a:latin typeface="微软雅黑" pitchFamily="34" charset="-122"/>
                <a:ea typeface="微软雅黑" pitchFamily="34" charset="-122"/>
              </a:rPr>
              <a:t>如果 </a:t>
            </a:r>
            <a:r>
              <a:rPr lang="en-US" altLang="zh-CN" sz="2400" b="1" dirty="0">
                <a:solidFill>
                  <a:srgbClr val="FF0000"/>
                </a:solidFill>
                <a:latin typeface="微软雅黑" pitchFamily="34" charset="-122"/>
                <a:ea typeface="微软雅黑" pitchFamily="34" charset="-122"/>
              </a:rPr>
              <a:t>value </a:t>
            </a:r>
            <a:r>
              <a:rPr lang="zh-CN" altLang="en-US" sz="2400" b="1" dirty="0">
                <a:solidFill>
                  <a:srgbClr val="FF0000"/>
                </a:solidFill>
                <a:latin typeface="微软雅黑" pitchFamily="34" charset="-122"/>
                <a:ea typeface="微软雅黑" pitchFamily="34" charset="-122"/>
              </a:rPr>
              <a:t>属性没有给出</a:t>
            </a:r>
            <a:r>
              <a:rPr lang="en-US" altLang="zh-CN" sz="2400" b="1" dirty="0">
                <a:solidFill>
                  <a:srgbClr val="FF0000"/>
                </a:solidFill>
                <a:latin typeface="微软雅黑" pitchFamily="34" charset="-122"/>
                <a:ea typeface="微软雅黑" pitchFamily="34" charset="-122"/>
              </a:rPr>
              <a:t>, </a:t>
            </a:r>
            <a:r>
              <a:rPr lang="en-US" altLang="zh-CN" sz="2400" b="1" dirty="0" err="1">
                <a:solidFill>
                  <a:srgbClr val="FF0000"/>
                </a:solidFill>
                <a:latin typeface="微软雅黑" pitchFamily="34" charset="-122"/>
                <a:ea typeface="微软雅黑" pitchFamily="34" charset="-122"/>
              </a:rPr>
              <a:t>ValueStack</a:t>
            </a:r>
            <a:r>
              <a:rPr lang="en-US" altLang="zh-CN" sz="2400" b="1" dirty="0">
                <a:solidFill>
                  <a:srgbClr val="FF0000"/>
                </a:solidFill>
                <a:latin typeface="微软雅黑" pitchFamily="34" charset="-122"/>
                <a:ea typeface="微软雅黑" pitchFamily="34" charset="-122"/>
              </a:rPr>
              <a:t> </a:t>
            </a:r>
            <a:r>
              <a:rPr lang="zh-CN" altLang="en-US" sz="2400" b="1" dirty="0">
                <a:solidFill>
                  <a:srgbClr val="FF0000"/>
                </a:solidFill>
                <a:latin typeface="微软雅黑" pitchFamily="34" charset="-122"/>
                <a:ea typeface="微软雅黑" pitchFamily="34" charset="-122"/>
              </a:rPr>
              <a:t>值栈栈顶对象的值被输出</a:t>
            </a:r>
          </a:p>
          <a:p>
            <a:r>
              <a:rPr lang="zh-CN" altLang="en-US" sz="2400" b="1" dirty="0">
                <a:solidFill>
                  <a:srgbClr val="0000FF"/>
                </a:solidFill>
                <a:latin typeface="微软雅黑" pitchFamily="34" charset="-122"/>
                <a:ea typeface="微软雅黑" pitchFamily="34" charset="-122"/>
              </a:rPr>
              <a:t>在许多情况下</a:t>
            </a:r>
            <a:r>
              <a:rPr lang="en-US" altLang="zh-CN" sz="2400" b="1" dirty="0">
                <a:solidFill>
                  <a:srgbClr val="0000FF"/>
                </a:solidFill>
                <a:latin typeface="微软雅黑" pitchFamily="34" charset="-122"/>
                <a:ea typeface="微软雅黑" pitchFamily="34" charset="-122"/>
              </a:rPr>
              <a:t>, JSP EL </a:t>
            </a:r>
            <a:r>
              <a:rPr lang="zh-CN" altLang="en-US" sz="2400" b="1" dirty="0">
                <a:solidFill>
                  <a:srgbClr val="0000FF"/>
                </a:solidFill>
                <a:latin typeface="微软雅黑" pitchFamily="34" charset="-122"/>
                <a:ea typeface="微软雅黑" pitchFamily="34" charset="-122"/>
              </a:rPr>
              <a:t>可以提供更简洁的语法</a:t>
            </a:r>
          </a:p>
        </p:txBody>
      </p:sp>
      <p:pic>
        <p:nvPicPr>
          <p:cNvPr id="178183" name="Picture 7"/>
          <p:cNvPicPr>
            <a:picLocks noChangeAspect="1" noChangeArrowheads="1"/>
          </p:cNvPicPr>
          <p:nvPr/>
        </p:nvPicPr>
        <p:blipFill>
          <a:blip r:embed="rId2"/>
          <a:srcRect/>
          <a:stretch>
            <a:fillRect/>
          </a:stretch>
        </p:blipFill>
        <p:spPr bwMode="auto">
          <a:xfrm>
            <a:off x="715364" y="2215830"/>
            <a:ext cx="7096125" cy="1238250"/>
          </a:xfrm>
          <a:prstGeom prst="rect">
            <a:avLst/>
          </a:prstGeom>
          <a:noFill/>
          <a:ln w="9525">
            <a:noFill/>
            <a:miter lim="800000"/>
            <a:headEnd/>
            <a:tailEnd/>
          </a:ln>
          <a:effectLst/>
        </p:spPr>
      </p:pic>
    </p:spTree>
    <p:extLst>
      <p:ext uri="{BB962C8B-B14F-4D97-AF65-F5344CB8AC3E}">
        <p14:creationId xmlns:p14="http://schemas.microsoft.com/office/powerpoint/2010/main" val="2876100769"/>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2"/>
          <p:cNvSpPr>
            <a:spLocks noGrp="1" noChangeArrowheads="1"/>
          </p:cNvSpPr>
          <p:nvPr>
            <p:ph type="title"/>
          </p:nvPr>
        </p:nvSpPr>
        <p:spPr>
          <a:xfrm>
            <a:off x="1331640" y="-203067"/>
            <a:ext cx="7772400" cy="1143000"/>
          </a:xfrm>
        </p:spPr>
        <p:txBody>
          <a:bodyPr/>
          <a:lstStyle/>
          <a:p>
            <a:r>
              <a:rPr lang="en-US" altLang="zh-CN" dirty="0">
                <a:solidFill>
                  <a:schemeClr val="bg1"/>
                </a:solidFill>
                <a:latin typeface="微软雅黑" pitchFamily="34" charset="-122"/>
                <a:ea typeface="微软雅黑" pitchFamily="34" charset="-122"/>
              </a:rPr>
              <a:t>*</a:t>
            </a:r>
            <a:r>
              <a:rPr lang="en-US" altLang="zh-CN" dirty="0" err="1">
                <a:solidFill>
                  <a:schemeClr val="bg1"/>
                </a:solidFill>
                <a:latin typeface="微软雅黑" pitchFamily="34" charset="-122"/>
                <a:ea typeface="微软雅黑" pitchFamily="34" charset="-122"/>
              </a:rPr>
              <a:t>url</a:t>
            </a:r>
            <a:r>
              <a:rPr lang="en-US" altLang="zh-CN" dirty="0">
                <a:solidFill>
                  <a:schemeClr val="bg1"/>
                </a:solidFill>
                <a:latin typeface="微软雅黑" pitchFamily="34" charset="-122"/>
                <a:ea typeface="微软雅黑" pitchFamily="34" charset="-122"/>
              </a:rPr>
              <a:t> </a:t>
            </a:r>
            <a:r>
              <a:rPr lang="zh-CN" altLang="en-US" dirty="0">
                <a:solidFill>
                  <a:schemeClr val="bg1"/>
                </a:solidFill>
                <a:latin typeface="微软雅黑" pitchFamily="34" charset="-122"/>
                <a:ea typeface="微软雅黑" pitchFamily="34" charset="-122"/>
              </a:rPr>
              <a:t>标签</a:t>
            </a:r>
          </a:p>
        </p:txBody>
      </p:sp>
      <p:sp>
        <p:nvSpPr>
          <p:cNvPr id="187395" name="Rectangle 3"/>
          <p:cNvSpPr>
            <a:spLocks noGrp="1" noChangeArrowheads="1"/>
          </p:cNvSpPr>
          <p:nvPr>
            <p:ph type="body" idx="1"/>
          </p:nvPr>
        </p:nvSpPr>
        <p:spPr>
          <a:xfrm>
            <a:off x="539552" y="1042392"/>
            <a:ext cx="8135937" cy="4114800"/>
          </a:xfrm>
        </p:spPr>
        <p:txBody>
          <a:bodyPr/>
          <a:lstStyle/>
          <a:p>
            <a:r>
              <a:rPr lang="en-US" altLang="zh-CN" sz="2400" dirty="0" err="1">
                <a:latin typeface="微软雅黑" pitchFamily="34" charset="-122"/>
                <a:ea typeface="微软雅黑" pitchFamily="34" charset="-122"/>
              </a:rPr>
              <a:t>url</a:t>
            </a:r>
            <a:r>
              <a:rPr lang="en-US" altLang="zh-CN" sz="2400" dirty="0">
                <a:latin typeface="微软雅黑" pitchFamily="34" charset="-122"/>
                <a:ea typeface="微软雅黑" pitchFamily="34" charset="-122"/>
              </a:rPr>
              <a:t> </a:t>
            </a:r>
            <a:r>
              <a:rPr lang="zh-CN" altLang="en-US" sz="2400" dirty="0">
                <a:latin typeface="微软雅黑" pitchFamily="34" charset="-122"/>
                <a:ea typeface="微软雅黑" pitchFamily="34" charset="-122"/>
              </a:rPr>
              <a:t>标签用来动态地创建一个 </a:t>
            </a:r>
            <a:r>
              <a:rPr lang="en-US" altLang="zh-CN" sz="2400" dirty="0">
                <a:latin typeface="微软雅黑" pitchFamily="34" charset="-122"/>
                <a:ea typeface="微软雅黑" pitchFamily="34" charset="-122"/>
              </a:rPr>
              <a:t>URL</a:t>
            </a:r>
          </a:p>
        </p:txBody>
      </p:sp>
      <p:sp>
        <p:nvSpPr>
          <p:cNvPr id="187398" name="Oval 6"/>
          <p:cNvSpPr>
            <a:spLocks noChangeArrowheads="1"/>
          </p:cNvSpPr>
          <p:nvPr/>
        </p:nvSpPr>
        <p:spPr bwMode="auto">
          <a:xfrm>
            <a:off x="655638" y="5953273"/>
            <a:ext cx="73025" cy="71438"/>
          </a:xfrm>
          <a:prstGeom prst="ellipse">
            <a:avLst/>
          </a:prstGeom>
          <a:solidFill>
            <a:srgbClr val="FF3300"/>
          </a:solidFill>
          <a:ln w="9525">
            <a:solidFill>
              <a:srgbClr val="FF3300"/>
            </a:solidFill>
            <a:round/>
            <a:headEnd/>
            <a:tailEnd/>
          </a:ln>
          <a:effectLst/>
        </p:spPr>
        <p:txBody>
          <a:bodyPr wrap="none" anchor="ctr"/>
          <a:lstStyle/>
          <a:p>
            <a:endParaRPr lang="zh-CN" altLang="en-US"/>
          </a:p>
        </p:txBody>
      </p:sp>
      <p:sp>
        <p:nvSpPr>
          <p:cNvPr id="187399" name="Oval 7"/>
          <p:cNvSpPr>
            <a:spLocks noChangeArrowheads="1"/>
          </p:cNvSpPr>
          <p:nvPr/>
        </p:nvSpPr>
        <p:spPr bwMode="auto">
          <a:xfrm>
            <a:off x="655638" y="5653236"/>
            <a:ext cx="73025" cy="71437"/>
          </a:xfrm>
          <a:prstGeom prst="ellipse">
            <a:avLst/>
          </a:prstGeom>
          <a:solidFill>
            <a:srgbClr val="FF3300"/>
          </a:solidFill>
          <a:ln w="9525">
            <a:solidFill>
              <a:srgbClr val="FF3300"/>
            </a:solidFill>
            <a:round/>
            <a:headEnd/>
            <a:tailEnd/>
          </a:ln>
          <a:effectLst/>
        </p:spPr>
        <p:txBody>
          <a:bodyPr wrap="none" anchor="ctr"/>
          <a:lstStyle/>
          <a:p>
            <a:endParaRPr lang="zh-CN" altLang="en-US"/>
          </a:p>
        </p:txBody>
      </p:sp>
      <p:sp>
        <p:nvSpPr>
          <p:cNvPr id="187400" name="Oval 8"/>
          <p:cNvSpPr>
            <a:spLocks noChangeArrowheads="1"/>
          </p:cNvSpPr>
          <p:nvPr/>
        </p:nvSpPr>
        <p:spPr bwMode="auto">
          <a:xfrm>
            <a:off x="646113" y="4402286"/>
            <a:ext cx="73025" cy="71437"/>
          </a:xfrm>
          <a:prstGeom prst="ellipse">
            <a:avLst/>
          </a:prstGeom>
          <a:solidFill>
            <a:srgbClr val="FF3300"/>
          </a:solidFill>
          <a:ln w="9525">
            <a:solidFill>
              <a:srgbClr val="FF3300"/>
            </a:solidFill>
            <a:round/>
            <a:headEnd/>
            <a:tailEnd/>
          </a:ln>
          <a:effectLst/>
        </p:spPr>
        <p:txBody>
          <a:bodyPr wrap="none" anchor="ctr"/>
          <a:lstStyle/>
          <a:p>
            <a:endParaRPr lang="zh-CN" altLang="en-US"/>
          </a:p>
        </p:txBody>
      </p:sp>
      <p:sp>
        <p:nvSpPr>
          <p:cNvPr id="187401" name="Oval 9"/>
          <p:cNvSpPr>
            <a:spLocks noChangeArrowheads="1"/>
          </p:cNvSpPr>
          <p:nvPr/>
        </p:nvSpPr>
        <p:spPr bwMode="auto">
          <a:xfrm>
            <a:off x="657225" y="3932386"/>
            <a:ext cx="73025" cy="71437"/>
          </a:xfrm>
          <a:prstGeom prst="ellipse">
            <a:avLst/>
          </a:prstGeom>
          <a:solidFill>
            <a:srgbClr val="FF3300"/>
          </a:solidFill>
          <a:ln w="9525">
            <a:solidFill>
              <a:srgbClr val="FF3300"/>
            </a:solidFill>
            <a:round/>
            <a:headEnd/>
            <a:tailEnd/>
          </a:ln>
          <a:effectLst/>
        </p:spPr>
        <p:txBody>
          <a:bodyPr wrap="none" anchor="ctr"/>
          <a:lstStyle/>
          <a:p>
            <a:endParaRPr lang="zh-CN" altLang="en-US"/>
          </a:p>
        </p:txBody>
      </p:sp>
      <p:sp>
        <p:nvSpPr>
          <p:cNvPr id="187402" name="Oval 10"/>
          <p:cNvSpPr>
            <a:spLocks noChangeArrowheads="1"/>
          </p:cNvSpPr>
          <p:nvPr/>
        </p:nvSpPr>
        <p:spPr bwMode="auto">
          <a:xfrm>
            <a:off x="657225" y="3605361"/>
            <a:ext cx="73025" cy="71437"/>
          </a:xfrm>
          <a:prstGeom prst="ellipse">
            <a:avLst/>
          </a:prstGeom>
          <a:solidFill>
            <a:srgbClr val="FF3300"/>
          </a:solidFill>
          <a:ln w="9525">
            <a:solidFill>
              <a:srgbClr val="FF3300"/>
            </a:solidFill>
            <a:round/>
            <a:headEnd/>
            <a:tailEnd/>
          </a:ln>
          <a:effectLst/>
        </p:spPr>
        <p:txBody>
          <a:bodyPr wrap="none" anchor="ctr"/>
          <a:lstStyle/>
          <a:p>
            <a:pPr algn="ctr"/>
            <a:endParaRPr lang="zh-CN" altLang="zh-CN">
              <a:solidFill>
                <a:schemeClr val="accent2"/>
              </a:solidFill>
            </a:endParaRPr>
          </a:p>
        </p:txBody>
      </p:sp>
      <p:sp>
        <p:nvSpPr>
          <p:cNvPr id="187404" name="Oval 12"/>
          <p:cNvSpPr>
            <a:spLocks noChangeArrowheads="1"/>
          </p:cNvSpPr>
          <p:nvPr/>
        </p:nvSpPr>
        <p:spPr bwMode="auto">
          <a:xfrm>
            <a:off x="657225" y="2076598"/>
            <a:ext cx="73025" cy="71438"/>
          </a:xfrm>
          <a:prstGeom prst="ellipse">
            <a:avLst/>
          </a:prstGeom>
          <a:solidFill>
            <a:srgbClr val="FF3300"/>
          </a:solidFill>
          <a:ln w="9525">
            <a:solidFill>
              <a:srgbClr val="FF3300"/>
            </a:solidFill>
            <a:round/>
            <a:headEnd/>
            <a:tailEnd/>
          </a:ln>
          <a:effectLst/>
        </p:spPr>
        <p:txBody>
          <a:bodyPr wrap="none" anchor="ctr"/>
          <a:lstStyle/>
          <a:p>
            <a:endParaRPr lang="zh-CN" altLang="en-US"/>
          </a:p>
        </p:txBody>
      </p:sp>
      <p:pic>
        <p:nvPicPr>
          <p:cNvPr id="187406" name="Picture 14"/>
          <p:cNvPicPr>
            <a:picLocks noChangeAspect="1" noChangeArrowheads="1"/>
          </p:cNvPicPr>
          <p:nvPr/>
        </p:nvPicPr>
        <p:blipFill>
          <a:blip r:embed="rId3"/>
          <a:srcRect/>
          <a:stretch>
            <a:fillRect/>
          </a:stretch>
        </p:blipFill>
        <p:spPr bwMode="auto">
          <a:xfrm>
            <a:off x="817563" y="1643211"/>
            <a:ext cx="7715250" cy="4810125"/>
          </a:xfrm>
          <a:prstGeom prst="rect">
            <a:avLst/>
          </a:prstGeom>
          <a:noFill/>
          <a:ln w="9525">
            <a:noFill/>
            <a:miter lim="800000"/>
            <a:headEnd/>
            <a:tailEnd/>
          </a:ln>
          <a:effectLst/>
        </p:spPr>
      </p:pic>
    </p:spTree>
    <p:extLst>
      <p:ext uri="{BB962C8B-B14F-4D97-AF65-F5344CB8AC3E}">
        <p14:creationId xmlns:p14="http://schemas.microsoft.com/office/powerpoint/2010/main" val="2339590090"/>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2"/>
          <p:cNvSpPr>
            <a:spLocks noGrp="1" noChangeArrowheads="1"/>
          </p:cNvSpPr>
          <p:nvPr>
            <p:ph type="title"/>
          </p:nvPr>
        </p:nvSpPr>
        <p:spPr>
          <a:xfrm>
            <a:off x="685800" y="692696"/>
            <a:ext cx="7772400" cy="1143000"/>
          </a:xfrm>
        </p:spPr>
        <p:txBody>
          <a:bodyPr/>
          <a:lstStyle/>
          <a:p>
            <a:r>
              <a:rPr lang="en-US" altLang="zh-CN" dirty="0">
                <a:latin typeface="微软雅黑" pitchFamily="34" charset="-122"/>
                <a:ea typeface="微软雅黑" pitchFamily="34" charset="-122"/>
              </a:rPr>
              <a:t>*</a:t>
            </a:r>
            <a:r>
              <a:rPr lang="en-US" altLang="zh-CN" dirty="0" err="1">
                <a:latin typeface="微软雅黑" pitchFamily="34" charset="-122"/>
                <a:ea typeface="微软雅黑" pitchFamily="34" charset="-122"/>
              </a:rPr>
              <a:t>param</a:t>
            </a:r>
            <a:r>
              <a:rPr lang="en-US" altLang="zh-CN" dirty="0">
                <a:latin typeface="微软雅黑" pitchFamily="34" charset="-122"/>
                <a:ea typeface="微软雅黑" pitchFamily="34" charset="-122"/>
              </a:rPr>
              <a:t> </a:t>
            </a:r>
            <a:r>
              <a:rPr lang="zh-CN" altLang="en-US" dirty="0">
                <a:latin typeface="微软雅黑" pitchFamily="34" charset="-122"/>
                <a:ea typeface="微软雅黑" pitchFamily="34" charset="-122"/>
              </a:rPr>
              <a:t>标签</a:t>
            </a:r>
          </a:p>
        </p:txBody>
      </p:sp>
      <p:sp>
        <p:nvSpPr>
          <p:cNvPr id="184323" name="Rectangle 3"/>
          <p:cNvSpPr>
            <a:spLocks noGrp="1" noChangeArrowheads="1"/>
          </p:cNvSpPr>
          <p:nvPr>
            <p:ph type="body" idx="1"/>
          </p:nvPr>
        </p:nvSpPr>
        <p:spPr>
          <a:xfrm>
            <a:off x="395288" y="1857921"/>
            <a:ext cx="8353425" cy="4319588"/>
          </a:xfrm>
        </p:spPr>
        <p:txBody>
          <a:bodyPr/>
          <a:lstStyle/>
          <a:p>
            <a:pPr>
              <a:lnSpc>
                <a:spcPct val="100000"/>
              </a:lnSpc>
            </a:pPr>
            <a:r>
              <a:rPr lang="en-US" altLang="zh-CN" sz="2400" dirty="0" err="1">
                <a:latin typeface="微软雅黑" pitchFamily="34" charset="-122"/>
                <a:ea typeface="微软雅黑" pitchFamily="34" charset="-122"/>
              </a:rPr>
              <a:t>param</a:t>
            </a:r>
            <a:r>
              <a:rPr lang="en-US" altLang="zh-CN" sz="2400" dirty="0">
                <a:latin typeface="微软雅黑" pitchFamily="34" charset="-122"/>
                <a:ea typeface="微软雅黑" pitchFamily="34" charset="-122"/>
              </a:rPr>
              <a:t> </a:t>
            </a:r>
            <a:r>
              <a:rPr lang="zh-CN" altLang="en-US" sz="2400" dirty="0">
                <a:latin typeface="微软雅黑" pitchFamily="34" charset="-122"/>
                <a:ea typeface="微软雅黑" pitchFamily="34" charset="-122"/>
              </a:rPr>
              <a:t>标签用来把一个参数传递给包含着它的那个标签</a:t>
            </a:r>
          </a:p>
          <a:p>
            <a:pPr>
              <a:lnSpc>
                <a:spcPct val="100000"/>
              </a:lnSpc>
            </a:pPr>
            <a:endParaRPr lang="zh-CN" altLang="en-US" sz="2400" dirty="0">
              <a:latin typeface="微软雅黑" pitchFamily="34" charset="-122"/>
              <a:ea typeface="微软雅黑" pitchFamily="34" charset="-122"/>
            </a:endParaRPr>
          </a:p>
          <a:p>
            <a:pPr>
              <a:lnSpc>
                <a:spcPct val="100000"/>
              </a:lnSpc>
            </a:pPr>
            <a:endParaRPr lang="zh-CN" altLang="en-US" sz="2400" dirty="0">
              <a:latin typeface="微软雅黑" pitchFamily="34" charset="-122"/>
              <a:ea typeface="微软雅黑" pitchFamily="34" charset="-122"/>
            </a:endParaRPr>
          </a:p>
          <a:p>
            <a:pPr>
              <a:lnSpc>
                <a:spcPct val="100000"/>
              </a:lnSpc>
            </a:pPr>
            <a:endParaRPr lang="zh-CN" altLang="en-US" sz="2400" dirty="0">
              <a:latin typeface="微软雅黑" pitchFamily="34" charset="-122"/>
              <a:ea typeface="微软雅黑" pitchFamily="34" charset="-122"/>
            </a:endParaRPr>
          </a:p>
          <a:p>
            <a:pPr>
              <a:lnSpc>
                <a:spcPct val="100000"/>
              </a:lnSpc>
            </a:pPr>
            <a:r>
              <a:rPr lang="zh-CN" altLang="en-US" sz="2400" dirty="0">
                <a:latin typeface="微软雅黑" pitchFamily="34" charset="-122"/>
                <a:ea typeface="微软雅黑" pitchFamily="34" charset="-122"/>
              </a:rPr>
              <a:t>无论在给出 </a:t>
            </a:r>
            <a:r>
              <a:rPr lang="en-US" altLang="zh-CN" sz="2400" dirty="0">
                <a:latin typeface="微软雅黑" pitchFamily="34" charset="-122"/>
                <a:ea typeface="微软雅黑" pitchFamily="34" charset="-122"/>
              </a:rPr>
              <a:t>value </a:t>
            </a:r>
            <a:r>
              <a:rPr lang="zh-CN" altLang="en-US" sz="2400" dirty="0">
                <a:latin typeface="微软雅黑" pitchFamily="34" charset="-122"/>
                <a:ea typeface="微软雅黑" pitchFamily="34" charset="-122"/>
              </a:rPr>
              <a:t>值时有没有使用 </a:t>
            </a:r>
            <a:r>
              <a:rPr lang="en-US" altLang="zh-CN" sz="2400" dirty="0">
                <a:latin typeface="微软雅黑" pitchFamily="34" charset="-122"/>
                <a:ea typeface="微软雅黑" pitchFamily="34" charset="-122"/>
              </a:rPr>
              <a:t>%{}, </a:t>
            </a:r>
            <a:r>
              <a:rPr lang="en-US" altLang="zh-CN" sz="2400" b="1" dirty="0">
                <a:solidFill>
                  <a:srgbClr val="FF3300"/>
                </a:solidFill>
                <a:latin typeface="微软雅黑" pitchFamily="34" charset="-122"/>
                <a:ea typeface="微软雅黑" pitchFamily="34" charset="-122"/>
              </a:rPr>
              <a:t>Struts </a:t>
            </a:r>
            <a:r>
              <a:rPr lang="zh-CN" altLang="en-US" sz="2400" b="1" dirty="0">
                <a:solidFill>
                  <a:srgbClr val="FF3300"/>
                </a:solidFill>
                <a:latin typeface="微软雅黑" pitchFamily="34" charset="-122"/>
                <a:ea typeface="微软雅黑" pitchFamily="34" charset="-122"/>
              </a:rPr>
              <a:t>都会对它进行 </a:t>
            </a:r>
            <a:r>
              <a:rPr lang="en-US" altLang="zh-CN" sz="2400" b="1" dirty="0" err="1">
                <a:solidFill>
                  <a:srgbClr val="FF3300"/>
                </a:solidFill>
                <a:latin typeface="微软雅黑" pitchFamily="34" charset="-122"/>
                <a:ea typeface="微软雅黑" pitchFamily="34" charset="-122"/>
              </a:rPr>
              <a:t>ognl</a:t>
            </a:r>
            <a:r>
              <a:rPr lang="en-US" altLang="zh-CN" sz="2400" b="1" dirty="0">
                <a:solidFill>
                  <a:srgbClr val="FF3300"/>
                </a:solidFill>
                <a:latin typeface="微软雅黑" pitchFamily="34" charset="-122"/>
                <a:ea typeface="微软雅黑" pitchFamily="34" charset="-122"/>
              </a:rPr>
              <a:t> </a:t>
            </a:r>
            <a:r>
              <a:rPr lang="zh-CN" altLang="en-US" sz="2400" b="1" dirty="0">
                <a:solidFill>
                  <a:srgbClr val="FF3300"/>
                </a:solidFill>
                <a:latin typeface="微软雅黑" pitchFamily="34" charset="-122"/>
                <a:ea typeface="微软雅黑" pitchFamily="34" charset="-122"/>
              </a:rPr>
              <a:t>求值</a:t>
            </a:r>
          </a:p>
          <a:p>
            <a:pPr>
              <a:lnSpc>
                <a:spcPct val="100000"/>
              </a:lnSpc>
            </a:pPr>
            <a:r>
              <a:rPr lang="zh-CN" altLang="en-US" sz="2400" dirty="0">
                <a:latin typeface="微软雅黑" pitchFamily="34" charset="-122"/>
                <a:ea typeface="微软雅黑" pitchFamily="34" charset="-122"/>
              </a:rPr>
              <a:t>如果想传递一个 </a:t>
            </a:r>
            <a:r>
              <a:rPr lang="en-US" altLang="zh-CN" sz="2400" dirty="0">
                <a:latin typeface="微软雅黑" pitchFamily="34" charset="-122"/>
                <a:ea typeface="微软雅黑" pitchFamily="34" charset="-122"/>
              </a:rPr>
              <a:t>String </a:t>
            </a:r>
            <a:r>
              <a:rPr lang="zh-CN" altLang="en-US" sz="2400" dirty="0">
                <a:latin typeface="微软雅黑" pitchFamily="34" charset="-122"/>
                <a:ea typeface="微软雅黑" pitchFamily="34" charset="-122"/>
              </a:rPr>
              <a:t>类型的字符串作为参数值</a:t>
            </a:r>
            <a:r>
              <a:rPr lang="en-US" altLang="zh-CN" sz="2400" dirty="0">
                <a:latin typeface="微软雅黑" pitchFamily="34" charset="-122"/>
                <a:ea typeface="微软雅黑" pitchFamily="34" charset="-122"/>
              </a:rPr>
              <a:t>, </a:t>
            </a:r>
            <a:r>
              <a:rPr lang="zh-CN" altLang="en-US" sz="2400" dirty="0">
                <a:latin typeface="微软雅黑" pitchFamily="34" charset="-122"/>
                <a:ea typeface="微软雅黑" pitchFamily="34" charset="-122"/>
              </a:rPr>
              <a:t>必须把它用</a:t>
            </a:r>
            <a:r>
              <a:rPr lang="zh-CN" altLang="en-US" sz="2400" b="1" dirty="0">
                <a:solidFill>
                  <a:srgbClr val="FF3300"/>
                </a:solidFill>
                <a:latin typeface="微软雅黑" pitchFamily="34" charset="-122"/>
                <a:ea typeface="微软雅黑" pitchFamily="34" charset="-122"/>
              </a:rPr>
              <a:t>单引号</a:t>
            </a:r>
            <a:r>
              <a:rPr lang="zh-CN" altLang="en-US" sz="2400" dirty="0">
                <a:latin typeface="微软雅黑" pitchFamily="34" charset="-122"/>
                <a:ea typeface="微软雅黑" pitchFamily="34" charset="-122"/>
              </a:rPr>
              <a:t>括起来</a:t>
            </a:r>
            <a:r>
              <a:rPr lang="en-US" altLang="zh-CN" sz="2400" dirty="0">
                <a:latin typeface="微软雅黑" pitchFamily="34" charset="-122"/>
                <a:ea typeface="微软雅黑" pitchFamily="34" charset="-122"/>
              </a:rPr>
              <a:t>. </a:t>
            </a:r>
          </a:p>
          <a:p>
            <a:pPr>
              <a:lnSpc>
                <a:spcPct val="100000"/>
              </a:lnSpc>
            </a:pPr>
            <a:r>
              <a:rPr lang="zh-CN" altLang="en-US" sz="2400" dirty="0">
                <a:latin typeface="微软雅黑" pitchFamily="34" charset="-122"/>
                <a:ea typeface="微软雅黑" pitchFamily="34" charset="-122"/>
              </a:rPr>
              <a:t>可以把 </a:t>
            </a:r>
            <a:r>
              <a:rPr lang="en-US" altLang="zh-CN" sz="2400" dirty="0">
                <a:latin typeface="微软雅黑" pitchFamily="34" charset="-122"/>
                <a:ea typeface="微软雅黑" pitchFamily="34" charset="-122"/>
              </a:rPr>
              <a:t>value </a:t>
            </a:r>
            <a:r>
              <a:rPr lang="zh-CN" altLang="en-US" sz="2400" dirty="0">
                <a:latin typeface="微软雅黑" pitchFamily="34" charset="-122"/>
                <a:ea typeface="微软雅黑" pitchFamily="34" charset="-122"/>
              </a:rPr>
              <a:t>属性的值写在开始标签和结束标签之间</a:t>
            </a:r>
            <a:r>
              <a:rPr lang="en-US" altLang="zh-CN" sz="2400" dirty="0">
                <a:latin typeface="微软雅黑" pitchFamily="34" charset="-122"/>
                <a:ea typeface="微软雅黑" pitchFamily="34" charset="-122"/>
              </a:rPr>
              <a:t>. </a:t>
            </a:r>
            <a:r>
              <a:rPr lang="zh-CN" altLang="en-US" sz="2400" b="1" dirty="0">
                <a:solidFill>
                  <a:srgbClr val="FF3300"/>
                </a:solidFill>
                <a:latin typeface="微软雅黑" pitchFamily="34" charset="-122"/>
                <a:ea typeface="微软雅黑" pitchFamily="34" charset="-122"/>
              </a:rPr>
              <a:t>利用这种方式来传递一个</a:t>
            </a:r>
            <a:r>
              <a:rPr lang="zh-CN" altLang="en-US" sz="2400" dirty="0">
                <a:solidFill>
                  <a:srgbClr val="FF3300"/>
                </a:solidFill>
                <a:latin typeface="微软雅黑" pitchFamily="34" charset="-122"/>
                <a:ea typeface="微软雅黑" pitchFamily="34" charset="-122"/>
              </a:rPr>
              <a:t> </a:t>
            </a:r>
            <a:r>
              <a:rPr lang="en-US" altLang="zh-CN" sz="2400" dirty="0">
                <a:solidFill>
                  <a:srgbClr val="FF3300"/>
                </a:solidFill>
                <a:latin typeface="微软雅黑" pitchFamily="34" charset="-122"/>
                <a:ea typeface="微软雅黑" pitchFamily="34" charset="-122"/>
              </a:rPr>
              <a:t>EL </a:t>
            </a:r>
            <a:r>
              <a:rPr lang="zh-CN" altLang="en-US" sz="2400" b="1" dirty="0">
                <a:solidFill>
                  <a:srgbClr val="FF3300"/>
                </a:solidFill>
                <a:latin typeface="微软雅黑" pitchFamily="34" charset="-122"/>
                <a:ea typeface="微软雅黑" pitchFamily="34" charset="-122"/>
              </a:rPr>
              <a:t>表达式的值</a:t>
            </a:r>
          </a:p>
        </p:txBody>
      </p:sp>
      <p:pic>
        <p:nvPicPr>
          <p:cNvPr id="184324" name="Picture 4"/>
          <p:cNvPicPr>
            <a:picLocks noChangeAspect="1" noChangeArrowheads="1"/>
          </p:cNvPicPr>
          <p:nvPr/>
        </p:nvPicPr>
        <p:blipFill>
          <a:blip r:embed="rId2"/>
          <a:srcRect/>
          <a:stretch>
            <a:fillRect/>
          </a:stretch>
        </p:blipFill>
        <p:spPr bwMode="auto">
          <a:xfrm>
            <a:off x="917575" y="2479180"/>
            <a:ext cx="6010275" cy="962025"/>
          </a:xfrm>
          <a:prstGeom prst="rect">
            <a:avLst/>
          </a:prstGeom>
          <a:noFill/>
          <a:ln w="9525">
            <a:noFill/>
            <a:miter lim="800000"/>
            <a:headEnd/>
            <a:tailEnd/>
          </a:ln>
          <a:effectLst/>
        </p:spPr>
      </p:pic>
      <p:sp>
        <p:nvSpPr>
          <p:cNvPr id="184326" name="Oval 6"/>
          <p:cNvSpPr>
            <a:spLocks noChangeArrowheads="1"/>
          </p:cNvSpPr>
          <p:nvPr/>
        </p:nvSpPr>
        <p:spPr bwMode="auto">
          <a:xfrm>
            <a:off x="755650" y="2922093"/>
            <a:ext cx="73025" cy="71437"/>
          </a:xfrm>
          <a:prstGeom prst="ellipse">
            <a:avLst/>
          </a:prstGeom>
          <a:solidFill>
            <a:srgbClr val="FF3300"/>
          </a:solidFill>
          <a:ln w="9525">
            <a:solidFill>
              <a:srgbClr val="FF3300"/>
            </a:solidFill>
            <a:round/>
            <a:headEnd/>
            <a:tailEnd/>
          </a:ln>
          <a:effectLst/>
        </p:spPr>
        <p:txBody>
          <a:bodyPr wrap="none" anchor="ctr"/>
          <a:lstStyle/>
          <a:p>
            <a:endParaRPr lang="zh-CN" altLang="en-US"/>
          </a:p>
        </p:txBody>
      </p:sp>
      <p:sp>
        <p:nvSpPr>
          <p:cNvPr id="184327" name="Oval 7"/>
          <p:cNvSpPr>
            <a:spLocks noChangeArrowheads="1"/>
          </p:cNvSpPr>
          <p:nvPr/>
        </p:nvSpPr>
        <p:spPr bwMode="auto">
          <a:xfrm>
            <a:off x="757238" y="3249118"/>
            <a:ext cx="73025" cy="71437"/>
          </a:xfrm>
          <a:prstGeom prst="ellipse">
            <a:avLst/>
          </a:prstGeom>
          <a:solidFill>
            <a:srgbClr val="FF3300"/>
          </a:solidFill>
          <a:ln w="9525">
            <a:solidFill>
              <a:srgbClr val="FF3300"/>
            </a:solidFill>
            <a:round/>
            <a:headEnd/>
            <a:tailEnd/>
          </a:ln>
          <a:effectLst/>
        </p:spPr>
        <p:txBody>
          <a:bodyPr wrap="none" anchor="ctr"/>
          <a:lstStyle/>
          <a:p>
            <a:endParaRPr lang="zh-CN" altLang="en-US"/>
          </a:p>
        </p:txBody>
      </p:sp>
    </p:spTree>
    <p:extLst>
      <p:ext uri="{BB962C8B-B14F-4D97-AF65-F5344CB8AC3E}">
        <p14:creationId xmlns:p14="http://schemas.microsoft.com/office/powerpoint/2010/main" val="3720574274"/>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2"/>
          <p:cNvSpPr>
            <a:spLocks noGrp="1" noChangeArrowheads="1"/>
          </p:cNvSpPr>
          <p:nvPr>
            <p:ph type="title"/>
          </p:nvPr>
        </p:nvSpPr>
        <p:spPr>
          <a:xfrm>
            <a:off x="832048" y="548680"/>
            <a:ext cx="7772400" cy="1143000"/>
          </a:xfrm>
        </p:spPr>
        <p:txBody>
          <a:bodyPr/>
          <a:lstStyle/>
          <a:p>
            <a:r>
              <a:rPr lang="en-US" altLang="zh-CN" dirty="0">
                <a:latin typeface="微软雅黑" pitchFamily="34" charset="-122"/>
                <a:ea typeface="微软雅黑" pitchFamily="34" charset="-122"/>
              </a:rPr>
              <a:t>*set </a:t>
            </a:r>
            <a:r>
              <a:rPr lang="zh-CN" altLang="en-US" dirty="0">
                <a:latin typeface="微软雅黑" pitchFamily="34" charset="-122"/>
                <a:ea typeface="微软雅黑" pitchFamily="34" charset="-122"/>
              </a:rPr>
              <a:t>标签</a:t>
            </a:r>
          </a:p>
        </p:txBody>
      </p:sp>
      <p:sp>
        <p:nvSpPr>
          <p:cNvPr id="189443" name="Rectangle 3"/>
          <p:cNvSpPr>
            <a:spLocks noGrp="1" noChangeArrowheads="1"/>
          </p:cNvSpPr>
          <p:nvPr>
            <p:ph type="body" idx="1"/>
          </p:nvPr>
        </p:nvSpPr>
        <p:spPr>
          <a:xfrm>
            <a:off x="251470" y="1700808"/>
            <a:ext cx="8208962" cy="3960440"/>
          </a:xfrm>
        </p:spPr>
        <p:txBody>
          <a:bodyPr/>
          <a:lstStyle/>
          <a:p>
            <a:r>
              <a:rPr lang="en-US" altLang="zh-CN" sz="2400" dirty="0">
                <a:latin typeface="微软雅黑" pitchFamily="34" charset="-122"/>
                <a:ea typeface="微软雅黑" pitchFamily="34" charset="-122"/>
              </a:rPr>
              <a:t>set </a:t>
            </a:r>
            <a:r>
              <a:rPr lang="zh-CN" altLang="en-US" sz="2400" dirty="0">
                <a:latin typeface="微软雅黑" pitchFamily="34" charset="-122"/>
                <a:ea typeface="微软雅黑" pitchFamily="34" charset="-122"/>
              </a:rPr>
              <a:t>标签用来在以下 </a:t>
            </a:r>
            <a:r>
              <a:rPr lang="en-US" altLang="zh-CN" sz="2400" dirty="0">
                <a:latin typeface="微软雅黑" pitchFamily="34" charset="-122"/>
                <a:ea typeface="微软雅黑" pitchFamily="34" charset="-122"/>
              </a:rPr>
              <a:t>Map </a:t>
            </a:r>
            <a:r>
              <a:rPr lang="zh-CN" altLang="en-US" sz="2400" dirty="0">
                <a:latin typeface="微软雅黑" pitchFamily="34" charset="-122"/>
                <a:ea typeface="微软雅黑" pitchFamily="34" charset="-122"/>
              </a:rPr>
              <a:t>对象里创建一个键值对</a:t>
            </a:r>
            <a:r>
              <a:rPr lang="en-US" altLang="zh-CN" sz="2400" dirty="0">
                <a:latin typeface="微软雅黑" pitchFamily="34" charset="-122"/>
                <a:ea typeface="微软雅黑" pitchFamily="34" charset="-122"/>
              </a:rPr>
              <a:t>:</a:t>
            </a:r>
          </a:p>
          <a:p>
            <a:pPr lvl="1"/>
            <a:r>
              <a:rPr lang="en-US" altLang="zh-CN" sz="2000" dirty="0" err="1">
                <a:latin typeface="微软雅黑" pitchFamily="34" charset="-122"/>
                <a:ea typeface="微软雅黑" pitchFamily="34" charset="-122"/>
              </a:rPr>
              <a:t>ValueStack</a:t>
            </a:r>
            <a:r>
              <a:rPr lang="en-US" altLang="zh-CN" sz="2000" dirty="0">
                <a:latin typeface="微软雅黑" pitchFamily="34" charset="-122"/>
                <a:ea typeface="微软雅黑" pitchFamily="34" charset="-122"/>
              </a:rPr>
              <a:t> </a:t>
            </a:r>
            <a:r>
              <a:rPr lang="zh-CN" altLang="en-US" sz="2000" dirty="0">
                <a:latin typeface="微软雅黑" pitchFamily="34" charset="-122"/>
                <a:ea typeface="微软雅黑" pitchFamily="34" charset="-122"/>
              </a:rPr>
              <a:t>值栈的 </a:t>
            </a:r>
            <a:r>
              <a:rPr lang="en-US" altLang="zh-CN" sz="2000" dirty="0" err="1">
                <a:latin typeface="微软雅黑" pitchFamily="34" charset="-122"/>
                <a:ea typeface="微软雅黑" pitchFamily="34" charset="-122"/>
              </a:rPr>
              <a:t>ContextMap</a:t>
            </a:r>
            <a:r>
              <a:rPr lang="en-US" altLang="zh-CN" sz="2000" dirty="0">
                <a:latin typeface="微软雅黑" pitchFamily="34" charset="-122"/>
                <a:ea typeface="微软雅黑" pitchFamily="34" charset="-122"/>
              </a:rPr>
              <a:t> </a:t>
            </a:r>
            <a:r>
              <a:rPr lang="zh-CN" altLang="en-US" sz="2000" dirty="0">
                <a:latin typeface="微软雅黑" pitchFamily="34" charset="-122"/>
                <a:ea typeface="微软雅黑" pitchFamily="34" charset="-122"/>
              </a:rPr>
              <a:t>值栈</a:t>
            </a:r>
          </a:p>
          <a:p>
            <a:pPr lvl="1"/>
            <a:r>
              <a:rPr lang="en-US" altLang="zh-CN" sz="2000" dirty="0">
                <a:latin typeface="微软雅黑" pitchFamily="34" charset="-122"/>
                <a:ea typeface="微软雅黑" pitchFamily="34" charset="-122"/>
              </a:rPr>
              <a:t>Map </a:t>
            </a:r>
            <a:r>
              <a:rPr lang="zh-CN" altLang="en-US" sz="2000" dirty="0">
                <a:latin typeface="微软雅黑" pitchFamily="34" charset="-122"/>
                <a:ea typeface="微软雅黑" pitchFamily="34" charset="-122"/>
              </a:rPr>
              <a:t>类型的 </a:t>
            </a:r>
            <a:r>
              <a:rPr lang="en-US" altLang="zh-CN" sz="2000" dirty="0">
                <a:latin typeface="微软雅黑" pitchFamily="34" charset="-122"/>
                <a:ea typeface="微软雅黑" pitchFamily="34" charset="-122"/>
              </a:rPr>
              <a:t>session </a:t>
            </a:r>
            <a:r>
              <a:rPr lang="zh-CN" altLang="en-US" sz="2000" dirty="0">
                <a:latin typeface="微软雅黑" pitchFamily="34" charset="-122"/>
                <a:ea typeface="微软雅黑" pitchFamily="34" charset="-122"/>
              </a:rPr>
              <a:t>对象</a:t>
            </a:r>
          </a:p>
          <a:p>
            <a:pPr lvl="1"/>
            <a:r>
              <a:rPr lang="en-US" altLang="zh-CN" sz="2000" dirty="0">
                <a:latin typeface="微软雅黑" pitchFamily="34" charset="-122"/>
                <a:ea typeface="微软雅黑" pitchFamily="34" charset="-122"/>
              </a:rPr>
              <a:t>Map </a:t>
            </a:r>
            <a:r>
              <a:rPr lang="zh-CN" altLang="en-US" sz="2000" dirty="0">
                <a:latin typeface="微软雅黑" pitchFamily="34" charset="-122"/>
                <a:ea typeface="微软雅黑" pitchFamily="34" charset="-122"/>
              </a:rPr>
              <a:t>类型的 </a:t>
            </a:r>
            <a:r>
              <a:rPr lang="en-US" altLang="zh-CN" sz="2000" dirty="0">
                <a:latin typeface="微软雅黑" pitchFamily="34" charset="-122"/>
                <a:ea typeface="微软雅黑" pitchFamily="34" charset="-122"/>
              </a:rPr>
              <a:t>application </a:t>
            </a:r>
            <a:r>
              <a:rPr lang="zh-CN" altLang="en-US" sz="2000" dirty="0">
                <a:latin typeface="微软雅黑" pitchFamily="34" charset="-122"/>
                <a:ea typeface="微软雅黑" pitchFamily="34" charset="-122"/>
              </a:rPr>
              <a:t>对象</a:t>
            </a:r>
          </a:p>
          <a:p>
            <a:pPr lvl="1"/>
            <a:r>
              <a:rPr lang="en-US" altLang="zh-CN" sz="2000" dirty="0">
                <a:latin typeface="微软雅黑" pitchFamily="34" charset="-122"/>
                <a:ea typeface="微软雅黑" pitchFamily="34" charset="-122"/>
              </a:rPr>
              <a:t>Map </a:t>
            </a:r>
            <a:r>
              <a:rPr lang="zh-CN" altLang="en-US" sz="2000" dirty="0">
                <a:latin typeface="微软雅黑" pitchFamily="34" charset="-122"/>
                <a:ea typeface="微软雅黑" pitchFamily="34" charset="-122"/>
              </a:rPr>
              <a:t>类型的 </a:t>
            </a:r>
            <a:r>
              <a:rPr lang="en-US" altLang="zh-CN" sz="2000" dirty="0">
                <a:latin typeface="微软雅黑" pitchFamily="34" charset="-122"/>
                <a:ea typeface="微软雅黑" pitchFamily="34" charset="-122"/>
              </a:rPr>
              <a:t>request </a:t>
            </a:r>
            <a:r>
              <a:rPr lang="zh-CN" altLang="en-US" sz="2000" dirty="0">
                <a:latin typeface="微软雅黑" pitchFamily="34" charset="-122"/>
                <a:ea typeface="微软雅黑" pitchFamily="34" charset="-122"/>
              </a:rPr>
              <a:t>对象</a:t>
            </a:r>
          </a:p>
          <a:p>
            <a:pPr lvl="1"/>
            <a:r>
              <a:rPr lang="en-US" altLang="zh-CN" sz="2000" dirty="0">
                <a:latin typeface="微软雅黑" pitchFamily="34" charset="-122"/>
                <a:ea typeface="微软雅黑" pitchFamily="34" charset="-122"/>
              </a:rPr>
              <a:t>Map </a:t>
            </a:r>
            <a:r>
              <a:rPr lang="zh-CN" altLang="en-US" sz="2000" dirty="0">
                <a:latin typeface="微软雅黑" pitchFamily="34" charset="-122"/>
                <a:ea typeface="微软雅黑" pitchFamily="34" charset="-122"/>
              </a:rPr>
              <a:t>类型的 </a:t>
            </a:r>
            <a:r>
              <a:rPr lang="en-US" altLang="zh-CN" sz="2000" dirty="0">
                <a:latin typeface="微软雅黑" pitchFamily="34" charset="-122"/>
                <a:ea typeface="微软雅黑" pitchFamily="34" charset="-122"/>
              </a:rPr>
              <a:t>page </a:t>
            </a:r>
            <a:r>
              <a:rPr lang="zh-CN" altLang="en-US" sz="2000" dirty="0">
                <a:latin typeface="微软雅黑" pitchFamily="34" charset="-122"/>
                <a:ea typeface="微软雅黑" pitchFamily="34" charset="-122"/>
              </a:rPr>
              <a:t>对象</a:t>
            </a:r>
          </a:p>
          <a:p>
            <a:pPr lvl="1"/>
            <a:endParaRPr lang="zh-CN" altLang="en-US" sz="2000" dirty="0">
              <a:latin typeface="微软雅黑" pitchFamily="34" charset="-122"/>
              <a:ea typeface="微软雅黑" pitchFamily="34" charset="-122"/>
            </a:endParaRPr>
          </a:p>
          <a:p>
            <a:pPr lvl="1"/>
            <a:endParaRPr lang="zh-CN" altLang="en-US" sz="2000" dirty="0">
              <a:latin typeface="微软雅黑" pitchFamily="34" charset="-122"/>
              <a:ea typeface="微软雅黑" pitchFamily="34" charset="-122"/>
            </a:endParaRPr>
          </a:p>
          <a:p>
            <a:pPr lvl="1"/>
            <a:endParaRPr lang="zh-CN" altLang="en-US" sz="2000" dirty="0">
              <a:latin typeface="微软雅黑" pitchFamily="34" charset="-122"/>
              <a:ea typeface="微软雅黑" pitchFamily="34" charset="-122"/>
            </a:endParaRPr>
          </a:p>
          <a:p>
            <a:pPr lvl="1"/>
            <a:endParaRPr lang="en-US" altLang="zh-CN" sz="2000" dirty="0">
              <a:latin typeface="微软雅黑" pitchFamily="34" charset="-122"/>
              <a:ea typeface="微软雅黑" pitchFamily="34" charset="-122"/>
            </a:endParaRPr>
          </a:p>
        </p:txBody>
      </p:sp>
      <p:pic>
        <p:nvPicPr>
          <p:cNvPr id="189445" name="Picture 5"/>
          <p:cNvPicPr>
            <a:picLocks noChangeAspect="1" noChangeArrowheads="1"/>
          </p:cNvPicPr>
          <p:nvPr/>
        </p:nvPicPr>
        <p:blipFill>
          <a:blip r:embed="rId2"/>
          <a:srcRect/>
          <a:stretch>
            <a:fillRect/>
          </a:stretch>
        </p:blipFill>
        <p:spPr bwMode="auto">
          <a:xfrm>
            <a:off x="323850" y="4221088"/>
            <a:ext cx="8420100" cy="1257300"/>
          </a:xfrm>
          <a:prstGeom prst="rect">
            <a:avLst/>
          </a:prstGeom>
          <a:noFill/>
          <a:ln w="9525">
            <a:noFill/>
            <a:miter lim="800000"/>
            <a:headEnd/>
            <a:tailEnd/>
          </a:ln>
          <a:effectLst/>
        </p:spPr>
      </p:pic>
      <p:sp>
        <p:nvSpPr>
          <p:cNvPr id="189448" name="Oval 8"/>
          <p:cNvSpPr>
            <a:spLocks noChangeArrowheads="1"/>
          </p:cNvSpPr>
          <p:nvPr/>
        </p:nvSpPr>
        <p:spPr bwMode="auto">
          <a:xfrm>
            <a:off x="177800" y="4648125"/>
            <a:ext cx="73025" cy="71438"/>
          </a:xfrm>
          <a:prstGeom prst="ellipse">
            <a:avLst/>
          </a:prstGeom>
          <a:solidFill>
            <a:srgbClr val="FF3300"/>
          </a:solidFill>
          <a:ln w="9525">
            <a:solidFill>
              <a:srgbClr val="FF3300"/>
            </a:solidFill>
            <a:round/>
            <a:headEnd/>
            <a:tailEnd/>
          </a:ln>
          <a:effectLst/>
        </p:spPr>
        <p:txBody>
          <a:bodyPr wrap="none" anchor="ctr"/>
          <a:lstStyle/>
          <a:p>
            <a:endParaRPr lang="zh-CN" altLang="en-US"/>
          </a:p>
        </p:txBody>
      </p:sp>
      <p:sp>
        <p:nvSpPr>
          <p:cNvPr id="189449" name="Oval 9"/>
          <p:cNvSpPr>
            <a:spLocks noChangeArrowheads="1"/>
          </p:cNvSpPr>
          <p:nvPr/>
        </p:nvSpPr>
        <p:spPr bwMode="auto">
          <a:xfrm>
            <a:off x="177800" y="4968800"/>
            <a:ext cx="73025" cy="71438"/>
          </a:xfrm>
          <a:prstGeom prst="ellipse">
            <a:avLst/>
          </a:prstGeom>
          <a:solidFill>
            <a:srgbClr val="FF3300"/>
          </a:solidFill>
          <a:ln w="9525">
            <a:solidFill>
              <a:srgbClr val="FF3300"/>
            </a:solidFill>
            <a:round/>
            <a:headEnd/>
            <a:tailEnd/>
          </a:ln>
          <a:effectLst/>
        </p:spPr>
        <p:txBody>
          <a:bodyPr wrap="none" anchor="ctr"/>
          <a:lstStyle/>
          <a:p>
            <a:endParaRPr lang="zh-CN" altLang="en-US"/>
          </a:p>
        </p:txBody>
      </p:sp>
      <p:sp>
        <p:nvSpPr>
          <p:cNvPr id="189450" name="Oval 10"/>
          <p:cNvSpPr>
            <a:spLocks noChangeArrowheads="1"/>
          </p:cNvSpPr>
          <p:nvPr/>
        </p:nvSpPr>
        <p:spPr bwMode="auto">
          <a:xfrm>
            <a:off x="166688" y="5262488"/>
            <a:ext cx="73025" cy="71437"/>
          </a:xfrm>
          <a:prstGeom prst="ellipse">
            <a:avLst/>
          </a:prstGeom>
          <a:solidFill>
            <a:srgbClr val="FF3300"/>
          </a:solidFill>
          <a:ln w="9525">
            <a:solidFill>
              <a:srgbClr val="FF3300"/>
            </a:solidFill>
            <a:round/>
            <a:headEnd/>
            <a:tailEnd/>
          </a:ln>
          <a:effectLst/>
        </p:spPr>
        <p:txBody>
          <a:bodyPr wrap="none" anchor="ctr"/>
          <a:lstStyle/>
          <a:p>
            <a:endParaRPr lang="zh-CN" altLang="en-US"/>
          </a:p>
        </p:txBody>
      </p:sp>
    </p:spTree>
    <p:extLst>
      <p:ext uri="{BB962C8B-B14F-4D97-AF65-F5344CB8AC3E}">
        <p14:creationId xmlns:p14="http://schemas.microsoft.com/office/powerpoint/2010/main" val="1255746134"/>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2"/>
          <p:cNvSpPr>
            <a:spLocks noGrp="1" noChangeArrowheads="1"/>
          </p:cNvSpPr>
          <p:nvPr>
            <p:ph type="title"/>
          </p:nvPr>
        </p:nvSpPr>
        <p:spPr>
          <a:xfrm>
            <a:off x="755576" y="620688"/>
            <a:ext cx="7772400" cy="1143000"/>
          </a:xfrm>
        </p:spPr>
        <p:txBody>
          <a:bodyPr/>
          <a:lstStyle/>
          <a:p>
            <a:r>
              <a:rPr lang="en-US" altLang="zh-CN" dirty="0">
                <a:latin typeface="微软雅黑" pitchFamily="34" charset="-122"/>
                <a:ea typeface="微软雅黑" pitchFamily="34" charset="-122"/>
              </a:rPr>
              <a:t>*push </a:t>
            </a:r>
            <a:r>
              <a:rPr lang="zh-CN" altLang="en-US" dirty="0">
                <a:latin typeface="微软雅黑" pitchFamily="34" charset="-122"/>
                <a:ea typeface="微软雅黑" pitchFamily="34" charset="-122"/>
              </a:rPr>
              <a:t>标签</a:t>
            </a:r>
          </a:p>
        </p:txBody>
      </p:sp>
      <p:sp>
        <p:nvSpPr>
          <p:cNvPr id="188419" name="Rectangle 3"/>
          <p:cNvSpPr>
            <a:spLocks noGrp="1" noChangeArrowheads="1"/>
          </p:cNvSpPr>
          <p:nvPr>
            <p:ph type="body" idx="1"/>
          </p:nvPr>
        </p:nvSpPr>
        <p:spPr>
          <a:xfrm>
            <a:off x="251520" y="1772816"/>
            <a:ext cx="8569325" cy="3527500"/>
          </a:xfrm>
        </p:spPr>
        <p:txBody>
          <a:bodyPr/>
          <a:lstStyle/>
          <a:p>
            <a:r>
              <a:rPr lang="en-US" altLang="zh-CN" sz="2400" dirty="0">
                <a:latin typeface="微软雅黑" pitchFamily="34" charset="-122"/>
                <a:ea typeface="微软雅黑" pitchFamily="34" charset="-122"/>
              </a:rPr>
              <a:t>push </a:t>
            </a:r>
            <a:r>
              <a:rPr lang="zh-CN" altLang="en-US" sz="2400" dirty="0">
                <a:latin typeface="微软雅黑" pitchFamily="34" charset="-122"/>
                <a:ea typeface="微软雅黑" pitchFamily="34" charset="-122"/>
              </a:rPr>
              <a:t>标签的功能和 </a:t>
            </a:r>
            <a:r>
              <a:rPr lang="en-US" altLang="zh-CN" sz="2400" dirty="0">
                <a:latin typeface="微软雅黑" pitchFamily="34" charset="-122"/>
                <a:ea typeface="微软雅黑" pitchFamily="34" charset="-122"/>
              </a:rPr>
              <a:t>set </a:t>
            </a:r>
            <a:r>
              <a:rPr lang="zh-CN" altLang="en-US" sz="2400" dirty="0">
                <a:latin typeface="微软雅黑" pitchFamily="34" charset="-122"/>
                <a:ea typeface="微软雅黑" pitchFamily="34" charset="-122"/>
              </a:rPr>
              <a:t>标签类似</a:t>
            </a:r>
            <a:r>
              <a:rPr lang="en-US" altLang="zh-CN" sz="2400" dirty="0">
                <a:latin typeface="微软雅黑" pitchFamily="34" charset="-122"/>
                <a:ea typeface="微软雅黑" pitchFamily="34" charset="-122"/>
              </a:rPr>
              <a:t>.</a:t>
            </a:r>
          </a:p>
          <a:p>
            <a:r>
              <a:rPr lang="en-US" altLang="zh-CN" sz="2400" dirty="0">
                <a:latin typeface="微软雅黑" pitchFamily="34" charset="-122"/>
                <a:ea typeface="微软雅黑" pitchFamily="34" charset="-122"/>
              </a:rPr>
              <a:t>push </a:t>
            </a:r>
            <a:r>
              <a:rPr lang="zh-CN" altLang="en-US" sz="2400" dirty="0">
                <a:latin typeface="微软雅黑" pitchFamily="34" charset="-122"/>
                <a:ea typeface="微软雅黑" pitchFamily="34" charset="-122"/>
              </a:rPr>
              <a:t>标签将把一个对象</a:t>
            </a:r>
            <a:r>
              <a:rPr lang="zh-CN" altLang="en-US" sz="2400" b="1" dirty="0">
                <a:solidFill>
                  <a:srgbClr val="FF3300"/>
                </a:solidFill>
                <a:latin typeface="微软雅黑" pitchFamily="34" charset="-122"/>
                <a:ea typeface="微软雅黑" pitchFamily="34" charset="-122"/>
              </a:rPr>
              <a:t>压入 </a:t>
            </a:r>
            <a:r>
              <a:rPr lang="en-US" altLang="zh-CN" sz="2400" b="1" dirty="0" err="1">
                <a:solidFill>
                  <a:srgbClr val="FF3300"/>
                </a:solidFill>
                <a:latin typeface="微软雅黑" pitchFamily="34" charset="-122"/>
                <a:ea typeface="微软雅黑" pitchFamily="34" charset="-122"/>
              </a:rPr>
              <a:t>ValueStack</a:t>
            </a:r>
            <a:r>
              <a:rPr lang="en-US" altLang="zh-CN" sz="2400" dirty="0">
                <a:latin typeface="微软雅黑" pitchFamily="34" charset="-122"/>
                <a:ea typeface="微软雅黑" pitchFamily="34" charset="-122"/>
              </a:rPr>
              <a:t> </a:t>
            </a:r>
            <a:r>
              <a:rPr lang="zh-CN" altLang="en-US" sz="2400" dirty="0">
                <a:latin typeface="微软雅黑" pitchFamily="34" charset="-122"/>
                <a:ea typeface="微软雅黑" pitchFamily="34" charset="-122"/>
              </a:rPr>
              <a:t>而不是压入 </a:t>
            </a:r>
            <a:r>
              <a:rPr lang="en-US" altLang="zh-CN" sz="2400" dirty="0" err="1">
                <a:latin typeface="微软雅黑" pitchFamily="34" charset="-122"/>
                <a:ea typeface="微软雅黑" pitchFamily="34" charset="-122"/>
              </a:rPr>
              <a:t>ContextMap</a:t>
            </a:r>
            <a:r>
              <a:rPr lang="en-US" altLang="zh-CN" sz="2400" dirty="0">
                <a:latin typeface="微软雅黑" pitchFamily="34" charset="-122"/>
                <a:ea typeface="微软雅黑" pitchFamily="34" charset="-122"/>
              </a:rPr>
              <a:t>. </a:t>
            </a:r>
          </a:p>
          <a:p>
            <a:r>
              <a:rPr lang="en-US" altLang="zh-CN" sz="2400" dirty="0">
                <a:latin typeface="微软雅黑" pitchFamily="34" charset="-122"/>
                <a:ea typeface="微软雅黑" pitchFamily="34" charset="-122"/>
              </a:rPr>
              <a:t>push </a:t>
            </a:r>
            <a:r>
              <a:rPr lang="zh-CN" altLang="en-US" sz="2400" dirty="0">
                <a:latin typeface="微软雅黑" pitchFamily="34" charset="-122"/>
                <a:ea typeface="微软雅黑" pitchFamily="34" charset="-122"/>
              </a:rPr>
              <a:t>标签</a:t>
            </a:r>
            <a:r>
              <a:rPr lang="zh-CN" altLang="en-US" sz="2400" b="1" dirty="0">
                <a:solidFill>
                  <a:srgbClr val="FF3300"/>
                </a:solidFill>
                <a:latin typeface="微软雅黑" pitchFamily="34" charset="-122"/>
                <a:ea typeface="微软雅黑" pitchFamily="34" charset="-122"/>
              </a:rPr>
              <a:t>在标签起始时把一个对象压入栈</a:t>
            </a:r>
            <a:r>
              <a:rPr lang="en-US" altLang="zh-CN" sz="2400" b="1" dirty="0">
                <a:solidFill>
                  <a:srgbClr val="FF3300"/>
                </a:solidFill>
                <a:latin typeface="微软雅黑" pitchFamily="34" charset="-122"/>
                <a:ea typeface="微软雅黑" pitchFamily="34" charset="-122"/>
              </a:rPr>
              <a:t>, </a:t>
            </a:r>
            <a:r>
              <a:rPr lang="zh-CN" altLang="en-US" sz="2400" b="1" dirty="0">
                <a:solidFill>
                  <a:srgbClr val="FF3300"/>
                </a:solidFill>
                <a:latin typeface="微软雅黑" pitchFamily="34" charset="-122"/>
                <a:ea typeface="微软雅黑" pitchFamily="34" charset="-122"/>
              </a:rPr>
              <a:t>标签结束时将对象弹出栈</a:t>
            </a:r>
            <a:r>
              <a:rPr lang="en-US" altLang="zh-CN" sz="2400" dirty="0">
                <a:latin typeface="微软雅黑" pitchFamily="34" charset="-122"/>
                <a:ea typeface="微软雅黑" pitchFamily="34" charset="-122"/>
              </a:rPr>
              <a:t>.</a:t>
            </a:r>
          </a:p>
          <a:p>
            <a:endParaRPr lang="en-US" altLang="zh-CN" sz="2400" dirty="0">
              <a:latin typeface="微软雅黑" pitchFamily="34" charset="-122"/>
              <a:ea typeface="微软雅黑" pitchFamily="34" charset="-122"/>
            </a:endParaRPr>
          </a:p>
          <a:p>
            <a:endParaRPr lang="en-US" altLang="zh-CN" sz="2400" dirty="0">
              <a:latin typeface="微软雅黑" pitchFamily="34" charset="-122"/>
              <a:ea typeface="微软雅黑" pitchFamily="34" charset="-122"/>
            </a:endParaRPr>
          </a:p>
        </p:txBody>
      </p:sp>
      <p:pic>
        <p:nvPicPr>
          <p:cNvPr id="188420" name="Picture 4"/>
          <p:cNvPicPr>
            <a:picLocks noChangeAspect="1" noChangeArrowheads="1"/>
          </p:cNvPicPr>
          <p:nvPr/>
        </p:nvPicPr>
        <p:blipFill>
          <a:blip r:embed="rId2"/>
          <a:srcRect/>
          <a:stretch>
            <a:fillRect/>
          </a:stretch>
        </p:blipFill>
        <p:spPr bwMode="auto">
          <a:xfrm>
            <a:off x="899120" y="3964731"/>
            <a:ext cx="6553200" cy="760413"/>
          </a:xfrm>
          <a:prstGeom prst="rect">
            <a:avLst/>
          </a:prstGeom>
          <a:noFill/>
          <a:ln w="9525">
            <a:noFill/>
            <a:miter lim="800000"/>
            <a:headEnd/>
            <a:tailEnd/>
          </a:ln>
          <a:effectLst/>
        </p:spPr>
      </p:pic>
      <p:sp>
        <p:nvSpPr>
          <p:cNvPr id="188422" name="Oval 6"/>
          <p:cNvSpPr>
            <a:spLocks noChangeArrowheads="1"/>
          </p:cNvSpPr>
          <p:nvPr/>
        </p:nvSpPr>
        <p:spPr bwMode="auto">
          <a:xfrm>
            <a:off x="692745" y="4498131"/>
            <a:ext cx="73025" cy="71438"/>
          </a:xfrm>
          <a:prstGeom prst="ellipse">
            <a:avLst/>
          </a:prstGeom>
          <a:solidFill>
            <a:srgbClr val="FF3300"/>
          </a:solidFill>
          <a:ln w="9525">
            <a:solidFill>
              <a:srgbClr val="FF3300"/>
            </a:solidFill>
            <a:round/>
            <a:headEnd/>
            <a:tailEnd/>
          </a:ln>
          <a:effectLst/>
        </p:spPr>
        <p:txBody>
          <a:bodyPr wrap="none" anchor="ctr"/>
          <a:lstStyle/>
          <a:p>
            <a:endParaRPr lang="zh-CN" altLang="en-US"/>
          </a:p>
        </p:txBody>
      </p:sp>
    </p:spTree>
    <p:extLst>
      <p:ext uri="{BB962C8B-B14F-4D97-AF65-F5344CB8AC3E}">
        <p14:creationId xmlns:p14="http://schemas.microsoft.com/office/powerpoint/2010/main" val="1699663489"/>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2"/>
          <p:cNvSpPr>
            <a:spLocks noGrp="1" noChangeArrowheads="1"/>
          </p:cNvSpPr>
          <p:nvPr>
            <p:ph type="title"/>
          </p:nvPr>
        </p:nvSpPr>
        <p:spPr>
          <a:xfrm>
            <a:off x="758006" y="718346"/>
            <a:ext cx="7772400" cy="1143000"/>
          </a:xfrm>
        </p:spPr>
        <p:txBody>
          <a:bodyPr/>
          <a:lstStyle/>
          <a:p>
            <a:r>
              <a:rPr lang="en-US" altLang="zh-CN" dirty="0">
                <a:latin typeface="微软雅黑" pitchFamily="34" charset="-122"/>
                <a:ea typeface="微软雅黑" pitchFamily="34" charset="-122"/>
              </a:rPr>
              <a:t>*if, else </a:t>
            </a:r>
            <a:r>
              <a:rPr lang="zh-CN" altLang="en-US" dirty="0">
                <a:latin typeface="微软雅黑" pitchFamily="34" charset="-122"/>
                <a:ea typeface="微软雅黑" pitchFamily="34" charset="-122"/>
              </a:rPr>
              <a:t>和 </a:t>
            </a:r>
            <a:r>
              <a:rPr lang="en-US" altLang="zh-CN" dirty="0" err="1">
                <a:latin typeface="微软雅黑" pitchFamily="34" charset="-122"/>
                <a:ea typeface="微软雅黑" pitchFamily="34" charset="-122"/>
              </a:rPr>
              <a:t>elseif</a:t>
            </a:r>
            <a:r>
              <a:rPr lang="en-US" altLang="zh-CN" dirty="0">
                <a:latin typeface="微软雅黑" pitchFamily="34" charset="-122"/>
                <a:ea typeface="微软雅黑" pitchFamily="34" charset="-122"/>
              </a:rPr>
              <a:t> </a:t>
            </a:r>
            <a:r>
              <a:rPr lang="zh-CN" altLang="en-US" dirty="0">
                <a:latin typeface="微软雅黑" pitchFamily="34" charset="-122"/>
                <a:ea typeface="微软雅黑" pitchFamily="34" charset="-122"/>
              </a:rPr>
              <a:t>标签</a:t>
            </a:r>
          </a:p>
        </p:txBody>
      </p:sp>
      <p:sp>
        <p:nvSpPr>
          <p:cNvPr id="192515" name="Rectangle 3"/>
          <p:cNvSpPr>
            <a:spLocks noGrp="1" noChangeArrowheads="1"/>
          </p:cNvSpPr>
          <p:nvPr>
            <p:ph type="body" idx="1"/>
          </p:nvPr>
        </p:nvSpPr>
        <p:spPr>
          <a:xfrm>
            <a:off x="467494" y="1773039"/>
            <a:ext cx="8352978" cy="2232025"/>
          </a:xfrm>
        </p:spPr>
        <p:txBody>
          <a:bodyPr/>
          <a:lstStyle/>
          <a:p>
            <a:r>
              <a:rPr lang="zh-CN" altLang="en-US" sz="2400" dirty="0">
                <a:latin typeface="微软雅黑" pitchFamily="34" charset="-122"/>
                <a:ea typeface="微软雅黑" pitchFamily="34" charset="-122"/>
              </a:rPr>
              <a:t>这三个标签用来进行条件测试</a:t>
            </a:r>
            <a:r>
              <a:rPr lang="en-US" altLang="zh-CN" sz="2400" dirty="0">
                <a:latin typeface="微软雅黑" pitchFamily="34" charset="-122"/>
                <a:ea typeface="微软雅黑" pitchFamily="34" charset="-122"/>
              </a:rPr>
              <a:t>, </a:t>
            </a:r>
            <a:r>
              <a:rPr lang="zh-CN" altLang="en-US" sz="2400" dirty="0">
                <a:latin typeface="微软雅黑" pitchFamily="34" charset="-122"/>
                <a:ea typeface="微软雅黑" pitchFamily="34" charset="-122"/>
              </a:rPr>
              <a:t>它们的用途和用法类似于 </a:t>
            </a:r>
            <a:r>
              <a:rPr lang="en-US" altLang="zh-CN" sz="2400" dirty="0">
                <a:latin typeface="微软雅黑" pitchFamily="34" charset="-122"/>
                <a:ea typeface="微软雅黑" pitchFamily="34" charset="-122"/>
              </a:rPr>
              <a:t>if, else </a:t>
            </a:r>
            <a:r>
              <a:rPr lang="zh-CN" altLang="en-US" sz="2400" dirty="0">
                <a:latin typeface="微软雅黑" pitchFamily="34" charset="-122"/>
                <a:ea typeface="微软雅黑" pitchFamily="34" charset="-122"/>
              </a:rPr>
              <a:t>和 </a:t>
            </a:r>
            <a:r>
              <a:rPr lang="en-US" altLang="zh-CN" sz="2400" dirty="0" err="1">
                <a:latin typeface="微软雅黑" pitchFamily="34" charset="-122"/>
                <a:ea typeface="微软雅黑" pitchFamily="34" charset="-122"/>
              </a:rPr>
              <a:t>elseif</a:t>
            </a:r>
            <a:r>
              <a:rPr lang="en-US" altLang="zh-CN" sz="2400" dirty="0">
                <a:latin typeface="微软雅黑" pitchFamily="34" charset="-122"/>
                <a:ea typeface="微软雅黑" pitchFamily="34" charset="-122"/>
              </a:rPr>
              <a:t> </a:t>
            </a:r>
            <a:r>
              <a:rPr lang="zh-CN" altLang="en-US" sz="2400" dirty="0">
                <a:latin typeface="微软雅黑" pitchFamily="34" charset="-122"/>
                <a:ea typeface="微软雅黑" pitchFamily="34" charset="-122"/>
              </a:rPr>
              <a:t>关键字</a:t>
            </a:r>
            <a:r>
              <a:rPr lang="en-US" altLang="zh-CN" sz="2400" dirty="0">
                <a:latin typeface="微软雅黑" pitchFamily="34" charset="-122"/>
                <a:ea typeface="微软雅黑" pitchFamily="34" charset="-122"/>
              </a:rPr>
              <a:t>. </a:t>
            </a:r>
            <a:r>
              <a:rPr lang="zh-CN" altLang="en-US" sz="2400" dirty="0">
                <a:latin typeface="微软雅黑" pitchFamily="34" charset="-122"/>
                <a:ea typeface="微软雅黑" pitchFamily="34" charset="-122"/>
              </a:rPr>
              <a:t>其中 </a:t>
            </a:r>
            <a:r>
              <a:rPr lang="en-US" altLang="zh-CN" sz="2400" dirty="0">
                <a:latin typeface="微软雅黑" pitchFamily="34" charset="-122"/>
                <a:ea typeface="微软雅黑" pitchFamily="34" charset="-122"/>
              </a:rPr>
              <a:t>if </a:t>
            </a:r>
            <a:r>
              <a:rPr lang="zh-CN" altLang="en-US" sz="2400" dirty="0">
                <a:latin typeface="微软雅黑" pitchFamily="34" charset="-122"/>
                <a:ea typeface="微软雅黑" pitchFamily="34" charset="-122"/>
              </a:rPr>
              <a:t>和 </a:t>
            </a:r>
            <a:r>
              <a:rPr lang="en-US" altLang="zh-CN" sz="2400" dirty="0" err="1">
                <a:latin typeface="微软雅黑" pitchFamily="34" charset="-122"/>
                <a:ea typeface="微软雅黑" pitchFamily="34" charset="-122"/>
              </a:rPr>
              <a:t>elseif</a:t>
            </a:r>
            <a:r>
              <a:rPr lang="en-US" altLang="zh-CN" sz="2400" dirty="0">
                <a:latin typeface="微软雅黑" pitchFamily="34" charset="-122"/>
                <a:ea typeface="微软雅黑" pitchFamily="34" charset="-122"/>
              </a:rPr>
              <a:t> </a:t>
            </a:r>
            <a:r>
              <a:rPr lang="zh-CN" altLang="en-US" sz="2400" dirty="0">
                <a:latin typeface="微软雅黑" pitchFamily="34" charset="-122"/>
                <a:ea typeface="微软雅黑" pitchFamily="34" charset="-122"/>
              </a:rPr>
              <a:t>必须有 </a:t>
            </a:r>
            <a:r>
              <a:rPr lang="en-US" altLang="zh-CN" sz="2400" dirty="0">
                <a:latin typeface="微软雅黑" pitchFamily="34" charset="-122"/>
                <a:ea typeface="微软雅黑" pitchFamily="34" charset="-122"/>
              </a:rPr>
              <a:t>test </a:t>
            </a:r>
            <a:r>
              <a:rPr lang="zh-CN" altLang="en-US" sz="2400" dirty="0">
                <a:latin typeface="微软雅黑" pitchFamily="34" charset="-122"/>
                <a:ea typeface="微软雅黑" pitchFamily="34" charset="-122"/>
              </a:rPr>
              <a:t>属性</a:t>
            </a:r>
          </a:p>
          <a:p>
            <a:endParaRPr lang="zh-CN" altLang="en-US" sz="2400" dirty="0">
              <a:latin typeface="微软雅黑" pitchFamily="34" charset="-122"/>
              <a:ea typeface="微软雅黑" pitchFamily="34" charset="-122"/>
            </a:endParaRPr>
          </a:p>
          <a:p>
            <a:endParaRPr lang="zh-CN" altLang="en-US" sz="2400" dirty="0">
              <a:latin typeface="微软雅黑" pitchFamily="34" charset="-122"/>
              <a:ea typeface="微软雅黑" pitchFamily="34" charset="-122"/>
            </a:endParaRPr>
          </a:p>
          <a:p>
            <a:pPr>
              <a:buFontTx/>
              <a:buNone/>
            </a:pPr>
            <a:endParaRPr lang="en-US" altLang="zh-CN" sz="2400" dirty="0">
              <a:latin typeface="微软雅黑" pitchFamily="34" charset="-122"/>
              <a:ea typeface="微软雅黑" pitchFamily="34" charset="-122"/>
            </a:endParaRPr>
          </a:p>
        </p:txBody>
      </p:sp>
      <p:pic>
        <p:nvPicPr>
          <p:cNvPr id="192516" name="Picture 4"/>
          <p:cNvPicPr>
            <a:picLocks noChangeAspect="1" noChangeArrowheads="1"/>
          </p:cNvPicPr>
          <p:nvPr/>
        </p:nvPicPr>
        <p:blipFill>
          <a:blip r:embed="rId2"/>
          <a:srcRect/>
          <a:stretch>
            <a:fillRect/>
          </a:stretch>
        </p:blipFill>
        <p:spPr bwMode="auto">
          <a:xfrm>
            <a:off x="899294" y="2780531"/>
            <a:ext cx="6769100" cy="749300"/>
          </a:xfrm>
          <a:prstGeom prst="rect">
            <a:avLst/>
          </a:prstGeom>
          <a:noFill/>
          <a:ln w="9525">
            <a:noFill/>
            <a:miter lim="800000"/>
            <a:headEnd/>
            <a:tailEnd/>
          </a:ln>
          <a:effectLst/>
        </p:spPr>
      </p:pic>
      <p:sp>
        <p:nvSpPr>
          <p:cNvPr id="192518" name="Oval 6"/>
          <p:cNvSpPr>
            <a:spLocks noChangeArrowheads="1"/>
          </p:cNvSpPr>
          <p:nvPr/>
        </p:nvSpPr>
        <p:spPr bwMode="auto">
          <a:xfrm>
            <a:off x="754831" y="3305993"/>
            <a:ext cx="73025" cy="71438"/>
          </a:xfrm>
          <a:prstGeom prst="ellipse">
            <a:avLst/>
          </a:prstGeom>
          <a:solidFill>
            <a:srgbClr val="FF3300"/>
          </a:solidFill>
          <a:ln w="9525">
            <a:solidFill>
              <a:srgbClr val="FF3300"/>
            </a:solidFill>
            <a:round/>
            <a:headEnd/>
            <a:tailEnd/>
          </a:ln>
          <a:effectLst/>
        </p:spPr>
        <p:txBody>
          <a:bodyPr wrap="none" anchor="ctr"/>
          <a:lstStyle/>
          <a:p>
            <a:endParaRPr lang="zh-CN" altLang="en-US"/>
          </a:p>
        </p:txBody>
      </p:sp>
    </p:spTree>
    <p:extLst>
      <p:ext uri="{BB962C8B-B14F-4D97-AF65-F5344CB8AC3E}">
        <p14:creationId xmlns:p14="http://schemas.microsoft.com/office/powerpoint/2010/main" val="2329252019"/>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Rectangle 2"/>
          <p:cNvSpPr>
            <a:spLocks noGrp="1" noChangeArrowheads="1"/>
          </p:cNvSpPr>
          <p:nvPr>
            <p:ph type="title"/>
          </p:nvPr>
        </p:nvSpPr>
        <p:spPr>
          <a:xfrm>
            <a:off x="832048" y="548680"/>
            <a:ext cx="7772400" cy="1143000"/>
          </a:xfrm>
        </p:spPr>
        <p:txBody>
          <a:bodyPr/>
          <a:lstStyle/>
          <a:p>
            <a:r>
              <a:rPr lang="en-US" altLang="zh-CN" dirty="0">
                <a:latin typeface="微软雅黑" pitchFamily="34" charset="-122"/>
                <a:ea typeface="微软雅黑" pitchFamily="34" charset="-122"/>
              </a:rPr>
              <a:t>*</a:t>
            </a:r>
            <a:r>
              <a:rPr lang="en-US" altLang="zh-CN" dirty="0" err="1">
                <a:latin typeface="微软雅黑" pitchFamily="34" charset="-122"/>
                <a:ea typeface="微软雅黑" pitchFamily="34" charset="-122"/>
              </a:rPr>
              <a:t>iterator</a:t>
            </a:r>
            <a:r>
              <a:rPr lang="en-US" altLang="zh-CN" dirty="0">
                <a:latin typeface="微软雅黑" pitchFamily="34" charset="-122"/>
                <a:ea typeface="微软雅黑" pitchFamily="34" charset="-122"/>
              </a:rPr>
              <a:t> </a:t>
            </a:r>
            <a:r>
              <a:rPr lang="zh-CN" altLang="en-US" dirty="0">
                <a:latin typeface="微软雅黑" pitchFamily="34" charset="-122"/>
                <a:ea typeface="微软雅黑" pitchFamily="34" charset="-122"/>
              </a:rPr>
              <a:t>标签</a:t>
            </a:r>
          </a:p>
        </p:txBody>
      </p:sp>
      <p:sp>
        <p:nvSpPr>
          <p:cNvPr id="194563" name="Rectangle 3"/>
          <p:cNvSpPr>
            <a:spLocks noGrp="1" noChangeArrowheads="1"/>
          </p:cNvSpPr>
          <p:nvPr>
            <p:ph type="body" idx="1"/>
          </p:nvPr>
        </p:nvSpPr>
        <p:spPr>
          <a:xfrm>
            <a:off x="395536" y="1700808"/>
            <a:ext cx="8207375" cy="4608512"/>
          </a:xfrm>
        </p:spPr>
        <p:txBody>
          <a:bodyPr/>
          <a:lstStyle/>
          <a:p>
            <a:r>
              <a:rPr lang="en-US" altLang="zh-CN" sz="2400" dirty="0" err="1">
                <a:latin typeface="微软雅黑" pitchFamily="34" charset="-122"/>
                <a:ea typeface="微软雅黑" pitchFamily="34" charset="-122"/>
              </a:rPr>
              <a:t>iterator</a:t>
            </a:r>
            <a:r>
              <a:rPr lang="en-US" altLang="zh-CN" sz="2400" dirty="0">
                <a:latin typeface="微软雅黑" pitchFamily="34" charset="-122"/>
                <a:ea typeface="微软雅黑" pitchFamily="34" charset="-122"/>
              </a:rPr>
              <a:t> </a:t>
            </a:r>
            <a:r>
              <a:rPr lang="zh-CN" altLang="en-US" sz="2400" dirty="0">
                <a:latin typeface="微软雅黑" pitchFamily="34" charset="-122"/>
                <a:ea typeface="微软雅黑" pitchFamily="34" charset="-122"/>
              </a:rPr>
              <a:t>标签用来遍历一个数组</a:t>
            </a:r>
            <a:r>
              <a:rPr lang="en-US" altLang="zh-CN" sz="2400" dirty="0">
                <a:latin typeface="微软雅黑" pitchFamily="34" charset="-122"/>
                <a:ea typeface="微软雅黑" pitchFamily="34" charset="-122"/>
              </a:rPr>
              <a:t>, Collection </a:t>
            </a:r>
            <a:r>
              <a:rPr lang="zh-CN" altLang="en-US" sz="2400" dirty="0">
                <a:latin typeface="微软雅黑" pitchFamily="34" charset="-122"/>
                <a:ea typeface="微软雅黑" pitchFamily="34" charset="-122"/>
              </a:rPr>
              <a:t>或一个 </a:t>
            </a:r>
            <a:r>
              <a:rPr lang="en-US" altLang="zh-CN" sz="2400" dirty="0">
                <a:latin typeface="微软雅黑" pitchFamily="34" charset="-122"/>
                <a:ea typeface="微软雅黑" pitchFamily="34" charset="-122"/>
              </a:rPr>
              <a:t>Map, </a:t>
            </a:r>
            <a:r>
              <a:rPr lang="zh-CN" altLang="en-US" sz="2400" b="1" dirty="0">
                <a:solidFill>
                  <a:srgbClr val="FF3300"/>
                </a:solidFill>
                <a:latin typeface="微软雅黑" pitchFamily="34" charset="-122"/>
                <a:ea typeface="微软雅黑" pitchFamily="34" charset="-122"/>
              </a:rPr>
              <a:t>并把这个可遍历对象里的每一个元素</a:t>
            </a:r>
            <a:r>
              <a:rPr lang="zh-CN" altLang="en-US" sz="2400" b="1" dirty="0">
                <a:solidFill>
                  <a:srgbClr val="0000FF"/>
                </a:solidFill>
                <a:latin typeface="微软雅黑" pitchFamily="34" charset="-122"/>
                <a:ea typeface="微软雅黑" pitchFamily="34" charset="-122"/>
              </a:rPr>
              <a:t>依次压入和弹出 </a:t>
            </a:r>
            <a:r>
              <a:rPr lang="en-US" altLang="zh-CN" sz="2400" b="1" dirty="0" err="1">
                <a:solidFill>
                  <a:srgbClr val="0000FF"/>
                </a:solidFill>
                <a:latin typeface="微软雅黑" pitchFamily="34" charset="-122"/>
                <a:ea typeface="微软雅黑" pitchFamily="34" charset="-122"/>
              </a:rPr>
              <a:t>ValueStack</a:t>
            </a:r>
            <a:r>
              <a:rPr lang="en-US" altLang="zh-CN" sz="2400" b="1" dirty="0">
                <a:solidFill>
                  <a:srgbClr val="0000FF"/>
                </a:solidFill>
                <a:latin typeface="微软雅黑" pitchFamily="34" charset="-122"/>
                <a:ea typeface="微软雅黑" pitchFamily="34" charset="-122"/>
              </a:rPr>
              <a:t> </a:t>
            </a:r>
            <a:r>
              <a:rPr lang="zh-CN" altLang="en-US" sz="2400" b="1" dirty="0">
                <a:solidFill>
                  <a:srgbClr val="0000FF"/>
                </a:solidFill>
                <a:latin typeface="微软雅黑" pitchFamily="34" charset="-122"/>
                <a:ea typeface="微软雅黑" pitchFamily="34" charset="-122"/>
              </a:rPr>
              <a:t>栈</a:t>
            </a:r>
          </a:p>
          <a:p>
            <a:endParaRPr lang="zh-CN" altLang="en-US" sz="2400" b="1" dirty="0">
              <a:solidFill>
                <a:srgbClr val="FF3300"/>
              </a:solidFill>
              <a:latin typeface="微软雅黑" pitchFamily="34" charset="-122"/>
              <a:ea typeface="微软雅黑" pitchFamily="34" charset="-122"/>
            </a:endParaRPr>
          </a:p>
          <a:p>
            <a:endParaRPr lang="zh-CN" altLang="en-US" sz="2400" dirty="0">
              <a:latin typeface="微软雅黑" pitchFamily="34" charset="-122"/>
              <a:ea typeface="微软雅黑" pitchFamily="34" charset="-122"/>
            </a:endParaRPr>
          </a:p>
          <a:p>
            <a:endParaRPr lang="zh-CN" altLang="en-US" sz="2400" dirty="0">
              <a:latin typeface="微软雅黑" pitchFamily="34" charset="-122"/>
              <a:ea typeface="微软雅黑" pitchFamily="34" charset="-122"/>
            </a:endParaRPr>
          </a:p>
          <a:p>
            <a:r>
              <a:rPr lang="zh-CN" altLang="en-US" sz="2400" dirty="0">
                <a:latin typeface="微软雅黑" pitchFamily="34" charset="-122"/>
                <a:ea typeface="微软雅黑" pitchFamily="34" charset="-122"/>
              </a:rPr>
              <a:t>在开始执行时</a:t>
            </a:r>
            <a:r>
              <a:rPr lang="en-US" altLang="zh-CN" sz="2400" dirty="0">
                <a:latin typeface="微软雅黑" pitchFamily="34" charset="-122"/>
                <a:ea typeface="微软雅黑" pitchFamily="34" charset="-122"/>
              </a:rPr>
              <a:t>, </a:t>
            </a:r>
            <a:r>
              <a:rPr lang="en-US" altLang="zh-CN" sz="2400" dirty="0" err="1">
                <a:latin typeface="微软雅黑" pitchFamily="34" charset="-122"/>
                <a:ea typeface="微软雅黑" pitchFamily="34" charset="-122"/>
              </a:rPr>
              <a:t>iterator</a:t>
            </a:r>
            <a:r>
              <a:rPr lang="en-US" altLang="zh-CN" sz="2400" dirty="0">
                <a:latin typeface="微软雅黑" pitchFamily="34" charset="-122"/>
                <a:ea typeface="微软雅黑" pitchFamily="34" charset="-122"/>
              </a:rPr>
              <a:t> </a:t>
            </a:r>
            <a:r>
              <a:rPr lang="zh-CN" altLang="en-US" sz="2400" dirty="0">
                <a:latin typeface="微软雅黑" pitchFamily="34" charset="-122"/>
                <a:ea typeface="微软雅黑" pitchFamily="34" charset="-122"/>
              </a:rPr>
              <a:t>标签会先把 </a:t>
            </a:r>
            <a:r>
              <a:rPr lang="en-US" altLang="zh-CN" sz="2400" dirty="0" err="1">
                <a:latin typeface="微软雅黑" pitchFamily="34" charset="-122"/>
                <a:ea typeface="微软雅黑" pitchFamily="34" charset="-122"/>
              </a:rPr>
              <a:t>IteratorStatus</a:t>
            </a:r>
            <a:r>
              <a:rPr lang="en-US" altLang="zh-CN" sz="2400" dirty="0">
                <a:latin typeface="微软雅黑" pitchFamily="34" charset="-122"/>
                <a:ea typeface="微软雅黑" pitchFamily="34" charset="-122"/>
              </a:rPr>
              <a:t> </a:t>
            </a:r>
            <a:r>
              <a:rPr lang="zh-CN" altLang="en-US" sz="2400" dirty="0">
                <a:latin typeface="微软雅黑" pitchFamily="34" charset="-122"/>
                <a:ea typeface="微软雅黑" pitchFamily="34" charset="-122"/>
              </a:rPr>
              <a:t>类的一个实例压入 </a:t>
            </a:r>
            <a:r>
              <a:rPr lang="en-US" altLang="zh-CN" sz="2400" dirty="0" err="1">
                <a:latin typeface="微软雅黑" pitchFamily="34" charset="-122"/>
                <a:ea typeface="微软雅黑" pitchFamily="34" charset="-122"/>
              </a:rPr>
              <a:t>ContextMap</a:t>
            </a:r>
            <a:r>
              <a:rPr lang="en-US" altLang="zh-CN" sz="2400" dirty="0">
                <a:latin typeface="微软雅黑" pitchFamily="34" charset="-122"/>
                <a:ea typeface="微软雅黑" pitchFamily="34" charset="-122"/>
              </a:rPr>
              <a:t>, </a:t>
            </a:r>
            <a:r>
              <a:rPr lang="zh-CN" altLang="en-US" sz="2400" dirty="0">
                <a:latin typeface="微软雅黑" pitchFamily="34" charset="-122"/>
                <a:ea typeface="微软雅黑" pitchFamily="34" charset="-122"/>
              </a:rPr>
              <a:t>并在每次遍历循环时</a:t>
            </a:r>
            <a:r>
              <a:rPr lang="zh-CN" altLang="en-US" sz="2400" b="1" dirty="0">
                <a:solidFill>
                  <a:srgbClr val="FF3300"/>
                </a:solidFill>
                <a:latin typeface="微软雅黑" pitchFamily="34" charset="-122"/>
                <a:ea typeface="微软雅黑" pitchFamily="34" charset="-122"/>
              </a:rPr>
              <a:t>更新它</a:t>
            </a:r>
            <a:r>
              <a:rPr lang="en-US" altLang="zh-CN" sz="2400" dirty="0">
                <a:latin typeface="微软雅黑" pitchFamily="34" charset="-122"/>
                <a:ea typeface="微软雅黑" pitchFamily="34" charset="-122"/>
              </a:rPr>
              <a:t>. </a:t>
            </a:r>
            <a:r>
              <a:rPr lang="zh-CN" altLang="en-US" sz="2400" dirty="0">
                <a:latin typeface="微软雅黑" pitchFamily="34" charset="-122"/>
                <a:ea typeface="微软雅黑" pitchFamily="34" charset="-122"/>
              </a:rPr>
              <a:t>可以将一个指向 </a:t>
            </a:r>
            <a:r>
              <a:rPr lang="en-US" altLang="zh-CN" sz="2400" dirty="0" err="1">
                <a:latin typeface="微软雅黑" pitchFamily="34" charset="-122"/>
                <a:ea typeface="微软雅黑" pitchFamily="34" charset="-122"/>
              </a:rPr>
              <a:t>IteratorStatus</a:t>
            </a:r>
            <a:r>
              <a:rPr lang="en-US" altLang="zh-CN" sz="2400" dirty="0">
                <a:latin typeface="微软雅黑" pitchFamily="34" charset="-122"/>
                <a:ea typeface="微软雅黑" pitchFamily="34" charset="-122"/>
              </a:rPr>
              <a:t> </a:t>
            </a:r>
            <a:r>
              <a:rPr lang="zh-CN" altLang="en-US" sz="2400" dirty="0">
                <a:latin typeface="微软雅黑" pitchFamily="34" charset="-122"/>
                <a:ea typeface="微软雅黑" pitchFamily="34" charset="-122"/>
              </a:rPr>
              <a:t>对象的变量赋给 </a:t>
            </a:r>
            <a:r>
              <a:rPr lang="en-US" altLang="zh-CN" sz="2400" dirty="0">
                <a:latin typeface="微软雅黑" pitchFamily="34" charset="-122"/>
                <a:ea typeface="微软雅黑" pitchFamily="34" charset="-122"/>
              </a:rPr>
              <a:t>status </a:t>
            </a:r>
            <a:r>
              <a:rPr lang="zh-CN" altLang="en-US" sz="2400" dirty="0">
                <a:latin typeface="微软雅黑" pitchFamily="34" charset="-122"/>
                <a:ea typeface="微软雅黑" pitchFamily="34" charset="-122"/>
              </a:rPr>
              <a:t>属性</a:t>
            </a:r>
            <a:r>
              <a:rPr lang="en-US" altLang="zh-CN" sz="2400" dirty="0" smtClean="0">
                <a:latin typeface="微软雅黑" pitchFamily="34" charset="-122"/>
                <a:ea typeface="微软雅黑" pitchFamily="34" charset="-122"/>
              </a:rPr>
              <a:t>.</a:t>
            </a:r>
          </a:p>
        </p:txBody>
      </p:sp>
      <p:pic>
        <p:nvPicPr>
          <p:cNvPr id="194564" name="Picture 4"/>
          <p:cNvPicPr>
            <a:picLocks noChangeAspect="1" noChangeArrowheads="1"/>
          </p:cNvPicPr>
          <p:nvPr/>
        </p:nvPicPr>
        <p:blipFill>
          <a:blip r:embed="rId2"/>
          <a:srcRect/>
          <a:stretch>
            <a:fillRect/>
          </a:stretch>
        </p:blipFill>
        <p:spPr bwMode="auto">
          <a:xfrm>
            <a:off x="827336" y="2862882"/>
            <a:ext cx="8048625" cy="1257300"/>
          </a:xfrm>
          <a:prstGeom prst="rect">
            <a:avLst/>
          </a:prstGeom>
          <a:noFill/>
          <a:ln w="9525">
            <a:noFill/>
            <a:miter lim="800000"/>
            <a:headEnd/>
            <a:tailEnd/>
          </a:ln>
          <a:effectLst/>
        </p:spPr>
      </p:pic>
      <p:sp>
        <p:nvSpPr>
          <p:cNvPr id="194565" name="Oval 5"/>
          <p:cNvSpPr>
            <a:spLocks noChangeArrowheads="1"/>
          </p:cNvSpPr>
          <p:nvPr/>
        </p:nvSpPr>
        <p:spPr bwMode="auto">
          <a:xfrm>
            <a:off x="670173" y="3291506"/>
            <a:ext cx="73025" cy="71437"/>
          </a:xfrm>
          <a:prstGeom prst="ellipse">
            <a:avLst/>
          </a:prstGeom>
          <a:solidFill>
            <a:srgbClr val="FF3300"/>
          </a:solidFill>
          <a:ln w="9525">
            <a:solidFill>
              <a:srgbClr val="FF3300"/>
            </a:solidFill>
            <a:round/>
            <a:headEnd/>
            <a:tailEnd/>
          </a:ln>
          <a:effectLst/>
        </p:spPr>
        <p:txBody>
          <a:bodyPr wrap="none" anchor="ctr"/>
          <a:lstStyle/>
          <a:p>
            <a:endParaRPr lang="zh-CN" altLang="en-US"/>
          </a:p>
        </p:txBody>
      </p:sp>
      <p:sp>
        <p:nvSpPr>
          <p:cNvPr id="194566" name="Oval 6"/>
          <p:cNvSpPr>
            <a:spLocks noChangeArrowheads="1"/>
          </p:cNvSpPr>
          <p:nvPr/>
        </p:nvSpPr>
        <p:spPr bwMode="auto">
          <a:xfrm>
            <a:off x="670173" y="3612181"/>
            <a:ext cx="73025" cy="71437"/>
          </a:xfrm>
          <a:prstGeom prst="ellipse">
            <a:avLst/>
          </a:prstGeom>
          <a:solidFill>
            <a:srgbClr val="FF3300"/>
          </a:solidFill>
          <a:ln w="9525">
            <a:solidFill>
              <a:srgbClr val="FF3300"/>
            </a:solidFill>
            <a:round/>
            <a:headEnd/>
            <a:tailEnd/>
          </a:ln>
          <a:effectLst/>
        </p:spPr>
        <p:txBody>
          <a:bodyPr wrap="none" anchor="ctr"/>
          <a:lstStyle/>
          <a:p>
            <a:endParaRPr lang="zh-CN" altLang="en-US"/>
          </a:p>
        </p:txBody>
      </p:sp>
      <p:sp>
        <p:nvSpPr>
          <p:cNvPr id="194567" name="Oval 7"/>
          <p:cNvSpPr>
            <a:spLocks noChangeArrowheads="1"/>
          </p:cNvSpPr>
          <p:nvPr/>
        </p:nvSpPr>
        <p:spPr bwMode="auto">
          <a:xfrm>
            <a:off x="659061" y="3905868"/>
            <a:ext cx="73025" cy="71438"/>
          </a:xfrm>
          <a:prstGeom prst="ellipse">
            <a:avLst/>
          </a:prstGeom>
          <a:solidFill>
            <a:srgbClr val="FF3300"/>
          </a:solidFill>
          <a:ln w="9525">
            <a:solidFill>
              <a:srgbClr val="FF3300"/>
            </a:solidFill>
            <a:round/>
            <a:headEnd/>
            <a:tailEnd/>
          </a:ln>
          <a:effectLst/>
        </p:spPr>
        <p:txBody>
          <a:bodyPr wrap="none" anchor="ctr"/>
          <a:lstStyle/>
          <a:p>
            <a:endParaRPr lang="zh-CN" altLang="en-US"/>
          </a:p>
        </p:txBody>
      </p:sp>
    </p:spTree>
    <p:extLst>
      <p:ext uri="{BB962C8B-B14F-4D97-AF65-F5344CB8AC3E}">
        <p14:creationId xmlns:p14="http://schemas.microsoft.com/office/powerpoint/2010/main" val="3709025451"/>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3826" name="Rectangle 2"/>
          <p:cNvSpPr>
            <a:spLocks noGrp="1" noChangeArrowheads="1"/>
          </p:cNvSpPr>
          <p:nvPr>
            <p:ph type="title"/>
          </p:nvPr>
        </p:nvSpPr>
        <p:spPr>
          <a:xfrm>
            <a:off x="685602" y="621010"/>
            <a:ext cx="7772400" cy="1143000"/>
          </a:xfrm>
        </p:spPr>
        <p:txBody>
          <a:bodyPr/>
          <a:lstStyle/>
          <a:p>
            <a:r>
              <a:rPr lang="en-US" altLang="zh-CN" dirty="0">
                <a:latin typeface="微软雅黑" pitchFamily="34" charset="-122"/>
                <a:ea typeface="微软雅黑" pitchFamily="34" charset="-122"/>
              </a:rPr>
              <a:t>*iterator </a:t>
            </a:r>
            <a:r>
              <a:rPr lang="zh-CN" altLang="en-US" dirty="0">
                <a:latin typeface="微软雅黑" pitchFamily="34" charset="-122"/>
                <a:ea typeface="微软雅黑" pitchFamily="34" charset="-122"/>
              </a:rPr>
              <a:t>标签</a:t>
            </a:r>
          </a:p>
        </p:txBody>
      </p:sp>
      <p:sp>
        <p:nvSpPr>
          <p:cNvPr id="333827" name="Rectangle 3"/>
          <p:cNvSpPr>
            <a:spLocks noGrp="1" noChangeArrowheads="1"/>
          </p:cNvSpPr>
          <p:nvPr>
            <p:ph type="body" idx="1"/>
          </p:nvPr>
        </p:nvSpPr>
        <p:spPr>
          <a:xfrm>
            <a:off x="610990" y="1773535"/>
            <a:ext cx="8137525" cy="647700"/>
          </a:xfrm>
        </p:spPr>
        <p:txBody>
          <a:bodyPr/>
          <a:lstStyle/>
          <a:p>
            <a:r>
              <a:rPr lang="en-US" altLang="zh-CN" sz="2400" dirty="0">
                <a:latin typeface="微软雅黑" pitchFamily="34" charset="-122"/>
                <a:ea typeface="微软雅黑" pitchFamily="34" charset="-122"/>
              </a:rPr>
              <a:t>iterator </a:t>
            </a:r>
            <a:r>
              <a:rPr lang="zh-CN" altLang="en-US" sz="2400" dirty="0">
                <a:latin typeface="微软雅黑" pitchFamily="34" charset="-122"/>
                <a:ea typeface="微软雅黑" pitchFamily="34" charset="-122"/>
              </a:rPr>
              <a:t>标签的 </a:t>
            </a:r>
            <a:r>
              <a:rPr lang="en-US" altLang="zh-CN" sz="2400" dirty="0">
                <a:latin typeface="微软雅黑" pitchFamily="34" charset="-122"/>
                <a:ea typeface="微软雅黑" pitchFamily="34" charset="-122"/>
              </a:rPr>
              <a:t>status </a:t>
            </a:r>
            <a:r>
              <a:rPr lang="zh-CN" altLang="en-US" sz="2400" dirty="0">
                <a:latin typeface="微软雅黑" pitchFamily="34" charset="-122"/>
                <a:ea typeface="微软雅黑" pitchFamily="34" charset="-122"/>
              </a:rPr>
              <a:t>属性的属性值</a:t>
            </a:r>
          </a:p>
        </p:txBody>
      </p:sp>
      <p:pic>
        <p:nvPicPr>
          <p:cNvPr id="333829" name="Picture 5"/>
          <p:cNvPicPr>
            <a:picLocks noChangeAspect="1" noChangeArrowheads="1"/>
          </p:cNvPicPr>
          <p:nvPr/>
        </p:nvPicPr>
        <p:blipFill>
          <a:blip r:embed="rId2"/>
          <a:srcRect/>
          <a:stretch>
            <a:fillRect/>
          </a:stretch>
        </p:blipFill>
        <p:spPr bwMode="auto">
          <a:xfrm>
            <a:off x="646881" y="2420888"/>
            <a:ext cx="8029575" cy="2466975"/>
          </a:xfrm>
          <a:prstGeom prst="rect">
            <a:avLst/>
          </a:prstGeom>
          <a:noFill/>
          <a:ln w="9525">
            <a:noFill/>
            <a:miter lim="800000"/>
            <a:headEnd/>
            <a:tailEnd/>
          </a:ln>
          <a:effectLst/>
        </p:spPr>
      </p:pic>
    </p:spTree>
    <p:extLst>
      <p:ext uri="{BB962C8B-B14F-4D97-AF65-F5344CB8AC3E}">
        <p14:creationId xmlns:p14="http://schemas.microsoft.com/office/powerpoint/2010/main" val="2825556061"/>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2"/>
          <p:cNvSpPr>
            <a:spLocks noGrp="1" noChangeArrowheads="1"/>
          </p:cNvSpPr>
          <p:nvPr>
            <p:ph type="title"/>
          </p:nvPr>
        </p:nvSpPr>
        <p:spPr>
          <a:xfrm>
            <a:off x="685800" y="548680"/>
            <a:ext cx="7772400" cy="1143000"/>
          </a:xfrm>
        </p:spPr>
        <p:txBody>
          <a:bodyPr/>
          <a:lstStyle/>
          <a:p>
            <a:r>
              <a:rPr lang="en-US" altLang="zh-CN" dirty="0">
                <a:latin typeface="微软雅黑" pitchFamily="34" charset="-122"/>
                <a:ea typeface="微软雅黑" pitchFamily="34" charset="-122"/>
              </a:rPr>
              <a:t>*sort </a:t>
            </a:r>
            <a:r>
              <a:rPr lang="zh-CN" altLang="en-US" dirty="0">
                <a:latin typeface="微软雅黑" pitchFamily="34" charset="-122"/>
                <a:ea typeface="微软雅黑" pitchFamily="34" charset="-122"/>
              </a:rPr>
              <a:t>标签</a:t>
            </a:r>
          </a:p>
        </p:txBody>
      </p:sp>
      <p:sp>
        <p:nvSpPr>
          <p:cNvPr id="198659" name="Rectangle 3"/>
          <p:cNvSpPr>
            <a:spLocks noGrp="1" noChangeArrowheads="1"/>
          </p:cNvSpPr>
          <p:nvPr>
            <p:ph type="body" idx="1"/>
          </p:nvPr>
        </p:nvSpPr>
        <p:spPr>
          <a:xfrm>
            <a:off x="612527" y="1546448"/>
            <a:ext cx="8135937" cy="4114800"/>
          </a:xfrm>
        </p:spPr>
        <p:txBody>
          <a:bodyPr/>
          <a:lstStyle/>
          <a:p>
            <a:r>
              <a:rPr lang="en-US" altLang="zh-CN" sz="2400" dirty="0">
                <a:latin typeface="微软雅黑" pitchFamily="34" charset="-122"/>
                <a:ea typeface="微软雅黑" pitchFamily="34" charset="-122"/>
              </a:rPr>
              <a:t>sort </a:t>
            </a:r>
            <a:r>
              <a:rPr lang="zh-CN" altLang="en-US" sz="2400" dirty="0">
                <a:latin typeface="微软雅黑" pitchFamily="34" charset="-122"/>
                <a:ea typeface="微软雅黑" pitchFamily="34" charset="-122"/>
              </a:rPr>
              <a:t>标签用来对一个可遍历对象里的元素进行排序</a:t>
            </a:r>
            <a:r>
              <a:rPr lang="en-US" altLang="zh-CN" sz="2400" dirty="0">
                <a:latin typeface="微软雅黑" pitchFamily="34" charset="-122"/>
                <a:ea typeface="微软雅黑" pitchFamily="34" charset="-122"/>
              </a:rPr>
              <a:t>. </a:t>
            </a:r>
          </a:p>
          <a:p>
            <a:endParaRPr lang="en-US" altLang="zh-CN" sz="2400" dirty="0">
              <a:latin typeface="微软雅黑" pitchFamily="34" charset="-122"/>
              <a:ea typeface="微软雅黑" pitchFamily="34" charset="-122"/>
            </a:endParaRPr>
          </a:p>
          <a:p>
            <a:endParaRPr lang="en-US" altLang="zh-CN" sz="2400" dirty="0">
              <a:latin typeface="微软雅黑" pitchFamily="34" charset="-122"/>
              <a:ea typeface="微软雅黑" pitchFamily="34" charset="-122"/>
            </a:endParaRPr>
          </a:p>
          <a:p>
            <a:endParaRPr lang="en-US" altLang="zh-CN" sz="2400" dirty="0">
              <a:latin typeface="微软雅黑" pitchFamily="34" charset="-122"/>
              <a:ea typeface="微软雅黑" pitchFamily="34" charset="-122"/>
            </a:endParaRPr>
          </a:p>
          <a:p>
            <a:endParaRPr lang="en-US" altLang="zh-CN" sz="2400" dirty="0">
              <a:latin typeface="微软雅黑" pitchFamily="34" charset="-122"/>
              <a:ea typeface="微软雅黑" pitchFamily="34" charset="-122"/>
            </a:endParaRPr>
          </a:p>
        </p:txBody>
      </p:sp>
      <p:pic>
        <p:nvPicPr>
          <p:cNvPr id="198660" name="Picture 4"/>
          <p:cNvPicPr>
            <a:picLocks noChangeAspect="1" noChangeArrowheads="1"/>
          </p:cNvPicPr>
          <p:nvPr/>
        </p:nvPicPr>
        <p:blipFill>
          <a:blip r:embed="rId2"/>
          <a:srcRect/>
          <a:stretch>
            <a:fillRect/>
          </a:stretch>
        </p:blipFill>
        <p:spPr bwMode="auto">
          <a:xfrm>
            <a:off x="900113" y="2175896"/>
            <a:ext cx="7632700" cy="1373187"/>
          </a:xfrm>
          <a:prstGeom prst="rect">
            <a:avLst/>
          </a:prstGeom>
          <a:noFill/>
          <a:ln w="9525">
            <a:noFill/>
            <a:miter lim="800000"/>
            <a:headEnd/>
            <a:tailEnd/>
          </a:ln>
          <a:effectLst/>
        </p:spPr>
      </p:pic>
      <p:sp>
        <p:nvSpPr>
          <p:cNvPr id="198662" name="Oval 6"/>
          <p:cNvSpPr>
            <a:spLocks noChangeArrowheads="1"/>
          </p:cNvSpPr>
          <p:nvPr/>
        </p:nvSpPr>
        <p:spPr bwMode="auto">
          <a:xfrm>
            <a:off x="742950" y="2679133"/>
            <a:ext cx="73025" cy="71438"/>
          </a:xfrm>
          <a:prstGeom prst="ellipse">
            <a:avLst/>
          </a:prstGeom>
          <a:solidFill>
            <a:srgbClr val="FF3300"/>
          </a:solidFill>
          <a:ln w="9525">
            <a:solidFill>
              <a:srgbClr val="FF3300"/>
            </a:solidFill>
            <a:round/>
            <a:headEnd/>
            <a:tailEnd/>
          </a:ln>
          <a:effectLst/>
        </p:spPr>
        <p:txBody>
          <a:bodyPr wrap="none" anchor="ctr"/>
          <a:lstStyle/>
          <a:p>
            <a:endParaRPr lang="zh-CN" altLang="en-US"/>
          </a:p>
        </p:txBody>
      </p:sp>
      <p:sp>
        <p:nvSpPr>
          <p:cNvPr id="198663" name="Oval 7"/>
          <p:cNvSpPr>
            <a:spLocks noChangeArrowheads="1"/>
          </p:cNvSpPr>
          <p:nvPr/>
        </p:nvSpPr>
        <p:spPr bwMode="auto">
          <a:xfrm>
            <a:off x="742950" y="2999808"/>
            <a:ext cx="73025" cy="71438"/>
          </a:xfrm>
          <a:prstGeom prst="ellipse">
            <a:avLst/>
          </a:prstGeom>
          <a:solidFill>
            <a:srgbClr val="FF3300"/>
          </a:solidFill>
          <a:ln w="9525">
            <a:solidFill>
              <a:srgbClr val="FF3300"/>
            </a:solidFill>
            <a:round/>
            <a:headEnd/>
            <a:tailEnd/>
          </a:ln>
          <a:effectLst/>
        </p:spPr>
        <p:txBody>
          <a:bodyPr wrap="none" anchor="ctr"/>
          <a:lstStyle/>
          <a:p>
            <a:endParaRPr lang="zh-CN" altLang="en-US"/>
          </a:p>
        </p:txBody>
      </p:sp>
      <p:sp>
        <p:nvSpPr>
          <p:cNvPr id="198664" name="Oval 8"/>
          <p:cNvSpPr>
            <a:spLocks noChangeArrowheads="1"/>
          </p:cNvSpPr>
          <p:nvPr/>
        </p:nvSpPr>
        <p:spPr bwMode="auto">
          <a:xfrm>
            <a:off x="731838" y="3293496"/>
            <a:ext cx="73025" cy="71437"/>
          </a:xfrm>
          <a:prstGeom prst="ellipse">
            <a:avLst/>
          </a:prstGeom>
          <a:solidFill>
            <a:srgbClr val="FF3300"/>
          </a:solidFill>
          <a:ln w="9525">
            <a:solidFill>
              <a:srgbClr val="FF3300"/>
            </a:solidFill>
            <a:round/>
            <a:headEnd/>
            <a:tailEnd/>
          </a:ln>
          <a:effectLst/>
        </p:spPr>
        <p:txBody>
          <a:bodyPr wrap="none" anchor="ctr"/>
          <a:lstStyle/>
          <a:p>
            <a:endParaRPr lang="zh-CN" altLang="en-US"/>
          </a:p>
        </p:txBody>
      </p:sp>
    </p:spTree>
    <p:extLst>
      <p:ext uri="{BB962C8B-B14F-4D97-AF65-F5344CB8AC3E}">
        <p14:creationId xmlns:p14="http://schemas.microsoft.com/office/powerpoint/2010/main" val="3678397293"/>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格 4"/>
          <p:cNvGraphicFramePr>
            <a:graphicFrameLocks noGrp="1"/>
          </p:cNvGraphicFramePr>
          <p:nvPr>
            <p:extLst>
              <p:ext uri="{D42A27DB-BD31-4B8C-83A1-F6EECF244321}">
                <p14:modId xmlns:p14="http://schemas.microsoft.com/office/powerpoint/2010/main" val="3931191917"/>
              </p:ext>
            </p:extLst>
          </p:nvPr>
        </p:nvGraphicFramePr>
        <p:xfrm>
          <a:off x="875928" y="2250063"/>
          <a:ext cx="6096000" cy="2966720"/>
        </p:xfrm>
        <a:graphic>
          <a:graphicData uri="http://schemas.openxmlformats.org/drawingml/2006/table">
            <a:tbl>
              <a:tblPr firstRow="1" bandRow="1">
                <a:tableStyleId>{5C22544A-7EE6-4342-B048-85BDC9FD1C3A}</a:tableStyleId>
              </a:tblPr>
              <a:tblGrid>
                <a:gridCol w="1524000"/>
                <a:gridCol w="1524000"/>
                <a:gridCol w="1524000"/>
                <a:gridCol w="1524000"/>
              </a:tblGrid>
              <a:tr h="370840">
                <a:tc>
                  <a:txBody>
                    <a:bodyPr/>
                    <a:lstStyle/>
                    <a:p>
                      <a:r>
                        <a:rPr lang="en-US" altLang="zh-CN" dirty="0" smtClean="0"/>
                        <a:t>Title</a:t>
                      </a:r>
                      <a:endParaRPr lang="zh-CN" altLang="en-US" dirty="0"/>
                    </a:p>
                  </a:txBody>
                  <a:tcPr/>
                </a:tc>
                <a:tc>
                  <a:txBody>
                    <a:bodyPr/>
                    <a:lstStyle/>
                    <a:p>
                      <a:r>
                        <a:rPr lang="en-US" altLang="zh-CN" dirty="0" smtClean="0"/>
                        <a:t>Author</a:t>
                      </a:r>
                      <a:endParaRPr lang="zh-CN" altLang="en-US" dirty="0"/>
                    </a:p>
                  </a:txBody>
                  <a:tcPr/>
                </a:tc>
                <a:tc>
                  <a:txBody>
                    <a:bodyPr/>
                    <a:lstStyle/>
                    <a:p>
                      <a:r>
                        <a:rPr lang="en-US" altLang="zh-CN" dirty="0" smtClean="0"/>
                        <a:t>Price</a:t>
                      </a:r>
                      <a:endParaRPr lang="zh-CN" altLang="en-US" dirty="0"/>
                    </a:p>
                  </a:txBody>
                  <a:tcPr/>
                </a:tc>
                <a:tc>
                  <a:txBody>
                    <a:bodyPr/>
                    <a:lstStyle/>
                    <a:p>
                      <a:r>
                        <a:rPr lang="en-US" altLang="zh-CN" dirty="0" smtClean="0"/>
                        <a:t>Remark</a:t>
                      </a:r>
                      <a:endParaRPr lang="zh-CN" altLang="en-US" dirty="0"/>
                    </a:p>
                  </a:txBody>
                  <a:tcPr/>
                </a:tc>
              </a:tr>
              <a:tr h="370840">
                <a:tc>
                  <a:txBody>
                    <a:bodyPr/>
                    <a:lstStyle/>
                    <a:p>
                      <a:endParaRPr lang="zh-CN" altLang="en-US" dirty="0"/>
                    </a:p>
                  </a:txBody>
                  <a:tcPr/>
                </a:tc>
                <a:tc>
                  <a:txBody>
                    <a:bodyPr/>
                    <a:lstStyle/>
                    <a:p>
                      <a:endParaRPr lang="zh-CN" altLang="en-US"/>
                    </a:p>
                  </a:txBody>
                  <a:tcPr/>
                </a:tc>
                <a:tc>
                  <a:txBody>
                    <a:bodyPr/>
                    <a:lstStyle/>
                    <a:p>
                      <a:endParaRPr lang="zh-CN" altLang="en-US"/>
                    </a:p>
                  </a:txBody>
                  <a:tcPr/>
                </a:tc>
                <a:tc>
                  <a:txBody>
                    <a:bodyPr/>
                    <a:lstStyle/>
                    <a:p>
                      <a:endParaRPr lang="zh-CN" altLang="en-US"/>
                    </a:p>
                  </a:txBody>
                  <a:tcPr/>
                </a:tc>
              </a:tr>
              <a:tr h="370840">
                <a:tc>
                  <a:txBody>
                    <a:bodyPr/>
                    <a:lstStyle/>
                    <a:p>
                      <a:endParaRPr lang="zh-CN" altLang="en-US"/>
                    </a:p>
                  </a:txBody>
                  <a:tcPr/>
                </a:tc>
                <a:tc>
                  <a:txBody>
                    <a:bodyPr/>
                    <a:lstStyle/>
                    <a:p>
                      <a:endParaRPr lang="zh-CN" altLang="en-US"/>
                    </a:p>
                  </a:txBody>
                  <a:tcPr/>
                </a:tc>
                <a:tc>
                  <a:txBody>
                    <a:bodyPr/>
                    <a:lstStyle/>
                    <a:p>
                      <a:endParaRPr lang="zh-CN" altLang="en-US"/>
                    </a:p>
                  </a:txBody>
                  <a:tcPr/>
                </a:tc>
                <a:tc>
                  <a:txBody>
                    <a:bodyPr/>
                    <a:lstStyle/>
                    <a:p>
                      <a:endParaRPr lang="zh-CN" altLang="en-US"/>
                    </a:p>
                  </a:txBody>
                  <a:tcPr/>
                </a:tc>
              </a:tr>
              <a:tr h="370840">
                <a:tc>
                  <a:txBody>
                    <a:bodyPr/>
                    <a:lstStyle/>
                    <a:p>
                      <a:endParaRPr lang="zh-CN" altLang="en-US"/>
                    </a:p>
                  </a:txBody>
                  <a:tcPr/>
                </a:tc>
                <a:tc>
                  <a:txBody>
                    <a:bodyPr/>
                    <a:lstStyle/>
                    <a:p>
                      <a:endParaRPr lang="zh-CN" altLang="en-US"/>
                    </a:p>
                  </a:txBody>
                  <a:tcPr/>
                </a:tc>
                <a:tc>
                  <a:txBody>
                    <a:bodyPr/>
                    <a:lstStyle/>
                    <a:p>
                      <a:endParaRPr lang="zh-CN" altLang="en-US"/>
                    </a:p>
                  </a:txBody>
                  <a:tcPr/>
                </a:tc>
                <a:tc>
                  <a:txBody>
                    <a:bodyPr/>
                    <a:lstStyle/>
                    <a:p>
                      <a:endParaRPr lang="zh-CN" altLang="en-US"/>
                    </a:p>
                  </a:txBody>
                  <a:tcPr/>
                </a:tc>
              </a:tr>
              <a:tr h="370840">
                <a:tc>
                  <a:txBody>
                    <a:bodyPr/>
                    <a:lstStyle/>
                    <a:p>
                      <a:endParaRPr lang="zh-CN" altLang="en-US"/>
                    </a:p>
                  </a:txBody>
                  <a:tcPr/>
                </a:tc>
                <a:tc>
                  <a:txBody>
                    <a:bodyPr/>
                    <a:lstStyle/>
                    <a:p>
                      <a:endParaRPr lang="zh-CN" altLang="en-US"/>
                    </a:p>
                  </a:txBody>
                  <a:tcPr/>
                </a:tc>
                <a:tc>
                  <a:txBody>
                    <a:bodyPr/>
                    <a:lstStyle/>
                    <a:p>
                      <a:endParaRPr lang="zh-CN" altLang="en-US"/>
                    </a:p>
                  </a:txBody>
                  <a:tcPr/>
                </a:tc>
                <a:tc>
                  <a:txBody>
                    <a:bodyPr/>
                    <a:lstStyle/>
                    <a:p>
                      <a:endParaRPr lang="zh-CN" altLang="en-US"/>
                    </a:p>
                  </a:txBody>
                  <a:tcPr/>
                </a:tc>
              </a:tr>
              <a:tr h="370840">
                <a:tc>
                  <a:txBody>
                    <a:bodyPr/>
                    <a:lstStyle/>
                    <a:p>
                      <a:endParaRPr lang="zh-CN" altLang="en-US"/>
                    </a:p>
                  </a:txBody>
                  <a:tcPr/>
                </a:tc>
                <a:tc>
                  <a:txBody>
                    <a:bodyPr/>
                    <a:lstStyle/>
                    <a:p>
                      <a:endParaRPr lang="zh-CN" altLang="en-US"/>
                    </a:p>
                  </a:txBody>
                  <a:tcPr/>
                </a:tc>
                <a:tc>
                  <a:txBody>
                    <a:bodyPr/>
                    <a:lstStyle/>
                    <a:p>
                      <a:endParaRPr lang="zh-CN" altLang="en-US"/>
                    </a:p>
                  </a:txBody>
                  <a:tcPr/>
                </a:tc>
                <a:tc>
                  <a:txBody>
                    <a:bodyPr/>
                    <a:lstStyle/>
                    <a:p>
                      <a:endParaRPr lang="zh-CN" altLang="en-US"/>
                    </a:p>
                  </a:txBody>
                  <a:tcPr/>
                </a:tc>
              </a:tr>
              <a:tr h="370840">
                <a:tc>
                  <a:txBody>
                    <a:bodyPr/>
                    <a:lstStyle/>
                    <a:p>
                      <a:endParaRPr lang="zh-CN" altLang="en-US"/>
                    </a:p>
                  </a:txBody>
                  <a:tcPr/>
                </a:tc>
                <a:tc>
                  <a:txBody>
                    <a:bodyPr/>
                    <a:lstStyle/>
                    <a:p>
                      <a:endParaRPr lang="zh-CN" altLang="en-US"/>
                    </a:p>
                  </a:txBody>
                  <a:tcPr/>
                </a:tc>
                <a:tc>
                  <a:txBody>
                    <a:bodyPr/>
                    <a:lstStyle/>
                    <a:p>
                      <a:endParaRPr lang="zh-CN" altLang="en-US"/>
                    </a:p>
                  </a:txBody>
                  <a:tcPr/>
                </a:tc>
                <a:tc>
                  <a:txBody>
                    <a:bodyPr/>
                    <a:lstStyle/>
                    <a:p>
                      <a:endParaRPr lang="zh-CN" altLang="en-US"/>
                    </a:p>
                  </a:txBody>
                  <a:tcPr/>
                </a:tc>
              </a:tr>
              <a:tr h="370840">
                <a:tc>
                  <a:txBody>
                    <a:bodyPr/>
                    <a:lstStyle/>
                    <a:p>
                      <a:endParaRPr lang="zh-CN" altLang="en-US"/>
                    </a:p>
                  </a:txBody>
                  <a:tcPr/>
                </a:tc>
                <a:tc>
                  <a:txBody>
                    <a:bodyPr/>
                    <a:lstStyle/>
                    <a:p>
                      <a:endParaRPr lang="zh-CN" altLang="en-US"/>
                    </a:p>
                  </a:txBody>
                  <a:tcPr/>
                </a:tc>
                <a:tc>
                  <a:txBody>
                    <a:bodyPr/>
                    <a:lstStyle/>
                    <a:p>
                      <a:endParaRPr lang="zh-CN" altLang="en-US"/>
                    </a:p>
                  </a:txBody>
                  <a:tcPr/>
                </a:tc>
                <a:tc>
                  <a:txBody>
                    <a:bodyPr/>
                    <a:lstStyle/>
                    <a:p>
                      <a:endParaRPr lang="zh-CN" altLang="en-US" dirty="0"/>
                    </a:p>
                  </a:txBody>
                  <a:tcPr/>
                </a:tc>
              </a:tr>
            </a:tbl>
          </a:graphicData>
        </a:graphic>
      </p:graphicFrame>
      <p:sp>
        <p:nvSpPr>
          <p:cNvPr id="6" name="TextBox 5"/>
          <p:cNvSpPr txBox="1"/>
          <p:nvPr/>
        </p:nvSpPr>
        <p:spPr>
          <a:xfrm>
            <a:off x="755576" y="5578207"/>
            <a:ext cx="5616624" cy="369332"/>
          </a:xfrm>
          <a:prstGeom prst="rect">
            <a:avLst/>
          </a:prstGeom>
          <a:noFill/>
        </p:spPr>
        <p:txBody>
          <a:bodyPr wrap="square" rtlCol="0">
            <a:spAutoFit/>
          </a:bodyPr>
          <a:lstStyle/>
          <a:p>
            <a:r>
              <a:rPr lang="zh-CN" altLang="en-US" dirty="0" smtClean="0"/>
              <a:t>共 </a:t>
            </a:r>
            <a:r>
              <a:rPr lang="en-US" altLang="zh-CN" dirty="0" smtClean="0"/>
              <a:t>11 </a:t>
            </a:r>
            <a:r>
              <a:rPr lang="zh-CN" altLang="en-US" dirty="0" smtClean="0"/>
              <a:t>页 当前第 </a:t>
            </a:r>
            <a:r>
              <a:rPr lang="en-US" altLang="zh-CN" dirty="0" smtClean="0"/>
              <a:t>2 </a:t>
            </a:r>
            <a:r>
              <a:rPr lang="zh-CN" altLang="en-US" dirty="0" smtClean="0"/>
              <a:t>页 首页 上一页 下一页 末页 转到  页</a:t>
            </a:r>
            <a:endParaRPr lang="zh-CN" altLang="en-US" dirty="0"/>
          </a:p>
        </p:txBody>
      </p:sp>
      <p:sp>
        <p:nvSpPr>
          <p:cNvPr id="7" name="矩形 6"/>
          <p:cNvSpPr/>
          <p:nvPr/>
        </p:nvSpPr>
        <p:spPr>
          <a:xfrm>
            <a:off x="3851920" y="1977807"/>
            <a:ext cx="864096" cy="792088"/>
          </a:xfrm>
          <a:prstGeom prst="rect">
            <a:avLst/>
          </a:prstGeom>
          <a:noFill/>
        </p:spPr>
        <p:style>
          <a:lnRef idx="1">
            <a:schemeClr val="accent5"/>
          </a:lnRef>
          <a:fillRef idx="2">
            <a:schemeClr val="accent5"/>
          </a:fillRef>
          <a:effectRef idx="1">
            <a:schemeClr val="accent5"/>
          </a:effectRef>
          <a:fontRef idx="minor">
            <a:schemeClr val="dk1"/>
          </a:fontRef>
        </p:style>
        <p:txBody>
          <a:bodyPr rtlCol="0" anchor="ctr"/>
          <a:lstStyle/>
          <a:p>
            <a:pPr algn="ctr"/>
            <a:endParaRPr lang="zh-CN" altLang="en-US"/>
          </a:p>
        </p:txBody>
      </p:sp>
      <p:sp>
        <p:nvSpPr>
          <p:cNvPr id="8" name="TextBox 7"/>
          <p:cNvSpPr txBox="1"/>
          <p:nvPr/>
        </p:nvSpPr>
        <p:spPr>
          <a:xfrm>
            <a:off x="3923928" y="1196752"/>
            <a:ext cx="4104456" cy="646331"/>
          </a:xfrm>
          <a:prstGeom prst="rect">
            <a:avLst/>
          </a:prstGeom>
          <a:noFill/>
        </p:spPr>
        <p:txBody>
          <a:bodyPr wrap="square" rtlCol="0">
            <a:spAutoFit/>
          </a:bodyPr>
          <a:lstStyle/>
          <a:p>
            <a:r>
              <a:rPr lang="zh-CN" altLang="en-US" dirty="0" smtClean="0"/>
              <a:t>点击 </a:t>
            </a:r>
            <a:r>
              <a:rPr lang="en-US" altLang="zh-CN" dirty="0" smtClean="0"/>
              <a:t>price</a:t>
            </a:r>
            <a:r>
              <a:rPr lang="zh-CN" altLang="en-US" dirty="0" smtClean="0"/>
              <a:t>，使其可以按 </a:t>
            </a:r>
            <a:r>
              <a:rPr lang="en-US" altLang="zh-CN" dirty="0" smtClean="0"/>
              <a:t>price </a:t>
            </a:r>
            <a:r>
              <a:rPr lang="zh-CN" altLang="en-US" dirty="0" smtClean="0"/>
              <a:t>进行排序，且可以升序，降序切换</a:t>
            </a:r>
            <a:endParaRPr lang="zh-CN" altLang="en-US" dirty="0"/>
          </a:p>
        </p:txBody>
      </p:sp>
    </p:spTree>
    <p:extLst>
      <p:ext uri="{BB962C8B-B14F-4D97-AF65-F5344CB8AC3E}">
        <p14:creationId xmlns:p14="http://schemas.microsoft.com/office/powerpoint/2010/main" val="406807330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lstStyle/>
          <a:p>
            <a:r>
              <a:rPr lang="en-US" altLang="zh-CN" dirty="0" smtClean="0">
                <a:latin typeface="微软雅黑" pitchFamily="34" charset="-122"/>
                <a:ea typeface="微软雅黑" pitchFamily="34" charset="-122"/>
              </a:rPr>
              <a:t>Hello Strtus2</a:t>
            </a:r>
            <a:endParaRPr lang="zh-CN" altLang="en-US" dirty="0">
              <a:latin typeface="微软雅黑" pitchFamily="34" charset="-122"/>
              <a:ea typeface="微软雅黑" pitchFamily="34" charset="-122"/>
            </a:endParaRPr>
          </a:p>
        </p:txBody>
      </p:sp>
      <p:sp>
        <p:nvSpPr>
          <p:cNvPr id="3" name="Rectangle 3"/>
          <p:cNvSpPr>
            <a:spLocks noGrp="1" noChangeArrowheads="1"/>
          </p:cNvSpPr>
          <p:nvPr>
            <p:ph type="subTitle" idx="4294967295"/>
          </p:nvPr>
        </p:nvSpPr>
        <p:spPr>
          <a:xfrm>
            <a:off x="323528" y="5654356"/>
            <a:ext cx="3571868" cy="942996"/>
          </a:xfrm>
        </p:spPr>
        <p:txBody>
          <a:bodyPr>
            <a:normAutofit/>
          </a:bodyPr>
          <a:lstStyle/>
          <a:p>
            <a:pPr marL="0" indent="0" eaLnBrk="1" hangingPunct="1">
              <a:buFont typeface="Wingdings" pitchFamily="2" charset="2"/>
              <a:buNone/>
            </a:pPr>
            <a:r>
              <a:rPr lang="zh-CN" altLang="en-US" sz="2400" b="1" dirty="0" smtClean="0">
                <a:latin typeface="微软雅黑" pitchFamily="34" charset="-122"/>
                <a:ea typeface="微软雅黑" pitchFamily="34" charset="-122"/>
                <a:cs typeface="Arial Unicode MS" pitchFamily="34" charset="-122"/>
              </a:rPr>
              <a:t>讲师：佟刚</a:t>
            </a:r>
            <a:endParaRPr lang="en-US" altLang="zh-CN" sz="2400" b="1" dirty="0" smtClean="0">
              <a:latin typeface="微软雅黑" pitchFamily="34" charset="-122"/>
              <a:ea typeface="微软雅黑" pitchFamily="34" charset="-122"/>
              <a:cs typeface="Arial Unicode MS" pitchFamily="34" charset="-122"/>
            </a:endParaRPr>
          </a:p>
          <a:p>
            <a:pPr marL="0" indent="0" eaLnBrk="1" hangingPunct="1">
              <a:buFont typeface="Wingdings" pitchFamily="2" charset="2"/>
              <a:buNone/>
            </a:pPr>
            <a:r>
              <a:rPr lang="zh-CN" altLang="en-US" sz="2400" b="1" dirty="0" smtClean="0">
                <a:latin typeface="微软雅黑" pitchFamily="34" charset="-122"/>
                <a:ea typeface="微软雅黑" pitchFamily="34" charset="-122"/>
                <a:cs typeface="Arial Unicode MS" pitchFamily="34" charset="-122"/>
              </a:rPr>
              <a:t>新浪微博</a:t>
            </a:r>
            <a:r>
              <a:rPr lang="en-US" altLang="zh-CN" sz="2400" b="1" dirty="0" smtClean="0">
                <a:latin typeface="微软雅黑" pitchFamily="34" charset="-122"/>
                <a:ea typeface="微软雅黑" pitchFamily="34" charset="-122"/>
                <a:cs typeface="Arial Unicode MS" pitchFamily="34" charset="-122"/>
              </a:rPr>
              <a:t>:@</a:t>
            </a:r>
            <a:r>
              <a:rPr lang="zh-CN" altLang="en-US" sz="2400" b="1" dirty="0" smtClean="0">
                <a:latin typeface="微软雅黑" pitchFamily="34" charset="-122"/>
                <a:ea typeface="微软雅黑" pitchFamily="34" charset="-122"/>
                <a:cs typeface="Arial Unicode MS" pitchFamily="34" charset="-122"/>
              </a:rPr>
              <a:t>尚硅谷</a:t>
            </a:r>
            <a:r>
              <a:rPr lang="en-US" altLang="zh-CN" sz="2400" b="1" dirty="0" smtClean="0">
                <a:latin typeface="微软雅黑" pitchFamily="34" charset="-122"/>
                <a:ea typeface="微软雅黑" pitchFamily="34" charset="-122"/>
                <a:cs typeface="Arial Unicode MS" pitchFamily="34" charset="-122"/>
              </a:rPr>
              <a:t>-</a:t>
            </a:r>
            <a:r>
              <a:rPr lang="zh-CN" altLang="en-US" sz="2400" b="1" dirty="0" smtClean="0">
                <a:latin typeface="微软雅黑" pitchFamily="34" charset="-122"/>
                <a:ea typeface="微软雅黑" pitchFamily="34" charset="-122"/>
                <a:cs typeface="Arial Unicode MS" pitchFamily="34" charset="-122"/>
              </a:rPr>
              <a:t>佟刚</a:t>
            </a:r>
            <a:endParaRPr lang="en-US" altLang="zh-CN" sz="2400" b="1" dirty="0" smtClean="0">
              <a:latin typeface="微软雅黑" pitchFamily="34" charset="-122"/>
              <a:ea typeface="微软雅黑" pitchFamily="34" charset="-122"/>
              <a:cs typeface="Arial Unicode MS" pitchFamily="34" charset="-122"/>
            </a:endParaRPr>
          </a:p>
        </p:txBody>
      </p:sp>
    </p:spTree>
    <p:extLst>
      <p:ext uri="{BB962C8B-B14F-4D97-AF65-F5344CB8AC3E}">
        <p14:creationId xmlns:p14="http://schemas.microsoft.com/office/powerpoint/2010/main" val="2181551720"/>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Rectangle 2"/>
          <p:cNvSpPr>
            <a:spLocks noGrp="1" noChangeArrowheads="1"/>
          </p:cNvSpPr>
          <p:nvPr>
            <p:ph type="title"/>
          </p:nvPr>
        </p:nvSpPr>
        <p:spPr>
          <a:xfrm>
            <a:off x="685800" y="476672"/>
            <a:ext cx="7772400" cy="1143000"/>
          </a:xfrm>
        </p:spPr>
        <p:txBody>
          <a:bodyPr/>
          <a:lstStyle/>
          <a:p>
            <a:r>
              <a:rPr lang="en-US" altLang="zh-CN" dirty="0" smtClean="0">
                <a:latin typeface="微软雅黑" pitchFamily="34" charset="-122"/>
                <a:ea typeface="微软雅黑" pitchFamily="34" charset="-122"/>
              </a:rPr>
              <a:t>*date </a:t>
            </a:r>
            <a:r>
              <a:rPr lang="zh-CN" altLang="en-US" dirty="0">
                <a:latin typeface="微软雅黑" pitchFamily="34" charset="-122"/>
                <a:ea typeface="微软雅黑" pitchFamily="34" charset="-122"/>
              </a:rPr>
              <a:t>标签</a:t>
            </a:r>
          </a:p>
        </p:txBody>
      </p:sp>
      <p:sp>
        <p:nvSpPr>
          <p:cNvPr id="191491" name="Rectangle 3"/>
          <p:cNvSpPr>
            <a:spLocks noGrp="1" noChangeArrowheads="1"/>
          </p:cNvSpPr>
          <p:nvPr>
            <p:ph type="body" idx="1"/>
          </p:nvPr>
        </p:nvSpPr>
        <p:spPr>
          <a:xfrm>
            <a:off x="468313" y="1618084"/>
            <a:ext cx="8135937" cy="3240088"/>
          </a:xfrm>
        </p:spPr>
        <p:txBody>
          <a:bodyPr/>
          <a:lstStyle/>
          <a:p>
            <a:r>
              <a:rPr lang="en-US" altLang="zh-CN" sz="2400" dirty="0">
                <a:latin typeface="微软雅黑" pitchFamily="34" charset="-122"/>
                <a:ea typeface="微软雅黑" pitchFamily="34" charset="-122"/>
              </a:rPr>
              <a:t>date </a:t>
            </a:r>
            <a:r>
              <a:rPr lang="zh-CN" altLang="en-US" sz="2400" dirty="0">
                <a:latin typeface="微软雅黑" pitchFamily="34" charset="-122"/>
                <a:ea typeface="微软雅黑" pitchFamily="34" charset="-122"/>
              </a:rPr>
              <a:t>标签用来对 </a:t>
            </a:r>
            <a:r>
              <a:rPr lang="en-US" altLang="zh-CN" sz="2400" dirty="0">
                <a:latin typeface="微软雅黑" pitchFamily="34" charset="-122"/>
                <a:ea typeface="微软雅黑" pitchFamily="34" charset="-122"/>
              </a:rPr>
              <a:t>Date </a:t>
            </a:r>
            <a:r>
              <a:rPr lang="zh-CN" altLang="en-US" sz="2400" dirty="0">
                <a:latin typeface="微软雅黑" pitchFamily="34" charset="-122"/>
                <a:ea typeface="微软雅黑" pitchFamily="34" charset="-122"/>
              </a:rPr>
              <a:t>对象进行排版</a:t>
            </a:r>
          </a:p>
          <a:p>
            <a:endParaRPr lang="zh-CN" altLang="en-US" sz="2400" dirty="0">
              <a:latin typeface="微软雅黑" pitchFamily="34" charset="-122"/>
              <a:ea typeface="微软雅黑" pitchFamily="34" charset="-122"/>
            </a:endParaRPr>
          </a:p>
          <a:p>
            <a:endParaRPr lang="zh-CN" altLang="en-US" sz="2400" dirty="0">
              <a:latin typeface="微软雅黑" pitchFamily="34" charset="-122"/>
              <a:ea typeface="微软雅黑" pitchFamily="34" charset="-122"/>
            </a:endParaRPr>
          </a:p>
          <a:p>
            <a:endParaRPr lang="zh-CN" altLang="en-US" sz="2400" dirty="0">
              <a:latin typeface="微软雅黑" pitchFamily="34" charset="-122"/>
              <a:ea typeface="微软雅黑" pitchFamily="34" charset="-122"/>
            </a:endParaRPr>
          </a:p>
          <a:p>
            <a:endParaRPr lang="zh-CN" altLang="en-US" sz="2400" dirty="0">
              <a:latin typeface="微软雅黑" pitchFamily="34" charset="-122"/>
              <a:ea typeface="微软雅黑" pitchFamily="34" charset="-122"/>
            </a:endParaRPr>
          </a:p>
          <a:p>
            <a:r>
              <a:rPr lang="en-US" altLang="zh-CN" sz="2400" dirty="0">
                <a:latin typeface="微软雅黑" pitchFamily="34" charset="-122"/>
                <a:ea typeface="微软雅黑" pitchFamily="34" charset="-122"/>
              </a:rPr>
              <a:t>format </a:t>
            </a:r>
            <a:r>
              <a:rPr lang="zh-CN" altLang="en-US" sz="2400" dirty="0">
                <a:latin typeface="微软雅黑" pitchFamily="34" charset="-122"/>
                <a:ea typeface="微软雅黑" pitchFamily="34" charset="-122"/>
              </a:rPr>
              <a:t>属性的值必须是 </a:t>
            </a:r>
            <a:r>
              <a:rPr lang="en-US" altLang="zh-CN" sz="2400" dirty="0" err="1">
                <a:latin typeface="微软雅黑" pitchFamily="34" charset="-122"/>
                <a:ea typeface="微软雅黑" pitchFamily="34" charset="-122"/>
              </a:rPr>
              <a:t>java.text.SimpleDateFormat</a:t>
            </a:r>
            <a:r>
              <a:rPr lang="en-US" altLang="zh-CN" sz="2400" dirty="0">
                <a:latin typeface="微软雅黑" pitchFamily="34" charset="-122"/>
                <a:ea typeface="微软雅黑" pitchFamily="34" charset="-122"/>
              </a:rPr>
              <a:t> </a:t>
            </a:r>
            <a:r>
              <a:rPr lang="zh-CN" altLang="en-US" sz="2400" dirty="0">
                <a:latin typeface="微软雅黑" pitchFamily="34" charset="-122"/>
                <a:ea typeface="微软雅黑" pitchFamily="34" charset="-122"/>
              </a:rPr>
              <a:t>类里定义的日期</a:t>
            </a:r>
            <a:r>
              <a:rPr lang="en-US" altLang="zh-CN" sz="2400" dirty="0">
                <a:latin typeface="微软雅黑" pitchFamily="34" charset="-122"/>
                <a:ea typeface="微软雅黑" pitchFamily="34" charset="-122"/>
              </a:rPr>
              <a:t>/</a:t>
            </a:r>
            <a:r>
              <a:rPr lang="zh-CN" altLang="en-US" sz="2400" dirty="0">
                <a:latin typeface="微软雅黑" pitchFamily="34" charset="-122"/>
                <a:ea typeface="微软雅黑" pitchFamily="34" charset="-122"/>
              </a:rPr>
              <a:t>时间格式之一</a:t>
            </a:r>
            <a:r>
              <a:rPr lang="en-US" altLang="zh-CN" sz="2400" dirty="0">
                <a:latin typeface="微软雅黑" pitchFamily="34" charset="-122"/>
                <a:ea typeface="微软雅黑" pitchFamily="34" charset="-122"/>
              </a:rPr>
              <a:t>. </a:t>
            </a:r>
          </a:p>
        </p:txBody>
      </p:sp>
      <p:pic>
        <p:nvPicPr>
          <p:cNvPr id="191501" name="Picture 13"/>
          <p:cNvPicPr>
            <a:picLocks noChangeAspect="1" noChangeArrowheads="1"/>
          </p:cNvPicPr>
          <p:nvPr/>
        </p:nvPicPr>
        <p:blipFill>
          <a:blip r:embed="rId2"/>
          <a:srcRect/>
          <a:stretch>
            <a:fillRect/>
          </a:stretch>
        </p:blipFill>
        <p:spPr bwMode="auto">
          <a:xfrm>
            <a:off x="900113" y="2191184"/>
            <a:ext cx="6553200" cy="1543050"/>
          </a:xfrm>
          <a:prstGeom prst="rect">
            <a:avLst/>
          </a:prstGeom>
          <a:noFill/>
          <a:ln w="9525">
            <a:noFill/>
            <a:miter lim="800000"/>
            <a:headEnd/>
            <a:tailEnd/>
          </a:ln>
          <a:effectLst/>
        </p:spPr>
      </p:pic>
    </p:spTree>
    <p:extLst>
      <p:ext uri="{BB962C8B-B14F-4D97-AF65-F5344CB8AC3E}">
        <p14:creationId xmlns:p14="http://schemas.microsoft.com/office/powerpoint/2010/main" val="2518667901"/>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2"/>
          <p:cNvSpPr>
            <a:spLocks noGrp="1" noChangeArrowheads="1"/>
          </p:cNvSpPr>
          <p:nvPr>
            <p:ph type="title"/>
          </p:nvPr>
        </p:nvSpPr>
        <p:spPr>
          <a:xfrm>
            <a:off x="685800" y="548680"/>
            <a:ext cx="7772400" cy="1143000"/>
          </a:xfrm>
        </p:spPr>
        <p:txBody>
          <a:bodyPr/>
          <a:lstStyle/>
          <a:p>
            <a:r>
              <a:rPr lang="en-US" altLang="zh-CN" dirty="0" smtClean="0">
                <a:latin typeface="微软雅黑" pitchFamily="34" charset="-122"/>
                <a:ea typeface="微软雅黑" pitchFamily="34" charset="-122"/>
              </a:rPr>
              <a:t>*a </a:t>
            </a:r>
            <a:r>
              <a:rPr lang="zh-CN" altLang="en-US" dirty="0">
                <a:latin typeface="微软雅黑" pitchFamily="34" charset="-122"/>
                <a:ea typeface="微软雅黑" pitchFamily="34" charset="-122"/>
              </a:rPr>
              <a:t>标签</a:t>
            </a:r>
          </a:p>
        </p:txBody>
      </p:sp>
      <p:sp>
        <p:nvSpPr>
          <p:cNvPr id="186371" name="Rectangle 3"/>
          <p:cNvSpPr>
            <a:spLocks noGrp="1" noChangeArrowheads="1"/>
          </p:cNvSpPr>
          <p:nvPr>
            <p:ph type="body" idx="1"/>
          </p:nvPr>
        </p:nvSpPr>
        <p:spPr>
          <a:xfrm>
            <a:off x="467544" y="1700808"/>
            <a:ext cx="8424936" cy="1008063"/>
          </a:xfrm>
        </p:spPr>
        <p:txBody>
          <a:bodyPr/>
          <a:lstStyle/>
          <a:p>
            <a:r>
              <a:rPr lang="en-US" altLang="zh-CN" sz="2400" dirty="0">
                <a:latin typeface="微软雅黑" pitchFamily="34" charset="-122"/>
                <a:ea typeface="微软雅黑" pitchFamily="34" charset="-122"/>
              </a:rPr>
              <a:t>a </a:t>
            </a:r>
            <a:r>
              <a:rPr lang="zh-CN" altLang="en-US" sz="2400" dirty="0">
                <a:latin typeface="微软雅黑" pitchFamily="34" charset="-122"/>
                <a:ea typeface="微软雅黑" pitchFamily="34" charset="-122"/>
              </a:rPr>
              <a:t>标签将呈现为一个 </a:t>
            </a:r>
            <a:r>
              <a:rPr lang="en-US" altLang="zh-CN" sz="2400" dirty="0">
                <a:latin typeface="微软雅黑" pitchFamily="34" charset="-122"/>
                <a:ea typeface="微软雅黑" pitchFamily="34" charset="-122"/>
              </a:rPr>
              <a:t>HTML </a:t>
            </a:r>
            <a:r>
              <a:rPr lang="zh-CN" altLang="en-US" sz="2400" dirty="0">
                <a:latin typeface="微软雅黑" pitchFamily="34" charset="-122"/>
                <a:ea typeface="微软雅黑" pitchFamily="34" charset="-122"/>
              </a:rPr>
              <a:t>连接</a:t>
            </a:r>
            <a:r>
              <a:rPr lang="en-US" altLang="zh-CN" sz="2400" dirty="0">
                <a:latin typeface="微软雅黑" pitchFamily="34" charset="-122"/>
                <a:ea typeface="微软雅黑" pitchFamily="34" charset="-122"/>
              </a:rPr>
              <a:t>. </a:t>
            </a:r>
            <a:r>
              <a:rPr lang="zh-CN" altLang="en-US" sz="2400" dirty="0">
                <a:latin typeface="微软雅黑" pitchFamily="34" charset="-122"/>
                <a:ea typeface="微软雅黑" pitchFamily="34" charset="-122"/>
              </a:rPr>
              <a:t>这个标签可以接受 </a:t>
            </a:r>
            <a:r>
              <a:rPr lang="en-US" altLang="zh-CN" sz="2400" dirty="0">
                <a:latin typeface="微软雅黑" pitchFamily="34" charset="-122"/>
                <a:ea typeface="微软雅黑" pitchFamily="34" charset="-122"/>
              </a:rPr>
              <a:t>HTML </a:t>
            </a:r>
            <a:r>
              <a:rPr lang="zh-CN" altLang="en-US" sz="2400" dirty="0">
                <a:latin typeface="微软雅黑" pitchFamily="34" charset="-122"/>
                <a:ea typeface="微软雅黑" pitchFamily="34" charset="-122"/>
              </a:rPr>
              <a:t>语言中的 </a:t>
            </a:r>
            <a:r>
              <a:rPr lang="en-US" altLang="zh-CN" sz="2400" dirty="0">
                <a:latin typeface="微软雅黑" pitchFamily="34" charset="-122"/>
                <a:ea typeface="微软雅黑" pitchFamily="34" charset="-122"/>
              </a:rPr>
              <a:t>a </a:t>
            </a:r>
            <a:r>
              <a:rPr lang="zh-CN" altLang="en-US" sz="2400" dirty="0">
                <a:latin typeface="微软雅黑" pitchFamily="34" charset="-122"/>
                <a:ea typeface="微软雅黑" pitchFamily="34" charset="-122"/>
              </a:rPr>
              <a:t>元素所能接受的所有属性</a:t>
            </a:r>
            <a:r>
              <a:rPr lang="en-US" altLang="zh-CN" sz="2400" dirty="0">
                <a:latin typeface="微软雅黑" pitchFamily="34" charset="-122"/>
                <a:ea typeface="微软雅黑" pitchFamily="34" charset="-122"/>
              </a:rPr>
              <a:t>. </a:t>
            </a:r>
          </a:p>
        </p:txBody>
      </p:sp>
    </p:spTree>
    <p:extLst>
      <p:ext uri="{BB962C8B-B14F-4D97-AF65-F5344CB8AC3E}">
        <p14:creationId xmlns:p14="http://schemas.microsoft.com/office/powerpoint/2010/main" val="1310151198"/>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2"/>
          <p:cNvSpPr>
            <a:spLocks noGrp="1" noChangeArrowheads="1"/>
          </p:cNvSpPr>
          <p:nvPr>
            <p:ph type="title"/>
          </p:nvPr>
        </p:nvSpPr>
        <p:spPr>
          <a:xfrm>
            <a:off x="685800" y="548680"/>
            <a:ext cx="7772400" cy="1143000"/>
          </a:xfrm>
        </p:spPr>
        <p:txBody>
          <a:bodyPr/>
          <a:lstStyle/>
          <a:p>
            <a:r>
              <a:rPr lang="en-US" altLang="zh-CN" dirty="0">
                <a:latin typeface="微软雅黑" pitchFamily="34" charset="-122"/>
                <a:ea typeface="微软雅黑" pitchFamily="34" charset="-122"/>
              </a:rPr>
              <a:t>action </a:t>
            </a:r>
            <a:r>
              <a:rPr lang="zh-CN" altLang="en-US" dirty="0">
                <a:latin typeface="微软雅黑" pitchFamily="34" charset="-122"/>
                <a:ea typeface="微软雅黑" pitchFamily="34" charset="-122"/>
              </a:rPr>
              <a:t>标签</a:t>
            </a:r>
          </a:p>
        </p:txBody>
      </p:sp>
      <p:sp>
        <p:nvSpPr>
          <p:cNvPr id="185347" name="Rectangle 3"/>
          <p:cNvSpPr>
            <a:spLocks noGrp="1" noChangeArrowheads="1"/>
          </p:cNvSpPr>
          <p:nvPr>
            <p:ph type="body" idx="1"/>
          </p:nvPr>
        </p:nvSpPr>
        <p:spPr>
          <a:xfrm>
            <a:off x="323850" y="1690093"/>
            <a:ext cx="8351838" cy="4114800"/>
          </a:xfrm>
        </p:spPr>
        <p:txBody>
          <a:bodyPr/>
          <a:lstStyle/>
          <a:p>
            <a:r>
              <a:rPr lang="en-US" altLang="zh-CN" sz="2400" dirty="0">
                <a:latin typeface="微软雅黑" pitchFamily="34" charset="-122"/>
                <a:ea typeface="微软雅黑" pitchFamily="34" charset="-122"/>
              </a:rPr>
              <a:t>action </a:t>
            </a:r>
            <a:r>
              <a:rPr lang="zh-CN" altLang="en-US" sz="2400" dirty="0">
                <a:latin typeface="微软雅黑" pitchFamily="34" charset="-122"/>
                <a:ea typeface="微软雅黑" pitchFamily="34" charset="-122"/>
              </a:rPr>
              <a:t>标签用在页面上来执行一个 </a:t>
            </a:r>
            <a:r>
              <a:rPr lang="en-US" altLang="zh-CN" sz="2400" dirty="0">
                <a:latin typeface="微软雅黑" pitchFamily="34" charset="-122"/>
                <a:ea typeface="微软雅黑" pitchFamily="34" charset="-122"/>
              </a:rPr>
              <a:t>action. </a:t>
            </a:r>
          </a:p>
          <a:p>
            <a:r>
              <a:rPr lang="en-US" altLang="zh-CN" sz="2400" dirty="0">
                <a:latin typeface="微软雅黑" pitchFamily="34" charset="-122"/>
                <a:ea typeface="微软雅黑" pitchFamily="34" charset="-122"/>
              </a:rPr>
              <a:t>action </a:t>
            </a:r>
            <a:r>
              <a:rPr lang="zh-CN" altLang="en-US" sz="2400" dirty="0">
                <a:latin typeface="微软雅黑" pitchFamily="34" charset="-122"/>
                <a:ea typeface="微软雅黑" pitchFamily="34" charset="-122"/>
              </a:rPr>
              <a:t>标签还会把当前 </a:t>
            </a:r>
            <a:r>
              <a:rPr lang="en-US" altLang="zh-CN" sz="2400" dirty="0">
                <a:latin typeface="微软雅黑" pitchFamily="34" charset="-122"/>
                <a:ea typeface="微软雅黑" pitchFamily="34" charset="-122"/>
              </a:rPr>
              <a:t>Action </a:t>
            </a:r>
            <a:r>
              <a:rPr lang="zh-CN" altLang="en-US" sz="2400" dirty="0">
                <a:latin typeface="微软雅黑" pitchFamily="34" charset="-122"/>
                <a:ea typeface="微软雅黑" pitchFamily="34" charset="-122"/>
              </a:rPr>
              <a:t>对象压入 </a:t>
            </a:r>
            <a:r>
              <a:rPr lang="en-US" altLang="zh-CN" sz="2400" dirty="0" err="1">
                <a:latin typeface="微软雅黑" pitchFamily="34" charset="-122"/>
                <a:ea typeface="微软雅黑" pitchFamily="34" charset="-122"/>
              </a:rPr>
              <a:t>ValueStack</a:t>
            </a:r>
            <a:r>
              <a:rPr lang="en-US" altLang="zh-CN" sz="2400" dirty="0">
                <a:latin typeface="微软雅黑" pitchFamily="34" charset="-122"/>
                <a:ea typeface="微软雅黑" pitchFamily="34" charset="-122"/>
              </a:rPr>
              <a:t> </a:t>
            </a:r>
            <a:r>
              <a:rPr lang="zh-CN" altLang="en-US" sz="2400" dirty="0">
                <a:latin typeface="微软雅黑" pitchFamily="34" charset="-122"/>
                <a:ea typeface="微软雅黑" pitchFamily="34" charset="-122"/>
              </a:rPr>
              <a:t>值栈的 </a:t>
            </a:r>
            <a:r>
              <a:rPr lang="en-US" altLang="zh-CN" sz="2400" dirty="0" err="1">
                <a:latin typeface="微软雅黑" pitchFamily="34" charset="-122"/>
                <a:ea typeface="微软雅黑" pitchFamily="34" charset="-122"/>
              </a:rPr>
              <a:t>ContextMap</a:t>
            </a:r>
            <a:r>
              <a:rPr lang="en-US" altLang="zh-CN" sz="2400" dirty="0">
                <a:latin typeface="微软雅黑" pitchFamily="34" charset="-122"/>
                <a:ea typeface="微软雅黑" pitchFamily="34" charset="-122"/>
              </a:rPr>
              <a:t> </a:t>
            </a:r>
            <a:r>
              <a:rPr lang="zh-CN" altLang="en-US" sz="2400" dirty="0">
                <a:latin typeface="微软雅黑" pitchFamily="34" charset="-122"/>
                <a:ea typeface="微软雅黑" pitchFamily="34" charset="-122"/>
              </a:rPr>
              <a:t>子栈</a:t>
            </a:r>
            <a:r>
              <a:rPr lang="en-US" altLang="zh-CN" sz="2400" dirty="0">
                <a:latin typeface="微软雅黑" pitchFamily="34" charset="-122"/>
                <a:ea typeface="微软雅黑" pitchFamily="34" charset="-122"/>
              </a:rPr>
              <a:t>. </a:t>
            </a:r>
          </a:p>
        </p:txBody>
      </p:sp>
      <p:pic>
        <p:nvPicPr>
          <p:cNvPr id="185349" name="Picture 5"/>
          <p:cNvPicPr>
            <a:picLocks noChangeAspect="1" noChangeArrowheads="1"/>
          </p:cNvPicPr>
          <p:nvPr/>
        </p:nvPicPr>
        <p:blipFill>
          <a:blip r:embed="rId2"/>
          <a:srcRect/>
          <a:stretch>
            <a:fillRect/>
          </a:stretch>
        </p:blipFill>
        <p:spPr bwMode="auto">
          <a:xfrm>
            <a:off x="728663" y="3182466"/>
            <a:ext cx="8020050" cy="2190750"/>
          </a:xfrm>
          <a:prstGeom prst="rect">
            <a:avLst/>
          </a:prstGeom>
          <a:noFill/>
          <a:ln w="9525">
            <a:noFill/>
            <a:miter lim="800000"/>
            <a:headEnd/>
            <a:tailEnd/>
          </a:ln>
          <a:effectLst/>
        </p:spPr>
      </p:pic>
    </p:spTree>
    <p:extLst>
      <p:ext uri="{BB962C8B-B14F-4D97-AF65-F5344CB8AC3E}">
        <p14:creationId xmlns:p14="http://schemas.microsoft.com/office/powerpoint/2010/main" val="2889648008"/>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2"/>
          <p:cNvSpPr>
            <a:spLocks noGrp="1" noChangeArrowheads="1"/>
          </p:cNvSpPr>
          <p:nvPr>
            <p:ph type="title"/>
          </p:nvPr>
        </p:nvSpPr>
        <p:spPr>
          <a:xfrm>
            <a:off x="685800" y="609947"/>
            <a:ext cx="7772400" cy="1143000"/>
          </a:xfrm>
        </p:spPr>
        <p:txBody>
          <a:bodyPr/>
          <a:lstStyle/>
          <a:p>
            <a:r>
              <a:rPr lang="en-US" altLang="zh-CN" dirty="0">
                <a:latin typeface="微软雅黑" pitchFamily="34" charset="-122"/>
                <a:ea typeface="微软雅黑" pitchFamily="34" charset="-122"/>
              </a:rPr>
              <a:t>bean </a:t>
            </a:r>
            <a:r>
              <a:rPr lang="zh-CN" altLang="en-US" dirty="0">
                <a:latin typeface="微软雅黑" pitchFamily="34" charset="-122"/>
                <a:ea typeface="微软雅黑" pitchFamily="34" charset="-122"/>
              </a:rPr>
              <a:t>标签</a:t>
            </a:r>
          </a:p>
        </p:txBody>
      </p:sp>
      <p:sp>
        <p:nvSpPr>
          <p:cNvPr id="183299" name="Rectangle 3"/>
          <p:cNvSpPr>
            <a:spLocks noGrp="1" noChangeArrowheads="1"/>
          </p:cNvSpPr>
          <p:nvPr>
            <p:ph type="body" idx="1"/>
          </p:nvPr>
        </p:nvSpPr>
        <p:spPr>
          <a:xfrm>
            <a:off x="395288" y="1762472"/>
            <a:ext cx="8353425" cy="1378496"/>
          </a:xfrm>
        </p:spPr>
        <p:txBody>
          <a:bodyPr/>
          <a:lstStyle/>
          <a:p>
            <a:r>
              <a:rPr lang="en-US" altLang="zh-CN" sz="2400" dirty="0">
                <a:latin typeface="微软雅黑" pitchFamily="34" charset="-122"/>
                <a:ea typeface="微软雅黑" pitchFamily="34" charset="-122"/>
              </a:rPr>
              <a:t>bean </a:t>
            </a:r>
            <a:r>
              <a:rPr lang="zh-CN" altLang="en-US" sz="2400" dirty="0">
                <a:latin typeface="微软雅黑" pitchFamily="34" charset="-122"/>
                <a:ea typeface="微软雅黑" pitchFamily="34" charset="-122"/>
              </a:rPr>
              <a:t>标签将创建一个 </a:t>
            </a:r>
            <a:r>
              <a:rPr lang="en-US" altLang="zh-CN" sz="2400" dirty="0">
                <a:latin typeface="微软雅黑" pitchFamily="34" charset="-122"/>
                <a:ea typeface="微软雅黑" pitchFamily="34" charset="-122"/>
              </a:rPr>
              <a:t>JavaBean, </a:t>
            </a:r>
            <a:r>
              <a:rPr lang="zh-CN" altLang="en-US" sz="2400" dirty="0">
                <a:latin typeface="微软雅黑" pitchFamily="34" charset="-122"/>
                <a:ea typeface="微软雅黑" pitchFamily="34" charset="-122"/>
              </a:rPr>
              <a:t>并把它压入 </a:t>
            </a:r>
            <a:r>
              <a:rPr lang="en-US" altLang="zh-CN" sz="2400" dirty="0" err="1">
                <a:latin typeface="微软雅黑" pitchFamily="34" charset="-122"/>
                <a:ea typeface="微软雅黑" pitchFamily="34" charset="-122"/>
              </a:rPr>
              <a:t>ValueStack</a:t>
            </a:r>
            <a:r>
              <a:rPr lang="en-US" altLang="zh-CN" sz="2400" dirty="0">
                <a:latin typeface="微软雅黑" pitchFamily="34" charset="-122"/>
                <a:ea typeface="微软雅黑" pitchFamily="34" charset="-122"/>
              </a:rPr>
              <a:t> </a:t>
            </a:r>
            <a:r>
              <a:rPr lang="zh-CN" altLang="en-US" sz="2400" dirty="0">
                <a:latin typeface="微软雅黑" pitchFamily="34" charset="-122"/>
                <a:ea typeface="微软雅黑" pitchFamily="34" charset="-122"/>
              </a:rPr>
              <a:t>值栈的 </a:t>
            </a:r>
            <a:r>
              <a:rPr lang="en-US" altLang="zh-CN" sz="2400" dirty="0" err="1">
                <a:latin typeface="微软雅黑" pitchFamily="34" charset="-122"/>
                <a:ea typeface="微软雅黑" pitchFamily="34" charset="-122"/>
              </a:rPr>
              <a:t>ContextMap</a:t>
            </a:r>
            <a:r>
              <a:rPr lang="en-US" altLang="zh-CN" sz="2400" dirty="0">
                <a:latin typeface="微软雅黑" pitchFamily="34" charset="-122"/>
                <a:ea typeface="微软雅黑" pitchFamily="34" charset="-122"/>
              </a:rPr>
              <a:t> </a:t>
            </a:r>
            <a:r>
              <a:rPr lang="zh-CN" altLang="en-US" sz="2400" dirty="0">
                <a:latin typeface="微软雅黑" pitchFamily="34" charset="-122"/>
                <a:ea typeface="微软雅黑" pitchFamily="34" charset="-122"/>
              </a:rPr>
              <a:t>子栈</a:t>
            </a:r>
            <a:r>
              <a:rPr lang="en-US" altLang="zh-CN" sz="2400" dirty="0">
                <a:latin typeface="微软雅黑" pitchFamily="34" charset="-122"/>
                <a:ea typeface="微软雅黑" pitchFamily="34" charset="-122"/>
              </a:rPr>
              <a:t>. </a:t>
            </a:r>
            <a:r>
              <a:rPr lang="zh-CN" altLang="en-US" sz="2400" dirty="0">
                <a:latin typeface="微软雅黑" pitchFamily="34" charset="-122"/>
                <a:ea typeface="微软雅黑" pitchFamily="34" charset="-122"/>
              </a:rPr>
              <a:t>这个标签的功能与 </a:t>
            </a:r>
            <a:r>
              <a:rPr lang="en-US" altLang="zh-CN" sz="2400" dirty="0">
                <a:latin typeface="微软雅黑" pitchFamily="34" charset="-122"/>
                <a:ea typeface="微软雅黑" pitchFamily="34" charset="-122"/>
              </a:rPr>
              <a:t>JSP </a:t>
            </a:r>
            <a:r>
              <a:rPr lang="zh-CN" altLang="en-US" sz="2400" dirty="0">
                <a:latin typeface="微软雅黑" pitchFamily="34" charset="-122"/>
                <a:ea typeface="微软雅黑" pitchFamily="34" charset="-122"/>
              </a:rPr>
              <a:t>中的 </a:t>
            </a:r>
            <a:r>
              <a:rPr lang="en-US" altLang="zh-CN" sz="2400" dirty="0" err="1">
                <a:latin typeface="微软雅黑" pitchFamily="34" charset="-122"/>
                <a:ea typeface="微软雅黑" pitchFamily="34" charset="-122"/>
              </a:rPr>
              <a:t>useBean</a:t>
            </a:r>
            <a:r>
              <a:rPr lang="en-US" altLang="zh-CN" sz="2400" dirty="0">
                <a:latin typeface="微软雅黑" pitchFamily="34" charset="-122"/>
                <a:ea typeface="微软雅黑" pitchFamily="34" charset="-122"/>
              </a:rPr>
              <a:t> </a:t>
            </a:r>
            <a:r>
              <a:rPr lang="zh-CN" altLang="en-US" sz="2400" dirty="0">
                <a:latin typeface="微软雅黑" pitchFamily="34" charset="-122"/>
                <a:ea typeface="微软雅黑" pitchFamily="34" charset="-122"/>
              </a:rPr>
              <a:t>动作元素很相似</a:t>
            </a:r>
          </a:p>
        </p:txBody>
      </p:sp>
      <p:pic>
        <p:nvPicPr>
          <p:cNvPr id="183301" name="Picture 5"/>
          <p:cNvPicPr>
            <a:picLocks noChangeAspect="1" noChangeArrowheads="1"/>
          </p:cNvPicPr>
          <p:nvPr/>
        </p:nvPicPr>
        <p:blipFill>
          <a:blip r:embed="rId2"/>
          <a:srcRect/>
          <a:stretch>
            <a:fillRect/>
          </a:stretch>
        </p:blipFill>
        <p:spPr bwMode="auto">
          <a:xfrm>
            <a:off x="827088" y="3264967"/>
            <a:ext cx="6985000" cy="1100137"/>
          </a:xfrm>
          <a:prstGeom prst="rect">
            <a:avLst/>
          </a:prstGeom>
          <a:noFill/>
          <a:ln w="9525">
            <a:noFill/>
            <a:miter lim="800000"/>
            <a:headEnd/>
            <a:tailEnd/>
          </a:ln>
          <a:effectLst/>
        </p:spPr>
      </p:pic>
    </p:spTree>
    <p:extLst>
      <p:ext uri="{BB962C8B-B14F-4D97-AF65-F5344CB8AC3E}">
        <p14:creationId xmlns:p14="http://schemas.microsoft.com/office/powerpoint/2010/main" val="3793033385"/>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Rectangle 2"/>
          <p:cNvSpPr>
            <a:spLocks noGrp="1" noChangeArrowheads="1"/>
          </p:cNvSpPr>
          <p:nvPr>
            <p:ph type="title"/>
          </p:nvPr>
        </p:nvSpPr>
        <p:spPr>
          <a:xfrm>
            <a:off x="685800" y="590550"/>
            <a:ext cx="7772400" cy="1143000"/>
          </a:xfrm>
        </p:spPr>
        <p:txBody>
          <a:bodyPr/>
          <a:lstStyle/>
          <a:p>
            <a:r>
              <a:rPr lang="en-US" altLang="zh-CN" dirty="0">
                <a:latin typeface="微软雅黑" pitchFamily="34" charset="-122"/>
                <a:ea typeface="微软雅黑" pitchFamily="34" charset="-122"/>
              </a:rPr>
              <a:t>include </a:t>
            </a:r>
            <a:r>
              <a:rPr lang="zh-CN" altLang="en-US" dirty="0">
                <a:latin typeface="微软雅黑" pitchFamily="34" charset="-122"/>
                <a:ea typeface="微软雅黑" pitchFamily="34" charset="-122"/>
              </a:rPr>
              <a:t>标签</a:t>
            </a:r>
          </a:p>
        </p:txBody>
      </p:sp>
      <p:sp>
        <p:nvSpPr>
          <p:cNvPr id="190467" name="Rectangle 3"/>
          <p:cNvSpPr>
            <a:spLocks noGrp="1" noChangeArrowheads="1"/>
          </p:cNvSpPr>
          <p:nvPr>
            <p:ph type="body" idx="1"/>
          </p:nvPr>
        </p:nvSpPr>
        <p:spPr>
          <a:xfrm>
            <a:off x="468313" y="1690464"/>
            <a:ext cx="8207375" cy="4114800"/>
          </a:xfrm>
        </p:spPr>
        <p:txBody>
          <a:bodyPr/>
          <a:lstStyle/>
          <a:p>
            <a:r>
              <a:rPr lang="en-US" altLang="zh-CN" sz="2400" dirty="0">
                <a:latin typeface="微软雅黑" pitchFamily="34" charset="-122"/>
                <a:ea typeface="微软雅黑" pitchFamily="34" charset="-122"/>
              </a:rPr>
              <a:t>include </a:t>
            </a:r>
            <a:r>
              <a:rPr lang="zh-CN" altLang="en-US" sz="2400" dirty="0">
                <a:latin typeface="微软雅黑" pitchFamily="34" charset="-122"/>
                <a:ea typeface="微软雅黑" pitchFamily="34" charset="-122"/>
              </a:rPr>
              <a:t>标签用来把一个 </a:t>
            </a:r>
            <a:r>
              <a:rPr lang="en-US" altLang="zh-CN" sz="2400" dirty="0">
                <a:latin typeface="微软雅黑" pitchFamily="34" charset="-122"/>
                <a:ea typeface="微软雅黑" pitchFamily="34" charset="-122"/>
              </a:rPr>
              <a:t>Servlet </a:t>
            </a:r>
            <a:r>
              <a:rPr lang="zh-CN" altLang="en-US" sz="2400" dirty="0">
                <a:latin typeface="微软雅黑" pitchFamily="34" charset="-122"/>
                <a:ea typeface="微软雅黑" pitchFamily="34" charset="-122"/>
              </a:rPr>
              <a:t>或 </a:t>
            </a:r>
            <a:r>
              <a:rPr lang="en-US" altLang="zh-CN" sz="2400" dirty="0">
                <a:latin typeface="微软雅黑" pitchFamily="34" charset="-122"/>
                <a:ea typeface="微软雅黑" pitchFamily="34" charset="-122"/>
              </a:rPr>
              <a:t>JSP </a:t>
            </a:r>
            <a:r>
              <a:rPr lang="zh-CN" altLang="en-US" sz="2400" dirty="0">
                <a:latin typeface="微软雅黑" pitchFamily="34" charset="-122"/>
                <a:ea typeface="微软雅黑" pitchFamily="34" charset="-122"/>
              </a:rPr>
              <a:t>页面的输出包含到当前页面里来</a:t>
            </a:r>
            <a:r>
              <a:rPr lang="en-US" altLang="zh-CN" sz="2400" dirty="0">
                <a:latin typeface="微软雅黑" pitchFamily="34" charset="-122"/>
                <a:ea typeface="微软雅黑" pitchFamily="34" charset="-122"/>
              </a:rPr>
              <a:t>. </a:t>
            </a:r>
          </a:p>
        </p:txBody>
      </p:sp>
      <p:pic>
        <p:nvPicPr>
          <p:cNvPr id="190469" name="Picture 5"/>
          <p:cNvPicPr>
            <a:picLocks noChangeAspect="1" noChangeArrowheads="1"/>
          </p:cNvPicPr>
          <p:nvPr/>
        </p:nvPicPr>
        <p:blipFill>
          <a:blip r:embed="rId2"/>
          <a:srcRect/>
          <a:stretch>
            <a:fillRect/>
          </a:stretch>
        </p:blipFill>
        <p:spPr bwMode="auto">
          <a:xfrm>
            <a:off x="900113" y="2692400"/>
            <a:ext cx="6985000" cy="736600"/>
          </a:xfrm>
          <a:prstGeom prst="rect">
            <a:avLst/>
          </a:prstGeom>
          <a:noFill/>
          <a:ln w="9525">
            <a:noFill/>
            <a:miter lim="800000"/>
            <a:headEnd/>
            <a:tailEnd/>
          </a:ln>
          <a:effectLst/>
        </p:spPr>
      </p:pic>
    </p:spTree>
    <p:extLst>
      <p:ext uri="{BB962C8B-B14F-4D97-AF65-F5344CB8AC3E}">
        <p14:creationId xmlns:p14="http://schemas.microsoft.com/office/powerpoint/2010/main" val="4248994084"/>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2"/>
          <p:cNvSpPr>
            <a:spLocks noGrp="1" noChangeArrowheads="1"/>
          </p:cNvSpPr>
          <p:nvPr>
            <p:ph type="title"/>
          </p:nvPr>
        </p:nvSpPr>
        <p:spPr>
          <a:xfrm>
            <a:off x="758006" y="620688"/>
            <a:ext cx="7772400" cy="1143000"/>
          </a:xfrm>
        </p:spPr>
        <p:txBody>
          <a:bodyPr/>
          <a:lstStyle/>
          <a:p>
            <a:r>
              <a:rPr lang="en-US" altLang="zh-CN" dirty="0">
                <a:latin typeface="微软雅黑" pitchFamily="34" charset="-122"/>
                <a:ea typeface="微软雅黑" pitchFamily="34" charset="-122"/>
              </a:rPr>
              <a:t>append, merge </a:t>
            </a:r>
            <a:r>
              <a:rPr lang="zh-CN" altLang="en-US" dirty="0">
                <a:latin typeface="微软雅黑" pitchFamily="34" charset="-122"/>
                <a:ea typeface="微软雅黑" pitchFamily="34" charset="-122"/>
              </a:rPr>
              <a:t>标签</a:t>
            </a:r>
          </a:p>
        </p:txBody>
      </p:sp>
      <p:sp>
        <p:nvSpPr>
          <p:cNvPr id="195587" name="Rectangle 3"/>
          <p:cNvSpPr>
            <a:spLocks noGrp="1" noChangeArrowheads="1"/>
          </p:cNvSpPr>
          <p:nvPr>
            <p:ph type="body" idx="1"/>
          </p:nvPr>
        </p:nvSpPr>
        <p:spPr>
          <a:xfrm>
            <a:off x="540519" y="1690663"/>
            <a:ext cx="8135937" cy="4114800"/>
          </a:xfrm>
        </p:spPr>
        <p:txBody>
          <a:bodyPr/>
          <a:lstStyle/>
          <a:p>
            <a:r>
              <a:rPr lang="en-US" altLang="zh-CN" sz="2400" dirty="0">
                <a:latin typeface="微软雅黑" pitchFamily="34" charset="-122"/>
                <a:ea typeface="微软雅黑" pitchFamily="34" charset="-122"/>
              </a:rPr>
              <a:t>append </a:t>
            </a:r>
            <a:r>
              <a:rPr lang="zh-CN" altLang="en-US" sz="2400" dirty="0">
                <a:latin typeface="微软雅黑" pitchFamily="34" charset="-122"/>
                <a:ea typeface="微软雅黑" pitchFamily="34" charset="-122"/>
              </a:rPr>
              <a:t>标签用来合并可遍历对象</a:t>
            </a:r>
            <a:r>
              <a:rPr lang="en-US" altLang="zh-CN" sz="2400" dirty="0">
                <a:latin typeface="微软雅黑" pitchFamily="34" charset="-122"/>
                <a:ea typeface="微软雅黑" pitchFamily="34" charset="-122"/>
              </a:rPr>
              <a:t>. </a:t>
            </a:r>
          </a:p>
          <a:p>
            <a:r>
              <a:rPr lang="en-US" altLang="zh-CN" sz="2400" dirty="0">
                <a:latin typeface="微软雅黑" pitchFamily="34" charset="-122"/>
                <a:ea typeface="微软雅黑" pitchFamily="34" charset="-122"/>
              </a:rPr>
              <a:t>merge </a:t>
            </a:r>
            <a:r>
              <a:rPr lang="zh-CN" altLang="en-US" sz="2400" dirty="0">
                <a:latin typeface="微软雅黑" pitchFamily="34" charset="-122"/>
                <a:ea typeface="微软雅黑" pitchFamily="34" charset="-122"/>
              </a:rPr>
              <a:t>标签用来交替合并可遍历对象</a:t>
            </a:r>
            <a:r>
              <a:rPr lang="en-US" altLang="zh-CN" sz="2400" dirty="0">
                <a:latin typeface="微软雅黑" pitchFamily="34" charset="-122"/>
                <a:ea typeface="微软雅黑" pitchFamily="34" charset="-122"/>
              </a:rPr>
              <a:t>.</a:t>
            </a:r>
          </a:p>
          <a:p>
            <a:endParaRPr lang="en-US" altLang="zh-CN" sz="2400" dirty="0">
              <a:latin typeface="微软雅黑" pitchFamily="34" charset="-122"/>
              <a:ea typeface="微软雅黑" pitchFamily="34" charset="-122"/>
            </a:endParaRPr>
          </a:p>
          <a:p>
            <a:endParaRPr lang="en-US" altLang="zh-CN" sz="2400" dirty="0">
              <a:latin typeface="微软雅黑" pitchFamily="34" charset="-122"/>
              <a:ea typeface="微软雅黑" pitchFamily="34" charset="-122"/>
            </a:endParaRPr>
          </a:p>
          <a:p>
            <a:r>
              <a:rPr lang="zh-CN" altLang="en-US" sz="2400" dirty="0">
                <a:latin typeface="微软雅黑" pitchFamily="34" charset="-122"/>
                <a:ea typeface="微软雅黑" pitchFamily="34" charset="-122"/>
              </a:rPr>
              <a:t>示例</a:t>
            </a:r>
            <a:r>
              <a:rPr lang="en-US" altLang="zh-CN" sz="2400" dirty="0">
                <a:latin typeface="微软雅黑" pitchFamily="34" charset="-122"/>
                <a:ea typeface="微软雅黑" pitchFamily="34" charset="-122"/>
              </a:rPr>
              <a:t>: </a:t>
            </a:r>
          </a:p>
        </p:txBody>
      </p:sp>
      <p:pic>
        <p:nvPicPr>
          <p:cNvPr id="195589" name="Picture 5"/>
          <p:cNvPicPr>
            <a:picLocks noChangeAspect="1" noChangeArrowheads="1"/>
          </p:cNvPicPr>
          <p:nvPr/>
        </p:nvPicPr>
        <p:blipFill>
          <a:blip r:embed="rId2"/>
          <a:srcRect/>
          <a:stretch>
            <a:fillRect/>
          </a:stretch>
        </p:blipFill>
        <p:spPr bwMode="auto">
          <a:xfrm>
            <a:off x="972319" y="2683189"/>
            <a:ext cx="6264275" cy="709612"/>
          </a:xfrm>
          <a:prstGeom prst="rect">
            <a:avLst/>
          </a:prstGeom>
          <a:noFill/>
          <a:ln w="9525">
            <a:noFill/>
            <a:miter lim="800000"/>
            <a:headEnd/>
            <a:tailEnd/>
          </a:ln>
          <a:effectLst/>
        </p:spPr>
      </p:pic>
      <p:pic>
        <p:nvPicPr>
          <p:cNvPr id="195590" name="Picture 6"/>
          <p:cNvPicPr>
            <a:picLocks noChangeAspect="1" noChangeArrowheads="1"/>
          </p:cNvPicPr>
          <p:nvPr/>
        </p:nvPicPr>
        <p:blipFill>
          <a:blip r:embed="rId3"/>
          <a:srcRect/>
          <a:stretch>
            <a:fillRect/>
          </a:stretch>
        </p:blipFill>
        <p:spPr bwMode="auto">
          <a:xfrm>
            <a:off x="1835919" y="3525341"/>
            <a:ext cx="3486150" cy="3648075"/>
          </a:xfrm>
          <a:prstGeom prst="rect">
            <a:avLst/>
          </a:prstGeom>
          <a:noFill/>
          <a:ln w="9525">
            <a:noFill/>
            <a:miter lim="800000"/>
            <a:headEnd/>
            <a:tailEnd/>
          </a:ln>
          <a:effectLst/>
        </p:spPr>
      </p:pic>
    </p:spTree>
    <p:extLst>
      <p:ext uri="{BB962C8B-B14F-4D97-AF65-F5344CB8AC3E}">
        <p14:creationId xmlns:p14="http://schemas.microsoft.com/office/powerpoint/2010/main" val="3940860343"/>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2"/>
          <p:cNvSpPr>
            <a:spLocks noGrp="1" noChangeArrowheads="1"/>
          </p:cNvSpPr>
          <p:nvPr>
            <p:ph type="title"/>
          </p:nvPr>
        </p:nvSpPr>
        <p:spPr>
          <a:xfrm>
            <a:off x="685800" y="476672"/>
            <a:ext cx="7772400" cy="1143000"/>
          </a:xfrm>
        </p:spPr>
        <p:txBody>
          <a:bodyPr/>
          <a:lstStyle/>
          <a:p>
            <a:r>
              <a:rPr lang="en-US" altLang="zh-CN" dirty="0">
                <a:latin typeface="微软雅黑" pitchFamily="34" charset="-122"/>
                <a:ea typeface="微软雅黑" pitchFamily="34" charset="-122"/>
              </a:rPr>
              <a:t>generator </a:t>
            </a:r>
            <a:r>
              <a:rPr lang="zh-CN" altLang="en-US" dirty="0">
                <a:latin typeface="微软雅黑" pitchFamily="34" charset="-122"/>
                <a:ea typeface="微软雅黑" pitchFamily="34" charset="-122"/>
              </a:rPr>
              <a:t>标签</a:t>
            </a:r>
          </a:p>
        </p:txBody>
      </p:sp>
      <p:sp>
        <p:nvSpPr>
          <p:cNvPr id="197635" name="Rectangle 3"/>
          <p:cNvSpPr>
            <a:spLocks noGrp="1" noChangeArrowheads="1"/>
          </p:cNvSpPr>
          <p:nvPr>
            <p:ph type="body" idx="1"/>
          </p:nvPr>
        </p:nvSpPr>
        <p:spPr>
          <a:xfrm>
            <a:off x="323850" y="1629197"/>
            <a:ext cx="8280400" cy="5111750"/>
          </a:xfrm>
        </p:spPr>
        <p:txBody>
          <a:bodyPr/>
          <a:lstStyle/>
          <a:p>
            <a:r>
              <a:rPr lang="en-US" altLang="zh-CN" sz="2400" dirty="0">
                <a:latin typeface="微软雅黑" pitchFamily="34" charset="-122"/>
                <a:ea typeface="微软雅黑" pitchFamily="34" charset="-122"/>
              </a:rPr>
              <a:t>generator </a:t>
            </a:r>
            <a:r>
              <a:rPr lang="zh-CN" altLang="en-US" sz="2400" dirty="0">
                <a:latin typeface="微软雅黑" pitchFamily="34" charset="-122"/>
                <a:ea typeface="微软雅黑" pitchFamily="34" charset="-122"/>
              </a:rPr>
              <a:t>标签用来生成一个可遍历对象并把它压入 </a:t>
            </a:r>
            <a:r>
              <a:rPr lang="en-US" altLang="zh-CN" sz="2400" dirty="0" err="1">
                <a:latin typeface="微软雅黑" pitchFamily="34" charset="-122"/>
                <a:ea typeface="微软雅黑" pitchFamily="34" charset="-122"/>
              </a:rPr>
              <a:t>ValueStack</a:t>
            </a:r>
            <a:r>
              <a:rPr lang="en-US" altLang="zh-CN" sz="2400" dirty="0">
                <a:latin typeface="微软雅黑" pitchFamily="34" charset="-122"/>
                <a:ea typeface="微软雅黑" pitchFamily="34" charset="-122"/>
              </a:rPr>
              <a:t> </a:t>
            </a:r>
            <a:r>
              <a:rPr lang="zh-CN" altLang="en-US" sz="2400" dirty="0">
                <a:latin typeface="微软雅黑" pitchFamily="34" charset="-122"/>
                <a:ea typeface="微软雅黑" pitchFamily="34" charset="-122"/>
              </a:rPr>
              <a:t>栈</a:t>
            </a:r>
            <a:r>
              <a:rPr lang="en-US" altLang="zh-CN" sz="2400" dirty="0">
                <a:latin typeface="微软雅黑" pitchFamily="34" charset="-122"/>
                <a:ea typeface="微软雅黑" pitchFamily="34" charset="-122"/>
              </a:rPr>
              <a:t>. </a:t>
            </a:r>
          </a:p>
          <a:p>
            <a:r>
              <a:rPr lang="en-US" altLang="zh-CN" sz="2400" dirty="0">
                <a:latin typeface="微软雅黑" pitchFamily="34" charset="-122"/>
                <a:ea typeface="微软雅黑" pitchFamily="34" charset="-122"/>
              </a:rPr>
              <a:t>generator </a:t>
            </a:r>
            <a:r>
              <a:rPr lang="zh-CN" altLang="en-US" sz="2400" dirty="0">
                <a:latin typeface="微软雅黑" pitchFamily="34" charset="-122"/>
                <a:ea typeface="微软雅黑" pitchFamily="34" charset="-122"/>
              </a:rPr>
              <a:t>标签结束标记将弹出遍历对象</a:t>
            </a:r>
          </a:p>
          <a:p>
            <a:endParaRPr lang="zh-CN" altLang="en-US" sz="2400" dirty="0">
              <a:latin typeface="微软雅黑" pitchFamily="34" charset="-122"/>
              <a:ea typeface="微软雅黑" pitchFamily="34" charset="-122"/>
            </a:endParaRPr>
          </a:p>
          <a:p>
            <a:endParaRPr lang="zh-CN" altLang="en-US" sz="2400" dirty="0">
              <a:latin typeface="微软雅黑" pitchFamily="34" charset="-122"/>
              <a:ea typeface="微软雅黑" pitchFamily="34" charset="-122"/>
            </a:endParaRPr>
          </a:p>
          <a:p>
            <a:endParaRPr lang="zh-CN" altLang="en-US" sz="2400" dirty="0">
              <a:latin typeface="微软雅黑" pitchFamily="34" charset="-122"/>
              <a:ea typeface="微软雅黑" pitchFamily="34" charset="-122"/>
            </a:endParaRPr>
          </a:p>
          <a:p>
            <a:endParaRPr lang="zh-CN" altLang="en-US" sz="2400" dirty="0">
              <a:latin typeface="微软雅黑" pitchFamily="34" charset="-122"/>
              <a:ea typeface="微软雅黑" pitchFamily="34" charset="-122"/>
            </a:endParaRPr>
          </a:p>
          <a:p>
            <a:endParaRPr lang="en-US" altLang="zh-CN" sz="2400" dirty="0" smtClean="0">
              <a:latin typeface="微软雅黑" pitchFamily="34" charset="-122"/>
              <a:ea typeface="微软雅黑" pitchFamily="34" charset="-122"/>
            </a:endParaRPr>
          </a:p>
          <a:p>
            <a:r>
              <a:rPr lang="zh-CN" altLang="en-US" sz="2400" dirty="0" smtClean="0">
                <a:latin typeface="微软雅黑" pitchFamily="34" charset="-122"/>
                <a:ea typeface="微软雅黑" pitchFamily="34" charset="-122"/>
              </a:rPr>
              <a:t>如果</a:t>
            </a:r>
            <a:r>
              <a:rPr lang="zh-CN" altLang="en-US" sz="2400" dirty="0">
                <a:latin typeface="微软雅黑" pitchFamily="34" charset="-122"/>
                <a:ea typeface="微软雅黑" pitchFamily="34" charset="-122"/>
              </a:rPr>
              <a:t>在一个 </a:t>
            </a:r>
            <a:r>
              <a:rPr lang="en-US" altLang="zh-CN" sz="2400" dirty="0">
                <a:latin typeface="微软雅黑" pitchFamily="34" charset="-122"/>
                <a:ea typeface="微软雅黑" pitchFamily="34" charset="-122"/>
              </a:rPr>
              <a:t>generator </a:t>
            </a:r>
            <a:r>
              <a:rPr lang="zh-CN" altLang="en-US" sz="2400" dirty="0">
                <a:latin typeface="微软雅黑" pitchFamily="34" charset="-122"/>
                <a:ea typeface="微软雅黑" pitchFamily="34" charset="-122"/>
              </a:rPr>
              <a:t>标签里给出了 </a:t>
            </a:r>
            <a:r>
              <a:rPr lang="en-US" altLang="zh-CN" sz="2400" dirty="0">
                <a:latin typeface="微软雅黑" pitchFamily="34" charset="-122"/>
                <a:ea typeface="微软雅黑" pitchFamily="34" charset="-122"/>
              </a:rPr>
              <a:t>converter </a:t>
            </a:r>
            <a:r>
              <a:rPr lang="zh-CN" altLang="en-US" sz="2400" dirty="0">
                <a:latin typeface="微软雅黑" pitchFamily="34" charset="-122"/>
                <a:ea typeface="微软雅黑" pitchFamily="34" charset="-122"/>
              </a:rPr>
              <a:t>属性</a:t>
            </a:r>
            <a:r>
              <a:rPr lang="en-US" altLang="zh-CN" sz="2400" dirty="0">
                <a:latin typeface="微软雅黑" pitchFamily="34" charset="-122"/>
                <a:ea typeface="微软雅黑" pitchFamily="34" charset="-122"/>
              </a:rPr>
              <a:t>, </a:t>
            </a:r>
            <a:r>
              <a:rPr lang="zh-CN" altLang="en-US" sz="2400" dirty="0">
                <a:latin typeface="微软雅黑" pitchFamily="34" charset="-122"/>
                <a:ea typeface="微软雅黑" pitchFamily="34" charset="-122"/>
              </a:rPr>
              <a:t>新生成的可遍历对象里的每一个元素都会传递到该属性所指定的方法进行必要的转换</a:t>
            </a:r>
            <a:r>
              <a:rPr lang="en-US" altLang="zh-CN" sz="2400" dirty="0">
                <a:latin typeface="微软雅黑" pitchFamily="34" charset="-122"/>
                <a:ea typeface="微软雅黑" pitchFamily="34" charset="-122"/>
              </a:rPr>
              <a:t>.</a:t>
            </a:r>
          </a:p>
        </p:txBody>
      </p:sp>
      <p:pic>
        <p:nvPicPr>
          <p:cNvPr id="197637" name="Picture 5"/>
          <p:cNvPicPr>
            <a:picLocks noChangeAspect="1" noChangeArrowheads="1"/>
          </p:cNvPicPr>
          <p:nvPr/>
        </p:nvPicPr>
        <p:blipFill>
          <a:blip r:embed="rId2"/>
          <a:srcRect/>
          <a:stretch>
            <a:fillRect/>
          </a:stretch>
        </p:blipFill>
        <p:spPr bwMode="auto">
          <a:xfrm>
            <a:off x="731858" y="2938872"/>
            <a:ext cx="6840538" cy="1944687"/>
          </a:xfrm>
          <a:prstGeom prst="rect">
            <a:avLst/>
          </a:prstGeom>
          <a:noFill/>
          <a:ln w="9525">
            <a:noFill/>
            <a:miter lim="800000"/>
            <a:headEnd/>
            <a:tailEnd/>
          </a:ln>
          <a:effectLst/>
        </p:spPr>
      </p:pic>
    </p:spTree>
    <p:extLst>
      <p:ext uri="{BB962C8B-B14F-4D97-AF65-F5344CB8AC3E}">
        <p14:creationId xmlns:p14="http://schemas.microsoft.com/office/powerpoint/2010/main" val="1799478693"/>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554" name="Rectangle 2"/>
          <p:cNvSpPr>
            <a:spLocks noGrp="1" noChangeArrowheads="1"/>
          </p:cNvSpPr>
          <p:nvPr>
            <p:ph type="title"/>
          </p:nvPr>
        </p:nvSpPr>
        <p:spPr>
          <a:xfrm>
            <a:off x="685800" y="548680"/>
            <a:ext cx="7772400" cy="1143000"/>
          </a:xfrm>
        </p:spPr>
        <p:txBody>
          <a:bodyPr/>
          <a:lstStyle/>
          <a:p>
            <a:r>
              <a:rPr lang="en-US" altLang="zh-CN" dirty="0">
                <a:latin typeface="微软雅黑" pitchFamily="34" charset="-122"/>
                <a:ea typeface="微软雅黑" pitchFamily="34" charset="-122"/>
              </a:rPr>
              <a:t>generator </a:t>
            </a:r>
            <a:r>
              <a:rPr lang="zh-CN" altLang="en-US" dirty="0">
                <a:latin typeface="微软雅黑" pitchFamily="34" charset="-122"/>
                <a:ea typeface="微软雅黑" pitchFamily="34" charset="-122"/>
              </a:rPr>
              <a:t>标签</a:t>
            </a:r>
          </a:p>
        </p:txBody>
      </p:sp>
      <p:sp>
        <p:nvSpPr>
          <p:cNvPr id="279555" name="Rectangle 3"/>
          <p:cNvSpPr>
            <a:spLocks noGrp="1" noChangeArrowheads="1"/>
          </p:cNvSpPr>
          <p:nvPr>
            <p:ph type="body" idx="1"/>
          </p:nvPr>
        </p:nvSpPr>
        <p:spPr>
          <a:xfrm>
            <a:off x="468064" y="1556792"/>
            <a:ext cx="8135937" cy="4114800"/>
          </a:xfrm>
        </p:spPr>
        <p:txBody>
          <a:bodyPr/>
          <a:lstStyle/>
          <a:p>
            <a:endParaRPr lang="en-US" altLang="zh-CN" sz="2400" dirty="0">
              <a:latin typeface="微软雅黑" pitchFamily="34" charset="-122"/>
              <a:ea typeface="微软雅黑" pitchFamily="34" charset="-122"/>
            </a:endParaRPr>
          </a:p>
          <a:p>
            <a:endParaRPr lang="en-US" altLang="zh-CN" dirty="0">
              <a:latin typeface="微软雅黑" pitchFamily="34" charset="-122"/>
              <a:ea typeface="微软雅黑" pitchFamily="34" charset="-122"/>
            </a:endParaRPr>
          </a:p>
        </p:txBody>
      </p:sp>
      <p:pic>
        <p:nvPicPr>
          <p:cNvPr id="279556" name="Picture 4"/>
          <p:cNvPicPr>
            <a:picLocks noChangeAspect="1" noChangeArrowheads="1"/>
          </p:cNvPicPr>
          <p:nvPr/>
        </p:nvPicPr>
        <p:blipFill>
          <a:blip r:embed="rId2"/>
          <a:srcRect/>
          <a:stretch>
            <a:fillRect/>
          </a:stretch>
        </p:blipFill>
        <p:spPr bwMode="auto">
          <a:xfrm>
            <a:off x="1042739" y="2204492"/>
            <a:ext cx="3889375" cy="3168650"/>
          </a:xfrm>
          <a:prstGeom prst="rect">
            <a:avLst/>
          </a:prstGeom>
          <a:noFill/>
          <a:ln w="9525">
            <a:noFill/>
            <a:miter lim="800000"/>
            <a:headEnd/>
            <a:tailEnd/>
          </a:ln>
          <a:effectLst/>
        </p:spPr>
      </p:pic>
      <p:sp>
        <p:nvSpPr>
          <p:cNvPr id="279557" name="Rectangle 5"/>
          <p:cNvSpPr>
            <a:spLocks noChangeArrowheads="1"/>
          </p:cNvSpPr>
          <p:nvPr/>
        </p:nvSpPr>
        <p:spPr bwMode="auto">
          <a:xfrm>
            <a:off x="612526" y="1556792"/>
            <a:ext cx="8135938" cy="503238"/>
          </a:xfrm>
          <a:prstGeom prst="rect">
            <a:avLst/>
          </a:prstGeom>
          <a:noFill/>
          <a:ln w="9525">
            <a:noFill/>
            <a:miter lim="800000"/>
            <a:headEnd/>
            <a:tailEnd/>
          </a:ln>
          <a:effectLst/>
        </p:spPr>
        <p:txBody>
          <a:bodyPr/>
          <a:lstStyle/>
          <a:p>
            <a:pPr marL="342900" indent="-342900">
              <a:lnSpc>
                <a:spcPct val="120000"/>
              </a:lnSpc>
              <a:spcBef>
                <a:spcPct val="20000"/>
              </a:spcBef>
              <a:buFontTx/>
              <a:buChar char="•"/>
            </a:pPr>
            <a:r>
              <a:rPr lang="zh-CN" altLang="en-US" sz="2400"/>
              <a:t>示例</a:t>
            </a:r>
            <a:r>
              <a:rPr lang="en-US" altLang="zh-CN" sz="2400"/>
              <a:t>. </a:t>
            </a:r>
          </a:p>
        </p:txBody>
      </p:sp>
    </p:spTree>
    <p:extLst>
      <p:ext uri="{BB962C8B-B14F-4D97-AF65-F5344CB8AC3E}">
        <p14:creationId xmlns:p14="http://schemas.microsoft.com/office/powerpoint/2010/main" val="2484550655"/>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2"/>
          <p:cNvSpPr>
            <a:spLocks noGrp="1" noChangeArrowheads="1"/>
          </p:cNvSpPr>
          <p:nvPr>
            <p:ph type="title"/>
          </p:nvPr>
        </p:nvSpPr>
        <p:spPr>
          <a:xfrm>
            <a:off x="684213" y="548680"/>
            <a:ext cx="7772400" cy="1143000"/>
          </a:xfrm>
        </p:spPr>
        <p:txBody>
          <a:bodyPr/>
          <a:lstStyle/>
          <a:p>
            <a:r>
              <a:rPr lang="en-US" altLang="zh-CN" dirty="0">
                <a:latin typeface="微软雅黑" pitchFamily="34" charset="-122"/>
                <a:ea typeface="微软雅黑" pitchFamily="34" charset="-122"/>
              </a:rPr>
              <a:t>subset </a:t>
            </a:r>
            <a:r>
              <a:rPr lang="zh-CN" altLang="en-US" dirty="0">
                <a:latin typeface="微软雅黑" pitchFamily="34" charset="-122"/>
                <a:ea typeface="微软雅黑" pitchFamily="34" charset="-122"/>
              </a:rPr>
              <a:t>标签</a:t>
            </a:r>
          </a:p>
        </p:txBody>
      </p:sp>
      <p:sp>
        <p:nvSpPr>
          <p:cNvPr id="199683" name="Rectangle 3"/>
          <p:cNvSpPr>
            <a:spLocks noGrp="1" noChangeArrowheads="1"/>
          </p:cNvSpPr>
          <p:nvPr>
            <p:ph type="body" idx="1"/>
          </p:nvPr>
        </p:nvSpPr>
        <p:spPr>
          <a:xfrm>
            <a:off x="251520" y="1557039"/>
            <a:ext cx="8712968" cy="5040313"/>
          </a:xfrm>
        </p:spPr>
        <p:txBody>
          <a:bodyPr/>
          <a:lstStyle/>
          <a:p>
            <a:r>
              <a:rPr lang="en-US" altLang="zh-CN" sz="2400" dirty="0">
                <a:latin typeface="微软雅黑" pitchFamily="34" charset="-122"/>
                <a:ea typeface="微软雅黑" pitchFamily="34" charset="-122"/>
              </a:rPr>
              <a:t>subset </a:t>
            </a:r>
            <a:r>
              <a:rPr lang="zh-CN" altLang="en-US" sz="2400" dirty="0">
                <a:latin typeface="微软雅黑" pitchFamily="34" charset="-122"/>
                <a:ea typeface="微软雅黑" pitchFamily="34" charset="-122"/>
              </a:rPr>
              <a:t>标签用来创建一个可遍历集合的子集</a:t>
            </a:r>
            <a:r>
              <a:rPr lang="en-US" altLang="zh-CN" sz="2400" dirty="0">
                <a:latin typeface="微软雅黑" pitchFamily="34" charset="-122"/>
                <a:ea typeface="微软雅黑" pitchFamily="34" charset="-122"/>
              </a:rPr>
              <a:t>. </a:t>
            </a:r>
          </a:p>
          <a:p>
            <a:r>
              <a:rPr lang="en-US" altLang="zh-CN" sz="2400" dirty="0">
                <a:latin typeface="微软雅黑" pitchFamily="34" charset="-122"/>
                <a:ea typeface="微软雅黑" pitchFamily="34" charset="-122"/>
              </a:rPr>
              <a:t>subset </a:t>
            </a:r>
            <a:r>
              <a:rPr lang="zh-CN" altLang="en-US" sz="2400" dirty="0">
                <a:latin typeface="微软雅黑" pitchFamily="34" charset="-122"/>
                <a:ea typeface="微软雅黑" pitchFamily="34" charset="-122"/>
              </a:rPr>
              <a:t>标签通过 </a:t>
            </a:r>
            <a:r>
              <a:rPr lang="en-US" altLang="zh-CN" sz="2400" dirty="0">
                <a:latin typeface="微软雅黑" pitchFamily="34" charset="-122"/>
                <a:ea typeface="微软雅黑" pitchFamily="34" charset="-122"/>
              </a:rPr>
              <a:t>decider </a:t>
            </a:r>
            <a:r>
              <a:rPr lang="zh-CN" altLang="en-US" sz="2400" dirty="0">
                <a:latin typeface="微软雅黑" pitchFamily="34" charset="-122"/>
                <a:ea typeface="微软雅黑" pitchFamily="34" charset="-122"/>
              </a:rPr>
              <a:t>属性来创建一个可遍历集合的子集</a:t>
            </a:r>
            <a:r>
              <a:rPr lang="en-US" altLang="zh-CN" sz="2400" dirty="0">
                <a:latin typeface="微软雅黑" pitchFamily="34" charset="-122"/>
                <a:ea typeface="微软雅黑" pitchFamily="34" charset="-122"/>
              </a:rPr>
              <a:t>.</a:t>
            </a:r>
          </a:p>
          <a:p>
            <a:endParaRPr lang="en-US" altLang="zh-CN" sz="2400" dirty="0">
              <a:latin typeface="微软雅黑" pitchFamily="34" charset="-122"/>
              <a:ea typeface="微软雅黑" pitchFamily="34" charset="-122"/>
            </a:endParaRPr>
          </a:p>
          <a:p>
            <a:endParaRPr lang="en-US" altLang="zh-CN" sz="2400" dirty="0">
              <a:latin typeface="微软雅黑" pitchFamily="34" charset="-122"/>
              <a:ea typeface="微软雅黑" pitchFamily="34" charset="-122"/>
            </a:endParaRPr>
          </a:p>
          <a:p>
            <a:endParaRPr lang="en-US" altLang="zh-CN" sz="2400" dirty="0">
              <a:latin typeface="微软雅黑" pitchFamily="34" charset="-122"/>
              <a:ea typeface="微软雅黑" pitchFamily="34" charset="-122"/>
            </a:endParaRPr>
          </a:p>
          <a:p>
            <a:endParaRPr lang="en-US" altLang="zh-CN" sz="2400" dirty="0">
              <a:latin typeface="微软雅黑" pitchFamily="34" charset="-122"/>
              <a:ea typeface="微软雅黑" pitchFamily="34" charset="-122"/>
            </a:endParaRPr>
          </a:p>
          <a:p>
            <a:endParaRPr lang="en-US" altLang="zh-CN" sz="2400" dirty="0" smtClean="0">
              <a:latin typeface="微软雅黑" pitchFamily="34" charset="-122"/>
              <a:ea typeface="微软雅黑" pitchFamily="34" charset="-122"/>
            </a:endParaRPr>
          </a:p>
          <a:p>
            <a:r>
              <a:rPr lang="zh-CN" altLang="en-US" sz="2400" dirty="0" smtClean="0">
                <a:latin typeface="微软雅黑" pitchFamily="34" charset="-122"/>
                <a:ea typeface="微软雅黑" pitchFamily="34" charset="-122"/>
              </a:rPr>
              <a:t>示例</a:t>
            </a:r>
            <a:r>
              <a:rPr lang="en-US" altLang="zh-CN" sz="2400" dirty="0">
                <a:latin typeface="微软雅黑" pitchFamily="34" charset="-122"/>
                <a:ea typeface="微软雅黑" pitchFamily="34" charset="-122"/>
              </a:rPr>
              <a:t>:  </a:t>
            </a:r>
          </a:p>
        </p:txBody>
      </p:sp>
      <p:pic>
        <p:nvPicPr>
          <p:cNvPr id="199685" name="Picture 5"/>
          <p:cNvPicPr>
            <a:picLocks noChangeAspect="1" noChangeArrowheads="1"/>
          </p:cNvPicPr>
          <p:nvPr/>
        </p:nvPicPr>
        <p:blipFill>
          <a:blip r:embed="rId2"/>
          <a:srcRect/>
          <a:stretch>
            <a:fillRect/>
          </a:stretch>
        </p:blipFill>
        <p:spPr bwMode="auto">
          <a:xfrm>
            <a:off x="179512" y="2492896"/>
            <a:ext cx="9134475" cy="1876425"/>
          </a:xfrm>
          <a:prstGeom prst="rect">
            <a:avLst/>
          </a:prstGeom>
          <a:noFill/>
          <a:ln w="9525">
            <a:noFill/>
            <a:miter lim="800000"/>
            <a:headEnd/>
            <a:tailEnd/>
          </a:ln>
          <a:effectLst/>
        </p:spPr>
      </p:pic>
      <p:pic>
        <p:nvPicPr>
          <p:cNvPr id="199686" name="Picture 6"/>
          <p:cNvPicPr>
            <a:picLocks noChangeAspect="1" noChangeArrowheads="1"/>
          </p:cNvPicPr>
          <p:nvPr/>
        </p:nvPicPr>
        <p:blipFill>
          <a:blip r:embed="rId3"/>
          <a:srcRect/>
          <a:stretch>
            <a:fillRect/>
          </a:stretch>
        </p:blipFill>
        <p:spPr bwMode="auto">
          <a:xfrm>
            <a:off x="1547664" y="4581128"/>
            <a:ext cx="4752975" cy="1857375"/>
          </a:xfrm>
          <a:prstGeom prst="rect">
            <a:avLst/>
          </a:prstGeom>
          <a:noFill/>
          <a:ln w="9525">
            <a:noFill/>
            <a:miter lim="800000"/>
            <a:headEnd/>
            <a:tailEnd/>
          </a:ln>
          <a:effectLst/>
        </p:spPr>
      </p:pic>
    </p:spTree>
    <p:extLst>
      <p:ext uri="{BB962C8B-B14F-4D97-AF65-F5344CB8AC3E}">
        <p14:creationId xmlns:p14="http://schemas.microsoft.com/office/powerpoint/2010/main" val="2907270397"/>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Rectangle 2"/>
          <p:cNvSpPr>
            <a:spLocks noGrp="1" noChangeArrowheads="1"/>
          </p:cNvSpPr>
          <p:nvPr>
            <p:ph type="title"/>
          </p:nvPr>
        </p:nvSpPr>
        <p:spPr>
          <a:xfrm>
            <a:off x="900113" y="2420938"/>
            <a:ext cx="7772400" cy="1143000"/>
          </a:xfrm>
        </p:spPr>
        <p:txBody>
          <a:bodyPr/>
          <a:lstStyle/>
          <a:p>
            <a:r>
              <a:rPr lang="zh-CN" altLang="en-US" dirty="0">
                <a:latin typeface="微软雅黑" pitchFamily="34" charset="-122"/>
                <a:ea typeface="微软雅黑" pitchFamily="34" charset="-122"/>
              </a:rPr>
              <a:t>表单标签</a:t>
            </a:r>
          </a:p>
        </p:txBody>
      </p:sp>
      <p:sp>
        <p:nvSpPr>
          <p:cNvPr id="3" name="Rectangle 3"/>
          <p:cNvSpPr txBox="1">
            <a:spLocks noChangeArrowheads="1"/>
          </p:cNvSpPr>
          <p:nvPr/>
        </p:nvSpPr>
        <p:spPr>
          <a:xfrm>
            <a:off x="323528" y="5654356"/>
            <a:ext cx="3571868" cy="942996"/>
          </a:xfrm>
          <a:prstGeom prst="rect">
            <a:avLst/>
          </a:prstGeom>
        </p:spPr>
        <p:txBody>
          <a:bodyPr vert="horz" lIns="91440" tIns="45720" rIns="91440" bIns="45720" rtlCol="0">
            <a:normAutofit/>
          </a:bodyPr>
          <a:lstStyle/>
          <a:p>
            <a:pPr marL="0" marR="0" lvl="0" indent="0" algn="l" defTabSz="914400" rtl="0" eaLnBrk="1" fontAlgn="auto" latinLnBrk="0" hangingPunct="1">
              <a:lnSpc>
                <a:spcPct val="100000"/>
              </a:lnSpc>
              <a:spcBef>
                <a:spcPct val="20000"/>
              </a:spcBef>
              <a:spcAft>
                <a:spcPts val="0"/>
              </a:spcAft>
              <a:buClrTx/>
              <a:buSzTx/>
              <a:buFont typeface="Wingdings" pitchFamily="2" charset="2"/>
              <a:buNone/>
              <a:tabLst/>
              <a:defRPr/>
            </a:pPr>
            <a:r>
              <a:rPr kumimoji="0" lang="zh-CN" altLang="en-US" sz="2400" b="1" i="0" u="none" strike="noStrike" kern="1200" cap="none" spc="0" normalizeH="0" baseline="0" noProof="0" dirty="0" smtClean="0">
                <a:ln>
                  <a:noFill/>
                </a:ln>
                <a:solidFill>
                  <a:schemeClr val="tx1"/>
                </a:solidFill>
                <a:effectLst/>
                <a:uLnTx/>
                <a:uFillTx/>
                <a:latin typeface="Arial Unicode MS" pitchFamily="34" charset="-122"/>
                <a:ea typeface="Arial Unicode MS" pitchFamily="34" charset="-122"/>
                <a:cs typeface="Arial Unicode MS" pitchFamily="34" charset="-122"/>
              </a:rPr>
              <a:t>讲师：佟刚</a:t>
            </a:r>
            <a:endParaRPr kumimoji="0" lang="en-US" altLang="zh-CN" sz="2400" b="1" i="0" u="none" strike="noStrike" kern="1200" cap="none" spc="0" normalizeH="0" baseline="0" noProof="0" dirty="0" smtClean="0">
              <a:ln>
                <a:noFill/>
              </a:ln>
              <a:solidFill>
                <a:schemeClr val="tx1"/>
              </a:solidFill>
              <a:effectLst/>
              <a:uLnTx/>
              <a:uFillTx/>
              <a:latin typeface="Arial Unicode MS" pitchFamily="34" charset="-122"/>
              <a:ea typeface="Arial Unicode MS" pitchFamily="34" charset="-122"/>
              <a:cs typeface="Arial Unicode MS" pitchFamily="34" charset="-122"/>
            </a:endParaRPr>
          </a:p>
          <a:p>
            <a:pPr marL="0" marR="0" lvl="0" indent="0" algn="l" defTabSz="914400" rtl="0" eaLnBrk="1" fontAlgn="auto" latinLnBrk="0" hangingPunct="1">
              <a:lnSpc>
                <a:spcPct val="100000"/>
              </a:lnSpc>
              <a:spcBef>
                <a:spcPct val="20000"/>
              </a:spcBef>
              <a:spcAft>
                <a:spcPts val="0"/>
              </a:spcAft>
              <a:buClrTx/>
              <a:buSzTx/>
              <a:buFont typeface="Wingdings" pitchFamily="2" charset="2"/>
              <a:buNone/>
              <a:tabLst/>
              <a:defRPr/>
            </a:pPr>
            <a:r>
              <a:rPr kumimoji="0" lang="zh-CN" altLang="en-US" sz="2400" b="1" i="0" u="none" strike="noStrike" kern="1200" cap="none" spc="0" normalizeH="0" baseline="0" noProof="0" dirty="0" smtClean="0">
                <a:ln>
                  <a:noFill/>
                </a:ln>
                <a:solidFill>
                  <a:schemeClr val="tx1"/>
                </a:solidFill>
                <a:effectLst/>
                <a:uLnTx/>
                <a:uFillTx/>
                <a:latin typeface="Arial Unicode MS" pitchFamily="34" charset="-122"/>
                <a:ea typeface="Arial Unicode MS" pitchFamily="34" charset="-122"/>
                <a:cs typeface="Arial Unicode MS" pitchFamily="34" charset="-122"/>
              </a:rPr>
              <a:t>新浪微博</a:t>
            </a:r>
            <a:r>
              <a:rPr kumimoji="0" lang="en-US" altLang="zh-CN" sz="2400" b="1" i="0" u="none" strike="noStrike" kern="1200" cap="none" spc="0" normalizeH="0" baseline="0" noProof="0" dirty="0" smtClean="0">
                <a:ln>
                  <a:noFill/>
                </a:ln>
                <a:solidFill>
                  <a:schemeClr val="tx1"/>
                </a:solidFill>
                <a:effectLst/>
                <a:uLnTx/>
                <a:uFillTx/>
                <a:latin typeface="Arial Unicode MS" pitchFamily="34" charset="-122"/>
                <a:ea typeface="Arial Unicode MS" pitchFamily="34" charset="-122"/>
                <a:cs typeface="Arial Unicode MS" pitchFamily="34" charset="-122"/>
              </a:rPr>
              <a:t>:@</a:t>
            </a:r>
            <a:r>
              <a:rPr kumimoji="0" lang="zh-CN" altLang="en-US" sz="2400" b="1" i="0" u="none" strike="noStrike" kern="1200" cap="none" spc="0" normalizeH="0" baseline="0" noProof="0" dirty="0" smtClean="0">
                <a:ln>
                  <a:noFill/>
                </a:ln>
                <a:solidFill>
                  <a:schemeClr val="tx1"/>
                </a:solidFill>
                <a:effectLst/>
                <a:uLnTx/>
                <a:uFillTx/>
                <a:latin typeface="Arial Unicode MS" pitchFamily="34" charset="-122"/>
                <a:ea typeface="Arial Unicode MS" pitchFamily="34" charset="-122"/>
                <a:cs typeface="Arial Unicode MS" pitchFamily="34" charset="-122"/>
              </a:rPr>
              <a:t>尚硅谷</a:t>
            </a:r>
            <a:r>
              <a:rPr kumimoji="0" lang="en-US" altLang="zh-CN" sz="2400" b="1" i="0" u="none" strike="noStrike" kern="1200" cap="none" spc="0" normalizeH="0" baseline="0" noProof="0" dirty="0" smtClean="0">
                <a:ln>
                  <a:noFill/>
                </a:ln>
                <a:solidFill>
                  <a:schemeClr val="tx1"/>
                </a:solidFill>
                <a:effectLst/>
                <a:uLnTx/>
                <a:uFillTx/>
                <a:latin typeface="Arial Unicode MS" pitchFamily="34" charset="-122"/>
                <a:ea typeface="Arial Unicode MS" pitchFamily="34" charset="-122"/>
                <a:cs typeface="Arial Unicode MS" pitchFamily="34" charset="-122"/>
              </a:rPr>
              <a:t>-</a:t>
            </a:r>
            <a:r>
              <a:rPr kumimoji="0" lang="zh-CN" altLang="en-US" sz="2400" b="1" i="0" u="none" strike="noStrike" kern="1200" cap="none" spc="0" normalizeH="0" baseline="0" noProof="0" dirty="0" smtClean="0">
                <a:ln>
                  <a:noFill/>
                </a:ln>
                <a:solidFill>
                  <a:schemeClr val="tx1"/>
                </a:solidFill>
                <a:effectLst/>
                <a:uLnTx/>
                <a:uFillTx/>
                <a:latin typeface="Arial Unicode MS" pitchFamily="34" charset="-122"/>
                <a:ea typeface="Arial Unicode MS" pitchFamily="34" charset="-122"/>
                <a:cs typeface="Arial Unicode MS" pitchFamily="34" charset="-122"/>
              </a:rPr>
              <a:t>佟刚</a:t>
            </a:r>
            <a:endParaRPr kumimoji="0" lang="en-US" altLang="zh-CN" sz="2400" b="1" i="0" u="none" strike="noStrike" kern="1200" cap="none" spc="0" normalizeH="0" baseline="0" noProof="0" dirty="0" smtClean="0">
              <a:ln>
                <a:noFill/>
              </a:ln>
              <a:solidFill>
                <a:schemeClr val="tx1"/>
              </a:solidFill>
              <a:effectLst/>
              <a:uLnTx/>
              <a:uFillTx/>
              <a:latin typeface="Arial Unicode MS" pitchFamily="34" charset="-122"/>
              <a:ea typeface="Arial Unicode MS" pitchFamily="34" charset="-122"/>
              <a:cs typeface="Arial Unicode MS" pitchFamily="34" charset="-122"/>
            </a:endParaRPr>
          </a:p>
        </p:txBody>
      </p:sp>
    </p:spTree>
    <p:extLst>
      <p:ext uri="{BB962C8B-B14F-4D97-AF65-F5344CB8AC3E}">
        <p14:creationId xmlns:p14="http://schemas.microsoft.com/office/powerpoint/2010/main" val="333495068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692696"/>
            <a:ext cx="8229600" cy="1143000"/>
          </a:xfrm>
        </p:spPr>
        <p:txBody>
          <a:bodyPr>
            <a:normAutofit/>
          </a:bodyPr>
          <a:lstStyle/>
          <a:p>
            <a:r>
              <a:rPr lang="en-US" altLang="zh-CN" sz="4800" dirty="0" smtClean="0">
                <a:latin typeface="微软雅黑" pitchFamily="34" charset="-122"/>
                <a:ea typeface="微软雅黑" pitchFamily="34" charset="-122"/>
              </a:rPr>
              <a:t>Struts2 </a:t>
            </a:r>
            <a:r>
              <a:rPr lang="zh-CN" altLang="en-US" sz="4800" dirty="0" smtClean="0">
                <a:latin typeface="微软雅黑" pitchFamily="34" charset="-122"/>
                <a:ea typeface="微软雅黑" pitchFamily="34" charset="-122"/>
              </a:rPr>
              <a:t>概述</a:t>
            </a:r>
            <a:endParaRPr lang="zh-CN" altLang="en-US" sz="4800" dirty="0">
              <a:latin typeface="微软雅黑" pitchFamily="34" charset="-122"/>
              <a:ea typeface="微软雅黑" pitchFamily="34" charset="-122"/>
            </a:endParaRPr>
          </a:p>
        </p:txBody>
      </p:sp>
      <p:sp>
        <p:nvSpPr>
          <p:cNvPr id="3" name="内容占位符 2"/>
          <p:cNvSpPr>
            <a:spLocks noGrp="1"/>
          </p:cNvSpPr>
          <p:nvPr>
            <p:ph idx="1"/>
          </p:nvPr>
        </p:nvSpPr>
        <p:spPr>
          <a:xfrm>
            <a:off x="395536" y="1999381"/>
            <a:ext cx="8229600" cy="4525963"/>
          </a:xfrm>
        </p:spPr>
        <p:txBody>
          <a:bodyPr>
            <a:noAutofit/>
          </a:bodyPr>
          <a:lstStyle/>
          <a:p>
            <a:pPr>
              <a:lnSpc>
                <a:spcPct val="120000"/>
              </a:lnSpc>
            </a:pPr>
            <a:r>
              <a:rPr lang="en-US" altLang="zh-CN" sz="2400" dirty="0" smtClean="0">
                <a:latin typeface="微软雅黑" pitchFamily="34" charset="-122"/>
                <a:ea typeface="微软雅黑" pitchFamily="34" charset="-122"/>
              </a:rPr>
              <a:t>Struts2 </a:t>
            </a:r>
            <a:r>
              <a:rPr lang="zh-CN" altLang="en-US" sz="2400" dirty="0" smtClean="0">
                <a:latin typeface="微软雅黑" pitchFamily="34" charset="-122"/>
                <a:ea typeface="微软雅黑" pitchFamily="34" charset="-122"/>
              </a:rPr>
              <a:t>是一个用来开发 </a:t>
            </a:r>
            <a:r>
              <a:rPr lang="en-US" altLang="zh-CN" sz="2400" dirty="0" smtClean="0">
                <a:latin typeface="微软雅黑" pitchFamily="34" charset="-122"/>
                <a:ea typeface="微软雅黑" pitchFamily="34" charset="-122"/>
              </a:rPr>
              <a:t>MVC </a:t>
            </a:r>
            <a:r>
              <a:rPr lang="zh-CN" altLang="en-US" sz="2400" dirty="0" smtClean="0">
                <a:latin typeface="微软雅黑" pitchFamily="34" charset="-122"/>
                <a:ea typeface="微软雅黑" pitchFamily="34" charset="-122"/>
              </a:rPr>
              <a:t>应用程序的框架</a:t>
            </a:r>
            <a:r>
              <a:rPr lang="en-US" altLang="zh-CN" sz="2400" dirty="0" smtClean="0">
                <a:latin typeface="微软雅黑" pitchFamily="34" charset="-122"/>
                <a:ea typeface="微软雅黑" pitchFamily="34" charset="-122"/>
              </a:rPr>
              <a:t>. </a:t>
            </a:r>
            <a:r>
              <a:rPr lang="zh-CN" altLang="en-US" sz="2400" dirty="0" smtClean="0">
                <a:latin typeface="微软雅黑" pitchFamily="34" charset="-122"/>
                <a:ea typeface="微软雅黑" pitchFamily="34" charset="-122"/>
              </a:rPr>
              <a:t>它</a:t>
            </a:r>
            <a:r>
              <a:rPr lang="zh-CN" altLang="en-US" sz="2400" b="1" dirty="0" smtClean="0">
                <a:solidFill>
                  <a:srgbClr val="FF3300"/>
                </a:solidFill>
                <a:latin typeface="微软雅黑" pitchFamily="34" charset="-122"/>
                <a:ea typeface="微软雅黑" pitchFamily="34" charset="-122"/>
              </a:rPr>
              <a:t>提供了 </a:t>
            </a:r>
            <a:r>
              <a:rPr lang="en-US" altLang="zh-CN" sz="2400" b="1" dirty="0" smtClean="0">
                <a:solidFill>
                  <a:srgbClr val="FF3300"/>
                </a:solidFill>
                <a:latin typeface="微软雅黑" pitchFamily="34" charset="-122"/>
                <a:ea typeface="微软雅黑" pitchFamily="34" charset="-122"/>
              </a:rPr>
              <a:t>Web </a:t>
            </a:r>
            <a:r>
              <a:rPr lang="zh-CN" altLang="en-US" sz="2400" b="1" dirty="0" smtClean="0">
                <a:solidFill>
                  <a:srgbClr val="FF3300"/>
                </a:solidFill>
                <a:latin typeface="微软雅黑" pitchFamily="34" charset="-122"/>
                <a:ea typeface="微软雅黑" pitchFamily="34" charset="-122"/>
              </a:rPr>
              <a:t>应用程序开发过程中的一些常见问题的解决方案</a:t>
            </a:r>
            <a:r>
              <a:rPr lang="en-US" altLang="zh-CN" sz="2400" dirty="0" smtClean="0">
                <a:latin typeface="微软雅黑" pitchFamily="34" charset="-122"/>
                <a:ea typeface="微软雅黑" pitchFamily="34" charset="-122"/>
              </a:rPr>
              <a:t>: </a:t>
            </a:r>
          </a:p>
          <a:p>
            <a:pPr lvl="1">
              <a:lnSpc>
                <a:spcPct val="120000"/>
              </a:lnSpc>
            </a:pPr>
            <a:r>
              <a:rPr lang="zh-CN" altLang="en-US" sz="2000" dirty="0" smtClean="0">
                <a:latin typeface="微软雅黑" pitchFamily="34" charset="-122"/>
                <a:ea typeface="微软雅黑" pitchFamily="34" charset="-122"/>
              </a:rPr>
              <a:t>对来自用户的</a:t>
            </a:r>
            <a:r>
              <a:rPr lang="zh-CN" altLang="en-US" sz="2000" b="1" dirty="0" smtClean="0">
                <a:solidFill>
                  <a:srgbClr val="0000FF"/>
                </a:solidFill>
                <a:latin typeface="微软雅黑" pitchFamily="34" charset="-122"/>
                <a:ea typeface="微软雅黑" pitchFamily="34" charset="-122"/>
              </a:rPr>
              <a:t>输入数据进行合法性验证</a:t>
            </a:r>
          </a:p>
          <a:p>
            <a:pPr lvl="1">
              <a:lnSpc>
                <a:spcPct val="120000"/>
              </a:lnSpc>
            </a:pPr>
            <a:r>
              <a:rPr lang="zh-CN" altLang="en-US" sz="2000" b="1" dirty="0" smtClean="0">
                <a:solidFill>
                  <a:srgbClr val="0000FF"/>
                </a:solidFill>
                <a:latin typeface="微软雅黑" pitchFamily="34" charset="-122"/>
                <a:ea typeface="微软雅黑" pitchFamily="34" charset="-122"/>
              </a:rPr>
              <a:t>统一的布局</a:t>
            </a:r>
          </a:p>
          <a:p>
            <a:pPr lvl="1">
              <a:lnSpc>
                <a:spcPct val="120000"/>
              </a:lnSpc>
            </a:pPr>
            <a:r>
              <a:rPr lang="zh-CN" altLang="en-US" sz="2000" b="1" dirty="0" smtClean="0">
                <a:solidFill>
                  <a:srgbClr val="0000FF"/>
                </a:solidFill>
                <a:latin typeface="微软雅黑" pitchFamily="34" charset="-122"/>
                <a:ea typeface="微软雅黑" pitchFamily="34" charset="-122"/>
              </a:rPr>
              <a:t>可扩展性</a:t>
            </a:r>
          </a:p>
          <a:p>
            <a:pPr lvl="1">
              <a:lnSpc>
                <a:spcPct val="120000"/>
              </a:lnSpc>
            </a:pPr>
            <a:r>
              <a:rPr lang="zh-CN" altLang="en-US" sz="2000" b="1" dirty="0" smtClean="0">
                <a:solidFill>
                  <a:srgbClr val="0000FF"/>
                </a:solidFill>
                <a:latin typeface="微软雅黑" pitchFamily="34" charset="-122"/>
                <a:ea typeface="微软雅黑" pitchFamily="34" charset="-122"/>
              </a:rPr>
              <a:t>国际化和本地化</a:t>
            </a:r>
          </a:p>
          <a:p>
            <a:pPr lvl="1">
              <a:lnSpc>
                <a:spcPct val="120000"/>
              </a:lnSpc>
            </a:pPr>
            <a:r>
              <a:rPr lang="zh-CN" altLang="en-US" sz="2000" dirty="0" smtClean="0">
                <a:latin typeface="微软雅黑" pitchFamily="34" charset="-122"/>
                <a:ea typeface="微软雅黑" pitchFamily="34" charset="-122"/>
              </a:rPr>
              <a:t>支持 </a:t>
            </a:r>
            <a:r>
              <a:rPr lang="en-US" altLang="zh-CN" sz="2000" b="1" dirty="0" smtClean="0">
                <a:solidFill>
                  <a:srgbClr val="0000FF"/>
                </a:solidFill>
                <a:latin typeface="微软雅黑" pitchFamily="34" charset="-122"/>
                <a:ea typeface="微软雅黑" pitchFamily="34" charset="-122"/>
              </a:rPr>
              <a:t>Ajax</a:t>
            </a:r>
          </a:p>
          <a:p>
            <a:pPr lvl="1">
              <a:lnSpc>
                <a:spcPct val="120000"/>
              </a:lnSpc>
            </a:pPr>
            <a:r>
              <a:rPr lang="zh-CN" altLang="en-US" sz="2000" b="1" dirty="0" smtClean="0">
                <a:solidFill>
                  <a:srgbClr val="0000FF"/>
                </a:solidFill>
                <a:latin typeface="微软雅黑" pitchFamily="34" charset="-122"/>
                <a:ea typeface="微软雅黑" pitchFamily="34" charset="-122"/>
              </a:rPr>
              <a:t>表单的重复提交</a:t>
            </a:r>
            <a:endParaRPr lang="en-US" altLang="zh-CN" sz="2000" dirty="0">
              <a:latin typeface="微软雅黑" pitchFamily="34" charset="-122"/>
              <a:ea typeface="微软雅黑" pitchFamily="34" charset="-122"/>
            </a:endParaRPr>
          </a:p>
          <a:p>
            <a:pPr lvl="1">
              <a:lnSpc>
                <a:spcPct val="120000"/>
              </a:lnSpc>
            </a:pPr>
            <a:r>
              <a:rPr lang="zh-CN" altLang="en-US" sz="2000" b="1" dirty="0" smtClean="0">
                <a:solidFill>
                  <a:srgbClr val="0000FF"/>
                </a:solidFill>
                <a:latin typeface="微软雅黑" pitchFamily="34" charset="-122"/>
                <a:ea typeface="微软雅黑" pitchFamily="34" charset="-122"/>
              </a:rPr>
              <a:t>文件的上传下载</a:t>
            </a:r>
            <a:endParaRPr lang="en-US" altLang="zh-CN" sz="2000" b="1" dirty="0" smtClean="0">
              <a:solidFill>
                <a:srgbClr val="0000FF"/>
              </a:solidFill>
              <a:latin typeface="微软雅黑" pitchFamily="34" charset="-122"/>
              <a:ea typeface="微软雅黑" pitchFamily="34" charset="-122"/>
            </a:endParaRPr>
          </a:p>
          <a:p>
            <a:pPr lvl="1">
              <a:lnSpc>
                <a:spcPct val="120000"/>
              </a:lnSpc>
            </a:pPr>
            <a:r>
              <a:rPr lang="en-US" altLang="zh-CN" sz="2000" b="1" dirty="0" smtClean="0">
                <a:solidFill>
                  <a:srgbClr val="0000FF"/>
                </a:solidFill>
                <a:latin typeface="微软雅黑" pitchFamily="34" charset="-122"/>
                <a:ea typeface="微软雅黑" pitchFamily="34" charset="-122"/>
              </a:rPr>
              <a:t>…..</a:t>
            </a:r>
            <a:endParaRPr lang="zh-CN" altLang="en-US" sz="2000" b="1" dirty="0" smtClean="0">
              <a:solidFill>
                <a:srgbClr val="0000FF"/>
              </a:solidFill>
              <a:latin typeface="微软雅黑" pitchFamily="34" charset="-122"/>
              <a:ea typeface="微软雅黑" pitchFamily="34" charset="-122"/>
            </a:endParaRPr>
          </a:p>
        </p:txBody>
      </p:sp>
    </p:spTree>
    <p:extLst>
      <p:ext uri="{BB962C8B-B14F-4D97-AF65-F5344CB8AC3E}">
        <p14:creationId xmlns:p14="http://schemas.microsoft.com/office/powerpoint/2010/main" val="3018194815"/>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Rectangle 2"/>
          <p:cNvSpPr>
            <a:spLocks noGrp="1" noChangeArrowheads="1"/>
          </p:cNvSpPr>
          <p:nvPr>
            <p:ph type="title"/>
          </p:nvPr>
        </p:nvSpPr>
        <p:spPr>
          <a:xfrm>
            <a:off x="832048" y="629816"/>
            <a:ext cx="7772400" cy="1143000"/>
          </a:xfrm>
        </p:spPr>
        <p:txBody>
          <a:bodyPr/>
          <a:lstStyle/>
          <a:p>
            <a:r>
              <a:rPr lang="zh-CN" altLang="en-US" dirty="0">
                <a:latin typeface="微软雅黑" pitchFamily="34" charset="-122"/>
                <a:ea typeface="微软雅黑" pitchFamily="34" charset="-122"/>
              </a:rPr>
              <a:t>概述</a:t>
            </a:r>
          </a:p>
        </p:txBody>
      </p:sp>
      <p:sp>
        <p:nvSpPr>
          <p:cNvPr id="201731" name="Rectangle 3"/>
          <p:cNvSpPr>
            <a:spLocks noGrp="1" noChangeArrowheads="1"/>
          </p:cNvSpPr>
          <p:nvPr>
            <p:ph type="body" idx="1"/>
          </p:nvPr>
        </p:nvSpPr>
        <p:spPr>
          <a:xfrm>
            <a:off x="251147" y="1757376"/>
            <a:ext cx="8641333" cy="3039776"/>
          </a:xfrm>
        </p:spPr>
        <p:txBody>
          <a:bodyPr/>
          <a:lstStyle/>
          <a:p>
            <a:r>
              <a:rPr lang="zh-CN" altLang="en-US" sz="2400" dirty="0">
                <a:latin typeface="微软雅黑" pitchFamily="34" charset="-122"/>
                <a:ea typeface="微软雅黑" pitchFamily="34" charset="-122"/>
              </a:rPr>
              <a:t>表单标签将在 </a:t>
            </a:r>
            <a:r>
              <a:rPr lang="en-US" altLang="zh-CN" sz="2400" dirty="0">
                <a:latin typeface="微软雅黑" pitchFamily="34" charset="-122"/>
                <a:ea typeface="微软雅黑" pitchFamily="34" charset="-122"/>
              </a:rPr>
              <a:t>HTML </a:t>
            </a:r>
            <a:r>
              <a:rPr lang="zh-CN" altLang="en-US" sz="2400" dirty="0">
                <a:latin typeface="微软雅黑" pitchFamily="34" charset="-122"/>
                <a:ea typeface="微软雅黑" pitchFamily="34" charset="-122"/>
              </a:rPr>
              <a:t>文档里被呈现为一个表单元素</a:t>
            </a:r>
          </a:p>
          <a:p>
            <a:r>
              <a:rPr lang="zh-CN" altLang="en-US" sz="2400" dirty="0">
                <a:latin typeface="微软雅黑" pitchFamily="34" charset="-122"/>
                <a:ea typeface="微软雅黑" pitchFamily="34" charset="-122"/>
              </a:rPr>
              <a:t>使用表单标签的优点</a:t>
            </a:r>
            <a:r>
              <a:rPr lang="en-US" altLang="zh-CN" sz="2400" dirty="0">
                <a:latin typeface="微软雅黑" pitchFamily="34" charset="-122"/>
                <a:ea typeface="微软雅黑" pitchFamily="34" charset="-122"/>
              </a:rPr>
              <a:t>:</a:t>
            </a:r>
          </a:p>
          <a:p>
            <a:pPr lvl="1"/>
            <a:r>
              <a:rPr lang="zh-CN" altLang="en-US" sz="2000" b="1" dirty="0">
                <a:solidFill>
                  <a:srgbClr val="FF3300"/>
                </a:solidFill>
                <a:latin typeface="微软雅黑" pitchFamily="34" charset="-122"/>
                <a:ea typeface="微软雅黑" pitchFamily="34" charset="-122"/>
              </a:rPr>
              <a:t>表单回显</a:t>
            </a:r>
          </a:p>
          <a:p>
            <a:pPr lvl="1"/>
            <a:r>
              <a:rPr lang="zh-CN" altLang="en-US" sz="2000" dirty="0">
                <a:latin typeface="微软雅黑" pitchFamily="34" charset="-122"/>
                <a:ea typeface="微软雅黑" pitchFamily="34" charset="-122"/>
              </a:rPr>
              <a:t>对页面进行布局和排版</a:t>
            </a:r>
          </a:p>
          <a:p>
            <a:r>
              <a:rPr lang="zh-CN" altLang="en-US" sz="2400" dirty="0">
                <a:latin typeface="微软雅黑" pitchFamily="34" charset="-122"/>
                <a:ea typeface="微软雅黑" pitchFamily="34" charset="-122"/>
              </a:rPr>
              <a:t>标签的属性可以被赋值为一个静态的值或</a:t>
            </a:r>
            <a:r>
              <a:rPr lang="zh-CN" altLang="en-US" sz="2400" b="1" dirty="0">
                <a:solidFill>
                  <a:srgbClr val="FF3300"/>
                </a:solidFill>
                <a:latin typeface="微软雅黑" pitchFamily="34" charset="-122"/>
                <a:ea typeface="微软雅黑" pitchFamily="34" charset="-122"/>
              </a:rPr>
              <a:t>一个 </a:t>
            </a:r>
            <a:r>
              <a:rPr lang="en-US" altLang="zh-CN" sz="2400" b="1" dirty="0">
                <a:solidFill>
                  <a:srgbClr val="FF3300"/>
                </a:solidFill>
                <a:latin typeface="微软雅黑" pitchFamily="34" charset="-122"/>
                <a:ea typeface="微软雅黑" pitchFamily="34" charset="-122"/>
              </a:rPr>
              <a:t>OGNL </a:t>
            </a:r>
            <a:r>
              <a:rPr lang="zh-CN" altLang="en-US" sz="2400" b="1" dirty="0">
                <a:solidFill>
                  <a:srgbClr val="FF3300"/>
                </a:solidFill>
                <a:latin typeface="微软雅黑" pitchFamily="34" charset="-122"/>
                <a:ea typeface="微软雅黑" pitchFamily="34" charset="-122"/>
              </a:rPr>
              <a:t>表达式</a:t>
            </a:r>
            <a:r>
              <a:rPr lang="en-US" altLang="zh-CN" sz="2400" dirty="0">
                <a:latin typeface="微软雅黑" pitchFamily="34" charset="-122"/>
                <a:ea typeface="微软雅黑" pitchFamily="34" charset="-122"/>
              </a:rPr>
              <a:t>. </a:t>
            </a:r>
            <a:r>
              <a:rPr lang="zh-CN" altLang="en-US" sz="2400" dirty="0">
                <a:latin typeface="微软雅黑" pitchFamily="34" charset="-122"/>
                <a:ea typeface="微软雅黑" pitchFamily="34" charset="-122"/>
              </a:rPr>
              <a:t>如果在赋值时使用了一个 </a:t>
            </a:r>
            <a:r>
              <a:rPr lang="en-US" altLang="zh-CN" sz="2400" dirty="0">
                <a:latin typeface="微软雅黑" pitchFamily="34" charset="-122"/>
                <a:ea typeface="微软雅黑" pitchFamily="34" charset="-122"/>
              </a:rPr>
              <a:t>OGNL </a:t>
            </a:r>
            <a:r>
              <a:rPr lang="zh-CN" altLang="en-US" sz="2400" dirty="0">
                <a:latin typeface="微软雅黑" pitchFamily="34" charset="-122"/>
                <a:ea typeface="微软雅黑" pitchFamily="34" charset="-122"/>
              </a:rPr>
              <a:t>表达式并把它用 </a:t>
            </a:r>
            <a:r>
              <a:rPr lang="en-US" altLang="zh-CN" sz="2400" b="1" dirty="0">
                <a:solidFill>
                  <a:srgbClr val="FF3300"/>
                </a:solidFill>
                <a:latin typeface="微软雅黑" pitchFamily="34" charset="-122"/>
                <a:ea typeface="微软雅黑" pitchFamily="34" charset="-122"/>
              </a:rPr>
              <a:t>%{}</a:t>
            </a:r>
            <a:r>
              <a:rPr lang="en-US" altLang="zh-CN" sz="2400" dirty="0">
                <a:latin typeface="微软雅黑" pitchFamily="34" charset="-122"/>
                <a:ea typeface="微软雅黑" pitchFamily="34" charset="-122"/>
              </a:rPr>
              <a:t> </a:t>
            </a:r>
            <a:r>
              <a:rPr lang="zh-CN" altLang="en-US" sz="2400" dirty="0">
                <a:latin typeface="微软雅黑" pitchFamily="34" charset="-122"/>
                <a:ea typeface="微软雅黑" pitchFamily="34" charset="-122"/>
              </a:rPr>
              <a:t>括起来</a:t>
            </a:r>
            <a:r>
              <a:rPr lang="en-US" altLang="zh-CN" sz="2400" dirty="0">
                <a:latin typeface="微软雅黑" pitchFamily="34" charset="-122"/>
                <a:ea typeface="微软雅黑" pitchFamily="34" charset="-122"/>
              </a:rPr>
              <a:t>, </a:t>
            </a:r>
            <a:r>
              <a:rPr lang="zh-CN" altLang="en-US" sz="2400" dirty="0">
                <a:latin typeface="微软雅黑" pitchFamily="34" charset="-122"/>
                <a:ea typeface="微软雅黑" pitchFamily="34" charset="-122"/>
              </a:rPr>
              <a:t>这个表达式将会被求值</a:t>
            </a:r>
            <a:r>
              <a:rPr lang="en-US" altLang="zh-CN" sz="2400" dirty="0">
                <a:latin typeface="微软雅黑" pitchFamily="34" charset="-122"/>
                <a:ea typeface="微软雅黑" pitchFamily="34" charset="-122"/>
              </a:rPr>
              <a:t>. </a:t>
            </a:r>
          </a:p>
        </p:txBody>
      </p:sp>
    </p:spTree>
    <p:extLst>
      <p:ext uri="{BB962C8B-B14F-4D97-AF65-F5344CB8AC3E}">
        <p14:creationId xmlns:p14="http://schemas.microsoft.com/office/powerpoint/2010/main" val="2399057801"/>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2"/>
          <p:cNvSpPr>
            <a:spLocks noGrp="1" noChangeArrowheads="1"/>
          </p:cNvSpPr>
          <p:nvPr>
            <p:ph type="title"/>
          </p:nvPr>
        </p:nvSpPr>
        <p:spPr>
          <a:xfrm>
            <a:off x="685800" y="629816"/>
            <a:ext cx="7772400" cy="1143000"/>
          </a:xfrm>
        </p:spPr>
        <p:txBody>
          <a:bodyPr/>
          <a:lstStyle/>
          <a:p>
            <a:r>
              <a:rPr lang="zh-CN" altLang="en-US" dirty="0">
                <a:latin typeface="微软雅黑" pitchFamily="34" charset="-122"/>
                <a:ea typeface="微软雅黑" pitchFamily="34" charset="-122"/>
              </a:rPr>
              <a:t>表单标签的共同属性</a:t>
            </a:r>
          </a:p>
        </p:txBody>
      </p:sp>
      <p:sp>
        <p:nvSpPr>
          <p:cNvPr id="202755" name="Rectangle 3"/>
          <p:cNvSpPr>
            <a:spLocks noGrp="1" noChangeArrowheads="1"/>
          </p:cNvSpPr>
          <p:nvPr>
            <p:ph type="body" idx="1"/>
          </p:nvPr>
        </p:nvSpPr>
        <p:spPr>
          <a:xfrm>
            <a:off x="179512" y="5868393"/>
            <a:ext cx="8493125" cy="503237"/>
          </a:xfrm>
        </p:spPr>
        <p:txBody>
          <a:bodyPr/>
          <a:lstStyle/>
          <a:p>
            <a:r>
              <a:rPr lang="en-US" altLang="zh-CN" sz="2400" dirty="0">
                <a:latin typeface="微软雅黑" pitchFamily="34" charset="-122"/>
                <a:ea typeface="微软雅黑" pitchFamily="34" charset="-122"/>
              </a:rPr>
              <a:t>* </a:t>
            </a:r>
            <a:r>
              <a:rPr lang="zh-CN" altLang="en-US" sz="2400" dirty="0">
                <a:latin typeface="微软雅黑" pitchFamily="34" charset="-122"/>
                <a:ea typeface="微软雅黑" pitchFamily="34" charset="-122"/>
              </a:rPr>
              <a:t>该属性只在没有使用 </a:t>
            </a:r>
            <a:r>
              <a:rPr lang="en-US" altLang="zh-CN" sz="2400" dirty="0">
                <a:latin typeface="微软雅黑" pitchFamily="34" charset="-122"/>
                <a:ea typeface="微软雅黑" pitchFamily="34" charset="-122"/>
              </a:rPr>
              <a:t>simple </a:t>
            </a:r>
            <a:r>
              <a:rPr lang="zh-CN" altLang="en-US" sz="2400" dirty="0">
                <a:latin typeface="微软雅黑" pitchFamily="34" charset="-122"/>
                <a:ea typeface="微软雅黑" pitchFamily="34" charset="-122"/>
              </a:rPr>
              <a:t>主题时才可以使用</a:t>
            </a:r>
            <a:r>
              <a:rPr lang="en-US" altLang="zh-CN" sz="2400" dirty="0">
                <a:latin typeface="微软雅黑" pitchFamily="34" charset="-122"/>
                <a:ea typeface="微软雅黑" pitchFamily="34" charset="-122"/>
              </a:rPr>
              <a:t>. </a:t>
            </a:r>
          </a:p>
        </p:txBody>
      </p:sp>
      <p:sp>
        <p:nvSpPr>
          <p:cNvPr id="202761" name="Oval 9"/>
          <p:cNvSpPr>
            <a:spLocks noChangeArrowheads="1"/>
          </p:cNvSpPr>
          <p:nvPr/>
        </p:nvSpPr>
        <p:spPr bwMode="auto">
          <a:xfrm>
            <a:off x="127124" y="3418880"/>
            <a:ext cx="73025" cy="71438"/>
          </a:xfrm>
          <a:prstGeom prst="ellipse">
            <a:avLst/>
          </a:prstGeom>
          <a:solidFill>
            <a:srgbClr val="FF3300"/>
          </a:solidFill>
          <a:ln w="9525">
            <a:solidFill>
              <a:srgbClr val="FF3300"/>
            </a:solidFill>
            <a:round/>
            <a:headEnd/>
            <a:tailEnd/>
          </a:ln>
          <a:effectLst/>
        </p:spPr>
        <p:txBody>
          <a:bodyPr wrap="none" anchor="ctr"/>
          <a:lstStyle/>
          <a:p>
            <a:endParaRPr lang="zh-CN" altLang="en-US"/>
          </a:p>
        </p:txBody>
      </p:sp>
      <p:sp>
        <p:nvSpPr>
          <p:cNvPr id="202762" name="Oval 10"/>
          <p:cNvSpPr>
            <a:spLocks noChangeArrowheads="1"/>
          </p:cNvSpPr>
          <p:nvPr/>
        </p:nvSpPr>
        <p:spPr bwMode="auto">
          <a:xfrm>
            <a:off x="127124" y="4626968"/>
            <a:ext cx="73025" cy="71437"/>
          </a:xfrm>
          <a:prstGeom prst="ellipse">
            <a:avLst/>
          </a:prstGeom>
          <a:solidFill>
            <a:srgbClr val="FF3300"/>
          </a:solidFill>
          <a:ln w="9525">
            <a:solidFill>
              <a:srgbClr val="FF3300"/>
            </a:solidFill>
            <a:round/>
            <a:headEnd/>
            <a:tailEnd/>
          </a:ln>
          <a:effectLst/>
        </p:spPr>
        <p:txBody>
          <a:bodyPr wrap="none" anchor="ctr"/>
          <a:lstStyle/>
          <a:p>
            <a:endParaRPr lang="zh-CN" altLang="en-US"/>
          </a:p>
        </p:txBody>
      </p:sp>
      <p:sp>
        <p:nvSpPr>
          <p:cNvPr id="202763" name="Oval 11"/>
          <p:cNvSpPr>
            <a:spLocks noChangeArrowheads="1"/>
          </p:cNvSpPr>
          <p:nvPr/>
        </p:nvSpPr>
        <p:spPr bwMode="auto">
          <a:xfrm>
            <a:off x="116011" y="5535018"/>
            <a:ext cx="73025" cy="71437"/>
          </a:xfrm>
          <a:prstGeom prst="ellipse">
            <a:avLst/>
          </a:prstGeom>
          <a:solidFill>
            <a:srgbClr val="FF3300"/>
          </a:solidFill>
          <a:ln w="9525">
            <a:solidFill>
              <a:srgbClr val="FF3300"/>
            </a:solidFill>
            <a:round/>
            <a:headEnd/>
            <a:tailEnd/>
          </a:ln>
          <a:effectLst/>
        </p:spPr>
        <p:txBody>
          <a:bodyPr wrap="none" anchor="ctr"/>
          <a:lstStyle/>
          <a:p>
            <a:endParaRPr lang="zh-CN" altLang="en-US"/>
          </a:p>
        </p:txBody>
      </p:sp>
      <p:grpSp>
        <p:nvGrpSpPr>
          <p:cNvPr id="2" name="Group 15"/>
          <p:cNvGrpSpPr>
            <a:grpSpLocks/>
          </p:cNvGrpSpPr>
          <p:nvPr/>
        </p:nvGrpSpPr>
        <p:grpSpPr bwMode="auto">
          <a:xfrm>
            <a:off x="271586" y="1763118"/>
            <a:ext cx="9124950" cy="3981450"/>
            <a:chOff x="204" y="890"/>
            <a:chExt cx="5748" cy="2508"/>
          </a:xfrm>
        </p:grpSpPr>
        <p:pic>
          <p:nvPicPr>
            <p:cNvPr id="202765" name="Picture 13"/>
            <p:cNvPicPr>
              <a:picLocks noChangeAspect="1" noChangeArrowheads="1"/>
            </p:cNvPicPr>
            <p:nvPr/>
          </p:nvPicPr>
          <p:blipFill>
            <a:blip r:embed="rId2"/>
            <a:srcRect/>
            <a:stretch>
              <a:fillRect/>
            </a:stretch>
          </p:blipFill>
          <p:spPr bwMode="auto">
            <a:xfrm>
              <a:off x="204" y="890"/>
              <a:ext cx="5748" cy="2508"/>
            </a:xfrm>
            <a:prstGeom prst="rect">
              <a:avLst/>
            </a:prstGeom>
            <a:noFill/>
            <a:ln w="9525">
              <a:noFill/>
              <a:miter lim="800000"/>
              <a:headEnd/>
              <a:tailEnd/>
            </a:ln>
            <a:effectLst/>
          </p:spPr>
        </p:pic>
        <p:sp>
          <p:nvSpPr>
            <p:cNvPr id="202766" name="Line 14"/>
            <p:cNvSpPr>
              <a:spLocks noChangeShapeType="1"/>
            </p:cNvSpPr>
            <p:nvPr/>
          </p:nvSpPr>
          <p:spPr bwMode="auto">
            <a:xfrm>
              <a:off x="204" y="890"/>
              <a:ext cx="0" cy="2495"/>
            </a:xfrm>
            <a:prstGeom prst="line">
              <a:avLst/>
            </a:prstGeom>
            <a:noFill/>
            <a:ln w="9525">
              <a:solidFill>
                <a:schemeClr val="tx1"/>
              </a:solidFill>
              <a:round/>
              <a:headEnd/>
              <a:tailEnd/>
            </a:ln>
            <a:effectLst/>
          </p:spPr>
          <p:txBody>
            <a:bodyPr/>
            <a:lstStyle/>
            <a:p>
              <a:endParaRPr lang="zh-CN" altLang="en-US"/>
            </a:p>
          </p:txBody>
        </p:sp>
      </p:grpSp>
    </p:spTree>
    <p:extLst>
      <p:ext uri="{BB962C8B-B14F-4D97-AF65-F5344CB8AC3E}">
        <p14:creationId xmlns:p14="http://schemas.microsoft.com/office/powerpoint/2010/main" val="802380043"/>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Rectangle 2"/>
          <p:cNvSpPr>
            <a:spLocks noGrp="1" noChangeArrowheads="1"/>
          </p:cNvSpPr>
          <p:nvPr>
            <p:ph type="title"/>
          </p:nvPr>
        </p:nvSpPr>
        <p:spPr>
          <a:xfrm>
            <a:off x="1259632" y="-216514"/>
            <a:ext cx="7772400" cy="1143000"/>
          </a:xfrm>
        </p:spPr>
        <p:txBody>
          <a:bodyPr/>
          <a:lstStyle/>
          <a:p>
            <a:r>
              <a:rPr lang="en-US" altLang="zh-CN" dirty="0">
                <a:solidFill>
                  <a:schemeClr val="bg1"/>
                </a:solidFill>
                <a:latin typeface="微软雅黑" pitchFamily="34" charset="-122"/>
                <a:ea typeface="微软雅黑" pitchFamily="34" charset="-122"/>
              </a:rPr>
              <a:t>form </a:t>
            </a:r>
            <a:r>
              <a:rPr lang="zh-CN" altLang="en-US" dirty="0">
                <a:solidFill>
                  <a:schemeClr val="bg1"/>
                </a:solidFill>
                <a:latin typeface="微软雅黑" pitchFamily="34" charset="-122"/>
                <a:ea typeface="微软雅黑" pitchFamily="34" charset="-122"/>
              </a:rPr>
              <a:t>标签</a:t>
            </a:r>
          </a:p>
        </p:txBody>
      </p:sp>
      <p:sp>
        <p:nvSpPr>
          <p:cNvPr id="204803" name="Rectangle 3"/>
          <p:cNvSpPr>
            <a:spLocks noGrp="1" noChangeArrowheads="1"/>
          </p:cNvSpPr>
          <p:nvPr>
            <p:ph type="body" idx="1"/>
          </p:nvPr>
        </p:nvSpPr>
        <p:spPr>
          <a:xfrm>
            <a:off x="179388" y="1020713"/>
            <a:ext cx="8785225" cy="6008687"/>
          </a:xfrm>
        </p:spPr>
        <p:txBody>
          <a:bodyPr/>
          <a:lstStyle/>
          <a:p>
            <a:r>
              <a:rPr lang="en-US" altLang="zh-CN" sz="2000" dirty="0">
                <a:latin typeface="微软雅黑" pitchFamily="34" charset="-122"/>
                <a:ea typeface="微软雅黑" pitchFamily="34" charset="-122"/>
              </a:rPr>
              <a:t>form </a:t>
            </a:r>
            <a:r>
              <a:rPr lang="zh-CN" altLang="en-US" sz="2000" dirty="0">
                <a:latin typeface="微软雅黑" pitchFamily="34" charset="-122"/>
                <a:ea typeface="微软雅黑" pitchFamily="34" charset="-122"/>
              </a:rPr>
              <a:t>标签用来呈现 </a:t>
            </a:r>
            <a:r>
              <a:rPr lang="en-US" altLang="zh-CN" sz="2000" dirty="0">
                <a:latin typeface="微软雅黑" pitchFamily="34" charset="-122"/>
                <a:ea typeface="微软雅黑" pitchFamily="34" charset="-122"/>
              </a:rPr>
              <a:t>HTML </a:t>
            </a:r>
            <a:r>
              <a:rPr lang="zh-CN" altLang="en-US" sz="2000" dirty="0">
                <a:latin typeface="微软雅黑" pitchFamily="34" charset="-122"/>
                <a:ea typeface="微软雅黑" pitchFamily="34" charset="-122"/>
              </a:rPr>
              <a:t>语言中的表单元素</a:t>
            </a:r>
          </a:p>
          <a:p>
            <a:endParaRPr lang="zh-CN" altLang="en-US" sz="2000" dirty="0">
              <a:latin typeface="微软雅黑" pitchFamily="34" charset="-122"/>
              <a:ea typeface="微软雅黑" pitchFamily="34" charset="-122"/>
            </a:endParaRPr>
          </a:p>
          <a:p>
            <a:endParaRPr lang="zh-CN" altLang="en-US" sz="2000" dirty="0">
              <a:latin typeface="微软雅黑" pitchFamily="34" charset="-122"/>
              <a:ea typeface="微软雅黑" pitchFamily="34" charset="-122"/>
            </a:endParaRPr>
          </a:p>
          <a:p>
            <a:endParaRPr lang="zh-CN" altLang="en-US" sz="2000" dirty="0">
              <a:latin typeface="微软雅黑" pitchFamily="34" charset="-122"/>
              <a:ea typeface="微软雅黑" pitchFamily="34" charset="-122"/>
            </a:endParaRPr>
          </a:p>
          <a:p>
            <a:endParaRPr lang="zh-CN" altLang="en-US" sz="2000" dirty="0">
              <a:latin typeface="微软雅黑" pitchFamily="34" charset="-122"/>
              <a:ea typeface="微软雅黑" pitchFamily="34" charset="-122"/>
            </a:endParaRPr>
          </a:p>
          <a:p>
            <a:endParaRPr lang="zh-CN" altLang="en-US" sz="2000" dirty="0">
              <a:latin typeface="微软雅黑" pitchFamily="34" charset="-122"/>
              <a:ea typeface="微软雅黑" pitchFamily="34" charset="-122"/>
            </a:endParaRPr>
          </a:p>
          <a:p>
            <a:endParaRPr lang="zh-CN" altLang="en-US" sz="2000" dirty="0">
              <a:latin typeface="微软雅黑" pitchFamily="34" charset="-122"/>
              <a:ea typeface="微软雅黑" pitchFamily="34" charset="-122"/>
            </a:endParaRPr>
          </a:p>
          <a:p>
            <a:endParaRPr lang="zh-CN" altLang="en-US" sz="2000" dirty="0">
              <a:latin typeface="微软雅黑" pitchFamily="34" charset="-122"/>
              <a:ea typeface="微软雅黑" pitchFamily="34" charset="-122"/>
            </a:endParaRPr>
          </a:p>
          <a:p>
            <a:endParaRPr lang="zh-CN" altLang="en-US" sz="2000" dirty="0">
              <a:latin typeface="微软雅黑" pitchFamily="34" charset="-122"/>
              <a:ea typeface="微软雅黑" pitchFamily="34" charset="-122"/>
            </a:endParaRPr>
          </a:p>
          <a:p>
            <a:endParaRPr lang="zh-CN" altLang="en-US" sz="2000" dirty="0">
              <a:latin typeface="微软雅黑" pitchFamily="34" charset="-122"/>
              <a:ea typeface="微软雅黑" pitchFamily="34" charset="-122"/>
            </a:endParaRPr>
          </a:p>
          <a:p>
            <a:pPr>
              <a:buNone/>
            </a:pPr>
            <a:endParaRPr lang="en-US" altLang="zh-CN" sz="2000" dirty="0" smtClean="0">
              <a:latin typeface="微软雅黑" pitchFamily="34" charset="-122"/>
              <a:ea typeface="微软雅黑" pitchFamily="34" charset="-122"/>
            </a:endParaRPr>
          </a:p>
          <a:p>
            <a:r>
              <a:rPr lang="zh-CN" altLang="en-US" sz="2000" dirty="0" smtClean="0">
                <a:latin typeface="微软雅黑" pitchFamily="34" charset="-122"/>
                <a:ea typeface="微软雅黑" pitchFamily="34" charset="-122"/>
              </a:rPr>
              <a:t>默认</a:t>
            </a:r>
            <a:r>
              <a:rPr lang="zh-CN" altLang="en-US" sz="2000" dirty="0">
                <a:latin typeface="微软雅黑" pitchFamily="34" charset="-122"/>
                <a:ea typeface="微软雅黑" pitchFamily="34" charset="-122"/>
              </a:rPr>
              <a:t>情况下</a:t>
            </a:r>
            <a:r>
              <a:rPr lang="en-US" altLang="zh-CN" sz="2000" dirty="0">
                <a:latin typeface="微软雅黑" pitchFamily="34" charset="-122"/>
                <a:ea typeface="微软雅黑" pitchFamily="34" charset="-122"/>
              </a:rPr>
              <a:t>, form </a:t>
            </a:r>
            <a:r>
              <a:rPr lang="zh-CN" altLang="en-US" sz="2000" dirty="0">
                <a:latin typeface="微软雅黑" pitchFamily="34" charset="-122"/>
                <a:ea typeface="微软雅黑" pitchFamily="34" charset="-122"/>
              </a:rPr>
              <a:t>标签将被呈现为一个</a:t>
            </a:r>
            <a:r>
              <a:rPr lang="zh-CN" altLang="en-US" sz="2000" b="1" dirty="0">
                <a:solidFill>
                  <a:srgbClr val="FF3300"/>
                </a:solidFill>
                <a:latin typeface="微软雅黑" pitchFamily="34" charset="-122"/>
                <a:ea typeface="微软雅黑" pitchFamily="34" charset="-122"/>
              </a:rPr>
              <a:t>表格</a:t>
            </a:r>
            <a:r>
              <a:rPr lang="zh-CN" altLang="en-US" sz="2000" dirty="0">
                <a:latin typeface="微软雅黑" pitchFamily="34" charset="-122"/>
                <a:ea typeface="微软雅黑" pitchFamily="34" charset="-122"/>
              </a:rPr>
              <a:t>形式的 </a:t>
            </a:r>
            <a:r>
              <a:rPr lang="en-US" altLang="zh-CN" sz="2000" dirty="0">
                <a:latin typeface="微软雅黑" pitchFamily="34" charset="-122"/>
                <a:ea typeface="微软雅黑" pitchFamily="34" charset="-122"/>
              </a:rPr>
              <a:t>HTML </a:t>
            </a:r>
            <a:r>
              <a:rPr lang="zh-CN" altLang="en-US" sz="2000" dirty="0">
                <a:latin typeface="微软雅黑" pitchFamily="34" charset="-122"/>
                <a:ea typeface="微软雅黑" pitchFamily="34" charset="-122"/>
              </a:rPr>
              <a:t>表单</a:t>
            </a:r>
            <a:r>
              <a:rPr lang="en-US" altLang="zh-CN" sz="2000" dirty="0">
                <a:latin typeface="微软雅黑" pitchFamily="34" charset="-122"/>
                <a:ea typeface="微软雅黑" pitchFamily="34" charset="-122"/>
              </a:rPr>
              <a:t>. </a:t>
            </a:r>
            <a:r>
              <a:rPr lang="zh-CN" altLang="en-US" sz="2000" dirty="0">
                <a:latin typeface="微软雅黑" pitchFamily="34" charset="-122"/>
                <a:ea typeface="微软雅黑" pitchFamily="34" charset="-122"/>
              </a:rPr>
              <a:t>嵌套在 </a:t>
            </a:r>
            <a:r>
              <a:rPr lang="en-US" altLang="zh-CN" sz="2000" dirty="0">
                <a:latin typeface="微软雅黑" pitchFamily="34" charset="-122"/>
                <a:ea typeface="微软雅黑" pitchFamily="34" charset="-122"/>
              </a:rPr>
              <a:t>form </a:t>
            </a:r>
            <a:r>
              <a:rPr lang="zh-CN" altLang="en-US" sz="2000" dirty="0">
                <a:latin typeface="微软雅黑" pitchFamily="34" charset="-122"/>
                <a:ea typeface="微软雅黑" pitchFamily="34" charset="-122"/>
              </a:rPr>
              <a:t>标签里的输入字段将被呈现为一个表格行</a:t>
            </a:r>
            <a:r>
              <a:rPr lang="en-US" altLang="zh-CN" sz="2000" dirty="0">
                <a:latin typeface="微软雅黑" pitchFamily="34" charset="-122"/>
                <a:ea typeface="微软雅黑" pitchFamily="34" charset="-122"/>
              </a:rPr>
              <a:t>. </a:t>
            </a:r>
            <a:r>
              <a:rPr lang="zh-CN" altLang="en-US" sz="2000" dirty="0">
                <a:latin typeface="微软雅黑" pitchFamily="34" charset="-122"/>
                <a:ea typeface="微软雅黑" pitchFamily="34" charset="-122"/>
              </a:rPr>
              <a:t>每个表格行由两个字段组成</a:t>
            </a:r>
            <a:r>
              <a:rPr lang="en-US" altLang="zh-CN" sz="2000" dirty="0">
                <a:latin typeface="微软雅黑" pitchFamily="34" charset="-122"/>
                <a:ea typeface="微软雅黑" pitchFamily="34" charset="-122"/>
              </a:rPr>
              <a:t>, </a:t>
            </a:r>
            <a:r>
              <a:rPr lang="zh-CN" altLang="en-US" sz="2000" dirty="0">
                <a:latin typeface="微软雅黑" pitchFamily="34" charset="-122"/>
                <a:ea typeface="微软雅黑" pitchFamily="34" charset="-122"/>
              </a:rPr>
              <a:t>一个对应着行标</a:t>
            </a:r>
            <a:r>
              <a:rPr lang="en-US" altLang="zh-CN" sz="2000" dirty="0">
                <a:latin typeface="微软雅黑" pitchFamily="34" charset="-122"/>
                <a:ea typeface="微软雅黑" pitchFamily="34" charset="-122"/>
              </a:rPr>
              <a:t>, </a:t>
            </a:r>
            <a:r>
              <a:rPr lang="zh-CN" altLang="en-US" sz="2000" dirty="0">
                <a:latin typeface="微软雅黑" pitchFamily="34" charset="-122"/>
                <a:ea typeface="微软雅黑" pitchFamily="34" charset="-122"/>
              </a:rPr>
              <a:t>一个对应着输入元素</a:t>
            </a:r>
            <a:r>
              <a:rPr lang="en-US" altLang="zh-CN" sz="2000" dirty="0">
                <a:latin typeface="微软雅黑" pitchFamily="34" charset="-122"/>
                <a:ea typeface="微软雅黑" pitchFamily="34" charset="-122"/>
              </a:rPr>
              <a:t>. </a:t>
            </a:r>
            <a:r>
              <a:rPr lang="zh-CN" altLang="en-US" sz="2000" dirty="0">
                <a:latin typeface="微软雅黑" pitchFamily="34" charset="-122"/>
                <a:ea typeface="微软雅黑" pitchFamily="34" charset="-122"/>
              </a:rPr>
              <a:t>提交按钮将被呈现为一个横跨两列单元格的行</a:t>
            </a:r>
          </a:p>
        </p:txBody>
      </p:sp>
      <p:sp>
        <p:nvSpPr>
          <p:cNvPr id="204805" name="Oval 5"/>
          <p:cNvSpPr>
            <a:spLocks noChangeArrowheads="1"/>
          </p:cNvSpPr>
          <p:nvPr/>
        </p:nvSpPr>
        <p:spPr bwMode="auto">
          <a:xfrm>
            <a:off x="477838" y="2157893"/>
            <a:ext cx="73025" cy="71437"/>
          </a:xfrm>
          <a:prstGeom prst="ellipse">
            <a:avLst/>
          </a:prstGeom>
          <a:solidFill>
            <a:srgbClr val="FF3300"/>
          </a:solidFill>
          <a:ln w="9525">
            <a:solidFill>
              <a:srgbClr val="FF3300"/>
            </a:solidFill>
            <a:round/>
            <a:headEnd/>
            <a:tailEnd/>
          </a:ln>
          <a:effectLst/>
        </p:spPr>
        <p:txBody>
          <a:bodyPr wrap="none" anchor="ctr"/>
          <a:lstStyle/>
          <a:p>
            <a:endParaRPr lang="zh-CN" altLang="en-US"/>
          </a:p>
        </p:txBody>
      </p:sp>
      <p:sp>
        <p:nvSpPr>
          <p:cNvPr id="204806" name="Oval 6"/>
          <p:cNvSpPr>
            <a:spLocks noChangeArrowheads="1"/>
          </p:cNvSpPr>
          <p:nvPr/>
        </p:nvSpPr>
        <p:spPr bwMode="auto">
          <a:xfrm>
            <a:off x="466725" y="2456343"/>
            <a:ext cx="73025" cy="71437"/>
          </a:xfrm>
          <a:prstGeom prst="ellipse">
            <a:avLst/>
          </a:prstGeom>
          <a:solidFill>
            <a:srgbClr val="FF3300"/>
          </a:solidFill>
          <a:ln w="9525">
            <a:solidFill>
              <a:srgbClr val="FF3300"/>
            </a:solidFill>
            <a:round/>
            <a:headEnd/>
            <a:tailEnd/>
          </a:ln>
          <a:effectLst/>
        </p:spPr>
        <p:txBody>
          <a:bodyPr wrap="none" anchor="ctr"/>
          <a:lstStyle/>
          <a:p>
            <a:endParaRPr lang="zh-CN" altLang="en-US"/>
          </a:p>
        </p:txBody>
      </p:sp>
      <p:sp>
        <p:nvSpPr>
          <p:cNvPr id="204807" name="Oval 7"/>
          <p:cNvSpPr>
            <a:spLocks noChangeArrowheads="1"/>
          </p:cNvSpPr>
          <p:nvPr/>
        </p:nvSpPr>
        <p:spPr bwMode="auto">
          <a:xfrm>
            <a:off x="468313" y="2745268"/>
            <a:ext cx="73025" cy="71437"/>
          </a:xfrm>
          <a:prstGeom prst="ellipse">
            <a:avLst/>
          </a:prstGeom>
          <a:solidFill>
            <a:srgbClr val="FF3300"/>
          </a:solidFill>
          <a:ln w="9525">
            <a:solidFill>
              <a:srgbClr val="FF3300"/>
            </a:solidFill>
            <a:round/>
            <a:headEnd/>
            <a:tailEnd/>
          </a:ln>
          <a:effectLst/>
        </p:spPr>
        <p:txBody>
          <a:bodyPr wrap="none" anchor="ctr"/>
          <a:lstStyle/>
          <a:p>
            <a:endParaRPr lang="zh-CN" altLang="en-US"/>
          </a:p>
        </p:txBody>
      </p:sp>
      <p:sp>
        <p:nvSpPr>
          <p:cNvPr id="204808" name="Oval 8"/>
          <p:cNvSpPr>
            <a:spLocks noChangeArrowheads="1"/>
          </p:cNvSpPr>
          <p:nvPr/>
        </p:nvSpPr>
        <p:spPr bwMode="auto">
          <a:xfrm>
            <a:off x="466725" y="2983393"/>
            <a:ext cx="73025" cy="71437"/>
          </a:xfrm>
          <a:prstGeom prst="ellipse">
            <a:avLst/>
          </a:prstGeom>
          <a:solidFill>
            <a:srgbClr val="FF3300"/>
          </a:solidFill>
          <a:ln w="9525">
            <a:solidFill>
              <a:srgbClr val="FF3300"/>
            </a:solidFill>
            <a:round/>
            <a:headEnd/>
            <a:tailEnd/>
          </a:ln>
          <a:effectLst/>
        </p:spPr>
        <p:txBody>
          <a:bodyPr wrap="none" anchor="ctr"/>
          <a:lstStyle/>
          <a:p>
            <a:endParaRPr lang="zh-CN" altLang="en-US"/>
          </a:p>
        </p:txBody>
      </p:sp>
      <p:pic>
        <p:nvPicPr>
          <p:cNvPr id="204810" name="Picture 10"/>
          <p:cNvPicPr>
            <a:picLocks noChangeAspect="1" noChangeArrowheads="1"/>
          </p:cNvPicPr>
          <p:nvPr/>
        </p:nvPicPr>
        <p:blipFill>
          <a:blip r:embed="rId2"/>
          <a:srcRect/>
          <a:stretch>
            <a:fillRect/>
          </a:stretch>
        </p:blipFill>
        <p:spPr bwMode="auto">
          <a:xfrm>
            <a:off x="627063" y="1392718"/>
            <a:ext cx="7867650" cy="3676650"/>
          </a:xfrm>
          <a:prstGeom prst="rect">
            <a:avLst/>
          </a:prstGeom>
          <a:noFill/>
          <a:ln w="9525">
            <a:noFill/>
            <a:miter lim="800000"/>
            <a:headEnd/>
            <a:tailEnd/>
          </a:ln>
          <a:effectLst/>
        </p:spPr>
      </p:pic>
    </p:spTree>
    <p:extLst>
      <p:ext uri="{BB962C8B-B14F-4D97-AF65-F5344CB8AC3E}">
        <p14:creationId xmlns:p14="http://schemas.microsoft.com/office/powerpoint/2010/main" val="2429888194"/>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Rectangle 2"/>
          <p:cNvSpPr>
            <a:spLocks noGrp="1" noChangeArrowheads="1"/>
          </p:cNvSpPr>
          <p:nvPr>
            <p:ph type="title"/>
          </p:nvPr>
        </p:nvSpPr>
        <p:spPr>
          <a:xfrm>
            <a:off x="289784" y="692696"/>
            <a:ext cx="8602696" cy="1143000"/>
          </a:xfrm>
        </p:spPr>
        <p:txBody>
          <a:bodyPr>
            <a:normAutofit fontScale="90000"/>
          </a:bodyPr>
          <a:lstStyle/>
          <a:p>
            <a:r>
              <a:rPr lang="en-US" altLang="zh-CN" dirty="0" err="1">
                <a:latin typeface="微软雅黑" pitchFamily="34" charset="-122"/>
                <a:ea typeface="微软雅黑" pitchFamily="34" charset="-122"/>
              </a:rPr>
              <a:t>textfield</a:t>
            </a:r>
            <a:r>
              <a:rPr lang="en-US" altLang="zh-CN" dirty="0">
                <a:latin typeface="微软雅黑" pitchFamily="34" charset="-122"/>
                <a:ea typeface="微软雅黑" pitchFamily="34" charset="-122"/>
              </a:rPr>
              <a:t>, password, hidden </a:t>
            </a:r>
            <a:r>
              <a:rPr lang="zh-CN" altLang="en-US" dirty="0">
                <a:latin typeface="微软雅黑" pitchFamily="34" charset="-122"/>
                <a:ea typeface="微软雅黑" pitchFamily="34" charset="-122"/>
              </a:rPr>
              <a:t>标签</a:t>
            </a:r>
          </a:p>
        </p:txBody>
      </p:sp>
      <p:sp>
        <p:nvSpPr>
          <p:cNvPr id="205827" name="Rectangle 3"/>
          <p:cNvSpPr>
            <a:spLocks noGrp="1" noChangeArrowheads="1"/>
          </p:cNvSpPr>
          <p:nvPr>
            <p:ph type="body" idx="1"/>
          </p:nvPr>
        </p:nvSpPr>
        <p:spPr>
          <a:xfrm>
            <a:off x="255588" y="1692820"/>
            <a:ext cx="8493125" cy="4391025"/>
          </a:xfrm>
        </p:spPr>
        <p:txBody>
          <a:bodyPr/>
          <a:lstStyle/>
          <a:p>
            <a:r>
              <a:rPr lang="en-US" altLang="zh-CN" sz="2400" dirty="0" err="1">
                <a:latin typeface="微软雅黑" pitchFamily="34" charset="-122"/>
                <a:ea typeface="微软雅黑" pitchFamily="34" charset="-122"/>
              </a:rPr>
              <a:t>textfield</a:t>
            </a:r>
            <a:r>
              <a:rPr lang="en-US" altLang="zh-CN" sz="2400" dirty="0">
                <a:latin typeface="微软雅黑" pitchFamily="34" charset="-122"/>
                <a:ea typeface="微软雅黑" pitchFamily="34" charset="-122"/>
              </a:rPr>
              <a:t> </a:t>
            </a:r>
            <a:r>
              <a:rPr lang="zh-CN" altLang="en-US" sz="2400" dirty="0">
                <a:latin typeface="微软雅黑" pitchFamily="34" charset="-122"/>
                <a:ea typeface="微软雅黑" pitchFamily="34" charset="-122"/>
              </a:rPr>
              <a:t>标签将被呈现为一个输入文本字段</a:t>
            </a:r>
            <a:r>
              <a:rPr lang="en-US" altLang="zh-CN" sz="2400" dirty="0">
                <a:latin typeface="微软雅黑" pitchFamily="34" charset="-122"/>
                <a:ea typeface="微软雅黑" pitchFamily="34" charset="-122"/>
              </a:rPr>
              <a:t>, password </a:t>
            </a:r>
            <a:r>
              <a:rPr lang="zh-CN" altLang="en-US" sz="2400" dirty="0">
                <a:latin typeface="微软雅黑" pitchFamily="34" charset="-122"/>
                <a:ea typeface="微软雅黑" pitchFamily="34" charset="-122"/>
              </a:rPr>
              <a:t>标签将被呈现为一个口令字段</a:t>
            </a:r>
            <a:r>
              <a:rPr lang="en-US" altLang="zh-CN" sz="2400" dirty="0">
                <a:latin typeface="微软雅黑" pitchFamily="34" charset="-122"/>
                <a:ea typeface="微软雅黑" pitchFamily="34" charset="-122"/>
              </a:rPr>
              <a:t>, hidden </a:t>
            </a:r>
            <a:r>
              <a:rPr lang="zh-CN" altLang="en-US" sz="2400" dirty="0">
                <a:latin typeface="微软雅黑" pitchFamily="34" charset="-122"/>
                <a:ea typeface="微软雅黑" pitchFamily="34" charset="-122"/>
              </a:rPr>
              <a:t>标签将被呈现为一个不可见字段</a:t>
            </a:r>
            <a:r>
              <a:rPr lang="en-US" altLang="zh-CN" sz="2400" dirty="0">
                <a:latin typeface="微软雅黑" pitchFamily="34" charset="-122"/>
                <a:ea typeface="微软雅黑" pitchFamily="34" charset="-122"/>
              </a:rPr>
              <a:t>. </a:t>
            </a:r>
          </a:p>
          <a:p>
            <a:endParaRPr lang="en-US" altLang="zh-CN" sz="2400" dirty="0">
              <a:latin typeface="微软雅黑" pitchFamily="34" charset="-122"/>
              <a:ea typeface="微软雅黑" pitchFamily="34" charset="-122"/>
            </a:endParaRPr>
          </a:p>
          <a:p>
            <a:endParaRPr lang="en-US" altLang="zh-CN" sz="2400" dirty="0">
              <a:latin typeface="微软雅黑" pitchFamily="34" charset="-122"/>
              <a:ea typeface="微软雅黑" pitchFamily="34" charset="-122"/>
            </a:endParaRPr>
          </a:p>
          <a:p>
            <a:endParaRPr lang="en-US" altLang="zh-CN" sz="2400" dirty="0">
              <a:latin typeface="微软雅黑" pitchFamily="34" charset="-122"/>
              <a:ea typeface="微软雅黑" pitchFamily="34" charset="-122"/>
            </a:endParaRPr>
          </a:p>
          <a:p>
            <a:endParaRPr lang="en-US" altLang="zh-CN" sz="2400" dirty="0" smtClean="0">
              <a:latin typeface="微软雅黑" pitchFamily="34" charset="-122"/>
              <a:ea typeface="微软雅黑" pitchFamily="34" charset="-122"/>
            </a:endParaRPr>
          </a:p>
          <a:p>
            <a:r>
              <a:rPr lang="en-US" altLang="zh-CN" sz="2400" dirty="0" smtClean="0">
                <a:latin typeface="微软雅黑" pitchFamily="34" charset="-122"/>
                <a:ea typeface="微软雅黑" pitchFamily="34" charset="-122"/>
              </a:rPr>
              <a:t>password </a:t>
            </a:r>
            <a:r>
              <a:rPr lang="zh-CN" altLang="en-US" sz="2400" dirty="0">
                <a:latin typeface="微软雅黑" pitchFamily="34" charset="-122"/>
                <a:ea typeface="微软雅黑" pitchFamily="34" charset="-122"/>
              </a:rPr>
              <a:t>标签扩展自 </a:t>
            </a:r>
            <a:r>
              <a:rPr lang="en-US" altLang="zh-CN" sz="2400" dirty="0" err="1">
                <a:latin typeface="微软雅黑" pitchFamily="34" charset="-122"/>
                <a:ea typeface="微软雅黑" pitchFamily="34" charset="-122"/>
              </a:rPr>
              <a:t>textfield</a:t>
            </a:r>
            <a:r>
              <a:rPr lang="en-US" altLang="zh-CN" sz="2400" dirty="0">
                <a:latin typeface="微软雅黑" pitchFamily="34" charset="-122"/>
                <a:ea typeface="微软雅黑" pitchFamily="34" charset="-122"/>
              </a:rPr>
              <a:t> </a:t>
            </a:r>
            <a:r>
              <a:rPr lang="zh-CN" altLang="en-US" sz="2400" dirty="0">
                <a:latin typeface="微软雅黑" pitchFamily="34" charset="-122"/>
                <a:ea typeface="微软雅黑" pitchFamily="34" charset="-122"/>
              </a:rPr>
              <a:t>标签</a:t>
            </a:r>
            <a:r>
              <a:rPr lang="en-US" altLang="zh-CN" sz="2400" dirty="0">
                <a:latin typeface="微软雅黑" pitchFamily="34" charset="-122"/>
                <a:ea typeface="微软雅黑" pitchFamily="34" charset="-122"/>
              </a:rPr>
              <a:t>, </a:t>
            </a:r>
            <a:r>
              <a:rPr lang="zh-CN" altLang="en-US" sz="2400" dirty="0">
                <a:latin typeface="微软雅黑" pitchFamily="34" charset="-122"/>
                <a:ea typeface="微软雅黑" pitchFamily="34" charset="-122"/>
              </a:rPr>
              <a:t>多了一个 </a:t>
            </a:r>
            <a:r>
              <a:rPr lang="en-US" altLang="zh-CN" sz="2400" dirty="0" err="1">
                <a:latin typeface="微软雅黑" pitchFamily="34" charset="-122"/>
                <a:ea typeface="微软雅黑" pitchFamily="34" charset="-122"/>
              </a:rPr>
              <a:t>showPassword</a:t>
            </a:r>
            <a:r>
              <a:rPr lang="en-US" altLang="zh-CN" sz="2400" dirty="0">
                <a:latin typeface="微软雅黑" pitchFamily="34" charset="-122"/>
                <a:ea typeface="微软雅黑" pitchFamily="34" charset="-122"/>
              </a:rPr>
              <a:t> </a:t>
            </a:r>
            <a:r>
              <a:rPr lang="zh-CN" altLang="en-US" sz="2400" dirty="0">
                <a:latin typeface="微软雅黑" pitchFamily="34" charset="-122"/>
                <a:ea typeface="微软雅黑" pitchFamily="34" charset="-122"/>
              </a:rPr>
              <a:t>属性</a:t>
            </a:r>
            <a:r>
              <a:rPr lang="en-US" altLang="zh-CN" sz="2400" dirty="0">
                <a:latin typeface="微软雅黑" pitchFamily="34" charset="-122"/>
                <a:ea typeface="微软雅黑" pitchFamily="34" charset="-122"/>
              </a:rPr>
              <a:t>. </a:t>
            </a:r>
            <a:r>
              <a:rPr lang="zh-CN" altLang="en-US" sz="2400" dirty="0">
                <a:latin typeface="微软雅黑" pitchFamily="34" charset="-122"/>
                <a:ea typeface="微软雅黑" pitchFamily="34" charset="-122"/>
              </a:rPr>
              <a:t>该属性时布尔型</a:t>
            </a:r>
            <a:r>
              <a:rPr lang="en-US" altLang="zh-CN" sz="2400" dirty="0">
                <a:latin typeface="微软雅黑" pitchFamily="34" charset="-122"/>
                <a:ea typeface="微软雅黑" pitchFamily="34" charset="-122"/>
              </a:rPr>
              <a:t>. </a:t>
            </a:r>
            <a:r>
              <a:rPr lang="zh-CN" altLang="en-US" sz="2400" dirty="0">
                <a:latin typeface="微软雅黑" pitchFamily="34" charset="-122"/>
                <a:ea typeface="微软雅黑" pitchFamily="34" charset="-122"/>
              </a:rPr>
              <a:t>默认值为 </a:t>
            </a:r>
            <a:r>
              <a:rPr lang="en-US" altLang="zh-CN" sz="2400" dirty="0">
                <a:latin typeface="微软雅黑" pitchFamily="34" charset="-122"/>
                <a:ea typeface="微软雅黑" pitchFamily="34" charset="-122"/>
              </a:rPr>
              <a:t>false, </a:t>
            </a:r>
            <a:r>
              <a:rPr lang="zh-CN" altLang="en-US" sz="2400" dirty="0">
                <a:latin typeface="微软雅黑" pitchFamily="34" charset="-122"/>
                <a:ea typeface="微软雅黑" pitchFamily="34" charset="-122"/>
              </a:rPr>
              <a:t>它决定着在表单回显时是否显示输入的密码</a:t>
            </a:r>
            <a:r>
              <a:rPr lang="en-US" altLang="zh-CN" sz="2400" dirty="0">
                <a:latin typeface="微软雅黑" pitchFamily="34" charset="-122"/>
                <a:ea typeface="微软雅黑" pitchFamily="34" charset="-122"/>
              </a:rPr>
              <a:t>. </a:t>
            </a:r>
          </a:p>
        </p:txBody>
      </p:sp>
      <p:pic>
        <p:nvPicPr>
          <p:cNvPr id="205828" name="Picture 4"/>
          <p:cNvPicPr>
            <a:picLocks noChangeAspect="1" noChangeArrowheads="1"/>
          </p:cNvPicPr>
          <p:nvPr/>
        </p:nvPicPr>
        <p:blipFill>
          <a:blip r:embed="rId2"/>
          <a:srcRect/>
          <a:stretch>
            <a:fillRect/>
          </a:stretch>
        </p:blipFill>
        <p:spPr bwMode="auto">
          <a:xfrm>
            <a:off x="755650" y="3058089"/>
            <a:ext cx="7056438" cy="1349375"/>
          </a:xfrm>
          <a:prstGeom prst="rect">
            <a:avLst/>
          </a:prstGeom>
          <a:noFill/>
          <a:ln w="9525">
            <a:noFill/>
            <a:miter lim="800000"/>
            <a:headEnd/>
            <a:tailEnd/>
          </a:ln>
          <a:effectLst/>
        </p:spPr>
      </p:pic>
      <p:sp>
        <p:nvSpPr>
          <p:cNvPr id="205829" name="Oval 5"/>
          <p:cNvSpPr>
            <a:spLocks noChangeArrowheads="1"/>
          </p:cNvSpPr>
          <p:nvPr/>
        </p:nvSpPr>
        <p:spPr bwMode="auto">
          <a:xfrm>
            <a:off x="560388" y="3515289"/>
            <a:ext cx="73025" cy="71437"/>
          </a:xfrm>
          <a:prstGeom prst="ellipse">
            <a:avLst/>
          </a:prstGeom>
          <a:solidFill>
            <a:srgbClr val="FF3300"/>
          </a:solidFill>
          <a:ln w="9525">
            <a:solidFill>
              <a:srgbClr val="FF3300"/>
            </a:solidFill>
            <a:round/>
            <a:headEnd/>
            <a:tailEnd/>
          </a:ln>
          <a:effectLst/>
        </p:spPr>
        <p:txBody>
          <a:bodyPr wrap="none" anchor="ctr"/>
          <a:lstStyle/>
          <a:p>
            <a:endParaRPr lang="zh-CN" altLang="en-US"/>
          </a:p>
        </p:txBody>
      </p:sp>
      <p:sp>
        <p:nvSpPr>
          <p:cNvPr id="205830" name="Oval 6"/>
          <p:cNvSpPr>
            <a:spLocks noChangeArrowheads="1"/>
          </p:cNvSpPr>
          <p:nvPr/>
        </p:nvSpPr>
        <p:spPr bwMode="auto">
          <a:xfrm>
            <a:off x="549275" y="3831201"/>
            <a:ext cx="73025" cy="71438"/>
          </a:xfrm>
          <a:prstGeom prst="ellipse">
            <a:avLst/>
          </a:prstGeom>
          <a:solidFill>
            <a:srgbClr val="FF3300"/>
          </a:solidFill>
          <a:ln w="9525">
            <a:solidFill>
              <a:srgbClr val="FF3300"/>
            </a:solidFill>
            <a:round/>
            <a:headEnd/>
            <a:tailEnd/>
          </a:ln>
          <a:effectLst/>
        </p:spPr>
        <p:txBody>
          <a:bodyPr wrap="none" anchor="ctr"/>
          <a:lstStyle/>
          <a:p>
            <a:endParaRPr lang="zh-CN" altLang="en-US"/>
          </a:p>
        </p:txBody>
      </p:sp>
      <p:sp>
        <p:nvSpPr>
          <p:cNvPr id="205831" name="Oval 7"/>
          <p:cNvSpPr>
            <a:spLocks noChangeArrowheads="1"/>
          </p:cNvSpPr>
          <p:nvPr/>
        </p:nvSpPr>
        <p:spPr bwMode="auto">
          <a:xfrm>
            <a:off x="538163" y="4191564"/>
            <a:ext cx="73025" cy="71437"/>
          </a:xfrm>
          <a:prstGeom prst="ellipse">
            <a:avLst/>
          </a:prstGeom>
          <a:solidFill>
            <a:srgbClr val="FF3300"/>
          </a:solidFill>
          <a:ln w="9525">
            <a:solidFill>
              <a:srgbClr val="FF3300"/>
            </a:solidFill>
            <a:round/>
            <a:headEnd/>
            <a:tailEnd/>
          </a:ln>
          <a:effectLst/>
        </p:spPr>
        <p:txBody>
          <a:bodyPr wrap="none" anchor="ctr"/>
          <a:lstStyle/>
          <a:p>
            <a:endParaRPr lang="zh-CN" altLang="en-US"/>
          </a:p>
        </p:txBody>
      </p:sp>
    </p:spTree>
    <p:extLst>
      <p:ext uri="{BB962C8B-B14F-4D97-AF65-F5344CB8AC3E}">
        <p14:creationId xmlns:p14="http://schemas.microsoft.com/office/powerpoint/2010/main" val="263778608"/>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Rectangle 2"/>
          <p:cNvSpPr>
            <a:spLocks noGrp="1" noChangeArrowheads="1"/>
          </p:cNvSpPr>
          <p:nvPr>
            <p:ph type="title"/>
          </p:nvPr>
        </p:nvSpPr>
        <p:spPr>
          <a:xfrm>
            <a:off x="800128" y="589728"/>
            <a:ext cx="7772400" cy="1143000"/>
          </a:xfrm>
        </p:spPr>
        <p:txBody>
          <a:bodyPr/>
          <a:lstStyle/>
          <a:p>
            <a:r>
              <a:rPr lang="en-US" altLang="zh-CN" dirty="0">
                <a:latin typeface="微软雅黑" pitchFamily="34" charset="-122"/>
                <a:ea typeface="微软雅黑" pitchFamily="34" charset="-122"/>
              </a:rPr>
              <a:t>submit </a:t>
            </a:r>
            <a:r>
              <a:rPr lang="zh-CN" altLang="en-US" dirty="0">
                <a:latin typeface="微软雅黑" pitchFamily="34" charset="-122"/>
                <a:ea typeface="微软雅黑" pitchFamily="34" charset="-122"/>
              </a:rPr>
              <a:t>标签</a:t>
            </a:r>
          </a:p>
        </p:txBody>
      </p:sp>
      <p:sp>
        <p:nvSpPr>
          <p:cNvPr id="206851" name="Rectangle 3"/>
          <p:cNvSpPr>
            <a:spLocks noGrp="1" noChangeArrowheads="1"/>
          </p:cNvSpPr>
          <p:nvPr>
            <p:ph type="body" idx="1"/>
          </p:nvPr>
        </p:nvSpPr>
        <p:spPr>
          <a:xfrm>
            <a:off x="323850" y="1618456"/>
            <a:ext cx="8424863" cy="4114800"/>
          </a:xfrm>
        </p:spPr>
        <p:txBody>
          <a:bodyPr/>
          <a:lstStyle/>
          <a:p>
            <a:r>
              <a:rPr lang="en-US" altLang="zh-CN" sz="2400" dirty="0">
                <a:latin typeface="微软雅黑" pitchFamily="34" charset="-122"/>
                <a:ea typeface="微软雅黑" pitchFamily="34" charset="-122"/>
              </a:rPr>
              <a:t>submit </a:t>
            </a:r>
            <a:r>
              <a:rPr lang="zh-CN" altLang="en-US" sz="2400" dirty="0">
                <a:latin typeface="微软雅黑" pitchFamily="34" charset="-122"/>
                <a:ea typeface="微软雅黑" pitchFamily="34" charset="-122"/>
              </a:rPr>
              <a:t>标签将呈现为一个提交按钮</a:t>
            </a:r>
            <a:r>
              <a:rPr lang="en-US" altLang="zh-CN" sz="2400" dirty="0">
                <a:latin typeface="微软雅黑" pitchFamily="34" charset="-122"/>
                <a:ea typeface="微软雅黑" pitchFamily="34" charset="-122"/>
              </a:rPr>
              <a:t>. </a:t>
            </a:r>
            <a:r>
              <a:rPr lang="zh-CN" altLang="en-US" sz="2400" dirty="0">
                <a:latin typeface="微软雅黑" pitchFamily="34" charset="-122"/>
                <a:ea typeface="微软雅黑" pitchFamily="34" charset="-122"/>
              </a:rPr>
              <a:t>根据其 </a:t>
            </a:r>
            <a:r>
              <a:rPr lang="en-US" altLang="zh-CN" sz="2400" dirty="0">
                <a:latin typeface="微软雅黑" pitchFamily="34" charset="-122"/>
                <a:ea typeface="微软雅黑" pitchFamily="34" charset="-122"/>
              </a:rPr>
              <a:t>type </a:t>
            </a:r>
            <a:r>
              <a:rPr lang="zh-CN" altLang="en-US" sz="2400" dirty="0">
                <a:latin typeface="微软雅黑" pitchFamily="34" charset="-122"/>
                <a:ea typeface="微软雅黑" pitchFamily="34" charset="-122"/>
              </a:rPr>
              <a:t>属性的值</a:t>
            </a:r>
            <a:r>
              <a:rPr lang="en-US" altLang="zh-CN" sz="2400" dirty="0">
                <a:latin typeface="微软雅黑" pitchFamily="34" charset="-122"/>
                <a:ea typeface="微软雅黑" pitchFamily="34" charset="-122"/>
              </a:rPr>
              <a:t>. </a:t>
            </a:r>
            <a:r>
              <a:rPr lang="zh-CN" altLang="en-US" sz="2400" dirty="0">
                <a:latin typeface="微软雅黑" pitchFamily="34" charset="-122"/>
                <a:ea typeface="微软雅黑" pitchFamily="34" charset="-122"/>
              </a:rPr>
              <a:t>这个标签可以提供 </a:t>
            </a:r>
            <a:r>
              <a:rPr lang="en-US" altLang="zh-CN" sz="2400" dirty="0">
                <a:latin typeface="微软雅黑" pitchFamily="34" charset="-122"/>
                <a:ea typeface="微软雅黑" pitchFamily="34" charset="-122"/>
              </a:rPr>
              <a:t>3 </a:t>
            </a:r>
            <a:r>
              <a:rPr lang="zh-CN" altLang="en-US" sz="2400" dirty="0">
                <a:latin typeface="微软雅黑" pitchFamily="34" charset="-122"/>
                <a:ea typeface="微软雅黑" pitchFamily="34" charset="-122"/>
              </a:rPr>
              <a:t>种呈现效果</a:t>
            </a:r>
            <a:r>
              <a:rPr lang="en-US" altLang="zh-CN" sz="2400" dirty="0">
                <a:latin typeface="微软雅黑" pitchFamily="34" charset="-122"/>
                <a:ea typeface="微软雅黑" pitchFamily="34" charset="-122"/>
              </a:rPr>
              <a:t>:</a:t>
            </a:r>
          </a:p>
          <a:p>
            <a:pPr lvl="1"/>
            <a:r>
              <a:rPr lang="en-US" altLang="zh-CN" sz="2000" dirty="0">
                <a:latin typeface="微软雅黑" pitchFamily="34" charset="-122"/>
                <a:ea typeface="微软雅黑" pitchFamily="34" charset="-122"/>
              </a:rPr>
              <a:t>input: &lt;input type=“</a:t>
            </a:r>
            <a:r>
              <a:rPr lang="en-US" altLang="zh-CN" sz="2000" dirty="0" err="1">
                <a:latin typeface="微软雅黑" pitchFamily="34" charset="-122"/>
                <a:ea typeface="微软雅黑" pitchFamily="34" charset="-122"/>
              </a:rPr>
              <a:t>submim</a:t>
            </a:r>
            <a:r>
              <a:rPr lang="en-US" altLang="zh-CN" sz="2000" dirty="0">
                <a:latin typeface="微软雅黑" pitchFamily="34" charset="-122"/>
                <a:ea typeface="微软雅黑" pitchFamily="34" charset="-122"/>
              </a:rPr>
              <a:t>” …/&gt;</a:t>
            </a:r>
          </a:p>
          <a:p>
            <a:pPr lvl="1"/>
            <a:r>
              <a:rPr lang="en-US" altLang="zh-CN" sz="2000" dirty="0">
                <a:latin typeface="微软雅黑" pitchFamily="34" charset="-122"/>
                <a:ea typeface="微软雅黑" pitchFamily="34" charset="-122"/>
              </a:rPr>
              <a:t>button: &lt;input type</a:t>
            </a:r>
            <a:r>
              <a:rPr lang="en-US" altLang="zh-CN" sz="2000" dirty="0" smtClean="0">
                <a:latin typeface="微软雅黑" pitchFamily="34" charset="-122"/>
                <a:ea typeface="微软雅黑" pitchFamily="34" charset="-122"/>
              </a:rPr>
              <a:t>=“button” </a:t>
            </a:r>
            <a:r>
              <a:rPr lang="en-US" altLang="zh-CN" sz="2000" dirty="0">
                <a:latin typeface="微软雅黑" pitchFamily="34" charset="-122"/>
                <a:ea typeface="微软雅黑" pitchFamily="34" charset="-122"/>
              </a:rPr>
              <a:t>…/&gt;</a:t>
            </a:r>
          </a:p>
          <a:p>
            <a:pPr lvl="1"/>
            <a:r>
              <a:rPr lang="en-US" altLang="zh-CN" sz="2000" dirty="0">
                <a:latin typeface="微软雅黑" pitchFamily="34" charset="-122"/>
                <a:ea typeface="微软雅黑" pitchFamily="34" charset="-122"/>
              </a:rPr>
              <a:t>image: &lt;input type=“image” /&gt;</a:t>
            </a:r>
          </a:p>
        </p:txBody>
      </p:sp>
      <p:pic>
        <p:nvPicPr>
          <p:cNvPr id="206852" name="Picture 4"/>
          <p:cNvPicPr>
            <a:picLocks noChangeAspect="1" noChangeArrowheads="1"/>
          </p:cNvPicPr>
          <p:nvPr/>
        </p:nvPicPr>
        <p:blipFill>
          <a:blip r:embed="rId2"/>
          <a:srcRect/>
          <a:stretch>
            <a:fillRect/>
          </a:stretch>
        </p:blipFill>
        <p:spPr bwMode="auto">
          <a:xfrm>
            <a:off x="528637" y="3717032"/>
            <a:ext cx="8220075" cy="1552575"/>
          </a:xfrm>
          <a:prstGeom prst="rect">
            <a:avLst/>
          </a:prstGeom>
          <a:noFill/>
          <a:ln w="9525">
            <a:noFill/>
            <a:miter lim="800000"/>
            <a:headEnd/>
            <a:tailEnd/>
          </a:ln>
          <a:effectLst/>
        </p:spPr>
      </p:pic>
    </p:spTree>
    <p:extLst>
      <p:ext uri="{BB962C8B-B14F-4D97-AF65-F5344CB8AC3E}">
        <p14:creationId xmlns:p14="http://schemas.microsoft.com/office/powerpoint/2010/main" val="3423681307"/>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Rectangle 2"/>
          <p:cNvSpPr>
            <a:spLocks noGrp="1" noChangeArrowheads="1"/>
          </p:cNvSpPr>
          <p:nvPr>
            <p:ph type="title"/>
          </p:nvPr>
        </p:nvSpPr>
        <p:spPr>
          <a:xfrm>
            <a:off x="685800" y="548481"/>
            <a:ext cx="7772400" cy="1143000"/>
          </a:xfrm>
        </p:spPr>
        <p:txBody>
          <a:bodyPr/>
          <a:lstStyle/>
          <a:p>
            <a:r>
              <a:rPr lang="en-US" altLang="zh-CN" dirty="0" err="1">
                <a:latin typeface="微软雅黑" pitchFamily="34" charset="-122"/>
                <a:ea typeface="微软雅黑" pitchFamily="34" charset="-122"/>
              </a:rPr>
              <a:t>textarea</a:t>
            </a:r>
            <a:r>
              <a:rPr lang="en-US" altLang="zh-CN" dirty="0">
                <a:latin typeface="微软雅黑" pitchFamily="34" charset="-122"/>
                <a:ea typeface="微软雅黑" pitchFamily="34" charset="-122"/>
              </a:rPr>
              <a:t> </a:t>
            </a:r>
            <a:r>
              <a:rPr lang="zh-CN" altLang="en-US" dirty="0">
                <a:latin typeface="微软雅黑" pitchFamily="34" charset="-122"/>
                <a:ea typeface="微软雅黑" pitchFamily="34" charset="-122"/>
              </a:rPr>
              <a:t>标签</a:t>
            </a:r>
          </a:p>
        </p:txBody>
      </p:sp>
      <p:sp>
        <p:nvSpPr>
          <p:cNvPr id="209923" name="Rectangle 3"/>
          <p:cNvSpPr>
            <a:spLocks noGrp="1" noChangeArrowheads="1"/>
          </p:cNvSpPr>
          <p:nvPr>
            <p:ph type="body" idx="1"/>
          </p:nvPr>
        </p:nvSpPr>
        <p:spPr>
          <a:xfrm>
            <a:off x="328613" y="1618456"/>
            <a:ext cx="8491537" cy="4114800"/>
          </a:xfrm>
        </p:spPr>
        <p:txBody>
          <a:bodyPr/>
          <a:lstStyle/>
          <a:p>
            <a:r>
              <a:rPr lang="en-US" altLang="zh-CN" sz="2400" dirty="0" err="1">
                <a:latin typeface="微软雅黑" pitchFamily="34" charset="-122"/>
                <a:ea typeface="微软雅黑" pitchFamily="34" charset="-122"/>
              </a:rPr>
              <a:t>textarea</a:t>
            </a:r>
            <a:r>
              <a:rPr lang="en-US" altLang="zh-CN" sz="2400" dirty="0">
                <a:latin typeface="微软雅黑" pitchFamily="34" charset="-122"/>
                <a:ea typeface="微软雅黑" pitchFamily="34" charset="-122"/>
              </a:rPr>
              <a:t> </a:t>
            </a:r>
            <a:r>
              <a:rPr lang="zh-CN" altLang="en-US" sz="2400" dirty="0">
                <a:latin typeface="微软雅黑" pitchFamily="34" charset="-122"/>
                <a:ea typeface="微软雅黑" pitchFamily="34" charset="-122"/>
              </a:rPr>
              <a:t>标签将呈现为一个 </a:t>
            </a:r>
            <a:r>
              <a:rPr lang="en-US" altLang="zh-CN" sz="2400" dirty="0">
                <a:latin typeface="微软雅黑" pitchFamily="34" charset="-122"/>
                <a:ea typeface="微软雅黑" pitchFamily="34" charset="-122"/>
              </a:rPr>
              <a:t>HTML </a:t>
            </a:r>
            <a:r>
              <a:rPr lang="zh-CN" altLang="en-US" sz="2400" dirty="0">
                <a:latin typeface="微软雅黑" pitchFamily="34" charset="-122"/>
                <a:ea typeface="微软雅黑" pitchFamily="34" charset="-122"/>
              </a:rPr>
              <a:t>文本域元素</a:t>
            </a:r>
          </a:p>
        </p:txBody>
      </p:sp>
      <p:pic>
        <p:nvPicPr>
          <p:cNvPr id="209925" name="Picture 5"/>
          <p:cNvPicPr>
            <a:picLocks noChangeAspect="1" noChangeArrowheads="1"/>
          </p:cNvPicPr>
          <p:nvPr/>
        </p:nvPicPr>
        <p:blipFill>
          <a:blip r:embed="rId2"/>
          <a:srcRect/>
          <a:stretch>
            <a:fillRect/>
          </a:stretch>
        </p:blipFill>
        <p:spPr bwMode="auto">
          <a:xfrm>
            <a:off x="827088" y="2266156"/>
            <a:ext cx="5184775" cy="1593850"/>
          </a:xfrm>
          <a:prstGeom prst="rect">
            <a:avLst/>
          </a:prstGeom>
          <a:noFill/>
          <a:ln w="9525">
            <a:noFill/>
            <a:miter lim="800000"/>
            <a:headEnd/>
            <a:tailEnd/>
          </a:ln>
          <a:effectLst/>
        </p:spPr>
      </p:pic>
      <p:sp>
        <p:nvSpPr>
          <p:cNvPr id="209926" name="Oval 6"/>
          <p:cNvSpPr>
            <a:spLocks noChangeArrowheads="1"/>
          </p:cNvSpPr>
          <p:nvPr/>
        </p:nvSpPr>
        <p:spPr bwMode="auto">
          <a:xfrm>
            <a:off x="638175" y="2675731"/>
            <a:ext cx="73025" cy="71437"/>
          </a:xfrm>
          <a:prstGeom prst="ellipse">
            <a:avLst/>
          </a:prstGeom>
          <a:solidFill>
            <a:srgbClr val="FF3300"/>
          </a:solidFill>
          <a:ln w="9525">
            <a:solidFill>
              <a:srgbClr val="FF3300"/>
            </a:solidFill>
            <a:round/>
            <a:headEnd/>
            <a:tailEnd/>
          </a:ln>
          <a:effectLst/>
        </p:spPr>
        <p:txBody>
          <a:bodyPr wrap="none" anchor="ctr"/>
          <a:lstStyle/>
          <a:p>
            <a:endParaRPr lang="zh-CN" altLang="en-US"/>
          </a:p>
        </p:txBody>
      </p:sp>
      <p:sp>
        <p:nvSpPr>
          <p:cNvPr id="209927" name="Oval 7"/>
          <p:cNvSpPr>
            <a:spLocks noChangeArrowheads="1"/>
          </p:cNvSpPr>
          <p:nvPr/>
        </p:nvSpPr>
        <p:spPr bwMode="auto">
          <a:xfrm>
            <a:off x="627063" y="2991643"/>
            <a:ext cx="73025" cy="71438"/>
          </a:xfrm>
          <a:prstGeom prst="ellipse">
            <a:avLst/>
          </a:prstGeom>
          <a:solidFill>
            <a:srgbClr val="FF3300"/>
          </a:solidFill>
          <a:ln w="9525">
            <a:solidFill>
              <a:srgbClr val="FF3300"/>
            </a:solidFill>
            <a:round/>
            <a:headEnd/>
            <a:tailEnd/>
          </a:ln>
          <a:effectLst/>
        </p:spPr>
        <p:txBody>
          <a:bodyPr wrap="none" anchor="ctr"/>
          <a:lstStyle/>
          <a:p>
            <a:endParaRPr lang="zh-CN" altLang="en-US"/>
          </a:p>
        </p:txBody>
      </p:sp>
      <p:sp>
        <p:nvSpPr>
          <p:cNvPr id="209928" name="Oval 8"/>
          <p:cNvSpPr>
            <a:spLocks noChangeArrowheads="1"/>
          </p:cNvSpPr>
          <p:nvPr/>
        </p:nvSpPr>
        <p:spPr bwMode="auto">
          <a:xfrm>
            <a:off x="615950" y="3352006"/>
            <a:ext cx="73025" cy="71437"/>
          </a:xfrm>
          <a:prstGeom prst="ellipse">
            <a:avLst/>
          </a:prstGeom>
          <a:solidFill>
            <a:srgbClr val="FF3300"/>
          </a:solidFill>
          <a:ln w="9525">
            <a:solidFill>
              <a:srgbClr val="FF3300"/>
            </a:solidFill>
            <a:round/>
            <a:headEnd/>
            <a:tailEnd/>
          </a:ln>
          <a:effectLst/>
        </p:spPr>
        <p:txBody>
          <a:bodyPr wrap="none" anchor="ctr"/>
          <a:lstStyle/>
          <a:p>
            <a:endParaRPr lang="zh-CN" altLang="en-US"/>
          </a:p>
        </p:txBody>
      </p:sp>
    </p:spTree>
    <p:extLst>
      <p:ext uri="{BB962C8B-B14F-4D97-AF65-F5344CB8AC3E}">
        <p14:creationId xmlns:p14="http://schemas.microsoft.com/office/powerpoint/2010/main" val="656021519"/>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Rectangle 2"/>
          <p:cNvSpPr>
            <a:spLocks noGrp="1" noChangeArrowheads="1"/>
          </p:cNvSpPr>
          <p:nvPr>
            <p:ph type="title"/>
          </p:nvPr>
        </p:nvSpPr>
        <p:spPr>
          <a:xfrm>
            <a:off x="685800" y="548680"/>
            <a:ext cx="7772400" cy="1143000"/>
          </a:xfrm>
        </p:spPr>
        <p:txBody>
          <a:bodyPr/>
          <a:lstStyle/>
          <a:p>
            <a:r>
              <a:rPr lang="en-US" altLang="zh-CN" dirty="0">
                <a:latin typeface="微软雅黑" pitchFamily="34" charset="-122"/>
                <a:ea typeface="微软雅黑" pitchFamily="34" charset="-122"/>
              </a:rPr>
              <a:t>*checkbox </a:t>
            </a:r>
            <a:r>
              <a:rPr lang="zh-CN" altLang="en-US" dirty="0">
                <a:latin typeface="微软雅黑" pitchFamily="34" charset="-122"/>
                <a:ea typeface="微软雅黑" pitchFamily="34" charset="-122"/>
              </a:rPr>
              <a:t>标签</a:t>
            </a:r>
          </a:p>
        </p:txBody>
      </p:sp>
      <p:sp>
        <p:nvSpPr>
          <p:cNvPr id="210947" name="Rectangle 3"/>
          <p:cNvSpPr>
            <a:spLocks noGrp="1" noChangeArrowheads="1"/>
          </p:cNvSpPr>
          <p:nvPr>
            <p:ph type="body" idx="1"/>
          </p:nvPr>
        </p:nvSpPr>
        <p:spPr>
          <a:xfrm>
            <a:off x="395288" y="1712317"/>
            <a:ext cx="8424862" cy="3178167"/>
          </a:xfrm>
        </p:spPr>
        <p:txBody>
          <a:bodyPr/>
          <a:lstStyle/>
          <a:p>
            <a:r>
              <a:rPr lang="en-US" altLang="zh-CN" sz="2400" dirty="0">
                <a:latin typeface="微软雅黑" pitchFamily="34" charset="-122"/>
                <a:ea typeface="微软雅黑" pitchFamily="34" charset="-122"/>
              </a:rPr>
              <a:t>checkbox </a:t>
            </a:r>
            <a:r>
              <a:rPr lang="zh-CN" altLang="en-US" sz="2400" dirty="0">
                <a:latin typeface="微软雅黑" pitchFamily="34" charset="-122"/>
                <a:ea typeface="微软雅黑" pitchFamily="34" charset="-122"/>
              </a:rPr>
              <a:t>标签将呈现为</a:t>
            </a:r>
            <a:r>
              <a:rPr lang="zh-CN" altLang="en-US" sz="2400" b="1" dirty="0">
                <a:solidFill>
                  <a:srgbClr val="FF0000"/>
                </a:solidFill>
                <a:latin typeface="微软雅黑" pitchFamily="34" charset="-122"/>
                <a:ea typeface="微软雅黑" pitchFamily="34" charset="-122"/>
              </a:rPr>
              <a:t>一个</a:t>
            </a:r>
            <a:r>
              <a:rPr lang="zh-CN" altLang="en-US" sz="2400" dirty="0">
                <a:latin typeface="微软雅黑" pitchFamily="34" charset="-122"/>
                <a:ea typeface="微软雅黑" pitchFamily="34" charset="-122"/>
              </a:rPr>
              <a:t> </a:t>
            </a:r>
            <a:r>
              <a:rPr lang="en-US" altLang="zh-CN" sz="2400" dirty="0">
                <a:latin typeface="微软雅黑" pitchFamily="34" charset="-122"/>
                <a:ea typeface="微软雅黑" pitchFamily="34" charset="-122"/>
              </a:rPr>
              <a:t>HTML </a:t>
            </a:r>
            <a:r>
              <a:rPr lang="zh-CN" altLang="en-US" sz="2400" dirty="0">
                <a:latin typeface="微软雅黑" pitchFamily="34" charset="-122"/>
                <a:ea typeface="微软雅黑" pitchFamily="34" charset="-122"/>
              </a:rPr>
              <a:t>复选框元素</a:t>
            </a:r>
            <a:r>
              <a:rPr lang="en-US" altLang="zh-CN" sz="2400" dirty="0">
                <a:latin typeface="微软雅黑" pitchFamily="34" charset="-122"/>
                <a:ea typeface="微软雅黑" pitchFamily="34" charset="-122"/>
              </a:rPr>
              <a:t>. </a:t>
            </a:r>
            <a:r>
              <a:rPr lang="zh-CN" altLang="en-US" sz="2400" dirty="0" smtClean="0">
                <a:latin typeface="微软雅黑" pitchFamily="34" charset="-122"/>
                <a:ea typeface="微软雅黑" pitchFamily="34" charset="-122"/>
              </a:rPr>
              <a:t>该复选框元素通常用于提交一个布尔值</a:t>
            </a:r>
            <a:endParaRPr lang="en-US" altLang="zh-CN" sz="2400" dirty="0">
              <a:latin typeface="微软雅黑" pitchFamily="34" charset="-122"/>
              <a:ea typeface="微软雅黑" pitchFamily="34" charset="-122"/>
            </a:endParaRPr>
          </a:p>
          <a:p>
            <a:r>
              <a:rPr lang="zh-CN" altLang="en-US" sz="2400" dirty="0" smtClean="0">
                <a:latin typeface="微软雅黑" pitchFamily="34" charset="-122"/>
                <a:ea typeface="微软雅黑" pitchFamily="34" charset="-122"/>
              </a:rPr>
              <a:t>当</a:t>
            </a:r>
            <a:r>
              <a:rPr lang="zh-CN" altLang="en-US" sz="2400" dirty="0">
                <a:latin typeface="微软雅黑" pitchFamily="34" charset="-122"/>
                <a:ea typeface="微软雅黑" pitchFamily="34" charset="-122"/>
              </a:rPr>
              <a:t>包含着一</a:t>
            </a:r>
            <a:r>
              <a:rPr lang="zh-CN" altLang="en-US" sz="2400" dirty="0" smtClean="0">
                <a:latin typeface="微软雅黑" pitchFamily="34" charset="-122"/>
                <a:ea typeface="微软雅黑" pitchFamily="34" charset="-122"/>
              </a:rPr>
              <a:t>个复选框</a:t>
            </a:r>
            <a:r>
              <a:rPr lang="zh-CN" altLang="en-US" sz="2400" dirty="0">
                <a:latin typeface="微软雅黑" pitchFamily="34" charset="-122"/>
                <a:ea typeface="微软雅黑" pitchFamily="34" charset="-122"/>
              </a:rPr>
              <a:t>的表单被提交时</a:t>
            </a:r>
            <a:r>
              <a:rPr lang="en-US" altLang="zh-CN" sz="2400" dirty="0">
                <a:latin typeface="微软雅黑" pitchFamily="34" charset="-122"/>
                <a:ea typeface="微软雅黑" pitchFamily="34" charset="-122"/>
              </a:rPr>
              <a:t>, </a:t>
            </a:r>
            <a:r>
              <a:rPr lang="zh-CN" altLang="en-US" sz="2400" dirty="0" smtClean="0">
                <a:latin typeface="微软雅黑" pitchFamily="34" charset="-122"/>
                <a:ea typeface="微软雅黑" pitchFamily="34" charset="-122"/>
              </a:rPr>
              <a:t>如果某个复选框</a:t>
            </a:r>
            <a:r>
              <a:rPr lang="zh-CN" altLang="en-US" sz="2400" dirty="0">
                <a:latin typeface="微软雅黑" pitchFamily="34" charset="-122"/>
                <a:ea typeface="微软雅黑" pitchFamily="34" charset="-122"/>
              </a:rPr>
              <a:t>被选中了</a:t>
            </a:r>
            <a:r>
              <a:rPr lang="en-US" altLang="zh-CN" sz="2400" dirty="0">
                <a:latin typeface="微软雅黑" pitchFamily="34" charset="-122"/>
                <a:ea typeface="微软雅黑" pitchFamily="34" charset="-122"/>
              </a:rPr>
              <a:t>, </a:t>
            </a:r>
            <a:r>
              <a:rPr lang="zh-CN" altLang="en-US" sz="2400" dirty="0">
                <a:latin typeface="微软雅黑" pitchFamily="34" charset="-122"/>
                <a:ea typeface="微软雅黑" pitchFamily="34" charset="-122"/>
              </a:rPr>
              <a:t>它的值将为 </a:t>
            </a:r>
            <a:r>
              <a:rPr lang="en-US" altLang="zh-CN" sz="2400" b="1" dirty="0">
                <a:solidFill>
                  <a:srgbClr val="0000FF"/>
                </a:solidFill>
                <a:latin typeface="微软雅黑" pitchFamily="34" charset="-122"/>
                <a:ea typeface="微软雅黑" pitchFamily="34" charset="-122"/>
              </a:rPr>
              <a:t>true</a:t>
            </a:r>
            <a:r>
              <a:rPr lang="en-US" altLang="zh-CN" sz="2400" dirty="0" smtClean="0">
                <a:latin typeface="微软雅黑" pitchFamily="34" charset="-122"/>
                <a:ea typeface="微软雅黑" pitchFamily="34" charset="-122"/>
              </a:rPr>
              <a:t>, </a:t>
            </a:r>
            <a:r>
              <a:rPr lang="zh-CN" altLang="en-US" sz="2400" dirty="0" smtClean="0">
                <a:latin typeface="微软雅黑" pitchFamily="34" charset="-122"/>
                <a:ea typeface="微软雅黑" pitchFamily="34" charset="-122"/>
              </a:rPr>
              <a:t>这个复选框在 </a:t>
            </a:r>
            <a:r>
              <a:rPr lang="en-US" altLang="zh-CN" sz="2400" dirty="0" smtClean="0">
                <a:latin typeface="微软雅黑" pitchFamily="34" charset="-122"/>
                <a:ea typeface="微软雅黑" pitchFamily="34" charset="-122"/>
              </a:rPr>
              <a:t>HTTP </a:t>
            </a:r>
            <a:r>
              <a:rPr lang="zh-CN" altLang="en-US" sz="2400" dirty="0" smtClean="0">
                <a:latin typeface="微软雅黑" pitchFamily="34" charset="-122"/>
                <a:ea typeface="微软雅黑" pitchFamily="34" charset="-122"/>
              </a:rPr>
              <a:t>请求里增加一个请求参数</a:t>
            </a:r>
            <a:r>
              <a:rPr lang="en-US" altLang="zh-CN" sz="2400" dirty="0" smtClean="0">
                <a:latin typeface="微软雅黑" pitchFamily="34" charset="-122"/>
                <a:ea typeface="微软雅黑" pitchFamily="34" charset="-122"/>
              </a:rPr>
              <a:t>.</a:t>
            </a:r>
            <a:r>
              <a:rPr lang="zh-CN" altLang="en-US" sz="2400" dirty="0" smtClean="0">
                <a:latin typeface="微软雅黑" pitchFamily="34" charset="-122"/>
                <a:ea typeface="微软雅黑" pitchFamily="34" charset="-122"/>
              </a:rPr>
              <a:t>但</a:t>
            </a:r>
            <a:r>
              <a:rPr lang="zh-CN" altLang="en-US" sz="2400" b="1" dirty="0">
                <a:solidFill>
                  <a:srgbClr val="FF3300"/>
                </a:solidFill>
                <a:latin typeface="微软雅黑" pitchFamily="34" charset="-122"/>
                <a:ea typeface="微软雅黑" pitchFamily="34" charset="-122"/>
              </a:rPr>
              <a:t>如果</a:t>
            </a:r>
            <a:r>
              <a:rPr lang="zh-CN" altLang="en-US" sz="2400" b="1" dirty="0" smtClean="0">
                <a:solidFill>
                  <a:srgbClr val="FF3300"/>
                </a:solidFill>
                <a:latin typeface="微软雅黑" pitchFamily="34" charset="-122"/>
                <a:ea typeface="微软雅黑" pitchFamily="34" charset="-122"/>
              </a:rPr>
              <a:t>该复选框</a:t>
            </a:r>
            <a:r>
              <a:rPr lang="zh-CN" altLang="en-US" sz="2400" b="1" dirty="0">
                <a:solidFill>
                  <a:srgbClr val="FF3300"/>
                </a:solidFill>
                <a:latin typeface="微软雅黑" pitchFamily="34" charset="-122"/>
                <a:ea typeface="微软雅黑" pitchFamily="34" charset="-122"/>
              </a:rPr>
              <a:t>未被选中</a:t>
            </a:r>
            <a:r>
              <a:rPr lang="en-US" altLang="zh-CN" sz="2400" b="1" dirty="0">
                <a:solidFill>
                  <a:srgbClr val="FF3300"/>
                </a:solidFill>
                <a:latin typeface="微软雅黑" pitchFamily="34" charset="-122"/>
                <a:ea typeface="微软雅黑" pitchFamily="34" charset="-122"/>
              </a:rPr>
              <a:t>, </a:t>
            </a:r>
            <a:r>
              <a:rPr lang="zh-CN" altLang="en-US" sz="2400" b="1" dirty="0">
                <a:solidFill>
                  <a:srgbClr val="FF3300"/>
                </a:solidFill>
                <a:latin typeface="微软雅黑" pitchFamily="34" charset="-122"/>
                <a:ea typeface="微软雅黑" pitchFamily="34" charset="-122"/>
              </a:rPr>
              <a:t>在请求中就不会增加一个请求</a:t>
            </a:r>
            <a:r>
              <a:rPr lang="zh-CN" altLang="en-US" sz="2400" dirty="0">
                <a:solidFill>
                  <a:srgbClr val="FF3300"/>
                </a:solidFill>
                <a:latin typeface="微软雅黑" pitchFamily="34" charset="-122"/>
                <a:ea typeface="微软雅黑" pitchFamily="34" charset="-122"/>
              </a:rPr>
              <a:t>参数</a:t>
            </a:r>
            <a:r>
              <a:rPr lang="en-US" altLang="zh-CN" sz="2400" dirty="0">
                <a:latin typeface="微软雅黑" pitchFamily="34" charset="-122"/>
                <a:ea typeface="微软雅黑" pitchFamily="34" charset="-122"/>
              </a:rPr>
              <a:t>. </a:t>
            </a:r>
            <a:endParaRPr lang="en-US" altLang="zh-CN" sz="2400" dirty="0" smtClean="0">
              <a:latin typeface="微软雅黑" pitchFamily="34" charset="-122"/>
              <a:ea typeface="微软雅黑" pitchFamily="34" charset="-122"/>
            </a:endParaRPr>
          </a:p>
          <a:p>
            <a:r>
              <a:rPr lang="en-US" altLang="zh-CN" sz="2400" dirty="0" smtClean="0">
                <a:latin typeface="微软雅黑" pitchFamily="34" charset="-122"/>
                <a:ea typeface="微软雅黑" pitchFamily="34" charset="-122"/>
              </a:rPr>
              <a:t>checkbox </a:t>
            </a:r>
            <a:r>
              <a:rPr lang="zh-CN" altLang="en-US" sz="2400" dirty="0">
                <a:latin typeface="微软雅黑" pitchFamily="34" charset="-122"/>
                <a:ea typeface="微软雅黑" pitchFamily="34" charset="-122"/>
              </a:rPr>
              <a:t>标签解决了这个局限性</a:t>
            </a:r>
            <a:r>
              <a:rPr lang="en-US" altLang="zh-CN" sz="2400" dirty="0">
                <a:latin typeface="微软雅黑" pitchFamily="34" charset="-122"/>
                <a:ea typeface="微软雅黑" pitchFamily="34" charset="-122"/>
              </a:rPr>
              <a:t>, </a:t>
            </a:r>
            <a:r>
              <a:rPr lang="zh-CN" altLang="en-US" sz="2400" dirty="0">
                <a:latin typeface="微软雅黑" pitchFamily="34" charset="-122"/>
                <a:ea typeface="微软雅黑" pitchFamily="34" charset="-122"/>
              </a:rPr>
              <a:t>它采取的办法是为</a:t>
            </a:r>
            <a:r>
              <a:rPr lang="zh-CN" altLang="en-US" sz="2400" dirty="0" smtClean="0">
                <a:latin typeface="微软雅黑" pitchFamily="34" charset="-122"/>
                <a:ea typeface="微软雅黑" pitchFamily="34" charset="-122"/>
              </a:rPr>
              <a:t>单个复选框</a:t>
            </a:r>
            <a:r>
              <a:rPr lang="zh-CN" altLang="en-US" sz="2400" dirty="0">
                <a:latin typeface="微软雅黑" pitchFamily="34" charset="-122"/>
                <a:ea typeface="微软雅黑" pitchFamily="34" charset="-122"/>
              </a:rPr>
              <a:t>元素创建一个配对的不可见字段</a:t>
            </a:r>
          </a:p>
        </p:txBody>
      </p:sp>
      <p:pic>
        <p:nvPicPr>
          <p:cNvPr id="210949" name="Picture 5"/>
          <p:cNvPicPr>
            <a:picLocks noChangeAspect="1" noChangeArrowheads="1"/>
          </p:cNvPicPr>
          <p:nvPr/>
        </p:nvPicPr>
        <p:blipFill>
          <a:blip r:embed="rId2"/>
          <a:srcRect/>
          <a:stretch>
            <a:fillRect/>
          </a:stretch>
        </p:blipFill>
        <p:spPr bwMode="auto">
          <a:xfrm>
            <a:off x="827088" y="4961922"/>
            <a:ext cx="4895850" cy="296863"/>
          </a:xfrm>
          <a:prstGeom prst="rect">
            <a:avLst/>
          </a:prstGeom>
          <a:noFill/>
          <a:ln w="9525">
            <a:noFill/>
            <a:miter lim="800000"/>
            <a:headEnd/>
            <a:tailEnd/>
          </a:ln>
          <a:effectLst/>
        </p:spPr>
      </p:pic>
      <p:pic>
        <p:nvPicPr>
          <p:cNvPr id="210950" name="Picture 6"/>
          <p:cNvPicPr>
            <a:picLocks noChangeAspect="1" noChangeArrowheads="1"/>
          </p:cNvPicPr>
          <p:nvPr/>
        </p:nvPicPr>
        <p:blipFill>
          <a:blip r:embed="rId3"/>
          <a:srcRect/>
          <a:stretch>
            <a:fillRect/>
          </a:stretch>
        </p:blipFill>
        <p:spPr bwMode="auto">
          <a:xfrm>
            <a:off x="827088" y="5736622"/>
            <a:ext cx="7704137" cy="376238"/>
          </a:xfrm>
          <a:prstGeom prst="rect">
            <a:avLst/>
          </a:prstGeom>
          <a:noFill/>
          <a:ln w="9525">
            <a:noFill/>
            <a:miter lim="800000"/>
            <a:headEnd/>
            <a:tailEnd/>
          </a:ln>
          <a:effectLst/>
        </p:spPr>
      </p:pic>
      <p:sp>
        <p:nvSpPr>
          <p:cNvPr id="210951" name="Line 7"/>
          <p:cNvSpPr>
            <a:spLocks noChangeShapeType="1"/>
          </p:cNvSpPr>
          <p:nvPr/>
        </p:nvSpPr>
        <p:spPr bwMode="auto">
          <a:xfrm>
            <a:off x="1403350" y="5249260"/>
            <a:ext cx="0" cy="504825"/>
          </a:xfrm>
          <a:prstGeom prst="line">
            <a:avLst/>
          </a:prstGeom>
          <a:noFill/>
          <a:ln w="9525">
            <a:solidFill>
              <a:srgbClr val="FF3300"/>
            </a:solidFill>
            <a:prstDash val="dash"/>
            <a:round/>
            <a:headEnd/>
            <a:tailEnd type="triangle" w="med" len="med"/>
          </a:ln>
          <a:effectLst/>
        </p:spPr>
        <p:txBody>
          <a:bodyPr/>
          <a:lstStyle/>
          <a:p>
            <a:endParaRPr lang="zh-CN" altLang="en-US"/>
          </a:p>
        </p:txBody>
      </p:sp>
    </p:spTree>
    <p:extLst>
      <p:ext uri="{BB962C8B-B14F-4D97-AF65-F5344CB8AC3E}">
        <p14:creationId xmlns:p14="http://schemas.microsoft.com/office/powerpoint/2010/main" val="512134902"/>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857356" y="2786058"/>
            <a:ext cx="3000396" cy="369332"/>
          </a:xfrm>
          <a:prstGeom prst="rect">
            <a:avLst/>
          </a:prstGeom>
          <a:noFill/>
        </p:spPr>
        <p:txBody>
          <a:bodyPr wrap="square" rtlCol="0">
            <a:spAutoFit/>
          </a:bodyPr>
          <a:lstStyle/>
          <a:p>
            <a:r>
              <a:rPr lang="zh-CN" altLang="en-US" dirty="0" smtClean="0"/>
              <a:t>没有选中复选框</a:t>
            </a:r>
            <a:r>
              <a:rPr lang="en-US" altLang="zh-CN" dirty="0" smtClean="0"/>
              <a:t>, </a:t>
            </a:r>
            <a:r>
              <a:rPr lang="zh-CN" altLang="en-US" dirty="0" smtClean="0"/>
              <a:t>提交表单</a:t>
            </a:r>
            <a:endParaRPr lang="zh-CN" altLang="en-US" dirty="0"/>
          </a:p>
        </p:txBody>
      </p:sp>
      <p:pic>
        <p:nvPicPr>
          <p:cNvPr id="2052" name="Picture 4"/>
          <p:cNvPicPr>
            <a:picLocks noChangeAspect="1" noChangeArrowheads="1"/>
          </p:cNvPicPr>
          <p:nvPr/>
        </p:nvPicPr>
        <p:blipFill>
          <a:blip r:embed="rId2"/>
          <a:srcRect/>
          <a:stretch>
            <a:fillRect/>
          </a:stretch>
        </p:blipFill>
        <p:spPr bwMode="auto">
          <a:xfrm>
            <a:off x="357158" y="1071546"/>
            <a:ext cx="2735055" cy="1428760"/>
          </a:xfrm>
          <a:prstGeom prst="rect">
            <a:avLst/>
          </a:prstGeom>
          <a:noFill/>
          <a:ln w="9525">
            <a:noFill/>
            <a:miter lim="800000"/>
            <a:headEnd/>
            <a:tailEnd/>
          </a:ln>
          <a:effectLst/>
        </p:spPr>
      </p:pic>
      <p:pic>
        <p:nvPicPr>
          <p:cNvPr id="2053" name="Picture 5"/>
          <p:cNvPicPr>
            <a:picLocks noChangeAspect="1" noChangeArrowheads="1"/>
          </p:cNvPicPr>
          <p:nvPr/>
        </p:nvPicPr>
        <p:blipFill>
          <a:blip r:embed="rId3"/>
          <a:srcRect/>
          <a:stretch>
            <a:fillRect/>
          </a:stretch>
        </p:blipFill>
        <p:spPr bwMode="auto">
          <a:xfrm>
            <a:off x="571472" y="3500438"/>
            <a:ext cx="1996692" cy="928694"/>
          </a:xfrm>
          <a:prstGeom prst="rect">
            <a:avLst/>
          </a:prstGeom>
          <a:noFill/>
          <a:ln w="9525">
            <a:noFill/>
            <a:miter lim="800000"/>
            <a:headEnd/>
            <a:tailEnd/>
          </a:ln>
          <a:effectLst/>
        </p:spPr>
      </p:pic>
      <p:cxnSp>
        <p:nvCxnSpPr>
          <p:cNvPr id="10" name="直接箭头连接符 9"/>
          <p:cNvCxnSpPr>
            <a:stCxn id="2052" idx="2"/>
          </p:cNvCxnSpPr>
          <p:nvPr/>
        </p:nvCxnSpPr>
        <p:spPr>
          <a:xfrm rot="5400000">
            <a:off x="1255236" y="2959550"/>
            <a:ext cx="928694" cy="1020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4000496" y="4800439"/>
            <a:ext cx="3500462" cy="1200329"/>
          </a:xfrm>
          <a:prstGeom prst="rect">
            <a:avLst/>
          </a:prstGeom>
          <a:noFill/>
        </p:spPr>
        <p:txBody>
          <a:bodyPr wrap="square" rtlCol="0">
            <a:spAutoFit/>
          </a:bodyPr>
          <a:lstStyle/>
          <a:p>
            <a:r>
              <a:rPr lang="en-US" altLang="zh-CN" dirty="0" smtClean="0"/>
              <a:t>Action</a:t>
            </a:r>
          </a:p>
          <a:p>
            <a:endParaRPr lang="en-US" altLang="zh-CN" dirty="0" smtClean="0"/>
          </a:p>
          <a:p>
            <a:r>
              <a:rPr lang="en-US" altLang="zh-CN" dirty="0" smtClean="0"/>
              <a:t>String name = null;</a:t>
            </a:r>
          </a:p>
          <a:p>
            <a:r>
              <a:rPr lang="en-US" altLang="zh-CN" dirty="0" err="1" smtClean="0"/>
              <a:t>boolean</a:t>
            </a:r>
            <a:r>
              <a:rPr lang="en-US" altLang="zh-CN" dirty="0" smtClean="0"/>
              <a:t> agree =true;</a:t>
            </a:r>
            <a:endParaRPr lang="zh-CN" altLang="en-US" dirty="0"/>
          </a:p>
        </p:txBody>
      </p:sp>
      <p:sp>
        <p:nvSpPr>
          <p:cNvPr id="12" name="矩形 11"/>
          <p:cNvSpPr/>
          <p:nvPr/>
        </p:nvSpPr>
        <p:spPr>
          <a:xfrm>
            <a:off x="1273326" y="3904014"/>
            <a:ext cx="357190" cy="28575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4630912" y="5422047"/>
            <a:ext cx="584030" cy="2607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任意多边形 13"/>
          <p:cNvSpPr/>
          <p:nvPr/>
        </p:nvSpPr>
        <p:spPr>
          <a:xfrm>
            <a:off x="1615858" y="3705617"/>
            <a:ext cx="4043818" cy="1730679"/>
          </a:xfrm>
          <a:custGeom>
            <a:avLst/>
            <a:gdLst>
              <a:gd name="connsiteX0" fmla="*/ 0 w 4043818"/>
              <a:gd name="connsiteY0" fmla="*/ 290186 h 1730679"/>
              <a:gd name="connsiteX1" fmla="*/ 3482235 w 4043818"/>
              <a:gd name="connsiteY1" fmla="*/ 240082 h 1730679"/>
              <a:gd name="connsiteX2" fmla="*/ 3369501 w 4043818"/>
              <a:gd name="connsiteY2" fmla="*/ 1730679 h 1730679"/>
            </a:gdLst>
            <a:ahLst/>
            <a:cxnLst>
              <a:cxn ang="0">
                <a:pos x="connsiteX0" y="connsiteY0"/>
              </a:cxn>
              <a:cxn ang="0">
                <a:pos x="connsiteX1" y="connsiteY1"/>
              </a:cxn>
              <a:cxn ang="0">
                <a:pos x="connsiteX2" y="connsiteY2"/>
              </a:cxn>
            </a:cxnLst>
            <a:rect l="l" t="t" r="r" b="b"/>
            <a:pathLst>
              <a:path w="4043818" h="1730679">
                <a:moveTo>
                  <a:pt x="0" y="290186"/>
                </a:moveTo>
                <a:cubicBezTo>
                  <a:pt x="1460326" y="145093"/>
                  <a:pt x="2920652" y="0"/>
                  <a:pt x="3482235" y="240082"/>
                </a:cubicBezTo>
                <a:cubicBezTo>
                  <a:pt x="4043818" y="480164"/>
                  <a:pt x="3706659" y="1105421"/>
                  <a:pt x="3369501" y="1730679"/>
                </a:cubicBezTo>
              </a:path>
            </a:pathLst>
          </a:custGeom>
          <a:ln>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Tree>
    <p:extLst>
      <p:ext uri="{BB962C8B-B14F-4D97-AF65-F5344CB8AC3E}">
        <p14:creationId xmlns:p14="http://schemas.microsoft.com/office/powerpoint/2010/main" val="3028010486"/>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Rectangle 2"/>
          <p:cNvSpPr>
            <a:spLocks noGrp="1" noChangeArrowheads="1"/>
          </p:cNvSpPr>
          <p:nvPr>
            <p:ph type="title"/>
          </p:nvPr>
        </p:nvSpPr>
        <p:spPr>
          <a:xfrm>
            <a:off x="758006" y="593140"/>
            <a:ext cx="7772400" cy="1143000"/>
          </a:xfrm>
        </p:spPr>
        <p:txBody>
          <a:bodyPr/>
          <a:lstStyle/>
          <a:p>
            <a:r>
              <a:rPr lang="en-US" altLang="zh-CN" dirty="0">
                <a:latin typeface="微软雅黑" pitchFamily="34" charset="-122"/>
                <a:ea typeface="微软雅黑" pitchFamily="34" charset="-122"/>
              </a:rPr>
              <a:t>*checkbox </a:t>
            </a:r>
            <a:r>
              <a:rPr lang="zh-CN" altLang="en-US" dirty="0">
                <a:latin typeface="微软雅黑" pitchFamily="34" charset="-122"/>
                <a:ea typeface="微软雅黑" pitchFamily="34" charset="-122"/>
              </a:rPr>
              <a:t>标签</a:t>
            </a:r>
          </a:p>
        </p:txBody>
      </p:sp>
      <p:sp>
        <p:nvSpPr>
          <p:cNvPr id="211971" name="Rectangle 3"/>
          <p:cNvSpPr>
            <a:spLocks noGrp="1" noChangeArrowheads="1"/>
          </p:cNvSpPr>
          <p:nvPr>
            <p:ph type="body" idx="1"/>
          </p:nvPr>
        </p:nvSpPr>
        <p:spPr>
          <a:xfrm>
            <a:off x="396056" y="1685340"/>
            <a:ext cx="8280400" cy="4114800"/>
          </a:xfrm>
        </p:spPr>
        <p:txBody>
          <a:bodyPr/>
          <a:lstStyle/>
          <a:p>
            <a:r>
              <a:rPr lang="en-US" altLang="zh-CN" sz="2400" dirty="0">
                <a:latin typeface="微软雅黑" pitchFamily="34" charset="-122"/>
                <a:ea typeface="微软雅黑" pitchFamily="34" charset="-122"/>
              </a:rPr>
              <a:t>checkbox </a:t>
            </a:r>
            <a:r>
              <a:rPr lang="zh-CN" altLang="en-US" sz="2400" dirty="0">
                <a:latin typeface="微软雅黑" pitchFamily="34" charset="-122"/>
                <a:ea typeface="微软雅黑" pitchFamily="34" charset="-122"/>
              </a:rPr>
              <a:t>标签有一个 </a:t>
            </a:r>
            <a:r>
              <a:rPr lang="en-US" altLang="zh-CN" sz="2400" b="1" dirty="0" err="1">
                <a:solidFill>
                  <a:srgbClr val="FF3300"/>
                </a:solidFill>
                <a:latin typeface="微软雅黑" pitchFamily="34" charset="-122"/>
                <a:ea typeface="微软雅黑" pitchFamily="34" charset="-122"/>
              </a:rPr>
              <a:t>fieldValue</a:t>
            </a:r>
            <a:r>
              <a:rPr lang="en-US" altLang="zh-CN" sz="2400" dirty="0">
                <a:latin typeface="微软雅黑" pitchFamily="34" charset="-122"/>
                <a:ea typeface="微软雅黑" pitchFamily="34" charset="-122"/>
              </a:rPr>
              <a:t> </a:t>
            </a:r>
            <a:r>
              <a:rPr lang="zh-CN" altLang="en-US" sz="2400" dirty="0">
                <a:latin typeface="微软雅黑" pitchFamily="34" charset="-122"/>
                <a:ea typeface="微软雅黑" pitchFamily="34" charset="-122"/>
              </a:rPr>
              <a:t>属性</a:t>
            </a:r>
            <a:r>
              <a:rPr lang="en-US" altLang="zh-CN" sz="2400" dirty="0">
                <a:latin typeface="微软雅黑" pitchFamily="34" charset="-122"/>
                <a:ea typeface="微软雅黑" pitchFamily="34" charset="-122"/>
              </a:rPr>
              <a:t>, </a:t>
            </a:r>
            <a:r>
              <a:rPr lang="zh-CN" altLang="en-US" sz="2400" dirty="0">
                <a:latin typeface="微软雅黑" pitchFamily="34" charset="-122"/>
                <a:ea typeface="微软雅黑" pitchFamily="34" charset="-122"/>
              </a:rPr>
              <a:t>该属性指定的值将在用户提交表单时作为被选中的单选框的实际值发送到服务器</a:t>
            </a:r>
            <a:r>
              <a:rPr lang="en-US" altLang="zh-CN" sz="2400" dirty="0">
                <a:latin typeface="微软雅黑" pitchFamily="34" charset="-122"/>
                <a:ea typeface="微软雅黑" pitchFamily="34" charset="-122"/>
              </a:rPr>
              <a:t>. </a:t>
            </a:r>
            <a:r>
              <a:rPr lang="zh-CN" altLang="en-US" sz="2400" dirty="0">
                <a:latin typeface="微软雅黑" pitchFamily="34" charset="-122"/>
                <a:ea typeface="微软雅黑" pitchFamily="34" charset="-122"/>
              </a:rPr>
              <a:t>如果没有使用 </a:t>
            </a:r>
            <a:r>
              <a:rPr lang="en-US" altLang="zh-CN" sz="2400" dirty="0" err="1">
                <a:latin typeface="微软雅黑" pitchFamily="34" charset="-122"/>
                <a:ea typeface="微软雅黑" pitchFamily="34" charset="-122"/>
              </a:rPr>
              <a:t>fieldValue</a:t>
            </a:r>
            <a:r>
              <a:rPr lang="en-US" altLang="zh-CN" sz="2400" dirty="0">
                <a:latin typeface="微软雅黑" pitchFamily="34" charset="-122"/>
                <a:ea typeface="微软雅黑" pitchFamily="34" charset="-122"/>
              </a:rPr>
              <a:t> </a:t>
            </a:r>
            <a:r>
              <a:rPr lang="zh-CN" altLang="en-US" sz="2400" dirty="0">
                <a:latin typeface="微软雅黑" pitchFamily="34" charset="-122"/>
                <a:ea typeface="微软雅黑" pitchFamily="34" charset="-122"/>
              </a:rPr>
              <a:t>属性</a:t>
            </a:r>
            <a:r>
              <a:rPr lang="en-US" altLang="zh-CN" sz="2400" dirty="0">
                <a:latin typeface="微软雅黑" pitchFamily="34" charset="-122"/>
                <a:ea typeface="微软雅黑" pitchFamily="34" charset="-122"/>
              </a:rPr>
              <a:t>, </a:t>
            </a:r>
            <a:r>
              <a:rPr lang="zh-CN" altLang="en-US" sz="2400" dirty="0">
                <a:latin typeface="微软雅黑" pitchFamily="34" charset="-122"/>
                <a:ea typeface="微软雅黑" pitchFamily="34" charset="-122"/>
              </a:rPr>
              <a:t>单选框的值将为 </a:t>
            </a:r>
            <a:r>
              <a:rPr lang="en-US" altLang="zh-CN" sz="2400" dirty="0">
                <a:latin typeface="微软雅黑" pitchFamily="34" charset="-122"/>
                <a:ea typeface="微软雅黑" pitchFamily="34" charset="-122"/>
              </a:rPr>
              <a:t>true </a:t>
            </a:r>
            <a:r>
              <a:rPr lang="zh-CN" altLang="en-US" sz="2400" dirty="0">
                <a:latin typeface="微软雅黑" pitchFamily="34" charset="-122"/>
                <a:ea typeface="微软雅黑" pitchFamily="34" charset="-122"/>
              </a:rPr>
              <a:t>或 </a:t>
            </a:r>
            <a:r>
              <a:rPr lang="en-US" altLang="zh-CN" sz="2400" dirty="0">
                <a:latin typeface="微软雅黑" pitchFamily="34" charset="-122"/>
                <a:ea typeface="微软雅黑" pitchFamily="34" charset="-122"/>
              </a:rPr>
              <a:t>false.</a:t>
            </a:r>
          </a:p>
          <a:p>
            <a:endParaRPr lang="en-US" altLang="zh-CN" sz="2400" dirty="0">
              <a:latin typeface="微软雅黑" pitchFamily="34" charset="-122"/>
              <a:ea typeface="微软雅黑" pitchFamily="34" charset="-122"/>
            </a:endParaRPr>
          </a:p>
          <a:p>
            <a:endParaRPr lang="en-US" altLang="zh-CN" sz="2400" dirty="0">
              <a:latin typeface="微软雅黑" pitchFamily="34" charset="-122"/>
              <a:ea typeface="微软雅黑" pitchFamily="34" charset="-122"/>
            </a:endParaRPr>
          </a:p>
          <a:p>
            <a:r>
              <a:rPr lang="zh-CN" altLang="en-US" sz="2400" dirty="0">
                <a:latin typeface="微软雅黑" pitchFamily="34" charset="-122"/>
                <a:ea typeface="微软雅黑" pitchFamily="34" charset="-122"/>
              </a:rPr>
              <a:t>示例</a:t>
            </a:r>
            <a:r>
              <a:rPr lang="en-US" altLang="zh-CN" sz="2400" dirty="0">
                <a:latin typeface="微软雅黑" pitchFamily="34" charset="-122"/>
                <a:ea typeface="微软雅黑" pitchFamily="34" charset="-122"/>
              </a:rPr>
              <a:t>: </a:t>
            </a:r>
          </a:p>
          <a:p>
            <a:endParaRPr lang="en-US" altLang="zh-CN" sz="2400" dirty="0">
              <a:latin typeface="微软雅黑" pitchFamily="34" charset="-122"/>
              <a:ea typeface="微软雅黑" pitchFamily="34" charset="-122"/>
            </a:endParaRPr>
          </a:p>
          <a:p>
            <a:endParaRPr lang="en-US" altLang="zh-CN" sz="2400" dirty="0">
              <a:latin typeface="微软雅黑" pitchFamily="34" charset="-122"/>
              <a:ea typeface="微软雅黑" pitchFamily="34" charset="-122"/>
            </a:endParaRPr>
          </a:p>
          <a:p>
            <a:endParaRPr lang="en-US" altLang="zh-CN" sz="2400" dirty="0">
              <a:latin typeface="微软雅黑" pitchFamily="34" charset="-122"/>
              <a:ea typeface="微软雅黑" pitchFamily="34" charset="-122"/>
            </a:endParaRPr>
          </a:p>
        </p:txBody>
      </p:sp>
      <p:pic>
        <p:nvPicPr>
          <p:cNvPr id="211972" name="Picture 4"/>
          <p:cNvPicPr>
            <a:picLocks noChangeAspect="1" noChangeArrowheads="1"/>
          </p:cNvPicPr>
          <p:nvPr/>
        </p:nvPicPr>
        <p:blipFill>
          <a:blip r:embed="rId2"/>
          <a:srcRect/>
          <a:stretch>
            <a:fillRect/>
          </a:stretch>
        </p:blipFill>
        <p:spPr bwMode="auto">
          <a:xfrm>
            <a:off x="827856" y="3284984"/>
            <a:ext cx="5545138" cy="731838"/>
          </a:xfrm>
          <a:prstGeom prst="rect">
            <a:avLst/>
          </a:prstGeom>
          <a:noFill/>
          <a:ln w="9525">
            <a:noFill/>
            <a:miter lim="800000"/>
            <a:headEnd/>
            <a:tailEnd/>
          </a:ln>
          <a:effectLst/>
        </p:spPr>
      </p:pic>
      <p:pic>
        <p:nvPicPr>
          <p:cNvPr id="211973" name="Picture 5"/>
          <p:cNvPicPr>
            <a:picLocks noChangeAspect="1" noChangeArrowheads="1"/>
          </p:cNvPicPr>
          <p:nvPr/>
        </p:nvPicPr>
        <p:blipFill>
          <a:blip r:embed="rId3"/>
          <a:srcRect/>
          <a:stretch>
            <a:fillRect/>
          </a:stretch>
        </p:blipFill>
        <p:spPr bwMode="auto">
          <a:xfrm>
            <a:off x="827856" y="4719091"/>
            <a:ext cx="3240088" cy="1446213"/>
          </a:xfrm>
          <a:prstGeom prst="rect">
            <a:avLst/>
          </a:prstGeom>
          <a:noFill/>
          <a:ln w="9525">
            <a:noFill/>
            <a:miter lim="800000"/>
            <a:headEnd/>
            <a:tailEnd/>
          </a:ln>
          <a:effectLst/>
        </p:spPr>
      </p:pic>
      <p:sp>
        <p:nvSpPr>
          <p:cNvPr id="211974" name="Oval 6"/>
          <p:cNvSpPr>
            <a:spLocks noChangeArrowheads="1"/>
          </p:cNvSpPr>
          <p:nvPr/>
        </p:nvSpPr>
        <p:spPr bwMode="auto">
          <a:xfrm>
            <a:off x="632594" y="3761217"/>
            <a:ext cx="73025" cy="71437"/>
          </a:xfrm>
          <a:prstGeom prst="ellipse">
            <a:avLst/>
          </a:prstGeom>
          <a:solidFill>
            <a:srgbClr val="FF3300"/>
          </a:solidFill>
          <a:ln w="9525">
            <a:solidFill>
              <a:srgbClr val="FF3300"/>
            </a:solidFill>
            <a:round/>
            <a:headEnd/>
            <a:tailEnd/>
          </a:ln>
          <a:effectLst/>
        </p:spPr>
        <p:txBody>
          <a:bodyPr wrap="none" anchor="ctr"/>
          <a:lstStyle/>
          <a:p>
            <a:endParaRPr lang="zh-CN" altLang="en-US"/>
          </a:p>
        </p:txBody>
      </p:sp>
    </p:spTree>
    <p:extLst>
      <p:ext uri="{BB962C8B-B14F-4D97-AF65-F5344CB8AC3E}">
        <p14:creationId xmlns:p14="http://schemas.microsoft.com/office/powerpoint/2010/main" val="931889730"/>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Rectangle 2"/>
          <p:cNvSpPr>
            <a:spLocks noGrp="1" noChangeArrowheads="1"/>
          </p:cNvSpPr>
          <p:nvPr>
            <p:ph type="title"/>
          </p:nvPr>
        </p:nvSpPr>
        <p:spPr>
          <a:xfrm>
            <a:off x="904056" y="692696"/>
            <a:ext cx="7772400" cy="1143000"/>
          </a:xfrm>
        </p:spPr>
        <p:txBody>
          <a:bodyPr/>
          <a:lstStyle/>
          <a:p>
            <a:r>
              <a:rPr lang="en-US" altLang="zh-CN" dirty="0">
                <a:latin typeface="微软雅黑" pitchFamily="34" charset="-122"/>
                <a:ea typeface="微软雅黑" pitchFamily="34" charset="-122"/>
              </a:rPr>
              <a:t>list, </a:t>
            </a:r>
            <a:r>
              <a:rPr lang="en-US" altLang="zh-CN" dirty="0" err="1">
                <a:latin typeface="微软雅黑" pitchFamily="34" charset="-122"/>
                <a:ea typeface="微软雅黑" pitchFamily="34" charset="-122"/>
              </a:rPr>
              <a:t>listKey</a:t>
            </a:r>
            <a:r>
              <a:rPr lang="en-US" altLang="zh-CN" dirty="0">
                <a:latin typeface="微软雅黑" pitchFamily="34" charset="-122"/>
                <a:ea typeface="微软雅黑" pitchFamily="34" charset="-122"/>
              </a:rPr>
              <a:t> </a:t>
            </a:r>
            <a:r>
              <a:rPr lang="zh-CN" altLang="en-US" dirty="0">
                <a:latin typeface="微软雅黑" pitchFamily="34" charset="-122"/>
                <a:ea typeface="微软雅黑" pitchFamily="34" charset="-122"/>
              </a:rPr>
              <a:t>和 </a:t>
            </a:r>
            <a:r>
              <a:rPr lang="en-US" altLang="zh-CN" dirty="0" err="1">
                <a:latin typeface="微软雅黑" pitchFamily="34" charset="-122"/>
                <a:ea typeface="微软雅黑" pitchFamily="34" charset="-122"/>
              </a:rPr>
              <a:t>listValue</a:t>
            </a:r>
            <a:r>
              <a:rPr lang="en-US" altLang="zh-CN" dirty="0">
                <a:latin typeface="微软雅黑" pitchFamily="34" charset="-122"/>
                <a:ea typeface="微软雅黑" pitchFamily="34" charset="-122"/>
              </a:rPr>
              <a:t> </a:t>
            </a:r>
            <a:r>
              <a:rPr lang="zh-CN" altLang="en-US" dirty="0">
                <a:latin typeface="微软雅黑" pitchFamily="34" charset="-122"/>
                <a:ea typeface="微软雅黑" pitchFamily="34" charset="-122"/>
              </a:rPr>
              <a:t>属性</a:t>
            </a:r>
          </a:p>
        </p:txBody>
      </p:sp>
      <p:sp>
        <p:nvSpPr>
          <p:cNvPr id="212995" name="Rectangle 3"/>
          <p:cNvSpPr>
            <a:spLocks noGrp="1" noChangeArrowheads="1"/>
          </p:cNvSpPr>
          <p:nvPr>
            <p:ph type="body" idx="1"/>
          </p:nvPr>
        </p:nvSpPr>
        <p:spPr>
          <a:xfrm>
            <a:off x="323850" y="1805707"/>
            <a:ext cx="8424863" cy="5411787"/>
          </a:xfrm>
        </p:spPr>
        <p:txBody>
          <a:bodyPr/>
          <a:lstStyle/>
          <a:p>
            <a:r>
              <a:rPr lang="en-US" altLang="zh-CN" sz="2400" dirty="0">
                <a:latin typeface="微软雅黑" pitchFamily="34" charset="-122"/>
                <a:ea typeface="微软雅黑" pitchFamily="34" charset="-122"/>
              </a:rPr>
              <a:t>list, </a:t>
            </a:r>
            <a:r>
              <a:rPr lang="en-US" altLang="zh-CN" sz="2400" dirty="0" err="1">
                <a:latin typeface="微软雅黑" pitchFamily="34" charset="-122"/>
                <a:ea typeface="微软雅黑" pitchFamily="34" charset="-122"/>
              </a:rPr>
              <a:t>listKey</a:t>
            </a:r>
            <a:r>
              <a:rPr lang="en-US" altLang="zh-CN" sz="2400" dirty="0">
                <a:latin typeface="微软雅黑" pitchFamily="34" charset="-122"/>
                <a:ea typeface="微软雅黑" pitchFamily="34" charset="-122"/>
              </a:rPr>
              <a:t>, </a:t>
            </a:r>
            <a:r>
              <a:rPr lang="en-US" altLang="zh-CN" sz="2400" dirty="0" err="1">
                <a:latin typeface="微软雅黑" pitchFamily="34" charset="-122"/>
                <a:ea typeface="微软雅黑" pitchFamily="34" charset="-122"/>
              </a:rPr>
              <a:t>listValue</a:t>
            </a:r>
            <a:r>
              <a:rPr lang="en-US" altLang="zh-CN" sz="2400" dirty="0">
                <a:latin typeface="微软雅黑" pitchFamily="34" charset="-122"/>
                <a:ea typeface="微软雅黑" pitchFamily="34" charset="-122"/>
              </a:rPr>
              <a:t> </a:t>
            </a:r>
            <a:r>
              <a:rPr lang="zh-CN" altLang="en-US" sz="2400" dirty="0">
                <a:latin typeface="微软雅黑" pitchFamily="34" charset="-122"/>
                <a:ea typeface="微软雅黑" pitchFamily="34" charset="-122"/>
              </a:rPr>
              <a:t>这 </a:t>
            </a:r>
            <a:r>
              <a:rPr lang="en-US" altLang="zh-CN" sz="2400" dirty="0">
                <a:latin typeface="微软雅黑" pitchFamily="34" charset="-122"/>
                <a:ea typeface="微软雅黑" pitchFamily="34" charset="-122"/>
              </a:rPr>
              <a:t>3 </a:t>
            </a:r>
            <a:r>
              <a:rPr lang="zh-CN" altLang="en-US" sz="2400" dirty="0">
                <a:latin typeface="微软雅黑" pitchFamily="34" charset="-122"/>
                <a:ea typeface="微软雅黑" pitchFamily="34" charset="-122"/>
              </a:rPr>
              <a:t>个属性对 </a:t>
            </a:r>
            <a:r>
              <a:rPr lang="en-US" altLang="zh-CN" sz="2400" b="1" dirty="0">
                <a:solidFill>
                  <a:srgbClr val="FF3300"/>
                </a:solidFill>
                <a:latin typeface="微软雅黑" pitchFamily="34" charset="-122"/>
                <a:ea typeface="微软雅黑" pitchFamily="34" charset="-122"/>
              </a:rPr>
              <a:t>radio, select, </a:t>
            </a:r>
            <a:r>
              <a:rPr lang="en-US" altLang="zh-CN" sz="2400" b="1" dirty="0" err="1" smtClean="0">
                <a:solidFill>
                  <a:srgbClr val="FF3300"/>
                </a:solidFill>
                <a:latin typeface="微软雅黑" pitchFamily="34" charset="-122"/>
                <a:ea typeface="微软雅黑" pitchFamily="34" charset="-122"/>
              </a:rPr>
              <a:t>checkboxlist</a:t>
            </a:r>
            <a:r>
              <a:rPr lang="en-US" altLang="zh-CN" sz="2400" dirty="0" smtClean="0">
                <a:latin typeface="微软雅黑" pitchFamily="34" charset="-122"/>
                <a:ea typeface="微软雅黑" pitchFamily="34" charset="-122"/>
              </a:rPr>
              <a:t> </a:t>
            </a:r>
            <a:r>
              <a:rPr lang="zh-CN" altLang="en-US" sz="2400" dirty="0">
                <a:latin typeface="微软雅黑" pitchFamily="34" charset="-122"/>
                <a:ea typeface="微软雅黑" pitchFamily="34" charset="-122"/>
              </a:rPr>
              <a:t>等标签非常重要</a:t>
            </a:r>
          </a:p>
          <a:p>
            <a:endParaRPr lang="zh-CN" altLang="en-US" sz="2400" dirty="0">
              <a:latin typeface="微软雅黑" pitchFamily="34" charset="-122"/>
              <a:ea typeface="微软雅黑" pitchFamily="34" charset="-122"/>
            </a:endParaRPr>
          </a:p>
          <a:p>
            <a:endParaRPr lang="zh-CN" altLang="en-US" sz="2400" dirty="0">
              <a:latin typeface="微软雅黑" pitchFamily="34" charset="-122"/>
              <a:ea typeface="微软雅黑" pitchFamily="34" charset="-122"/>
            </a:endParaRPr>
          </a:p>
          <a:p>
            <a:endParaRPr lang="zh-CN" altLang="en-US" sz="2400" dirty="0">
              <a:latin typeface="微软雅黑" pitchFamily="34" charset="-122"/>
              <a:ea typeface="微软雅黑" pitchFamily="34" charset="-122"/>
            </a:endParaRPr>
          </a:p>
          <a:p>
            <a:endParaRPr lang="zh-CN" altLang="en-US" sz="2400" dirty="0">
              <a:latin typeface="微软雅黑" pitchFamily="34" charset="-122"/>
              <a:ea typeface="微软雅黑" pitchFamily="34" charset="-122"/>
            </a:endParaRPr>
          </a:p>
          <a:p>
            <a:endParaRPr lang="zh-CN" altLang="en-US" sz="2400" dirty="0">
              <a:latin typeface="微软雅黑" pitchFamily="34" charset="-122"/>
              <a:ea typeface="微软雅黑" pitchFamily="34" charset="-122"/>
            </a:endParaRPr>
          </a:p>
          <a:p>
            <a:endParaRPr lang="zh-CN" altLang="en-US" sz="2400" dirty="0">
              <a:latin typeface="微软雅黑" pitchFamily="34" charset="-122"/>
              <a:ea typeface="微软雅黑" pitchFamily="34" charset="-122"/>
            </a:endParaRPr>
          </a:p>
          <a:p>
            <a:endParaRPr lang="en-US" altLang="zh-CN" sz="2400" dirty="0" smtClean="0">
              <a:latin typeface="微软雅黑" pitchFamily="34" charset="-122"/>
              <a:ea typeface="微软雅黑" pitchFamily="34" charset="-122"/>
            </a:endParaRPr>
          </a:p>
          <a:p>
            <a:r>
              <a:rPr lang="zh-CN" altLang="en-US" sz="2400" dirty="0" smtClean="0">
                <a:latin typeface="微软雅黑" pitchFamily="34" charset="-122"/>
                <a:ea typeface="微软雅黑" pitchFamily="34" charset="-122"/>
              </a:rPr>
              <a:t>可以</a:t>
            </a:r>
            <a:r>
              <a:rPr lang="zh-CN" altLang="en-US" sz="2400" dirty="0">
                <a:latin typeface="微软雅黑" pitchFamily="34" charset="-122"/>
                <a:ea typeface="微软雅黑" pitchFamily="34" charset="-122"/>
              </a:rPr>
              <a:t>把一个 </a:t>
            </a:r>
            <a:r>
              <a:rPr lang="en-US" altLang="zh-CN" sz="2400" dirty="0">
                <a:latin typeface="微软雅黑" pitchFamily="34" charset="-122"/>
                <a:ea typeface="微软雅黑" pitchFamily="34" charset="-122"/>
              </a:rPr>
              <a:t>String, </a:t>
            </a:r>
            <a:r>
              <a:rPr lang="zh-CN" altLang="en-US" sz="2400" dirty="0">
                <a:latin typeface="微软雅黑" pitchFamily="34" charset="-122"/>
                <a:ea typeface="微软雅黑" pitchFamily="34" charset="-122"/>
              </a:rPr>
              <a:t>一个数组</a:t>
            </a:r>
            <a:r>
              <a:rPr lang="en-US" altLang="zh-CN" sz="2400" dirty="0">
                <a:latin typeface="微软雅黑" pitchFamily="34" charset="-122"/>
                <a:ea typeface="微软雅黑" pitchFamily="34" charset="-122"/>
              </a:rPr>
              <a:t>, </a:t>
            </a:r>
            <a:r>
              <a:rPr lang="zh-CN" altLang="en-US" sz="2400" dirty="0">
                <a:latin typeface="微软雅黑" pitchFamily="34" charset="-122"/>
                <a:ea typeface="微软雅黑" pitchFamily="34" charset="-122"/>
              </a:rPr>
              <a:t>一个 </a:t>
            </a:r>
            <a:r>
              <a:rPr lang="en-US" altLang="zh-CN" sz="2400" dirty="0">
                <a:latin typeface="微软雅黑" pitchFamily="34" charset="-122"/>
                <a:ea typeface="微软雅黑" pitchFamily="34" charset="-122"/>
              </a:rPr>
              <a:t>Enumeration, </a:t>
            </a:r>
            <a:r>
              <a:rPr lang="en-US" altLang="zh-CN" sz="2400" dirty="0" err="1" smtClean="0">
                <a:latin typeface="微软雅黑" pitchFamily="34" charset="-122"/>
                <a:ea typeface="微软雅黑" pitchFamily="34" charset="-122"/>
              </a:rPr>
              <a:t>Iterator</a:t>
            </a:r>
            <a:r>
              <a:rPr lang="en-US" altLang="zh-CN" sz="2400" dirty="0">
                <a:latin typeface="微软雅黑" pitchFamily="34" charset="-122"/>
                <a:ea typeface="微软雅黑" pitchFamily="34" charset="-122"/>
              </a:rPr>
              <a:t>, Map </a:t>
            </a:r>
            <a:r>
              <a:rPr lang="zh-CN" altLang="en-US" sz="2400" dirty="0">
                <a:latin typeface="微软雅黑" pitchFamily="34" charset="-122"/>
                <a:ea typeface="微软雅黑" pitchFamily="34" charset="-122"/>
              </a:rPr>
              <a:t>或 </a:t>
            </a:r>
            <a:r>
              <a:rPr lang="en-US" altLang="zh-CN" sz="2400" dirty="0">
                <a:latin typeface="微软雅黑" pitchFamily="34" charset="-122"/>
                <a:ea typeface="微软雅黑" pitchFamily="34" charset="-122"/>
              </a:rPr>
              <a:t>Collection </a:t>
            </a:r>
            <a:r>
              <a:rPr lang="zh-CN" altLang="en-US" sz="2400" dirty="0">
                <a:latin typeface="微软雅黑" pitchFamily="34" charset="-122"/>
                <a:ea typeface="微软雅黑" pitchFamily="34" charset="-122"/>
              </a:rPr>
              <a:t>赋给 </a:t>
            </a:r>
            <a:r>
              <a:rPr lang="en-US" altLang="zh-CN" sz="2400" dirty="0">
                <a:latin typeface="微软雅黑" pitchFamily="34" charset="-122"/>
                <a:ea typeface="微软雅黑" pitchFamily="34" charset="-122"/>
              </a:rPr>
              <a:t>list </a:t>
            </a:r>
            <a:r>
              <a:rPr lang="zh-CN" altLang="en-US" sz="2400" dirty="0">
                <a:latin typeface="微软雅黑" pitchFamily="34" charset="-122"/>
                <a:ea typeface="微软雅黑" pitchFamily="34" charset="-122"/>
              </a:rPr>
              <a:t>属性</a:t>
            </a:r>
            <a:r>
              <a:rPr lang="en-US" altLang="zh-CN" sz="2400" dirty="0">
                <a:latin typeface="微软雅黑" pitchFamily="34" charset="-122"/>
                <a:ea typeface="微软雅黑" pitchFamily="34" charset="-122"/>
              </a:rPr>
              <a:t>.  </a:t>
            </a:r>
          </a:p>
        </p:txBody>
      </p:sp>
      <p:pic>
        <p:nvPicPr>
          <p:cNvPr id="212996" name="Picture 4"/>
          <p:cNvPicPr>
            <a:picLocks noChangeAspect="1" noChangeArrowheads="1"/>
          </p:cNvPicPr>
          <p:nvPr/>
        </p:nvPicPr>
        <p:blipFill>
          <a:blip r:embed="rId2"/>
          <a:srcRect/>
          <a:stretch>
            <a:fillRect/>
          </a:stretch>
        </p:blipFill>
        <p:spPr bwMode="auto">
          <a:xfrm>
            <a:off x="611188" y="2861267"/>
            <a:ext cx="5761037" cy="712788"/>
          </a:xfrm>
          <a:prstGeom prst="rect">
            <a:avLst/>
          </a:prstGeom>
          <a:noFill/>
          <a:ln w="9525">
            <a:noFill/>
            <a:miter lim="800000"/>
            <a:headEnd/>
            <a:tailEnd/>
          </a:ln>
          <a:effectLst/>
        </p:spPr>
      </p:pic>
      <p:sp>
        <p:nvSpPr>
          <p:cNvPr id="212997" name="Line 5"/>
          <p:cNvSpPr>
            <a:spLocks noChangeShapeType="1"/>
          </p:cNvSpPr>
          <p:nvPr/>
        </p:nvSpPr>
        <p:spPr bwMode="auto">
          <a:xfrm>
            <a:off x="1476375" y="3553417"/>
            <a:ext cx="0" cy="360363"/>
          </a:xfrm>
          <a:prstGeom prst="line">
            <a:avLst/>
          </a:prstGeom>
          <a:noFill/>
          <a:ln w="9525">
            <a:solidFill>
              <a:schemeClr val="tx1"/>
            </a:solidFill>
            <a:prstDash val="dash"/>
            <a:round/>
            <a:headEnd/>
            <a:tailEnd type="triangle" w="med" len="med"/>
          </a:ln>
          <a:effectLst/>
        </p:spPr>
        <p:txBody>
          <a:bodyPr/>
          <a:lstStyle/>
          <a:p>
            <a:endParaRPr lang="zh-CN" altLang="en-US"/>
          </a:p>
        </p:txBody>
      </p:sp>
      <p:pic>
        <p:nvPicPr>
          <p:cNvPr id="212998" name="Picture 6"/>
          <p:cNvPicPr>
            <a:picLocks noChangeAspect="1" noChangeArrowheads="1"/>
          </p:cNvPicPr>
          <p:nvPr/>
        </p:nvPicPr>
        <p:blipFill>
          <a:blip r:embed="rId3"/>
          <a:srcRect/>
          <a:stretch>
            <a:fillRect/>
          </a:stretch>
        </p:blipFill>
        <p:spPr bwMode="auto">
          <a:xfrm>
            <a:off x="755650" y="3951880"/>
            <a:ext cx="3143250" cy="381000"/>
          </a:xfrm>
          <a:prstGeom prst="rect">
            <a:avLst/>
          </a:prstGeom>
          <a:noFill/>
          <a:ln w="9525">
            <a:noFill/>
            <a:miter lim="800000"/>
            <a:headEnd/>
            <a:tailEnd/>
          </a:ln>
          <a:effectLst/>
        </p:spPr>
      </p:pic>
      <p:sp>
        <p:nvSpPr>
          <p:cNvPr id="212999" name="Line 7"/>
          <p:cNvSpPr>
            <a:spLocks noChangeShapeType="1"/>
          </p:cNvSpPr>
          <p:nvPr/>
        </p:nvSpPr>
        <p:spPr bwMode="auto">
          <a:xfrm>
            <a:off x="5580063" y="3520080"/>
            <a:ext cx="0" cy="504825"/>
          </a:xfrm>
          <a:prstGeom prst="line">
            <a:avLst/>
          </a:prstGeom>
          <a:noFill/>
          <a:ln w="9525">
            <a:solidFill>
              <a:schemeClr val="tx1"/>
            </a:solidFill>
            <a:prstDash val="dash"/>
            <a:round/>
            <a:headEnd/>
            <a:tailEnd type="triangle" w="med" len="med"/>
          </a:ln>
          <a:effectLst/>
        </p:spPr>
        <p:txBody>
          <a:bodyPr/>
          <a:lstStyle/>
          <a:p>
            <a:endParaRPr lang="zh-CN" altLang="en-US"/>
          </a:p>
        </p:txBody>
      </p:sp>
      <p:pic>
        <p:nvPicPr>
          <p:cNvPr id="213000" name="Picture 8"/>
          <p:cNvPicPr>
            <a:picLocks noChangeAspect="1" noChangeArrowheads="1"/>
          </p:cNvPicPr>
          <p:nvPr/>
        </p:nvPicPr>
        <p:blipFill>
          <a:blip r:embed="rId4"/>
          <a:srcRect/>
          <a:stretch>
            <a:fillRect/>
          </a:stretch>
        </p:blipFill>
        <p:spPr bwMode="auto">
          <a:xfrm>
            <a:off x="4859338" y="4167780"/>
            <a:ext cx="1584325" cy="762000"/>
          </a:xfrm>
          <a:prstGeom prst="rect">
            <a:avLst/>
          </a:prstGeom>
          <a:noFill/>
          <a:ln w="9525">
            <a:noFill/>
            <a:miter lim="800000"/>
            <a:headEnd/>
            <a:tailEnd/>
          </a:ln>
          <a:effectLst/>
        </p:spPr>
      </p:pic>
      <p:sp>
        <p:nvSpPr>
          <p:cNvPr id="213001" name="Oval 9"/>
          <p:cNvSpPr>
            <a:spLocks noChangeArrowheads="1"/>
          </p:cNvSpPr>
          <p:nvPr/>
        </p:nvSpPr>
        <p:spPr bwMode="auto">
          <a:xfrm>
            <a:off x="4776788" y="4085230"/>
            <a:ext cx="1727200" cy="936625"/>
          </a:xfrm>
          <a:prstGeom prst="ellipse">
            <a:avLst/>
          </a:prstGeom>
          <a:noFill/>
          <a:ln w="9525">
            <a:solidFill>
              <a:srgbClr val="FF3300"/>
            </a:solidFill>
            <a:prstDash val="dash"/>
            <a:round/>
            <a:headEnd/>
            <a:tailEnd/>
          </a:ln>
          <a:effectLst/>
        </p:spPr>
        <p:txBody>
          <a:bodyPr wrap="none" anchor="ctr"/>
          <a:lstStyle/>
          <a:p>
            <a:endParaRPr lang="zh-CN" altLang="en-US"/>
          </a:p>
        </p:txBody>
      </p:sp>
      <p:sp>
        <p:nvSpPr>
          <p:cNvPr id="213002" name="Text Box 10"/>
          <p:cNvSpPr txBox="1">
            <a:spLocks noChangeArrowheads="1"/>
          </p:cNvSpPr>
          <p:nvPr/>
        </p:nvSpPr>
        <p:spPr bwMode="auto">
          <a:xfrm>
            <a:off x="7092950" y="2512017"/>
            <a:ext cx="792163" cy="457200"/>
          </a:xfrm>
          <a:prstGeom prst="rect">
            <a:avLst/>
          </a:prstGeom>
          <a:noFill/>
          <a:ln w="9525">
            <a:noFill/>
            <a:miter lim="800000"/>
            <a:headEnd/>
            <a:tailEnd/>
          </a:ln>
          <a:effectLst/>
        </p:spPr>
        <p:txBody>
          <a:bodyPr>
            <a:spAutoFit/>
          </a:bodyPr>
          <a:lstStyle/>
          <a:p>
            <a:pPr>
              <a:spcBef>
                <a:spcPct val="50000"/>
              </a:spcBef>
            </a:pPr>
            <a:r>
              <a:rPr lang="en-US" altLang="zh-CN" sz="2400"/>
              <a:t>list</a:t>
            </a:r>
          </a:p>
        </p:txBody>
      </p:sp>
      <p:sp>
        <p:nvSpPr>
          <p:cNvPr id="213003" name="Line 11"/>
          <p:cNvSpPr>
            <a:spLocks noChangeShapeType="1"/>
          </p:cNvSpPr>
          <p:nvPr/>
        </p:nvSpPr>
        <p:spPr bwMode="auto">
          <a:xfrm flipV="1">
            <a:off x="6096000" y="2910480"/>
            <a:ext cx="1079500" cy="1223962"/>
          </a:xfrm>
          <a:prstGeom prst="line">
            <a:avLst/>
          </a:prstGeom>
          <a:noFill/>
          <a:ln w="9525">
            <a:solidFill>
              <a:srgbClr val="FF3300"/>
            </a:solidFill>
            <a:prstDash val="dash"/>
            <a:round/>
            <a:headEnd/>
            <a:tailEnd type="triangle" w="med" len="med"/>
          </a:ln>
          <a:effectLst/>
        </p:spPr>
        <p:txBody>
          <a:bodyPr/>
          <a:lstStyle/>
          <a:p>
            <a:endParaRPr lang="zh-CN" altLang="en-US"/>
          </a:p>
        </p:txBody>
      </p:sp>
      <p:sp>
        <p:nvSpPr>
          <p:cNvPr id="213004" name="Oval 12"/>
          <p:cNvSpPr>
            <a:spLocks noChangeArrowheads="1"/>
          </p:cNvSpPr>
          <p:nvPr/>
        </p:nvSpPr>
        <p:spPr bwMode="auto">
          <a:xfrm>
            <a:off x="4910138" y="4661492"/>
            <a:ext cx="287337" cy="287338"/>
          </a:xfrm>
          <a:prstGeom prst="ellipse">
            <a:avLst/>
          </a:prstGeom>
          <a:noFill/>
          <a:ln w="9525">
            <a:solidFill>
              <a:srgbClr val="FF3300"/>
            </a:solidFill>
            <a:prstDash val="dash"/>
            <a:round/>
            <a:headEnd/>
            <a:tailEnd/>
          </a:ln>
          <a:effectLst/>
        </p:spPr>
        <p:txBody>
          <a:bodyPr wrap="none" anchor="ctr"/>
          <a:lstStyle/>
          <a:p>
            <a:endParaRPr lang="zh-CN" altLang="en-US"/>
          </a:p>
        </p:txBody>
      </p:sp>
      <p:sp>
        <p:nvSpPr>
          <p:cNvPr id="213005" name="Text Box 13"/>
          <p:cNvSpPr txBox="1">
            <a:spLocks noChangeArrowheads="1"/>
          </p:cNvSpPr>
          <p:nvPr/>
        </p:nvSpPr>
        <p:spPr bwMode="auto">
          <a:xfrm>
            <a:off x="7451725" y="5271092"/>
            <a:ext cx="1079500" cy="457200"/>
          </a:xfrm>
          <a:prstGeom prst="rect">
            <a:avLst/>
          </a:prstGeom>
          <a:noFill/>
          <a:ln w="9525">
            <a:noFill/>
            <a:miter lim="800000"/>
            <a:headEnd/>
            <a:tailEnd/>
          </a:ln>
          <a:effectLst/>
        </p:spPr>
        <p:txBody>
          <a:bodyPr>
            <a:spAutoFit/>
          </a:bodyPr>
          <a:lstStyle/>
          <a:p>
            <a:pPr>
              <a:spcBef>
                <a:spcPct val="50000"/>
              </a:spcBef>
            </a:pPr>
            <a:r>
              <a:rPr lang="en-US" altLang="zh-CN" sz="2400"/>
              <a:t>listKey</a:t>
            </a:r>
          </a:p>
        </p:txBody>
      </p:sp>
      <p:sp>
        <p:nvSpPr>
          <p:cNvPr id="213006" name="Line 14"/>
          <p:cNvSpPr>
            <a:spLocks noChangeShapeType="1"/>
          </p:cNvSpPr>
          <p:nvPr/>
        </p:nvSpPr>
        <p:spPr bwMode="auto">
          <a:xfrm>
            <a:off x="5208588" y="4877392"/>
            <a:ext cx="2305050" cy="647700"/>
          </a:xfrm>
          <a:prstGeom prst="line">
            <a:avLst/>
          </a:prstGeom>
          <a:noFill/>
          <a:ln w="9525">
            <a:solidFill>
              <a:srgbClr val="FF3300"/>
            </a:solidFill>
            <a:prstDash val="dash"/>
            <a:round/>
            <a:headEnd/>
            <a:tailEnd type="triangle" w="med" len="med"/>
          </a:ln>
          <a:effectLst/>
        </p:spPr>
        <p:txBody>
          <a:bodyPr/>
          <a:lstStyle/>
          <a:p>
            <a:endParaRPr lang="zh-CN" altLang="en-US"/>
          </a:p>
        </p:txBody>
      </p:sp>
      <p:sp>
        <p:nvSpPr>
          <p:cNvPr id="213007" name="Text Box 15"/>
          <p:cNvSpPr txBox="1">
            <a:spLocks noChangeArrowheads="1"/>
          </p:cNvSpPr>
          <p:nvPr/>
        </p:nvSpPr>
        <p:spPr bwMode="auto">
          <a:xfrm>
            <a:off x="7481888" y="4301130"/>
            <a:ext cx="1366837" cy="457200"/>
          </a:xfrm>
          <a:prstGeom prst="rect">
            <a:avLst/>
          </a:prstGeom>
          <a:noFill/>
          <a:ln w="9525">
            <a:noFill/>
            <a:miter lim="800000"/>
            <a:headEnd/>
            <a:tailEnd/>
          </a:ln>
          <a:effectLst/>
        </p:spPr>
        <p:txBody>
          <a:bodyPr>
            <a:spAutoFit/>
          </a:bodyPr>
          <a:lstStyle/>
          <a:p>
            <a:pPr>
              <a:spcBef>
                <a:spcPct val="50000"/>
              </a:spcBef>
            </a:pPr>
            <a:r>
              <a:rPr lang="en-US" altLang="zh-CN" sz="2400"/>
              <a:t>listValue</a:t>
            </a:r>
          </a:p>
        </p:txBody>
      </p:sp>
      <p:sp>
        <p:nvSpPr>
          <p:cNvPr id="213008" name="Oval 16"/>
          <p:cNvSpPr>
            <a:spLocks noChangeArrowheads="1"/>
          </p:cNvSpPr>
          <p:nvPr/>
        </p:nvSpPr>
        <p:spPr bwMode="auto">
          <a:xfrm>
            <a:off x="5380038" y="4412255"/>
            <a:ext cx="1008062" cy="287337"/>
          </a:xfrm>
          <a:prstGeom prst="ellipse">
            <a:avLst/>
          </a:prstGeom>
          <a:noFill/>
          <a:ln w="9525">
            <a:solidFill>
              <a:srgbClr val="FF3300"/>
            </a:solidFill>
            <a:prstDash val="dash"/>
            <a:round/>
            <a:headEnd/>
            <a:tailEnd/>
          </a:ln>
          <a:effectLst/>
        </p:spPr>
        <p:txBody>
          <a:bodyPr wrap="none" anchor="ctr"/>
          <a:lstStyle/>
          <a:p>
            <a:endParaRPr lang="zh-CN" altLang="en-US"/>
          </a:p>
        </p:txBody>
      </p:sp>
      <p:sp>
        <p:nvSpPr>
          <p:cNvPr id="213009" name="Line 17"/>
          <p:cNvSpPr>
            <a:spLocks noChangeShapeType="1"/>
          </p:cNvSpPr>
          <p:nvPr/>
        </p:nvSpPr>
        <p:spPr bwMode="auto">
          <a:xfrm>
            <a:off x="6443663" y="4528142"/>
            <a:ext cx="1081087" cy="0"/>
          </a:xfrm>
          <a:prstGeom prst="line">
            <a:avLst/>
          </a:prstGeom>
          <a:noFill/>
          <a:ln w="9525">
            <a:solidFill>
              <a:srgbClr val="FF3300"/>
            </a:solidFill>
            <a:prstDash val="dash"/>
            <a:round/>
            <a:headEnd/>
            <a:tailEnd type="triangle" w="med" len="med"/>
          </a:ln>
          <a:effectLst/>
        </p:spPr>
        <p:txBody>
          <a:bodyPr/>
          <a:lstStyle/>
          <a:p>
            <a:endParaRPr lang="zh-CN" altLang="en-US"/>
          </a:p>
        </p:txBody>
      </p:sp>
    </p:spTree>
    <p:extLst>
      <p:ext uri="{BB962C8B-B14F-4D97-AF65-F5344CB8AC3E}">
        <p14:creationId xmlns:p14="http://schemas.microsoft.com/office/powerpoint/2010/main" val="32425318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39552" y="692696"/>
            <a:ext cx="8229600" cy="1143000"/>
          </a:xfrm>
        </p:spPr>
        <p:txBody>
          <a:bodyPr/>
          <a:lstStyle/>
          <a:p>
            <a:r>
              <a:rPr lang="en-US" altLang="zh-CN" dirty="0" smtClean="0">
                <a:latin typeface="微软雅黑" pitchFamily="34" charset="-122"/>
                <a:ea typeface="微软雅黑" pitchFamily="34" charset="-122"/>
              </a:rPr>
              <a:t>Struts2 VS Struts1</a:t>
            </a:r>
            <a:endParaRPr lang="zh-CN" altLang="en-US" dirty="0">
              <a:latin typeface="微软雅黑" pitchFamily="34" charset="-122"/>
              <a:ea typeface="微软雅黑" pitchFamily="34" charset="-122"/>
            </a:endParaRPr>
          </a:p>
        </p:txBody>
      </p:sp>
      <p:sp>
        <p:nvSpPr>
          <p:cNvPr id="3" name="内容占位符 2"/>
          <p:cNvSpPr>
            <a:spLocks noGrp="1"/>
          </p:cNvSpPr>
          <p:nvPr>
            <p:ph idx="1"/>
          </p:nvPr>
        </p:nvSpPr>
        <p:spPr>
          <a:xfrm>
            <a:off x="395536" y="1844824"/>
            <a:ext cx="8352928" cy="4525963"/>
          </a:xfrm>
        </p:spPr>
        <p:txBody>
          <a:bodyPr/>
          <a:lstStyle/>
          <a:p>
            <a:r>
              <a:rPr lang="zh-CN" altLang="en-US" dirty="0" smtClean="0">
                <a:latin typeface="微软雅黑" pitchFamily="34" charset="-122"/>
                <a:ea typeface="微软雅黑" pitchFamily="34" charset="-122"/>
              </a:rPr>
              <a:t>在体系结构方面更优秀</a:t>
            </a:r>
            <a:r>
              <a:rPr lang="en-US" altLang="zh-CN" dirty="0" smtClean="0">
                <a:latin typeface="微软雅黑" pitchFamily="34" charset="-122"/>
                <a:ea typeface="微软雅黑" pitchFamily="34" charset="-122"/>
              </a:rPr>
              <a:t>:</a:t>
            </a:r>
          </a:p>
          <a:p>
            <a:pPr lvl="1"/>
            <a:r>
              <a:rPr lang="zh-CN" altLang="en-US" dirty="0" smtClean="0">
                <a:latin typeface="微软雅黑" pitchFamily="34" charset="-122"/>
                <a:ea typeface="微软雅黑" pitchFamily="34" charset="-122"/>
              </a:rPr>
              <a:t>类更少</a:t>
            </a:r>
            <a:r>
              <a:rPr lang="en-US" altLang="zh-CN" dirty="0" smtClean="0">
                <a:latin typeface="微软雅黑" pitchFamily="34" charset="-122"/>
                <a:ea typeface="微软雅黑" pitchFamily="34" charset="-122"/>
              </a:rPr>
              <a:t>, </a:t>
            </a:r>
            <a:r>
              <a:rPr lang="zh-CN" altLang="en-US" dirty="0" smtClean="0">
                <a:latin typeface="微软雅黑" pitchFamily="34" charset="-122"/>
                <a:ea typeface="微软雅黑" pitchFamily="34" charset="-122"/>
              </a:rPr>
              <a:t>更高效</a:t>
            </a:r>
            <a:r>
              <a:rPr lang="en-US" altLang="zh-CN" dirty="0" smtClean="0">
                <a:latin typeface="微软雅黑" pitchFamily="34" charset="-122"/>
                <a:ea typeface="微软雅黑" pitchFamily="34" charset="-122"/>
              </a:rPr>
              <a:t>:  </a:t>
            </a:r>
            <a:r>
              <a:rPr lang="zh-CN" altLang="en-US" dirty="0" smtClean="0">
                <a:latin typeface="微软雅黑" pitchFamily="34" charset="-122"/>
                <a:ea typeface="微软雅黑" pitchFamily="34" charset="-122"/>
              </a:rPr>
              <a:t>在 </a:t>
            </a:r>
            <a:r>
              <a:rPr lang="en-US" altLang="zh-CN" b="1" dirty="0" smtClean="0">
                <a:solidFill>
                  <a:srgbClr val="0000FF"/>
                </a:solidFill>
                <a:latin typeface="微软雅黑" pitchFamily="34" charset="-122"/>
                <a:ea typeface="微软雅黑" pitchFamily="34" charset="-122"/>
              </a:rPr>
              <a:t>Struts2 </a:t>
            </a:r>
            <a:r>
              <a:rPr lang="zh-CN" altLang="en-US" b="1" dirty="0" smtClean="0">
                <a:solidFill>
                  <a:srgbClr val="0000FF"/>
                </a:solidFill>
                <a:latin typeface="微软雅黑" pitchFamily="34" charset="-122"/>
                <a:ea typeface="微软雅黑" pitchFamily="34" charset="-122"/>
              </a:rPr>
              <a:t>中无需使用 “</a:t>
            </a:r>
            <a:r>
              <a:rPr lang="en-US" altLang="zh-CN" b="1" dirty="0" err="1" smtClean="0">
                <a:solidFill>
                  <a:srgbClr val="0000FF"/>
                </a:solidFill>
                <a:latin typeface="微软雅黑" pitchFamily="34" charset="-122"/>
                <a:ea typeface="微软雅黑" pitchFamily="34" charset="-122"/>
              </a:rPr>
              <a:t>ActionForm</a:t>
            </a:r>
            <a:r>
              <a:rPr lang="en-US" altLang="zh-CN" b="1" dirty="0" smtClean="0">
                <a:solidFill>
                  <a:srgbClr val="0000FF"/>
                </a:solidFill>
                <a:latin typeface="微软雅黑" pitchFamily="34" charset="-122"/>
                <a:ea typeface="微软雅黑" pitchFamily="34" charset="-122"/>
              </a:rPr>
              <a:t>” </a:t>
            </a:r>
            <a:r>
              <a:rPr lang="zh-CN" altLang="en-US" b="1" dirty="0" smtClean="0">
                <a:solidFill>
                  <a:srgbClr val="0000FF"/>
                </a:solidFill>
                <a:latin typeface="微软雅黑" pitchFamily="34" charset="-122"/>
                <a:ea typeface="微软雅黑" pitchFamily="34" charset="-122"/>
              </a:rPr>
              <a:t>来封装请求参数</a:t>
            </a:r>
            <a:r>
              <a:rPr lang="en-US" altLang="zh-CN" dirty="0" smtClean="0">
                <a:solidFill>
                  <a:srgbClr val="0000FF"/>
                </a:solidFill>
                <a:latin typeface="微软雅黑" pitchFamily="34" charset="-122"/>
                <a:ea typeface="微软雅黑" pitchFamily="34" charset="-122"/>
              </a:rPr>
              <a:t>. </a:t>
            </a:r>
          </a:p>
          <a:p>
            <a:pPr lvl="1"/>
            <a:r>
              <a:rPr lang="zh-CN" altLang="en-US" dirty="0" smtClean="0">
                <a:latin typeface="微软雅黑" pitchFamily="34" charset="-122"/>
                <a:ea typeface="微软雅黑" pitchFamily="34" charset="-122"/>
              </a:rPr>
              <a:t>扩展更容易</a:t>
            </a:r>
            <a:r>
              <a:rPr lang="en-US" altLang="zh-CN" dirty="0" smtClean="0">
                <a:latin typeface="微软雅黑" pitchFamily="34" charset="-122"/>
                <a:ea typeface="微软雅黑" pitchFamily="34" charset="-122"/>
              </a:rPr>
              <a:t>:  Struts2 </a:t>
            </a:r>
            <a:r>
              <a:rPr lang="zh-CN" altLang="en-US" dirty="0" smtClean="0">
                <a:latin typeface="微软雅黑" pitchFamily="34" charset="-122"/>
                <a:ea typeface="微软雅黑" pitchFamily="34" charset="-122"/>
              </a:rPr>
              <a:t>通过</a:t>
            </a:r>
            <a:r>
              <a:rPr lang="zh-CN" altLang="en-US" b="1" dirty="0" smtClean="0">
                <a:solidFill>
                  <a:srgbClr val="0000FF"/>
                </a:solidFill>
                <a:latin typeface="微软雅黑" pitchFamily="34" charset="-122"/>
                <a:ea typeface="微软雅黑" pitchFamily="34" charset="-122"/>
              </a:rPr>
              <a:t>拦截器</a:t>
            </a:r>
            <a:r>
              <a:rPr lang="zh-CN" altLang="en-US" dirty="0" smtClean="0">
                <a:latin typeface="微软雅黑" pitchFamily="34" charset="-122"/>
                <a:ea typeface="微软雅黑" pitchFamily="34" charset="-122"/>
              </a:rPr>
              <a:t>完成了框架的大部分工作</a:t>
            </a:r>
            <a:r>
              <a:rPr lang="en-US" altLang="zh-CN" dirty="0" smtClean="0">
                <a:latin typeface="微软雅黑" pitchFamily="34" charset="-122"/>
                <a:ea typeface="微软雅黑" pitchFamily="34" charset="-122"/>
              </a:rPr>
              <a:t>. </a:t>
            </a:r>
            <a:r>
              <a:rPr lang="zh-CN" altLang="en-US" dirty="0" smtClean="0">
                <a:latin typeface="微软雅黑" pitchFamily="34" charset="-122"/>
                <a:ea typeface="微软雅黑" pitchFamily="34" charset="-122"/>
              </a:rPr>
              <a:t>在 </a:t>
            </a:r>
            <a:r>
              <a:rPr lang="en-US" altLang="zh-CN" dirty="0" smtClean="0">
                <a:latin typeface="微软雅黑" pitchFamily="34" charset="-122"/>
                <a:ea typeface="微软雅黑" pitchFamily="34" charset="-122"/>
              </a:rPr>
              <a:t>Struts2 </a:t>
            </a:r>
            <a:r>
              <a:rPr lang="zh-CN" altLang="en-US" dirty="0" smtClean="0">
                <a:latin typeface="微软雅黑" pitchFamily="34" charset="-122"/>
                <a:ea typeface="微软雅黑" pitchFamily="34" charset="-122"/>
              </a:rPr>
              <a:t>中</a:t>
            </a:r>
            <a:r>
              <a:rPr lang="zh-CN" altLang="en-US" b="1" dirty="0" smtClean="0">
                <a:solidFill>
                  <a:srgbClr val="0000FF"/>
                </a:solidFill>
                <a:latin typeface="微软雅黑" pitchFamily="34" charset="-122"/>
                <a:ea typeface="微软雅黑" pitchFamily="34" charset="-122"/>
              </a:rPr>
              <a:t>插入一个拦截器</a:t>
            </a:r>
            <a:r>
              <a:rPr lang="zh-CN" altLang="en-US" dirty="0" smtClean="0">
                <a:latin typeface="微软雅黑" pitchFamily="34" charset="-122"/>
                <a:ea typeface="微软雅黑" pitchFamily="34" charset="-122"/>
              </a:rPr>
              <a:t>对象相当简便易行</a:t>
            </a:r>
            <a:r>
              <a:rPr lang="en-US" altLang="zh-CN" dirty="0" smtClean="0">
                <a:latin typeface="微软雅黑" pitchFamily="34" charset="-122"/>
                <a:ea typeface="微软雅黑" pitchFamily="34" charset="-122"/>
              </a:rPr>
              <a:t>. </a:t>
            </a:r>
          </a:p>
          <a:p>
            <a:r>
              <a:rPr lang="zh-CN" altLang="en-US" dirty="0" smtClean="0">
                <a:latin typeface="微软雅黑" pitchFamily="34" charset="-122"/>
                <a:ea typeface="微软雅黑" pitchFamily="34" charset="-122"/>
              </a:rPr>
              <a:t>更容易测试</a:t>
            </a:r>
            <a:r>
              <a:rPr lang="en-US" altLang="zh-CN" dirty="0" smtClean="0">
                <a:latin typeface="微软雅黑" pitchFamily="34" charset="-122"/>
                <a:ea typeface="微软雅黑" pitchFamily="34" charset="-122"/>
              </a:rPr>
              <a:t>:</a:t>
            </a:r>
          </a:p>
          <a:p>
            <a:pPr lvl="1"/>
            <a:r>
              <a:rPr lang="zh-CN" altLang="en-US" b="1" dirty="0" smtClean="0">
                <a:solidFill>
                  <a:srgbClr val="0000FF"/>
                </a:solidFill>
                <a:latin typeface="微软雅黑" pitchFamily="34" charset="-122"/>
                <a:ea typeface="微软雅黑" pitchFamily="34" charset="-122"/>
              </a:rPr>
              <a:t>即使不使用浏览器</a:t>
            </a:r>
            <a:r>
              <a:rPr lang="zh-CN" altLang="en-US" dirty="0" smtClean="0">
                <a:latin typeface="微软雅黑" pitchFamily="34" charset="-122"/>
                <a:ea typeface="微软雅黑" pitchFamily="34" charset="-122"/>
              </a:rPr>
              <a:t>也可以对基于 </a:t>
            </a:r>
            <a:r>
              <a:rPr lang="en-US" altLang="zh-CN" dirty="0" smtClean="0">
                <a:latin typeface="微软雅黑" pitchFamily="34" charset="-122"/>
                <a:ea typeface="微软雅黑" pitchFamily="34" charset="-122"/>
              </a:rPr>
              <a:t>Struts2 </a:t>
            </a:r>
            <a:r>
              <a:rPr lang="zh-CN" altLang="en-US" dirty="0" smtClean="0">
                <a:latin typeface="微软雅黑" pitchFamily="34" charset="-122"/>
                <a:ea typeface="微软雅黑" pitchFamily="34" charset="-122"/>
              </a:rPr>
              <a:t>的应用进行测试</a:t>
            </a:r>
          </a:p>
        </p:txBody>
      </p:sp>
    </p:spTree>
    <p:extLst>
      <p:ext uri="{BB962C8B-B14F-4D97-AF65-F5344CB8AC3E}">
        <p14:creationId xmlns:p14="http://schemas.microsoft.com/office/powerpoint/2010/main" val="2384813014"/>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Rectangle 2"/>
          <p:cNvSpPr>
            <a:spLocks noGrp="1" noChangeArrowheads="1"/>
          </p:cNvSpPr>
          <p:nvPr>
            <p:ph type="title"/>
          </p:nvPr>
        </p:nvSpPr>
        <p:spPr>
          <a:xfrm>
            <a:off x="827584" y="701824"/>
            <a:ext cx="7772400" cy="1143000"/>
          </a:xfrm>
        </p:spPr>
        <p:txBody>
          <a:bodyPr/>
          <a:lstStyle/>
          <a:p>
            <a:r>
              <a:rPr lang="en-US" altLang="zh-CN" dirty="0">
                <a:latin typeface="微软雅黑" pitchFamily="34" charset="-122"/>
                <a:ea typeface="微软雅黑" pitchFamily="34" charset="-122"/>
              </a:rPr>
              <a:t>list, </a:t>
            </a:r>
            <a:r>
              <a:rPr lang="en-US" altLang="zh-CN" dirty="0" err="1">
                <a:latin typeface="微软雅黑" pitchFamily="34" charset="-122"/>
                <a:ea typeface="微软雅黑" pitchFamily="34" charset="-122"/>
              </a:rPr>
              <a:t>listKey</a:t>
            </a:r>
            <a:r>
              <a:rPr lang="en-US" altLang="zh-CN" dirty="0">
                <a:latin typeface="微软雅黑" pitchFamily="34" charset="-122"/>
                <a:ea typeface="微软雅黑" pitchFamily="34" charset="-122"/>
              </a:rPr>
              <a:t> </a:t>
            </a:r>
            <a:r>
              <a:rPr lang="zh-CN" altLang="en-US" dirty="0">
                <a:latin typeface="微软雅黑" pitchFamily="34" charset="-122"/>
                <a:ea typeface="微软雅黑" pitchFamily="34" charset="-122"/>
              </a:rPr>
              <a:t>和 </a:t>
            </a:r>
            <a:r>
              <a:rPr lang="en-US" altLang="zh-CN" dirty="0" err="1">
                <a:latin typeface="微软雅黑" pitchFamily="34" charset="-122"/>
                <a:ea typeface="微软雅黑" pitchFamily="34" charset="-122"/>
              </a:rPr>
              <a:t>listValue</a:t>
            </a:r>
            <a:r>
              <a:rPr lang="en-US" altLang="zh-CN" dirty="0">
                <a:latin typeface="微软雅黑" pitchFamily="34" charset="-122"/>
                <a:ea typeface="微软雅黑" pitchFamily="34" charset="-122"/>
              </a:rPr>
              <a:t> </a:t>
            </a:r>
            <a:r>
              <a:rPr lang="zh-CN" altLang="en-US" dirty="0">
                <a:latin typeface="微软雅黑" pitchFamily="34" charset="-122"/>
                <a:ea typeface="微软雅黑" pitchFamily="34" charset="-122"/>
              </a:rPr>
              <a:t>属性</a:t>
            </a:r>
          </a:p>
        </p:txBody>
      </p:sp>
      <p:sp>
        <p:nvSpPr>
          <p:cNvPr id="214019" name="Rectangle 3"/>
          <p:cNvSpPr>
            <a:spLocks noGrp="1" noChangeArrowheads="1"/>
          </p:cNvSpPr>
          <p:nvPr>
            <p:ph type="body" idx="1"/>
          </p:nvPr>
        </p:nvSpPr>
        <p:spPr>
          <a:xfrm>
            <a:off x="323850" y="1776313"/>
            <a:ext cx="8351838" cy="4114800"/>
          </a:xfrm>
        </p:spPr>
        <p:txBody>
          <a:bodyPr/>
          <a:lstStyle/>
          <a:p>
            <a:r>
              <a:rPr lang="zh-CN" altLang="en-US" sz="2400" dirty="0" smtClean="0">
                <a:latin typeface="微软雅黑" pitchFamily="34" charset="-122"/>
                <a:ea typeface="微软雅黑" pitchFamily="34" charset="-122"/>
              </a:rPr>
              <a:t>示例</a:t>
            </a:r>
            <a:r>
              <a:rPr lang="en-US" altLang="zh-CN" sz="2400" dirty="0" smtClean="0">
                <a:latin typeface="微软雅黑" pitchFamily="34" charset="-122"/>
                <a:ea typeface="微软雅黑" pitchFamily="34" charset="-122"/>
              </a:rPr>
              <a:t>: </a:t>
            </a:r>
            <a:endParaRPr lang="en-US" altLang="zh-CN" sz="2400" dirty="0">
              <a:latin typeface="微软雅黑" pitchFamily="34" charset="-122"/>
              <a:ea typeface="微软雅黑" pitchFamily="34" charset="-122"/>
            </a:endParaRPr>
          </a:p>
        </p:txBody>
      </p:sp>
      <p:pic>
        <p:nvPicPr>
          <p:cNvPr id="214020" name="Picture 4"/>
          <p:cNvPicPr>
            <a:picLocks noChangeAspect="1" noChangeArrowheads="1"/>
          </p:cNvPicPr>
          <p:nvPr/>
        </p:nvPicPr>
        <p:blipFill>
          <a:blip r:embed="rId2"/>
          <a:srcRect/>
          <a:stretch>
            <a:fillRect/>
          </a:stretch>
        </p:blipFill>
        <p:spPr bwMode="auto">
          <a:xfrm>
            <a:off x="755650" y="2352576"/>
            <a:ext cx="5048250" cy="238125"/>
          </a:xfrm>
          <a:prstGeom prst="rect">
            <a:avLst/>
          </a:prstGeom>
          <a:noFill/>
          <a:ln w="9525">
            <a:noFill/>
            <a:miter lim="800000"/>
            <a:headEnd/>
            <a:tailEnd/>
          </a:ln>
          <a:effectLst/>
        </p:spPr>
      </p:pic>
      <p:sp>
        <p:nvSpPr>
          <p:cNvPr id="214021" name="Line 5"/>
          <p:cNvSpPr>
            <a:spLocks noChangeShapeType="1"/>
          </p:cNvSpPr>
          <p:nvPr/>
        </p:nvSpPr>
        <p:spPr bwMode="auto">
          <a:xfrm>
            <a:off x="1187450" y="2579588"/>
            <a:ext cx="0" cy="360363"/>
          </a:xfrm>
          <a:prstGeom prst="line">
            <a:avLst/>
          </a:prstGeom>
          <a:noFill/>
          <a:ln w="9525">
            <a:solidFill>
              <a:schemeClr val="tx1"/>
            </a:solidFill>
            <a:round/>
            <a:headEnd/>
            <a:tailEnd type="triangle" w="med" len="med"/>
          </a:ln>
          <a:effectLst/>
        </p:spPr>
        <p:txBody>
          <a:bodyPr/>
          <a:lstStyle/>
          <a:p>
            <a:endParaRPr lang="zh-CN" altLang="en-US"/>
          </a:p>
        </p:txBody>
      </p:sp>
      <p:pic>
        <p:nvPicPr>
          <p:cNvPr id="214022" name="Picture 6"/>
          <p:cNvPicPr>
            <a:picLocks noChangeAspect="1" noChangeArrowheads="1"/>
          </p:cNvPicPr>
          <p:nvPr/>
        </p:nvPicPr>
        <p:blipFill>
          <a:blip r:embed="rId3"/>
          <a:srcRect/>
          <a:stretch>
            <a:fillRect/>
          </a:stretch>
        </p:blipFill>
        <p:spPr bwMode="auto">
          <a:xfrm>
            <a:off x="815975" y="3011388"/>
            <a:ext cx="4286250" cy="904875"/>
          </a:xfrm>
          <a:prstGeom prst="rect">
            <a:avLst/>
          </a:prstGeom>
          <a:noFill/>
          <a:ln w="9525">
            <a:noFill/>
            <a:miter lim="800000"/>
            <a:headEnd/>
            <a:tailEnd/>
          </a:ln>
          <a:effectLst/>
        </p:spPr>
      </p:pic>
      <p:pic>
        <p:nvPicPr>
          <p:cNvPr id="214023" name="Picture 7"/>
          <p:cNvPicPr>
            <a:picLocks noChangeAspect="1" noChangeArrowheads="1"/>
          </p:cNvPicPr>
          <p:nvPr/>
        </p:nvPicPr>
        <p:blipFill>
          <a:blip r:embed="rId4"/>
          <a:srcRect/>
          <a:stretch>
            <a:fillRect/>
          </a:stretch>
        </p:blipFill>
        <p:spPr bwMode="auto">
          <a:xfrm>
            <a:off x="827088" y="4295676"/>
            <a:ext cx="6305550" cy="276225"/>
          </a:xfrm>
          <a:prstGeom prst="rect">
            <a:avLst/>
          </a:prstGeom>
          <a:noFill/>
          <a:ln w="9525">
            <a:noFill/>
            <a:miter lim="800000"/>
            <a:headEnd/>
            <a:tailEnd/>
          </a:ln>
          <a:effectLst/>
        </p:spPr>
      </p:pic>
      <p:pic>
        <p:nvPicPr>
          <p:cNvPr id="214024" name="Picture 8"/>
          <p:cNvPicPr>
            <a:picLocks noChangeAspect="1" noChangeArrowheads="1"/>
          </p:cNvPicPr>
          <p:nvPr/>
        </p:nvPicPr>
        <p:blipFill>
          <a:blip r:embed="rId5"/>
          <a:srcRect/>
          <a:stretch>
            <a:fillRect/>
          </a:stretch>
        </p:blipFill>
        <p:spPr bwMode="auto">
          <a:xfrm>
            <a:off x="900113" y="5087838"/>
            <a:ext cx="3800475" cy="933450"/>
          </a:xfrm>
          <a:prstGeom prst="rect">
            <a:avLst/>
          </a:prstGeom>
          <a:noFill/>
          <a:ln w="9525">
            <a:noFill/>
            <a:miter lim="800000"/>
            <a:headEnd/>
            <a:tailEnd/>
          </a:ln>
          <a:effectLst/>
        </p:spPr>
      </p:pic>
      <p:sp>
        <p:nvSpPr>
          <p:cNvPr id="214025" name="Line 9"/>
          <p:cNvSpPr>
            <a:spLocks noChangeShapeType="1"/>
          </p:cNvSpPr>
          <p:nvPr/>
        </p:nvSpPr>
        <p:spPr bwMode="auto">
          <a:xfrm>
            <a:off x="1187450" y="4617938"/>
            <a:ext cx="0" cy="360363"/>
          </a:xfrm>
          <a:prstGeom prst="line">
            <a:avLst/>
          </a:prstGeom>
          <a:noFill/>
          <a:ln w="9525">
            <a:solidFill>
              <a:schemeClr val="tx1"/>
            </a:solidFill>
            <a:round/>
            <a:headEnd/>
            <a:tailEnd type="triangle" w="med" len="med"/>
          </a:ln>
          <a:effectLst/>
        </p:spPr>
        <p:txBody>
          <a:bodyPr/>
          <a:lstStyle/>
          <a:p>
            <a:endParaRPr lang="zh-CN" altLang="en-US"/>
          </a:p>
        </p:txBody>
      </p:sp>
    </p:spTree>
    <p:extLst>
      <p:ext uri="{BB962C8B-B14F-4D97-AF65-F5344CB8AC3E}">
        <p14:creationId xmlns:p14="http://schemas.microsoft.com/office/powerpoint/2010/main" val="409953242"/>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0" name="Rectangle 10"/>
          <p:cNvSpPr>
            <a:spLocks noGrp="1" noChangeArrowheads="1"/>
          </p:cNvSpPr>
          <p:nvPr>
            <p:ph type="title"/>
          </p:nvPr>
        </p:nvSpPr>
        <p:spPr>
          <a:xfrm>
            <a:off x="832048" y="701824"/>
            <a:ext cx="7772400" cy="1143000"/>
          </a:xfrm>
          <a:noFill/>
          <a:ln/>
        </p:spPr>
        <p:txBody>
          <a:bodyPr/>
          <a:lstStyle/>
          <a:p>
            <a:r>
              <a:rPr lang="en-US" altLang="zh-CN" dirty="0">
                <a:latin typeface="微软雅黑" pitchFamily="34" charset="-122"/>
                <a:ea typeface="微软雅黑" pitchFamily="34" charset="-122"/>
              </a:rPr>
              <a:t>list, </a:t>
            </a:r>
            <a:r>
              <a:rPr lang="en-US" altLang="zh-CN" dirty="0" err="1">
                <a:latin typeface="微软雅黑" pitchFamily="34" charset="-122"/>
                <a:ea typeface="微软雅黑" pitchFamily="34" charset="-122"/>
              </a:rPr>
              <a:t>listKey</a:t>
            </a:r>
            <a:r>
              <a:rPr lang="en-US" altLang="zh-CN" dirty="0">
                <a:latin typeface="微软雅黑" pitchFamily="34" charset="-122"/>
                <a:ea typeface="微软雅黑" pitchFamily="34" charset="-122"/>
              </a:rPr>
              <a:t> </a:t>
            </a:r>
            <a:r>
              <a:rPr lang="zh-CN" altLang="en-US" dirty="0">
                <a:latin typeface="微软雅黑" pitchFamily="34" charset="-122"/>
                <a:ea typeface="微软雅黑" pitchFamily="34" charset="-122"/>
              </a:rPr>
              <a:t>和 </a:t>
            </a:r>
            <a:r>
              <a:rPr lang="en-US" altLang="zh-CN" dirty="0" err="1">
                <a:latin typeface="微软雅黑" pitchFamily="34" charset="-122"/>
                <a:ea typeface="微软雅黑" pitchFamily="34" charset="-122"/>
              </a:rPr>
              <a:t>listValue</a:t>
            </a:r>
            <a:r>
              <a:rPr lang="en-US" altLang="zh-CN" dirty="0">
                <a:latin typeface="微软雅黑" pitchFamily="34" charset="-122"/>
                <a:ea typeface="微软雅黑" pitchFamily="34" charset="-122"/>
              </a:rPr>
              <a:t> </a:t>
            </a:r>
            <a:r>
              <a:rPr lang="zh-CN" altLang="en-US" dirty="0">
                <a:latin typeface="微软雅黑" pitchFamily="34" charset="-122"/>
                <a:ea typeface="微软雅黑" pitchFamily="34" charset="-122"/>
              </a:rPr>
              <a:t>属性</a:t>
            </a:r>
          </a:p>
        </p:txBody>
      </p:sp>
      <p:sp>
        <p:nvSpPr>
          <p:cNvPr id="215051" name="Rectangle 11"/>
          <p:cNvSpPr>
            <a:spLocks noGrp="1" noChangeArrowheads="1"/>
          </p:cNvSpPr>
          <p:nvPr>
            <p:ph type="body" idx="1"/>
          </p:nvPr>
        </p:nvSpPr>
        <p:spPr>
          <a:xfrm>
            <a:off x="323850" y="1834480"/>
            <a:ext cx="8351838" cy="4114800"/>
          </a:xfrm>
          <a:noFill/>
          <a:ln/>
        </p:spPr>
        <p:txBody>
          <a:bodyPr/>
          <a:lstStyle/>
          <a:p>
            <a:r>
              <a:rPr lang="zh-CN" altLang="en-US" sz="2400" dirty="0">
                <a:latin typeface="微软雅黑" pitchFamily="34" charset="-122"/>
                <a:ea typeface="微软雅黑" pitchFamily="34" charset="-122"/>
              </a:rPr>
              <a:t>赋值为一个</a:t>
            </a:r>
            <a:r>
              <a:rPr lang="en-US" altLang="zh-CN" sz="2400" dirty="0">
                <a:latin typeface="微软雅黑" pitchFamily="34" charset="-122"/>
                <a:ea typeface="微软雅黑" pitchFamily="34" charset="-122"/>
              </a:rPr>
              <a:t>Map: </a:t>
            </a:r>
          </a:p>
          <a:p>
            <a:endParaRPr lang="en-US" altLang="zh-CN" sz="2400" dirty="0">
              <a:latin typeface="微软雅黑" pitchFamily="34" charset="-122"/>
              <a:ea typeface="微软雅黑" pitchFamily="34" charset="-122"/>
            </a:endParaRPr>
          </a:p>
          <a:p>
            <a:endParaRPr lang="en-US" altLang="zh-CN" sz="2400" dirty="0">
              <a:latin typeface="微软雅黑" pitchFamily="34" charset="-122"/>
              <a:ea typeface="微软雅黑" pitchFamily="34" charset="-122"/>
            </a:endParaRPr>
          </a:p>
          <a:p>
            <a:endParaRPr lang="en-US" altLang="zh-CN" sz="2400" dirty="0">
              <a:latin typeface="微软雅黑" pitchFamily="34" charset="-122"/>
              <a:ea typeface="微软雅黑" pitchFamily="34" charset="-122"/>
            </a:endParaRPr>
          </a:p>
          <a:p>
            <a:endParaRPr lang="en-US" altLang="zh-CN" sz="2400" dirty="0" smtClean="0">
              <a:latin typeface="微软雅黑" pitchFamily="34" charset="-122"/>
              <a:ea typeface="微软雅黑" pitchFamily="34" charset="-122"/>
            </a:endParaRPr>
          </a:p>
          <a:p>
            <a:r>
              <a:rPr lang="zh-CN" altLang="en-US" sz="2400" dirty="0" smtClean="0">
                <a:latin typeface="微软雅黑" pitchFamily="34" charset="-122"/>
                <a:ea typeface="微软雅黑" pitchFamily="34" charset="-122"/>
              </a:rPr>
              <a:t>赋值</a:t>
            </a:r>
            <a:r>
              <a:rPr lang="zh-CN" altLang="en-US" sz="2400" dirty="0">
                <a:latin typeface="微软雅黑" pitchFamily="34" charset="-122"/>
                <a:ea typeface="微软雅黑" pitchFamily="34" charset="-122"/>
              </a:rPr>
              <a:t>为一个 </a:t>
            </a:r>
            <a:r>
              <a:rPr lang="en-US" altLang="zh-CN" sz="2400" dirty="0">
                <a:latin typeface="微软雅黑" pitchFamily="34" charset="-122"/>
                <a:ea typeface="微软雅黑" pitchFamily="34" charset="-122"/>
              </a:rPr>
              <a:t>Collection(</a:t>
            </a:r>
            <a:r>
              <a:rPr lang="zh-CN" altLang="en-US" sz="2400" dirty="0">
                <a:latin typeface="微软雅黑" pitchFamily="34" charset="-122"/>
                <a:ea typeface="微软雅黑" pitchFamily="34" charset="-122"/>
              </a:rPr>
              <a:t>或一个对象数组</a:t>
            </a:r>
            <a:r>
              <a:rPr lang="en-US" altLang="zh-CN" sz="2400" dirty="0">
                <a:latin typeface="微软雅黑" pitchFamily="34" charset="-122"/>
                <a:ea typeface="微软雅黑" pitchFamily="34" charset="-122"/>
              </a:rPr>
              <a:t>): </a:t>
            </a:r>
            <a:r>
              <a:rPr lang="zh-CN" altLang="en-US" sz="2400" dirty="0">
                <a:latin typeface="微软雅黑" pitchFamily="34" charset="-122"/>
                <a:ea typeface="微软雅黑" pitchFamily="34" charset="-122"/>
              </a:rPr>
              <a:t>把数组或 </a:t>
            </a:r>
            <a:r>
              <a:rPr lang="en-US" altLang="zh-CN" sz="2400" dirty="0">
                <a:latin typeface="微软雅黑" pitchFamily="34" charset="-122"/>
                <a:ea typeface="微软雅黑" pitchFamily="34" charset="-122"/>
              </a:rPr>
              <a:t>Collection </a:t>
            </a:r>
            <a:r>
              <a:rPr lang="zh-CN" altLang="en-US" sz="2400" dirty="0">
                <a:latin typeface="微软雅黑" pitchFamily="34" charset="-122"/>
                <a:ea typeface="微软雅黑" pitchFamily="34" charset="-122"/>
              </a:rPr>
              <a:t>赋值给 </a:t>
            </a:r>
            <a:r>
              <a:rPr lang="en-US" altLang="zh-CN" sz="2400" dirty="0">
                <a:latin typeface="微软雅黑" pitchFamily="34" charset="-122"/>
                <a:ea typeface="微软雅黑" pitchFamily="34" charset="-122"/>
              </a:rPr>
              <a:t>list </a:t>
            </a:r>
            <a:r>
              <a:rPr lang="zh-CN" altLang="en-US" sz="2400" dirty="0">
                <a:latin typeface="微软雅黑" pitchFamily="34" charset="-122"/>
                <a:ea typeface="微软雅黑" pitchFamily="34" charset="-122"/>
              </a:rPr>
              <a:t>属性</a:t>
            </a:r>
            <a:r>
              <a:rPr lang="en-US" altLang="zh-CN" sz="2400" dirty="0">
                <a:latin typeface="微软雅黑" pitchFamily="34" charset="-122"/>
                <a:ea typeface="微软雅黑" pitchFamily="34" charset="-122"/>
              </a:rPr>
              <a:t>, </a:t>
            </a:r>
            <a:r>
              <a:rPr lang="zh-CN" altLang="en-US" sz="2400" dirty="0">
                <a:latin typeface="微软雅黑" pitchFamily="34" charset="-122"/>
                <a:ea typeface="微软雅黑" pitchFamily="34" charset="-122"/>
              </a:rPr>
              <a:t>把用来提供选项值的对象属性赋给 </a:t>
            </a:r>
            <a:r>
              <a:rPr lang="en-US" altLang="zh-CN" sz="2400" dirty="0" err="1">
                <a:latin typeface="微软雅黑" pitchFamily="34" charset="-122"/>
                <a:ea typeface="微软雅黑" pitchFamily="34" charset="-122"/>
              </a:rPr>
              <a:t>listKey</a:t>
            </a:r>
            <a:r>
              <a:rPr lang="en-US" altLang="zh-CN" sz="2400" dirty="0">
                <a:latin typeface="微软雅黑" pitchFamily="34" charset="-122"/>
                <a:ea typeface="微软雅黑" pitchFamily="34" charset="-122"/>
              </a:rPr>
              <a:t> </a:t>
            </a:r>
            <a:r>
              <a:rPr lang="zh-CN" altLang="en-US" sz="2400" dirty="0">
                <a:latin typeface="微软雅黑" pitchFamily="34" charset="-122"/>
                <a:ea typeface="微软雅黑" pitchFamily="34" charset="-122"/>
              </a:rPr>
              <a:t>属性</a:t>
            </a:r>
            <a:r>
              <a:rPr lang="en-US" altLang="zh-CN" sz="2400" dirty="0">
                <a:latin typeface="微软雅黑" pitchFamily="34" charset="-122"/>
                <a:ea typeface="微软雅黑" pitchFamily="34" charset="-122"/>
              </a:rPr>
              <a:t>, </a:t>
            </a:r>
            <a:r>
              <a:rPr lang="zh-CN" altLang="en-US" sz="2400" dirty="0">
                <a:latin typeface="微软雅黑" pitchFamily="34" charset="-122"/>
                <a:ea typeface="微软雅黑" pitchFamily="34" charset="-122"/>
              </a:rPr>
              <a:t>把用来提供选项行标的对象属性赋给 </a:t>
            </a:r>
            <a:r>
              <a:rPr lang="en-US" altLang="zh-CN" sz="2400" dirty="0" err="1">
                <a:latin typeface="微软雅黑" pitchFamily="34" charset="-122"/>
                <a:ea typeface="微软雅黑" pitchFamily="34" charset="-122"/>
              </a:rPr>
              <a:t>listValue</a:t>
            </a:r>
            <a:r>
              <a:rPr lang="en-US" altLang="zh-CN" sz="2400" dirty="0">
                <a:latin typeface="微软雅黑" pitchFamily="34" charset="-122"/>
                <a:ea typeface="微软雅黑" pitchFamily="34" charset="-122"/>
              </a:rPr>
              <a:t> </a:t>
            </a:r>
            <a:r>
              <a:rPr lang="zh-CN" altLang="en-US" sz="2400" dirty="0">
                <a:latin typeface="微软雅黑" pitchFamily="34" charset="-122"/>
                <a:ea typeface="微软雅黑" pitchFamily="34" charset="-122"/>
              </a:rPr>
              <a:t>属性</a:t>
            </a:r>
          </a:p>
        </p:txBody>
      </p:sp>
      <p:pic>
        <p:nvPicPr>
          <p:cNvPr id="215052" name="Picture 12"/>
          <p:cNvPicPr>
            <a:picLocks noChangeAspect="1" noChangeArrowheads="1"/>
          </p:cNvPicPr>
          <p:nvPr/>
        </p:nvPicPr>
        <p:blipFill>
          <a:blip r:embed="rId2"/>
          <a:srcRect/>
          <a:stretch>
            <a:fillRect/>
          </a:stretch>
        </p:blipFill>
        <p:spPr bwMode="auto">
          <a:xfrm>
            <a:off x="755650" y="2410743"/>
            <a:ext cx="5915025" cy="781050"/>
          </a:xfrm>
          <a:prstGeom prst="rect">
            <a:avLst/>
          </a:prstGeom>
          <a:noFill/>
          <a:ln w="9525">
            <a:noFill/>
            <a:miter lim="800000"/>
            <a:headEnd/>
            <a:tailEnd/>
          </a:ln>
          <a:effectLst/>
        </p:spPr>
      </p:pic>
      <p:pic>
        <p:nvPicPr>
          <p:cNvPr id="215053" name="Picture 13"/>
          <p:cNvPicPr>
            <a:picLocks noChangeAspect="1" noChangeArrowheads="1"/>
          </p:cNvPicPr>
          <p:nvPr/>
        </p:nvPicPr>
        <p:blipFill>
          <a:blip r:embed="rId3"/>
          <a:srcRect/>
          <a:stretch>
            <a:fillRect/>
          </a:stretch>
        </p:blipFill>
        <p:spPr bwMode="auto">
          <a:xfrm>
            <a:off x="785786" y="3406116"/>
            <a:ext cx="2486025" cy="228600"/>
          </a:xfrm>
          <a:prstGeom prst="rect">
            <a:avLst/>
          </a:prstGeom>
          <a:noFill/>
          <a:ln w="9525">
            <a:noFill/>
            <a:miter lim="800000"/>
            <a:headEnd/>
            <a:tailEnd/>
          </a:ln>
          <a:effectLst/>
        </p:spPr>
      </p:pic>
      <p:pic>
        <p:nvPicPr>
          <p:cNvPr id="215054" name="Picture 14"/>
          <p:cNvPicPr>
            <a:picLocks noChangeAspect="1" noChangeArrowheads="1"/>
          </p:cNvPicPr>
          <p:nvPr/>
        </p:nvPicPr>
        <p:blipFill>
          <a:blip r:embed="rId4"/>
          <a:srcRect/>
          <a:stretch>
            <a:fillRect/>
          </a:stretch>
        </p:blipFill>
        <p:spPr bwMode="auto">
          <a:xfrm>
            <a:off x="755650" y="5733256"/>
            <a:ext cx="5438775" cy="266700"/>
          </a:xfrm>
          <a:prstGeom prst="rect">
            <a:avLst/>
          </a:prstGeom>
          <a:noFill/>
          <a:ln w="9525">
            <a:noFill/>
            <a:miter lim="800000"/>
            <a:headEnd/>
            <a:tailEnd/>
          </a:ln>
          <a:effectLst/>
        </p:spPr>
      </p:pic>
    </p:spTree>
    <p:extLst>
      <p:ext uri="{BB962C8B-B14F-4D97-AF65-F5344CB8AC3E}">
        <p14:creationId xmlns:p14="http://schemas.microsoft.com/office/powerpoint/2010/main" val="3828398230"/>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467544" y="3266744"/>
            <a:ext cx="4543425" cy="1438275"/>
          </a:xfrm>
          <a:prstGeom prst="rect">
            <a:avLst/>
          </a:prstGeom>
          <a:noFill/>
          <a:ln w="9525">
            <a:noFill/>
            <a:miter lim="800000"/>
            <a:headEnd/>
            <a:tailEnd/>
          </a:ln>
          <a:effectLst/>
        </p:spPr>
      </p:pic>
      <p:pic>
        <p:nvPicPr>
          <p:cNvPr id="1027" name="Picture 3"/>
          <p:cNvPicPr>
            <a:picLocks noChangeAspect="1" noChangeArrowheads="1"/>
          </p:cNvPicPr>
          <p:nvPr/>
        </p:nvPicPr>
        <p:blipFill>
          <a:blip r:embed="rId3"/>
          <a:srcRect/>
          <a:stretch>
            <a:fillRect/>
          </a:stretch>
        </p:blipFill>
        <p:spPr bwMode="auto">
          <a:xfrm>
            <a:off x="467544" y="980728"/>
            <a:ext cx="5400675" cy="1600200"/>
          </a:xfrm>
          <a:prstGeom prst="rect">
            <a:avLst/>
          </a:prstGeom>
          <a:noFill/>
          <a:ln w="9525">
            <a:noFill/>
            <a:miter lim="800000"/>
            <a:headEnd/>
            <a:tailEnd/>
          </a:ln>
          <a:effectLst/>
        </p:spPr>
      </p:pic>
      <p:pic>
        <p:nvPicPr>
          <p:cNvPr id="1029" name="Picture 5"/>
          <p:cNvPicPr>
            <a:picLocks noChangeAspect="1" noChangeArrowheads="1"/>
          </p:cNvPicPr>
          <p:nvPr/>
        </p:nvPicPr>
        <p:blipFill>
          <a:blip r:embed="rId4"/>
          <a:srcRect/>
          <a:stretch>
            <a:fillRect/>
          </a:stretch>
        </p:blipFill>
        <p:spPr bwMode="auto">
          <a:xfrm>
            <a:off x="6539774" y="980728"/>
            <a:ext cx="2163443" cy="1500198"/>
          </a:xfrm>
          <a:prstGeom prst="rect">
            <a:avLst/>
          </a:prstGeom>
          <a:noFill/>
          <a:ln w="9525">
            <a:noFill/>
            <a:miter lim="800000"/>
            <a:headEnd/>
            <a:tailEnd/>
          </a:ln>
          <a:effectLst/>
        </p:spPr>
      </p:pic>
      <p:pic>
        <p:nvPicPr>
          <p:cNvPr id="1030" name="Picture 6"/>
          <p:cNvPicPr>
            <a:picLocks noChangeAspect="1" noChangeArrowheads="1"/>
          </p:cNvPicPr>
          <p:nvPr/>
        </p:nvPicPr>
        <p:blipFill>
          <a:blip r:embed="rId5"/>
          <a:srcRect/>
          <a:stretch>
            <a:fillRect/>
          </a:stretch>
        </p:blipFill>
        <p:spPr bwMode="auto">
          <a:xfrm>
            <a:off x="467544" y="5338446"/>
            <a:ext cx="3343275" cy="1276350"/>
          </a:xfrm>
          <a:prstGeom prst="rect">
            <a:avLst/>
          </a:prstGeom>
          <a:noFill/>
          <a:ln w="9525">
            <a:noFill/>
            <a:miter lim="800000"/>
            <a:headEnd/>
            <a:tailEnd/>
          </a:ln>
          <a:effectLst/>
        </p:spPr>
      </p:pic>
      <p:sp>
        <p:nvSpPr>
          <p:cNvPr id="12" name="圆角矩形 11"/>
          <p:cNvSpPr/>
          <p:nvPr/>
        </p:nvSpPr>
        <p:spPr>
          <a:xfrm>
            <a:off x="2110618" y="3729232"/>
            <a:ext cx="1428760" cy="52511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任意多边形 12"/>
          <p:cNvSpPr/>
          <p:nvPr/>
        </p:nvSpPr>
        <p:spPr>
          <a:xfrm>
            <a:off x="3535081" y="2147623"/>
            <a:ext cx="3920647" cy="1803748"/>
          </a:xfrm>
          <a:custGeom>
            <a:avLst/>
            <a:gdLst>
              <a:gd name="connsiteX0" fmla="*/ 0 w 3920647"/>
              <a:gd name="connsiteY0" fmla="*/ 1803748 h 1803748"/>
              <a:gd name="connsiteX1" fmla="*/ 2943617 w 3920647"/>
              <a:gd name="connsiteY1" fmla="*/ 1215024 h 1803748"/>
              <a:gd name="connsiteX2" fmla="*/ 3920647 w 3920647"/>
              <a:gd name="connsiteY2" fmla="*/ 0 h 1803748"/>
            </a:gdLst>
            <a:ahLst/>
            <a:cxnLst>
              <a:cxn ang="0">
                <a:pos x="connsiteX0" y="connsiteY0"/>
              </a:cxn>
              <a:cxn ang="0">
                <a:pos x="connsiteX1" y="connsiteY1"/>
              </a:cxn>
              <a:cxn ang="0">
                <a:pos x="connsiteX2" y="connsiteY2"/>
              </a:cxn>
            </a:cxnLst>
            <a:rect l="l" t="t" r="r" b="b"/>
            <a:pathLst>
              <a:path w="3920647" h="1803748">
                <a:moveTo>
                  <a:pt x="0" y="1803748"/>
                </a:moveTo>
                <a:cubicBezTo>
                  <a:pt x="1145088" y="1659698"/>
                  <a:pt x="2290176" y="1515649"/>
                  <a:pt x="2943617" y="1215024"/>
                </a:cubicBezTo>
                <a:cubicBezTo>
                  <a:pt x="3597058" y="914399"/>
                  <a:pt x="3758852" y="457199"/>
                  <a:pt x="3920647" y="0"/>
                </a:cubicBezTo>
              </a:path>
            </a:pathLst>
          </a:custGeom>
          <a:ln>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cxnSp>
        <p:nvCxnSpPr>
          <p:cNvPr id="15" name="直接箭头连接符 14"/>
          <p:cNvCxnSpPr>
            <a:stCxn id="1026" idx="2"/>
          </p:cNvCxnSpPr>
          <p:nvPr/>
        </p:nvCxnSpPr>
        <p:spPr>
          <a:xfrm rot="16200000" flipH="1">
            <a:off x="2429695" y="5014580"/>
            <a:ext cx="633427" cy="1430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75765579"/>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385085" y="3387221"/>
            <a:ext cx="8191500" cy="733425"/>
          </a:xfrm>
          <a:prstGeom prst="rect">
            <a:avLst/>
          </a:prstGeom>
          <a:noFill/>
          <a:ln w="9525">
            <a:noFill/>
            <a:miter lim="800000"/>
            <a:headEnd/>
            <a:tailEnd/>
          </a:ln>
          <a:effectLst/>
        </p:spPr>
      </p:pic>
      <p:pic>
        <p:nvPicPr>
          <p:cNvPr id="3075" name="Picture 3"/>
          <p:cNvPicPr>
            <a:picLocks noChangeAspect="1" noChangeArrowheads="1"/>
          </p:cNvPicPr>
          <p:nvPr/>
        </p:nvPicPr>
        <p:blipFill>
          <a:blip r:embed="rId3"/>
          <a:srcRect/>
          <a:stretch>
            <a:fillRect/>
          </a:stretch>
        </p:blipFill>
        <p:spPr bwMode="auto">
          <a:xfrm>
            <a:off x="1885283" y="29635"/>
            <a:ext cx="2624180" cy="2428892"/>
          </a:xfrm>
          <a:prstGeom prst="rect">
            <a:avLst/>
          </a:prstGeom>
          <a:noFill/>
          <a:ln w="9525">
            <a:noFill/>
            <a:miter lim="800000"/>
            <a:headEnd/>
            <a:tailEnd/>
          </a:ln>
          <a:effectLst/>
        </p:spPr>
      </p:pic>
      <p:cxnSp>
        <p:nvCxnSpPr>
          <p:cNvPr id="7" name="直接箭头连接符 6"/>
          <p:cNvCxnSpPr/>
          <p:nvPr/>
        </p:nvCxnSpPr>
        <p:spPr>
          <a:xfrm>
            <a:off x="242209" y="1587623"/>
            <a:ext cx="2071702" cy="78581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 name="直接箭头连接符 8"/>
          <p:cNvCxnSpPr/>
          <p:nvPr/>
        </p:nvCxnSpPr>
        <p:spPr>
          <a:xfrm rot="5400000">
            <a:off x="2457581" y="2887155"/>
            <a:ext cx="856462" cy="79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27927" y="1006613"/>
            <a:ext cx="2428892" cy="523220"/>
          </a:xfrm>
          <a:prstGeom prst="rect">
            <a:avLst/>
          </a:prstGeom>
          <a:noFill/>
        </p:spPr>
        <p:txBody>
          <a:bodyPr wrap="square" rtlCol="0">
            <a:spAutoFit/>
          </a:bodyPr>
          <a:lstStyle/>
          <a:p>
            <a:r>
              <a:rPr lang="zh-CN" altLang="en-US" sz="1400" b="1" dirty="0" smtClean="0"/>
              <a:t>发送请求， </a:t>
            </a:r>
            <a:r>
              <a:rPr lang="en-US" altLang="zh-CN" sz="1400" b="1" dirty="0" smtClean="0"/>
              <a:t>Struts2 </a:t>
            </a:r>
            <a:r>
              <a:rPr lang="zh-CN" altLang="en-US" sz="1400" b="1" dirty="0" smtClean="0"/>
              <a:t>框架调用 </a:t>
            </a:r>
            <a:r>
              <a:rPr lang="en-US" altLang="zh-CN" sz="1400" b="1" dirty="0" smtClean="0"/>
              <a:t>execute() </a:t>
            </a:r>
            <a:r>
              <a:rPr lang="zh-CN" altLang="en-US" sz="1400" b="1" dirty="0" smtClean="0"/>
              <a:t>方法</a:t>
            </a:r>
            <a:endParaRPr lang="zh-CN" altLang="en-US" sz="1400" b="1" dirty="0"/>
          </a:p>
        </p:txBody>
      </p:sp>
      <p:sp>
        <p:nvSpPr>
          <p:cNvPr id="12" name="TextBox 11"/>
          <p:cNvSpPr txBox="1"/>
          <p:nvPr/>
        </p:nvSpPr>
        <p:spPr>
          <a:xfrm>
            <a:off x="2956853" y="2601404"/>
            <a:ext cx="1143008" cy="307777"/>
          </a:xfrm>
          <a:prstGeom prst="rect">
            <a:avLst/>
          </a:prstGeom>
          <a:noFill/>
        </p:spPr>
        <p:txBody>
          <a:bodyPr wrap="square" rtlCol="0">
            <a:spAutoFit/>
          </a:bodyPr>
          <a:lstStyle/>
          <a:p>
            <a:r>
              <a:rPr lang="en-US" altLang="zh-CN" sz="1400" b="1" dirty="0" smtClean="0"/>
              <a:t>Struts2 </a:t>
            </a:r>
            <a:r>
              <a:rPr lang="zh-CN" altLang="en-US" sz="1400" b="1" dirty="0" smtClean="0"/>
              <a:t>转发</a:t>
            </a:r>
            <a:endParaRPr lang="zh-CN" altLang="en-US" sz="1400" b="1" dirty="0"/>
          </a:p>
        </p:txBody>
      </p:sp>
      <p:pic>
        <p:nvPicPr>
          <p:cNvPr id="3076" name="Picture 4"/>
          <p:cNvPicPr>
            <a:picLocks noChangeAspect="1" noChangeArrowheads="1"/>
          </p:cNvPicPr>
          <p:nvPr/>
        </p:nvPicPr>
        <p:blipFill>
          <a:blip r:embed="rId4"/>
          <a:srcRect/>
          <a:stretch>
            <a:fillRect/>
          </a:stretch>
        </p:blipFill>
        <p:spPr bwMode="auto">
          <a:xfrm>
            <a:off x="4957117" y="29635"/>
            <a:ext cx="4943475" cy="2609850"/>
          </a:xfrm>
          <a:prstGeom prst="rect">
            <a:avLst/>
          </a:prstGeom>
          <a:noFill/>
          <a:ln w="9525">
            <a:noFill/>
            <a:miter lim="800000"/>
            <a:headEnd/>
            <a:tailEnd/>
          </a:ln>
          <a:effectLst/>
        </p:spPr>
      </p:pic>
      <p:sp>
        <p:nvSpPr>
          <p:cNvPr id="14" name="椭圆 13"/>
          <p:cNvSpPr/>
          <p:nvPr/>
        </p:nvSpPr>
        <p:spPr>
          <a:xfrm>
            <a:off x="8059445" y="1631765"/>
            <a:ext cx="299400" cy="285752"/>
          </a:xfrm>
          <a:prstGeom prst="ellipse">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dirty="0"/>
          </a:p>
        </p:txBody>
      </p:sp>
      <p:sp>
        <p:nvSpPr>
          <p:cNvPr id="15" name="椭圆 14"/>
          <p:cNvSpPr/>
          <p:nvPr/>
        </p:nvSpPr>
        <p:spPr>
          <a:xfrm>
            <a:off x="4171299" y="3802201"/>
            <a:ext cx="299400" cy="285752"/>
          </a:xfrm>
          <a:prstGeom prst="ellipse">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任意多边形 15"/>
          <p:cNvSpPr/>
          <p:nvPr/>
        </p:nvSpPr>
        <p:spPr>
          <a:xfrm>
            <a:off x="4436154" y="1900253"/>
            <a:ext cx="4055659" cy="1924335"/>
          </a:xfrm>
          <a:custGeom>
            <a:avLst/>
            <a:gdLst>
              <a:gd name="connsiteX0" fmla="*/ 0 w 4055659"/>
              <a:gd name="connsiteY0" fmla="*/ 1924335 h 1924335"/>
              <a:gd name="connsiteX1" fmla="*/ 3411940 w 4055659"/>
              <a:gd name="connsiteY1" fmla="*/ 1173708 h 1924335"/>
              <a:gd name="connsiteX2" fmla="*/ 3862316 w 4055659"/>
              <a:gd name="connsiteY2" fmla="*/ 0 h 1924335"/>
            </a:gdLst>
            <a:ahLst/>
            <a:cxnLst>
              <a:cxn ang="0">
                <a:pos x="connsiteX0" y="connsiteY0"/>
              </a:cxn>
              <a:cxn ang="0">
                <a:pos x="connsiteX1" y="connsiteY1"/>
              </a:cxn>
              <a:cxn ang="0">
                <a:pos x="connsiteX2" y="connsiteY2"/>
              </a:cxn>
            </a:cxnLst>
            <a:rect l="l" t="t" r="r" b="b"/>
            <a:pathLst>
              <a:path w="4055659" h="1924335">
                <a:moveTo>
                  <a:pt x="0" y="1924335"/>
                </a:moveTo>
                <a:cubicBezTo>
                  <a:pt x="1384110" y="1709383"/>
                  <a:pt x="2768221" y="1494431"/>
                  <a:pt x="3411940" y="1173708"/>
                </a:cubicBezTo>
                <a:cubicBezTo>
                  <a:pt x="4055659" y="852986"/>
                  <a:pt x="3958987" y="426493"/>
                  <a:pt x="3862316" y="0"/>
                </a:cubicBez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pic>
        <p:nvPicPr>
          <p:cNvPr id="3077" name="Picture 5"/>
          <p:cNvPicPr>
            <a:picLocks noChangeAspect="1" noChangeArrowheads="1"/>
          </p:cNvPicPr>
          <p:nvPr/>
        </p:nvPicPr>
        <p:blipFill>
          <a:blip r:embed="rId5"/>
          <a:srcRect/>
          <a:stretch>
            <a:fillRect/>
          </a:stretch>
        </p:blipFill>
        <p:spPr bwMode="auto">
          <a:xfrm>
            <a:off x="885151" y="4458791"/>
            <a:ext cx="5048250" cy="2714625"/>
          </a:xfrm>
          <a:prstGeom prst="rect">
            <a:avLst/>
          </a:prstGeom>
          <a:noFill/>
          <a:ln w="9525">
            <a:noFill/>
            <a:miter lim="800000"/>
            <a:headEnd/>
            <a:tailEnd/>
          </a:ln>
          <a:effectLst/>
        </p:spPr>
      </p:pic>
      <p:sp>
        <p:nvSpPr>
          <p:cNvPr id="18" name="椭圆 17"/>
          <p:cNvSpPr/>
          <p:nvPr/>
        </p:nvSpPr>
        <p:spPr>
          <a:xfrm>
            <a:off x="5542269" y="6717511"/>
            <a:ext cx="299400" cy="285752"/>
          </a:xfrm>
          <a:prstGeom prst="ellipse">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任意多边形 18"/>
          <p:cNvSpPr/>
          <p:nvPr/>
        </p:nvSpPr>
        <p:spPr>
          <a:xfrm>
            <a:off x="4463449" y="4015656"/>
            <a:ext cx="2811439" cy="2743200"/>
          </a:xfrm>
          <a:custGeom>
            <a:avLst/>
            <a:gdLst>
              <a:gd name="connsiteX0" fmla="*/ 0 w 2811439"/>
              <a:gd name="connsiteY0" fmla="*/ 0 h 2743200"/>
              <a:gd name="connsiteX1" fmla="*/ 2593075 w 2811439"/>
              <a:gd name="connsiteY1" fmla="*/ 573206 h 2743200"/>
              <a:gd name="connsiteX2" fmla="*/ 1310185 w 2811439"/>
              <a:gd name="connsiteY2" fmla="*/ 2743200 h 2743200"/>
            </a:gdLst>
            <a:ahLst/>
            <a:cxnLst>
              <a:cxn ang="0">
                <a:pos x="connsiteX0" y="connsiteY0"/>
              </a:cxn>
              <a:cxn ang="0">
                <a:pos x="connsiteX1" y="connsiteY1"/>
              </a:cxn>
              <a:cxn ang="0">
                <a:pos x="connsiteX2" y="connsiteY2"/>
              </a:cxn>
            </a:cxnLst>
            <a:rect l="l" t="t" r="r" b="b"/>
            <a:pathLst>
              <a:path w="2811439" h="2743200">
                <a:moveTo>
                  <a:pt x="0" y="0"/>
                </a:moveTo>
                <a:cubicBezTo>
                  <a:pt x="1187355" y="58003"/>
                  <a:pt x="2374711" y="116006"/>
                  <a:pt x="2593075" y="573206"/>
                </a:cubicBezTo>
                <a:cubicBezTo>
                  <a:pt x="2811439" y="1030406"/>
                  <a:pt x="2060812" y="1886803"/>
                  <a:pt x="1310185" y="2743200"/>
                </a:cubicBezTo>
              </a:path>
            </a:pathLst>
          </a:custGeom>
          <a:ln>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Tree>
    <p:extLst>
      <p:ext uri="{BB962C8B-B14F-4D97-AF65-F5344CB8AC3E}">
        <p14:creationId xmlns:p14="http://schemas.microsoft.com/office/powerpoint/2010/main" val="1561134480"/>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Rectangle 2"/>
          <p:cNvSpPr>
            <a:spLocks noGrp="1" noChangeArrowheads="1"/>
          </p:cNvSpPr>
          <p:nvPr>
            <p:ph type="title"/>
          </p:nvPr>
        </p:nvSpPr>
        <p:spPr>
          <a:xfrm>
            <a:off x="832048" y="620688"/>
            <a:ext cx="7772400" cy="1143000"/>
          </a:xfrm>
        </p:spPr>
        <p:txBody>
          <a:bodyPr/>
          <a:lstStyle/>
          <a:p>
            <a:r>
              <a:rPr lang="en-US" altLang="zh-CN" dirty="0">
                <a:latin typeface="微软雅黑" pitchFamily="34" charset="-122"/>
                <a:ea typeface="微软雅黑" pitchFamily="34" charset="-122"/>
              </a:rPr>
              <a:t>radio </a:t>
            </a:r>
            <a:r>
              <a:rPr lang="zh-CN" altLang="en-US" dirty="0">
                <a:latin typeface="微软雅黑" pitchFamily="34" charset="-122"/>
                <a:ea typeface="微软雅黑" pitchFamily="34" charset="-122"/>
              </a:rPr>
              <a:t>标签</a:t>
            </a:r>
          </a:p>
        </p:txBody>
      </p:sp>
      <p:sp>
        <p:nvSpPr>
          <p:cNvPr id="216067" name="Rectangle 3"/>
          <p:cNvSpPr>
            <a:spLocks noGrp="1" noChangeArrowheads="1"/>
          </p:cNvSpPr>
          <p:nvPr>
            <p:ph type="body" idx="1"/>
          </p:nvPr>
        </p:nvSpPr>
        <p:spPr>
          <a:xfrm>
            <a:off x="323850" y="1581168"/>
            <a:ext cx="8424863" cy="4968875"/>
          </a:xfrm>
        </p:spPr>
        <p:txBody>
          <a:bodyPr/>
          <a:lstStyle/>
          <a:p>
            <a:pPr>
              <a:lnSpc>
                <a:spcPct val="110000"/>
              </a:lnSpc>
            </a:pPr>
            <a:r>
              <a:rPr lang="en-US" altLang="zh-CN" sz="2400" dirty="0">
                <a:latin typeface="微软雅黑" pitchFamily="34" charset="-122"/>
                <a:ea typeface="微软雅黑" pitchFamily="34" charset="-122"/>
              </a:rPr>
              <a:t>radio </a:t>
            </a:r>
            <a:r>
              <a:rPr lang="zh-CN" altLang="en-US" sz="2400" dirty="0">
                <a:latin typeface="微软雅黑" pitchFamily="34" charset="-122"/>
                <a:ea typeface="微软雅黑" pitchFamily="34" charset="-122"/>
              </a:rPr>
              <a:t>标签将呈现为一组单选按钮</a:t>
            </a:r>
            <a:r>
              <a:rPr lang="en-US" altLang="zh-CN" sz="2400" dirty="0">
                <a:latin typeface="微软雅黑" pitchFamily="34" charset="-122"/>
                <a:ea typeface="微软雅黑" pitchFamily="34" charset="-122"/>
              </a:rPr>
              <a:t>, </a:t>
            </a:r>
            <a:r>
              <a:rPr lang="zh-CN" altLang="en-US" sz="2400" dirty="0">
                <a:latin typeface="微软雅黑" pitchFamily="34" charset="-122"/>
                <a:ea typeface="微软雅黑" pitchFamily="34" charset="-122"/>
              </a:rPr>
              <a:t>单选按钮的个数与程序员通过该标签的 </a:t>
            </a:r>
            <a:r>
              <a:rPr lang="en-US" altLang="zh-CN" sz="2400" dirty="0">
                <a:latin typeface="微软雅黑" pitchFamily="34" charset="-122"/>
                <a:ea typeface="微软雅黑" pitchFamily="34" charset="-122"/>
              </a:rPr>
              <a:t>list </a:t>
            </a:r>
            <a:r>
              <a:rPr lang="zh-CN" altLang="en-US" sz="2400" dirty="0">
                <a:latin typeface="微软雅黑" pitchFamily="34" charset="-122"/>
                <a:ea typeface="微软雅黑" pitchFamily="34" charset="-122"/>
              </a:rPr>
              <a:t>属性提供的选项的个数相同</a:t>
            </a:r>
            <a:r>
              <a:rPr lang="en-US" altLang="zh-CN" sz="2400" dirty="0">
                <a:latin typeface="微软雅黑" pitchFamily="34" charset="-122"/>
                <a:ea typeface="微软雅黑" pitchFamily="34" charset="-122"/>
              </a:rPr>
              <a:t>.</a:t>
            </a:r>
          </a:p>
          <a:p>
            <a:pPr>
              <a:lnSpc>
                <a:spcPct val="110000"/>
              </a:lnSpc>
            </a:pPr>
            <a:r>
              <a:rPr lang="zh-CN" altLang="en-US" sz="2400" dirty="0">
                <a:latin typeface="微软雅黑" pitchFamily="34" charset="-122"/>
                <a:ea typeface="微软雅黑" pitchFamily="34" charset="-122"/>
              </a:rPr>
              <a:t>一般地</a:t>
            </a:r>
            <a:r>
              <a:rPr lang="en-US" altLang="zh-CN" sz="2400" dirty="0">
                <a:latin typeface="微软雅黑" pitchFamily="34" charset="-122"/>
                <a:ea typeface="微软雅黑" pitchFamily="34" charset="-122"/>
              </a:rPr>
              <a:t>, </a:t>
            </a:r>
            <a:r>
              <a:rPr lang="zh-CN" altLang="en-US" sz="2400" b="1" dirty="0">
                <a:solidFill>
                  <a:srgbClr val="FF3300"/>
                </a:solidFill>
                <a:latin typeface="微软雅黑" pitchFamily="34" charset="-122"/>
                <a:ea typeface="微软雅黑" pitchFamily="34" charset="-122"/>
              </a:rPr>
              <a:t>使用 </a:t>
            </a:r>
            <a:r>
              <a:rPr lang="en-US" altLang="zh-CN" sz="2400" b="1" dirty="0">
                <a:solidFill>
                  <a:srgbClr val="FF3300"/>
                </a:solidFill>
                <a:latin typeface="微软雅黑" pitchFamily="34" charset="-122"/>
                <a:ea typeface="微软雅黑" pitchFamily="34" charset="-122"/>
              </a:rPr>
              <a:t>radio </a:t>
            </a:r>
            <a:r>
              <a:rPr lang="zh-CN" altLang="en-US" sz="2400" b="1" dirty="0">
                <a:solidFill>
                  <a:srgbClr val="FF3300"/>
                </a:solidFill>
                <a:latin typeface="微软雅黑" pitchFamily="34" charset="-122"/>
                <a:ea typeface="微软雅黑" pitchFamily="34" charset="-122"/>
              </a:rPr>
              <a:t>标签实现 “多选一”</a:t>
            </a:r>
            <a:r>
              <a:rPr lang="en-US" altLang="zh-CN" sz="2400" b="1" dirty="0">
                <a:solidFill>
                  <a:srgbClr val="FF3300"/>
                </a:solidFill>
                <a:latin typeface="微软雅黑" pitchFamily="34" charset="-122"/>
                <a:ea typeface="微软雅黑" pitchFamily="34" charset="-122"/>
              </a:rPr>
              <a:t>, </a:t>
            </a:r>
            <a:r>
              <a:rPr lang="zh-CN" altLang="en-US" sz="2400" b="1" dirty="0">
                <a:solidFill>
                  <a:srgbClr val="FF3300"/>
                </a:solidFill>
                <a:latin typeface="微软雅黑" pitchFamily="34" charset="-122"/>
                <a:ea typeface="微软雅黑" pitchFamily="34" charset="-122"/>
              </a:rPr>
              <a:t>对于 “真</a:t>
            </a:r>
            <a:r>
              <a:rPr lang="en-US" altLang="zh-CN" sz="2400" b="1" dirty="0">
                <a:solidFill>
                  <a:srgbClr val="FF3300"/>
                </a:solidFill>
                <a:latin typeface="微软雅黑" pitchFamily="34" charset="-122"/>
                <a:ea typeface="微软雅黑" pitchFamily="34" charset="-122"/>
              </a:rPr>
              <a:t>/</a:t>
            </a:r>
            <a:r>
              <a:rPr lang="zh-CN" altLang="en-US" sz="2400" b="1" dirty="0">
                <a:solidFill>
                  <a:srgbClr val="FF3300"/>
                </a:solidFill>
                <a:latin typeface="微软雅黑" pitchFamily="34" charset="-122"/>
                <a:ea typeface="微软雅黑" pitchFamily="34" charset="-122"/>
              </a:rPr>
              <a:t>假” 则该使用 </a:t>
            </a:r>
            <a:r>
              <a:rPr lang="en-US" altLang="zh-CN" sz="2400" b="1" dirty="0">
                <a:solidFill>
                  <a:srgbClr val="FF3300"/>
                </a:solidFill>
                <a:latin typeface="微软雅黑" pitchFamily="34" charset="-122"/>
                <a:ea typeface="微软雅黑" pitchFamily="34" charset="-122"/>
              </a:rPr>
              <a:t>checkbox </a:t>
            </a:r>
            <a:r>
              <a:rPr lang="zh-CN" altLang="en-US" sz="2400" b="1" dirty="0">
                <a:solidFill>
                  <a:srgbClr val="FF3300"/>
                </a:solidFill>
                <a:latin typeface="微软雅黑" pitchFamily="34" charset="-122"/>
                <a:ea typeface="微软雅黑" pitchFamily="34" charset="-122"/>
              </a:rPr>
              <a:t>标签</a:t>
            </a:r>
            <a:r>
              <a:rPr lang="en-US" altLang="zh-CN" sz="2400" b="1" dirty="0">
                <a:solidFill>
                  <a:srgbClr val="FF3300"/>
                </a:solidFill>
                <a:latin typeface="微软雅黑" pitchFamily="34" charset="-122"/>
                <a:ea typeface="微软雅黑" pitchFamily="34" charset="-122"/>
              </a:rPr>
              <a:t>.</a:t>
            </a:r>
            <a:r>
              <a:rPr lang="en-US" altLang="zh-CN" sz="2400" dirty="0">
                <a:latin typeface="微软雅黑" pitchFamily="34" charset="-122"/>
                <a:ea typeface="微软雅黑" pitchFamily="34" charset="-122"/>
              </a:rPr>
              <a:t> </a:t>
            </a:r>
          </a:p>
          <a:p>
            <a:pPr>
              <a:lnSpc>
                <a:spcPct val="110000"/>
              </a:lnSpc>
            </a:pPr>
            <a:endParaRPr lang="en-US" altLang="zh-CN" sz="2400" dirty="0">
              <a:latin typeface="微软雅黑" pitchFamily="34" charset="-122"/>
              <a:ea typeface="微软雅黑" pitchFamily="34" charset="-122"/>
            </a:endParaRPr>
          </a:p>
          <a:p>
            <a:pPr>
              <a:lnSpc>
                <a:spcPct val="110000"/>
              </a:lnSpc>
            </a:pPr>
            <a:endParaRPr lang="en-US" altLang="zh-CN" sz="2400" dirty="0">
              <a:latin typeface="微软雅黑" pitchFamily="34" charset="-122"/>
              <a:ea typeface="微软雅黑" pitchFamily="34" charset="-122"/>
            </a:endParaRPr>
          </a:p>
          <a:p>
            <a:pPr>
              <a:lnSpc>
                <a:spcPct val="110000"/>
              </a:lnSpc>
            </a:pPr>
            <a:endParaRPr lang="en-US" altLang="zh-CN" sz="2400" dirty="0">
              <a:latin typeface="微软雅黑" pitchFamily="34" charset="-122"/>
              <a:ea typeface="微软雅黑" pitchFamily="34" charset="-122"/>
            </a:endParaRPr>
          </a:p>
          <a:p>
            <a:pPr>
              <a:lnSpc>
                <a:spcPct val="110000"/>
              </a:lnSpc>
            </a:pPr>
            <a:r>
              <a:rPr lang="zh-CN" altLang="en-US" sz="2400" dirty="0">
                <a:latin typeface="微软雅黑" pitchFamily="34" charset="-122"/>
                <a:ea typeface="微软雅黑" pitchFamily="34" charset="-122"/>
              </a:rPr>
              <a:t>示例</a:t>
            </a:r>
            <a:r>
              <a:rPr lang="en-US" altLang="zh-CN" sz="2400" dirty="0">
                <a:latin typeface="微软雅黑" pitchFamily="34" charset="-122"/>
                <a:ea typeface="微软雅黑" pitchFamily="34" charset="-122"/>
              </a:rPr>
              <a:t>: </a:t>
            </a:r>
          </a:p>
        </p:txBody>
      </p:sp>
      <p:pic>
        <p:nvPicPr>
          <p:cNvPr id="216068" name="Picture 4"/>
          <p:cNvPicPr>
            <a:picLocks noChangeAspect="1" noChangeArrowheads="1"/>
          </p:cNvPicPr>
          <p:nvPr/>
        </p:nvPicPr>
        <p:blipFill>
          <a:blip r:embed="rId2"/>
          <a:srcRect/>
          <a:stretch>
            <a:fillRect/>
          </a:stretch>
        </p:blipFill>
        <p:spPr bwMode="auto">
          <a:xfrm>
            <a:off x="755650" y="3335332"/>
            <a:ext cx="5761038" cy="1428750"/>
          </a:xfrm>
          <a:prstGeom prst="rect">
            <a:avLst/>
          </a:prstGeom>
          <a:noFill/>
          <a:ln w="9525">
            <a:noFill/>
            <a:miter lim="800000"/>
            <a:headEnd/>
            <a:tailEnd/>
          </a:ln>
          <a:effectLst/>
        </p:spPr>
      </p:pic>
      <p:pic>
        <p:nvPicPr>
          <p:cNvPr id="216069" name="Picture 5"/>
          <p:cNvPicPr>
            <a:picLocks noChangeAspect="1" noChangeArrowheads="1"/>
          </p:cNvPicPr>
          <p:nvPr/>
        </p:nvPicPr>
        <p:blipFill>
          <a:blip r:embed="rId3"/>
          <a:srcRect/>
          <a:stretch>
            <a:fillRect/>
          </a:stretch>
        </p:blipFill>
        <p:spPr bwMode="auto">
          <a:xfrm>
            <a:off x="755650" y="5278456"/>
            <a:ext cx="4319588" cy="1414462"/>
          </a:xfrm>
          <a:prstGeom prst="rect">
            <a:avLst/>
          </a:prstGeom>
          <a:noFill/>
          <a:ln w="9525">
            <a:noFill/>
            <a:miter lim="800000"/>
            <a:headEnd/>
            <a:tailEnd/>
          </a:ln>
          <a:effectLst/>
        </p:spPr>
      </p:pic>
      <p:sp>
        <p:nvSpPr>
          <p:cNvPr id="216070" name="Oval 6"/>
          <p:cNvSpPr>
            <a:spLocks noChangeArrowheads="1"/>
          </p:cNvSpPr>
          <p:nvPr/>
        </p:nvSpPr>
        <p:spPr bwMode="auto">
          <a:xfrm>
            <a:off x="582613" y="3840157"/>
            <a:ext cx="73025" cy="71438"/>
          </a:xfrm>
          <a:prstGeom prst="ellipse">
            <a:avLst/>
          </a:prstGeom>
          <a:solidFill>
            <a:srgbClr val="FF3300"/>
          </a:solidFill>
          <a:ln w="9525">
            <a:solidFill>
              <a:srgbClr val="FF3300"/>
            </a:solidFill>
            <a:round/>
            <a:headEnd/>
            <a:tailEnd/>
          </a:ln>
          <a:effectLst/>
        </p:spPr>
        <p:txBody>
          <a:bodyPr wrap="none" anchor="ctr"/>
          <a:lstStyle/>
          <a:p>
            <a:endParaRPr lang="zh-CN" altLang="en-US"/>
          </a:p>
        </p:txBody>
      </p:sp>
      <p:sp>
        <p:nvSpPr>
          <p:cNvPr id="216071" name="Oval 7"/>
          <p:cNvSpPr>
            <a:spLocks noChangeArrowheads="1"/>
          </p:cNvSpPr>
          <p:nvPr/>
        </p:nvSpPr>
        <p:spPr bwMode="auto">
          <a:xfrm>
            <a:off x="571500" y="4156070"/>
            <a:ext cx="73025" cy="71437"/>
          </a:xfrm>
          <a:prstGeom prst="ellipse">
            <a:avLst/>
          </a:prstGeom>
          <a:solidFill>
            <a:srgbClr val="FF3300"/>
          </a:solidFill>
          <a:ln w="9525">
            <a:solidFill>
              <a:srgbClr val="FF3300"/>
            </a:solidFill>
            <a:round/>
            <a:headEnd/>
            <a:tailEnd/>
          </a:ln>
          <a:effectLst/>
        </p:spPr>
        <p:txBody>
          <a:bodyPr wrap="none" anchor="ctr"/>
          <a:lstStyle/>
          <a:p>
            <a:endParaRPr lang="zh-CN" altLang="en-US"/>
          </a:p>
        </p:txBody>
      </p:sp>
      <p:sp>
        <p:nvSpPr>
          <p:cNvPr id="216072" name="Oval 8"/>
          <p:cNvSpPr>
            <a:spLocks noChangeArrowheads="1"/>
          </p:cNvSpPr>
          <p:nvPr/>
        </p:nvSpPr>
        <p:spPr bwMode="auto">
          <a:xfrm>
            <a:off x="560388" y="4516432"/>
            <a:ext cx="73025" cy="71438"/>
          </a:xfrm>
          <a:prstGeom prst="ellipse">
            <a:avLst/>
          </a:prstGeom>
          <a:solidFill>
            <a:srgbClr val="FF3300"/>
          </a:solidFill>
          <a:ln w="9525">
            <a:solidFill>
              <a:srgbClr val="FF3300"/>
            </a:solidFill>
            <a:round/>
            <a:headEnd/>
            <a:tailEnd/>
          </a:ln>
          <a:effectLst/>
        </p:spPr>
        <p:txBody>
          <a:bodyPr wrap="none" anchor="ctr"/>
          <a:lstStyle/>
          <a:p>
            <a:endParaRPr lang="zh-CN" altLang="en-US"/>
          </a:p>
        </p:txBody>
      </p:sp>
    </p:spTree>
    <p:extLst>
      <p:ext uri="{BB962C8B-B14F-4D97-AF65-F5344CB8AC3E}">
        <p14:creationId xmlns:p14="http://schemas.microsoft.com/office/powerpoint/2010/main" val="2667636091"/>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Rectangle 2"/>
          <p:cNvSpPr>
            <a:spLocks noGrp="1" noChangeArrowheads="1"/>
          </p:cNvSpPr>
          <p:nvPr>
            <p:ph type="title"/>
          </p:nvPr>
        </p:nvSpPr>
        <p:spPr>
          <a:xfrm>
            <a:off x="1228756" y="548680"/>
            <a:ext cx="7772400" cy="1143000"/>
          </a:xfrm>
        </p:spPr>
        <p:txBody>
          <a:bodyPr/>
          <a:lstStyle/>
          <a:p>
            <a:r>
              <a:rPr lang="en-US" altLang="zh-CN" dirty="0">
                <a:latin typeface="微软雅黑" pitchFamily="34" charset="-122"/>
                <a:ea typeface="微软雅黑" pitchFamily="34" charset="-122"/>
              </a:rPr>
              <a:t>select </a:t>
            </a:r>
            <a:r>
              <a:rPr lang="zh-CN" altLang="en-US" dirty="0">
                <a:latin typeface="微软雅黑" pitchFamily="34" charset="-122"/>
                <a:ea typeface="微软雅黑" pitchFamily="34" charset="-122"/>
              </a:rPr>
              <a:t>标签</a:t>
            </a:r>
          </a:p>
        </p:txBody>
      </p:sp>
      <p:sp>
        <p:nvSpPr>
          <p:cNvPr id="221187" name="Rectangle 3"/>
          <p:cNvSpPr>
            <a:spLocks noGrp="1" noChangeArrowheads="1"/>
          </p:cNvSpPr>
          <p:nvPr>
            <p:ph type="body" idx="1"/>
          </p:nvPr>
        </p:nvSpPr>
        <p:spPr>
          <a:xfrm>
            <a:off x="323850" y="1602823"/>
            <a:ext cx="8351838" cy="4608512"/>
          </a:xfrm>
        </p:spPr>
        <p:txBody>
          <a:bodyPr/>
          <a:lstStyle/>
          <a:p>
            <a:r>
              <a:rPr lang="en-US" altLang="zh-CN" sz="2400" dirty="0">
                <a:latin typeface="微软雅黑" pitchFamily="34" charset="-122"/>
                <a:ea typeface="微软雅黑" pitchFamily="34" charset="-122"/>
              </a:rPr>
              <a:t>select </a:t>
            </a:r>
            <a:r>
              <a:rPr lang="zh-CN" altLang="en-US" sz="2400" dirty="0">
                <a:latin typeface="微软雅黑" pitchFamily="34" charset="-122"/>
                <a:ea typeface="微软雅黑" pitchFamily="34" charset="-122"/>
              </a:rPr>
              <a:t>标签将呈现一个 </a:t>
            </a:r>
            <a:r>
              <a:rPr lang="en-US" altLang="zh-CN" sz="2400" dirty="0">
                <a:latin typeface="微软雅黑" pitchFamily="34" charset="-122"/>
                <a:ea typeface="微软雅黑" pitchFamily="34" charset="-122"/>
              </a:rPr>
              <a:t>select </a:t>
            </a:r>
            <a:r>
              <a:rPr lang="zh-CN" altLang="en-US" sz="2400" dirty="0">
                <a:latin typeface="微软雅黑" pitchFamily="34" charset="-122"/>
                <a:ea typeface="微软雅黑" pitchFamily="34" charset="-122"/>
              </a:rPr>
              <a:t>元素</a:t>
            </a:r>
            <a:r>
              <a:rPr lang="en-US" altLang="zh-CN" sz="2400" dirty="0">
                <a:latin typeface="微软雅黑" pitchFamily="34" charset="-122"/>
                <a:ea typeface="微软雅黑" pitchFamily="34" charset="-122"/>
              </a:rPr>
              <a:t>. </a:t>
            </a:r>
          </a:p>
          <a:p>
            <a:endParaRPr lang="en-US" altLang="zh-CN" sz="2400" dirty="0">
              <a:latin typeface="微软雅黑" pitchFamily="34" charset="-122"/>
              <a:ea typeface="微软雅黑" pitchFamily="34" charset="-122"/>
            </a:endParaRPr>
          </a:p>
          <a:p>
            <a:endParaRPr lang="en-US" altLang="zh-CN" sz="2400" dirty="0">
              <a:latin typeface="微软雅黑" pitchFamily="34" charset="-122"/>
              <a:ea typeface="微软雅黑" pitchFamily="34" charset="-122"/>
            </a:endParaRPr>
          </a:p>
          <a:p>
            <a:endParaRPr lang="en-US" altLang="zh-CN" sz="2400" dirty="0">
              <a:latin typeface="微软雅黑" pitchFamily="34" charset="-122"/>
              <a:ea typeface="微软雅黑" pitchFamily="34" charset="-122"/>
            </a:endParaRPr>
          </a:p>
          <a:p>
            <a:endParaRPr lang="en-US" altLang="zh-CN" sz="2400" dirty="0">
              <a:latin typeface="微软雅黑" pitchFamily="34" charset="-122"/>
              <a:ea typeface="微软雅黑" pitchFamily="34" charset="-122"/>
            </a:endParaRPr>
          </a:p>
          <a:p>
            <a:endParaRPr lang="en-US" altLang="zh-CN" sz="2400" dirty="0">
              <a:latin typeface="微软雅黑" pitchFamily="34" charset="-122"/>
              <a:ea typeface="微软雅黑" pitchFamily="34" charset="-122"/>
            </a:endParaRPr>
          </a:p>
          <a:p>
            <a:endParaRPr lang="en-US" altLang="zh-CN" sz="2400" dirty="0">
              <a:latin typeface="微软雅黑" pitchFamily="34" charset="-122"/>
              <a:ea typeface="微软雅黑" pitchFamily="34" charset="-122"/>
            </a:endParaRPr>
          </a:p>
          <a:p>
            <a:endParaRPr lang="en-US" altLang="zh-CN" sz="2400" dirty="0" smtClean="0">
              <a:latin typeface="微软雅黑" pitchFamily="34" charset="-122"/>
              <a:ea typeface="微软雅黑" pitchFamily="34" charset="-122"/>
            </a:endParaRPr>
          </a:p>
          <a:p>
            <a:r>
              <a:rPr lang="zh-CN" altLang="en-US" sz="2400" dirty="0" smtClean="0">
                <a:latin typeface="微软雅黑" pitchFamily="34" charset="-122"/>
                <a:ea typeface="微软雅黑" pitchFamily="34" charset="-122"/>
              </a:rPr>
              <a:t>示例</a:t>
            </a:r>
            <a:r>
              <a:rPr lang="en-US" altLang="zh-CN" sz="2400" dirty="0">
                <a:latin typeface="微软雅黑" pitchFamily="34" charset="-122"/>
                <a:ea typeface="微软雅黑" pitchFamily="34" charset="-122"/>
              </a:rPr>
              <a:t>: </a:t>
            </a:r>
          </a:p>
        </p:txBody>
      </p:sp>
      <p:pic>
        <p:nvPicPr>
          <p:cNvPr id="221188" name="Picture 4"/>
          <p:cNvPicPr>
            <a:picLocks noChangeAspect="1" noChangeArrowheads="1"/>
          </p:cNvPicPr>
          <p:nvPr/>
        </p:nvPicPr>
        <p:blipFill>
          <a:blip r:embed="rId2"/>
          <a:srcRect/>
          <a:stretch>
            <a:fillRect/>
          </a:stretch>
        </p:blipFill>
        <p:spPr bwMode="auto">
          <a:xfrm>
            <a:off x="755650" y="2155273"/>
            <a:ext cx="5761038" cy="2921000"/>
          </a:xfrm>
          <a:prstGeom prst="rect">
            <a:avLst/>
          </a:prstGeom>
          <a:noFill/>
          <a:ln w="9525">
            <a:noFill/>
            <a:miter lim="800000"/>
            <a:headEnd/>
            <a:tailEnd/>
          </a:ln>
          <a:effectLst/>
        </p:spPr>
      </p:pic>
      <p:pic>
        <p:nvPicPr>
          <p:cNvPr id="221189" name="Picture 5"/>
          <p:cNvPicPr>
            <a:picLocks noChangeAspect="1" noChangeArrowheads="1"/>
          </p:cNvPicPr>
          <p:nvPr/>
        </p:nvPicPr>
        <p:blipFill>
          <a:blip r:embed="rId3"/>
          <a:srcRect/>
          <a:stretch>
            <a:fillRect/>
          </a:stretch>
        </p:blipFill>
        <p:spPr bwMode="auto">
          <a:xfrm>
            <a:off x="1619250" y="5296935"/>
            <a:ext cx="4175125" cy="1395413"/>
          </a:xfrm>
          <a:prstGeom prst="rect">
            <a:avLst/>
          </a:prstGeom>
          <a:noFill/>
          <a:ln w="9525">
            <a:noFill/>
            <a:miter lim="800000"/>
            <a:headEnd/>
            <a:tailEnd/>
          </a:ln>
          <a:effectLst/>
        </p:spPr>
      </p:pic>
      <p:sp>
        <p:nvSpPr>
          <p:cNvPr id="221190" name="Oval 6"/>
          <p:cNvSpPr>
            <a:spLocks noChangeArrowheads="1"/>
          </p:cNvSpPr>
          <p:nvPr/>
        </p:nvSpPr>
        <p:spPr bwMode="auto">
          <a:xfrm>
            <a:off x="560388" y="3563385"/>
            <a:ext cx="73025" cy="71438"/>
          </a:xfrm>
          <a:prstGeom prst="ellipse">
            <a:avLst/>
          </a:prstGeom>
          <a:solidFill>
            <a:srgbClr val="FF3300"/>
          </a:solidFill>
          <a:ln w="9525">
            <a:solidFill>
              <a:srgbClr val="FF3300"/>
            </a:solidFill>
            <a:round/>
            <a:headEnd/>
            <a:tailEnd/>
          </a:ln>
          <a:effectLst/>
        </p:spPr>
        <p:txBody>
          <a:bodyPr wrap="none" anchor="ctr"/>
          <a:lstStyle/>
          <a:p>
            <a:endParaRPr lang="zh-CN" altLang="en-US"/>
          </a:p>
        </p:txBody>
      </p:sp>
      <p:sp>
        <p:nvSpPr>
          <p:cNvPr id="221191" name="Oval 7"/>
          <p:cNvSpPr>
            <a:spLocks noChangeArrowheads="1"/>
          </p:cNvSpPr>
          <p:nvPr/>
        </p:nvSpPr>
        <p:spPr bwMode="auto">
          <a:xfrm>
            <a:off x="549275" y="3879298"/>
            <a:ext cx="73025" cy="71437"/>
          </a:xfrm>
          <a:prstGeom prst="ellipse">
            <a:avLst/>
          </a:prstGeom>
          <a:solidFill>
            <a:srgbClr val="FF3300"/>
          </a:solidFill>
          <a:ln w="9525">
            <a:solidFill>
              <a:srgbClr val="FF3300"/>
            </a:solidFill>
            <a:round/>
            <a:headEnd/>
            <a:tailEnd/>
          </a:ln>
          <a:effectLst/>
        </p:spPr>
        <p:txBody>
          <a:bodyPr wrap="none" anchor="ctr"/>
          <a:lstStyle/>
          <a:p>
            <a:endParaRPr lang="zh-CN" altLang="en-US"/>
          </a:p>
        </p:txBody>
      </p:sp>
      <p:sp>
        <p:nvSpPr>
          <p:cNvPr id="221192" name="Oval 8"/>
          <p:cNvSpPr>
            <a:spLocks noChangeArrowheads="1"/>
          </p:cNvSpPr>
          <p:nvPr/>
        </p:nvSpPr>
        <p:spPr bwMode="auto">
          <a:xfrm>
            <a:off x="538163" y="4239660"/>
            <a:ext cx="73025" cy="71438"/>
          </a:xfrm>
          <a:prstGeom prst="ellipse">
            <a:avLst/>
          </a:prstGeom>
          <a:solidFill>
            <a:srgbClr val="FF3300"/>
          </a:solidFill>
          <a:ln w="9525">
            <a:solidFill>
              <a:srgbClr val="FF3300"/>
            </a:solidFill>
            <a:round/>
            <a:headEnd/>
            <a:tailEnd/>
          </a:ln>
          <a:effectLst/>
        </p:spPr>
        <p:txBody>
          <a:bodyPr wrap="none" anchor="ctr"/>
          <a:lstStyle/>
          <a:p>
            <a:endParaRPr lang="zh-CN" altLang="en-US"/>
          </a:p>
        </p:txBody>
      </p:sp>
      <p:sp>
        <p:nvSpPr>
          <p:cNvPr id="221194" name="Oval 10"/>
          <p:cNvSpPr>
            <a:spLocks noChangeArrowheads="1"/>
          </p:cNvSpPr>
          <p:nvPr/>
        </p:nvSpPr>
        <p:spPr bwMode="auto">
          <a:xfrm>
            <a:off x="577850" y="2926798"/>
            <a:ext cx="73025" cy="71437"/>
          </a:xfrm>
          <a:prstGeom prst="ellipse">
            <a:avLst/>
          </a:prstGeom>
          <a:solidFill>
            <a:srgbClr val="FF3300"/>
          </a:solidFill>
          <a:ln w="9525">
            <a:solidFill>
              <a:srgbClr val="FF3300"/>
            </a:solidFill>
            <a:round/>
            <a:headEnd/>
            <a:tailEnd/>
          </a:ln>
          <a:effectLst/>
        </p:spPr>
        <p:txBody>
          <a:bodyPr wrap="none" anchor="ctr"/>
          <a:lstStyle/>
          <a:p>
            <a:endParaRPr lang="zh-CN" altLang="en-US"/>
          </a:p>
        </p:txBody>
      </p:sp>
      <p:sp>
        <p:nvSpPr>
          <p:cNvPr id="221195" name="Oval 11"/>
          <p:cNvSpPr>
            <a:spLocks noChangeArrowheads="1"/>
          </p:cNvSpPr>
          <p:nvPr/>
        </p:nvSpPr>
        <p:spPr bwMode="auto">
          <a:xfrm>
            <a:off x="566738" y="3287160"/>
            <a:ext cx="73025" cy="71438"/>
          </a:xfrm>
          <a:prstGeom prst="ellipse">
            <a:avLst/>
          </a:prstGeom>
          <a:solidFill>
            <a:srgbClr val="FF3300"/>
          </a:solidFill>
          <a:ln w="9525">
            <a:solidFill>
              <a:srgbClr val="FF3300"/>
            </a:solidFill>
            <a:round/>
            <a:headEnd/>
            <a:tailEnd/>
          </a:ln>
          <a:effectLst/>
        </p:spPr>
        <p:txBody>
          <a:bodyPr wrap="none" anchor="ctr"/>
          <a:lstStyle/>
          <a:p>
            <a:endParaRPr lang="zh-CN" altLang="en-US"/>
          </a:p>
        </p:txBody>
      </p:sp>
    </p:spTree>
    <p:extLst>
      <p:ext uri="{BB962C8B-B14F-4D97-AF65-F5344CB8AC3E}">
        <p14:creationId xmlns:p14="http://schemas.microsoft.com/office/powerpoint/2010/main" val="3451894025"/>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Rectangle 2"/>
          <p:cNvSpPr>
            <a:spLocks noGrp="1" noChangeArrowheads="1"/>
          </p:cNvSpPr>
          <p:nvPr>
            <p:ph type="title"/>
          </p:nvPr>
        </p:nvSpPr>
        <p:spPr>
          <a:xfrm>
            <a:off x="943004" y="548680"/>
            <a:ext cx="7772400" cy="1143000"/>
          </a:xfrm>
        </p:spPr>
        <p:txBody>
          <a:bodyPr/>
          <a:lstStyle/>
          <a:p>
            <a:r>
              <a:rPr lang="en-US" altLang="zh-CN" dirty="0" err="1">
                <a:latin typeface="微软雅黑" pitchFamily="34" charset="-122"/>
                <a:ea typeface="微软雅黑" pitchFamily="34" charset="-122"/>
              </a:rPr>
              <a:t>optiongroup</a:t>
            </a:r>
            <a:r>
              <a:rPr lang="en-US" altLang="zh-CN" dirty="0">
                <a:latin typeface="微软雅黑" pitchFamily="34" charset="-122"/>
                <a:ea typeface="微软雅黑" pitchFamily="34" charset="-122"/>
              </a:rPr>
              <a:t> </a:t>
            </a:r>
            <a:r>
              <a:rPr lang="zh-CN" altLang="en-US" dirty="0">
                <a:latin typeface="微软雅黑" pitchFamily="34" charset="-122"/>
                <a:ea typeface="微软雅黑" pitchFamily="34" charset="-122"/>
              </a:rPr>
              <a:t>标签</a:t>
            </a:r>
          </a:p>
        </p:txBody>
      </p:sp>
      <p:sp>
        <p:nvSpPr>
          <p:cNvPr id="220163" name="Rectangle 3"/>
          <p:cNvSpPr>
            <a:spLocks noGrp="1" noChangeArrowheads="1"/>
          </p:cNvSpPr>
          <p:nvPr>
            <p:ph type="body" idx="1"/>
          </p:nvPr>
        </p:nvSpPr>
        <p:spPr>
          <a:xfrm>
            <a:off x="350838" y="1609169"/>
            <a:ext cx="8496300" cy="4114800"/>
          </a:xfrm>
        </p:spPr>
        <p:txBody>
          <a:bodyPr/>
          <a:lstStyle/>
          <a:p>
            <a:r>
              <a:rPr lang="en-US" altLang="zh-CN" sz="2400" dirty="0" err="1">
                <a:latin typeface="微软雅黑" pitchFamily="34" charset="-122"/>
                <a:ea typeface="微软雅黑" pitchFamily="34" charset="-122"/>
              </a:rPr>
              <a:t>optiongroup</a:t>
            </a:r>
            <a:r>
              <a:rPr lang="en-US" altLang="zh-CN" sz="2400" dirty="0">
                <a:latin typeface="微软雅黑" pitchFamily="34" charset="-122"/>
                <a:ea typeface="微软雅黑" pitchFamily="34" charset="-122"/>
              </a:rPr>
              <a:t> </a:t>
            </a:r>
            <a:r>
              <a:rPr lang="zh-CN" altLang="en-US" sz="2400" dirty="0">
                <a:latin typeface="微软雅黑" pitchFamily="34" charset="-122"/>
                <a:ea typeface="微软雅黑" pitchFamily="34" charset="-122"/>
              </a:rPr>
              <a:t>标签对 </a:t>
            </a:r>
            <a:r>
              <a:rPr lang="en-US" altLang="zh-CN" sz="2400" dirty="0">
                <a:latin typeface="微软雅黑" pitchFamily="34" charset="-122"/>
                <a:ea typeface="微软雅黑" pitchFamily="34" charset="-122"/>
              </a:rPr>
              <a:t>select </a:t>
            </a:r>
            <a:r>
              <a:rPr lang="zh-CN" altLang="en-US" sz="2400" dirty="0">
                <a:latin typeface="微软雅黑" pitchFamily="34" charset="-122"/>
                <a:ea typeface="微软雅黑" pitchFamily="34" charset="-122"/>
              </a:rPr>
              <a:t>元素所提供的选项进行分组</a:t>
            </a:r>
            <a:r>
              <a:rPr lang="en-US" altLang="zh-CN" sz="2400" dirty="0">
                <a:latin typeface="微软雅黑" pitchFamily="34" charset="-122"/>
                <a:ea typeface="微软雅黑" pitchFamily="34" charset="-122"/>
              </a:rPr>
              <a:t>. </a:t>
            </a:r>
            <a:r>
              <a:rPr lang="zh-CN" altLang="en-US" sz="2400" dirty="0">
                <a:latin typeface="微软雅黑" pitchFamily="34" charset="-122"/>
                <a:ea typeface="微软雅黑" pitchFamily="34" charset="-122"/>
              </a:rPr>
              <a:t>每个选项有它自己的来源</a:t>
            </a:r>
            <a:r>
              <a:rPr lang="en-US" altLang="zh-CN" sz="2400" dirty="0">
                <a:latin typeface="微软雅黑" pitchFamily="34" charset="-122"/>
                <a:ea typeface="微软雅黑" pitchFamily="34" charset="-122"/>
              </a:rPr>
              <a:t>.</a:t>
            </a:r>
          </a:p>
          <a:p>
            <a:endParaRPr lang="en-US" altLang="zh-CN" sz="2400" dirty="0">
              <a:latin typeface="微软雅黑" pitchFamily="34" charset="-122"/>
              <a:ea typeface="微软雅黑" pitchFamily="34" charset="-122"/>
            </a:endParaRPr>
          </a:p>
          <a:p>
            <a:endParaRPr lang="en-US" altLang="zh-CN" sz="2400" dirty="0">
              <a:latin typeface="微软雅黑" pitchFamily="34" charset="-122"/>
              <a:ea typeface="微软雅黑" pitchFamily="34" charset="-122"/>
            </a:endParaRPr>
          </a:p>
          <a:p>
            <a:endParaRPr lang="en-US" altLang="zh-CN" sz="2400" dirty="0">
              <a:latin typeface="微软雅黑" pitchFamily="34" charset="-122"/>
              <a:ea typeface="微软雅黑" pitchFamily="34" charset="-122"/>
            </a:endParaRPr>
          </a:p>
          <a:p>
            <a:endParaRPr lang="en-US" altLang="zh-CN" sz="2400" dirty="0" smtClean="0">
              <a:latin typeface="微软雅黑" pitchFamily="34" charset="-122"/>
              <a:ea typeface="微软雅黑" pitchFamily="34" charset="-122"/>
            </a:endParaRPr>
          </a:p>
          <a:p>
            <a:r>
              <a:rPr lang="zh-CN" altLang="en-US" sz="2400" dirty="0" smtClean="0">
                <a:latin typeface="微软雅黑" pitchFamily="34" charset="-122"/>
                <a:ea typeface="微软雅黑" pitchFamily="34" charset="-122"/>
              </a:rPr>
              <a:t>示例</a:t>
            </a:r>
            <a:r>
              <a:rPr lang="en-US" altLang="zh-CN" sz="2400" dirty="0">
                <a:latin typeface="微软雅黑" pitchFamily="34" charset="-122"/>
                <a:ea typeface="微软雅黑" pitchFamily="34" charset="-122"/>
              </a:rPr>
              <a:t>: </a:t>
            </a:r>
          </a:p>
        </p:txBody>
      </p:sp>
      <p:pic>
        <p:nvPicPr>
          <p:cNvPr id="220164" name="Picture 4"/>
          <p:cNvPicPr>
            <a:picLocks noChangeAspect="1" noChangeArrowheads="1"/>
          </p:cNvPicPr>
          <p:nvPr/>
        </p:nvPicPr>
        <p:blipFill>
          <a:blip r:embed="rId2"/>
          <a:srcRect/>
          <a:stretch>
            <a:fillRect/>
          </a:stretch>
        </p:blipFill>
        <p:spPr bwMode="auto">
          <a:xfrm>
            <a:off x="827088" y="2628344"/>
            <a:ext cx="5761037" cy="1428750"/>
          </a:xfrm>
          <a:prstGeom prst="rect">
            <a:avLst/>
          </a:prstGeom>
          <a:noFill/>
          <a:ln w="9525">
            <a:noFill/>
            <a:miter lim="800000"/>
            <a:headEnd/>
            <a:tailEnd/>
          </a:ln>
          <a:effectLst/>
        </p:spPr>
      </p:pic>
      <p:pic>
        <p:nvPicPr>
          <p:cNvPr id="220165" name="Picture 5"/>
          <p:cNvPicPr>
            <a:picLocks noChangeAspect="1" noChangeArrowheads="1"/>
          </p:cNvPicPr>
          <p:nvPr/>
        </p:nvPicPr>
        <p:blipFill>
          <a:blip r:embed="rId3"/>
          <a:srcRect/>
          <a:stretch>
            <a:fillRect/>
          </a:stretch>
        </p:blipFill>
        <p:spPr bwMode="auto">
          <a:xfrm>
            <a:off x="827088" y="4715906"/>
            <a:ext cx="4897437" cy="1404938"/>
          </a:xfrm>
          <a:prstGeom prst="rect">
            <a:avLst/>
          </a:prstGeom>
          <a:noFill/>
          <a:ln w="9525">
            <a:noFill/>
            <a:miter lim="800000"/>
            <a:headEnd/>
            <a:tailEnd/>
          </a:ln>
          <a:effectLst/>
        </p:spPr>
      </p:pic>
      <p:sp>
        <p:nvSpPr>
          <p:cNvPr id="220166" name="Oval 6"/>
          <p:cNvSpPr>
            <a:spLocks noChangeArrowheads="1"/>
          </p:cNvSpPr>
          <p:nvPr/>
        </p:nvSpPr>
        <p:spPr bwMode="auto">
          <a:xfrm>
            <a:off x="622300" y="3182381"/>
            <a:ext cx="73025" cy="71438"/>
          </a:xfrm>
          <a:prstGeom prst="ellipse">
            <a:avLst/>
          </a:prstGeom>
          <a:solidFill>
            <a:srgbClr val="FF3300"/>
          </a:solidFill>
          <a:ln w="9525">
            <a:solidFill>
              <a:srgbClr val="FF3300"/>
            </a:solidFill>
            <a:round/>
            <a:headEnd/>
            <a:tailEnd/>
          </a:ln>
          <a:effectLst/>
        </p:spPr>
        <p:txBody>
          <a:bodyPr wrap="none" anchor="ctr"/>
          <a:lstStyle/>
          <a:p>
            <a:endParaRPr lang="zh-CN" altLang="en-US"/>
          </a:p>
        </p:txBody>
      </p:sp>
      <p:sp>
        <p:nvSpPr>
          <p:cNvPr id="220167" name="Oval 7"/>
          <p:cNvSpPr>
            <a:spLocks noChangeArrowheads="1"/>
          </p:cNvSpPr>
          <p:nvPr/>
        </p:nvSpPr>
        <p:spPr bwMode="auto">
          <a:xfrm>
            <a:off x="611188" y="3498294"/>
            <a:ext cx="73025" cy="71437"/>
          </a:xfrm>
          <a:prstGeom prst="ellipse">
            <a:avLst/>
          </a:prstGeom>
          <a:solidFill>
            <a:srgbClr val="FF3300"/>
          </a:solidFill>
          <a:ln w="9525">
            <a:solidFill>
              <a:srgbClr val="FF3300"/>
            </a:solidFill>
            <a:round/>
            <a:headEnd/>
            <a:tailEnd/>
          </a:ln>
          <a:effectLst/>
        </p:spPr>
        <p:txBody>
          <a:bodyPr wrap="none" anchor="ctr"/>
          <a:lstStyle/>
          <a:p>
            <a:endParaRPr lang="zh-CN" altLang="en-US"/>
          </a:p>
        </p:txBody>
      </p:sp>
      <p:sp>
        <p:nvSpPr>
          <p:cNvPr id="220168" name="Oval 8"/>
          <p:cNvSpPr>
            <a:spLocks noChangeArrowheads="1"/>
          </p:cNvSpPr>
          <p:nvPr/>
        </p:nvSpPr>
        <p:spPr bwMode="auto">
          <a:xfrm>
            <a:off x="600075" y="3858656"/>
            <a:ext cx="73025" cy="71438"/>
          </a:xfrm>
          <a:prstGeom prst="ellipse">
            <a:avLst/>
          </a:prstGeom>
          <a:solidFill>
            <a:srgbClr val="FF3300"/>
          </a:solidFill>
          <a:ln w="9525">
            <a:solidFill>
              <a:srgbClr val="FF3300"/>
            </a:solidFill>
            <a:round/>
            <a:headEnd/>
            <a:tailEnd/>
          </a:ln>
          <a:effectLst/>
        </p:spPr>
        <p:txBody>
          <a:bodyPr wrap="none" anchor="ctr"/>
          <a:lstStyle/>
          <a:p>
            <a:endParaRPr lang="zh-CN" altLang="en-US"/>
          </a:p>
        </p:txBody>
      </p:sp>
    </p:spTree>
    <p:extLst>
      <p:ext uri="{BB962C8B-B14F-4D97-AF65-F5344CB8AC3E}">
        <p14:creationId xmlns:p14="http://schemas.microsoft.com/office/powerpoint/2010/main" val="1444223056"/>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Rectangle 2"/>
          <p:cNvSpPr>
            <a:spLocks noGrp="1" noChangeArrowheads="1"/>
          </p:cNvSpPr>
          <p:nvPr>
            <p:ph type="title"/>
          </p:nvPr>
        </p:nvSpPr>
        <p:spPr>
          <a:xfrm>
            <a:off x="728690" y="548680"/>
            <a:ext cx="7772400" cy="1143000"/>
          </a:xfrm>
        </p:spPr>
        <p:txBody>
          <a:bodyPr/>
          <a:lstStyle/>
          <a:p>
            <a:r>
              <a:rPr lang="en-US" altLang="zh-CN" dirty="0" err="1">
                <a:latin typeface="微软雅黑" pitchFamily="34" charset="-122"/>
                <a:ea typeface="微软雅黑" pitchFamily="34" charset="-122"/>
              </a:rPr>
              <a:t>checkboxlist</a:t>
            </a:r>
            <a:r>
              <a:rPr lang="en-US" altLang="zh-CN" dirty="0">
                <a:latin typeface="微软雅黑" pitchFamily="34" charset="-122"/>
                <a:ea typeface="微软雅黑" pitchFamily="34" charset="-122"/>
              </a:rPr>
              <a:t> </a:t>
            </a:r>
            <a:r>
              <a:rPr lang="zh-CN" altLang="en-US" dirty="0">
                <a:latin typeface="微软雅黑" pitchFamily="34" charset="-122"/>
                <a:ea typeface="微软雅黑" pitchFamily="34" charset="-122"/>
              </a:rPr>
              <a:t>标签</a:t>
            </a:r>
          </a:p>
        </p:txBody>
      </p:sp>
      <p:sp>
        <p:nvSpPr>
          <p:cNvPr id="219139" name="Rectangle 3"/>
          <p:cNvSpPr>
            <a:spLocks noGrp="1" noChangeArrowheads="1"/>
          </p:cNvSpPr>
          <p:nvPr>
            <p:ph type="body" idx="1"/>
          </p:nvPr>
        </p:nvSpPr>
        <p:spPr>
          <a:xfrm>
            <a:off x="468313" y="1645676"/>
            <a:ext cx="8207375" cy="4114800"/>
          </a:xfrm>
        </p:spPr>
        <p:txBody>
          <a:bodyPr/>
          <a:lstStyle/>
          <a:p>
            <a:r>
              <a:rPr lang="en-US" altLang="zh-CN" sz="2400" dirty="0" err="1">
                <a:latin typeface="微软雅黑" pitchFamily="34" charset="-122"/>
                <a:ea typeface="微软雅黑" pitchFamily="34" charset="-122"/>
              </a:rPr>
              <a:t>checkboxlist</a:t>
            </a:r>
            <a:r>
              <a:rPr lang="en-US" altLang="zh-CN" sz="2400" dirty="0">
                <a:latin typeface="微软雅黑" pitchFamily="34" charset="-122"/>
                <a:ea typeface="微软雅黑" pitchFamily="34" charset="-122"/>
              </a:rPr>
              <a:t> </a:t>
            </a:r>
            <a:r>
              <a:rPr lang="zh-CN" altLang="en-US" sz="2400" dirty="0">
                <a:latin typeface="微软雅黑" pitchFamily="34" charset="-122"/>
                <a:ea typeface="微软雅黑" pitchFamily="34" charset="-122"/>
              </a:rPr>
              <a:t>标签将呈现一组多选框</a:t>
            </a:r>
            <a:r>
              <a:rPr lang="en-US" altLang="zh-CN" sz="2400" dirty="0">
                <a:latin typeface="微软雅黑" pitchFamily="34" charset="-122"/>
                <a:ea typeface="微软雅黑" pitchFamily="34" charset="-122"/>
              </a:rPr>
              <a:t>.</a:t>
            </a:r>
          </a:p>
          <a:p>
            <a:endParaRPr lang="en-US" altLang="zh-CN" sz="2400" dirty="0">
              <a:latin typeface="微软雅黑" pitchFamily="34" charset="-122"/>
              <a:ea typeface="微软雅黑" pitchFamily="34" charset="-122"/>
            </a:endParaRPr>
          </a:p>
          <a:p>
            <a:endParaRPr lang="en-US" altLang="zh-CN" sz="2400" dirty="0">
              <a:latin typeface="微软雅黑" pitchFamily="34" charset="-122"/>
              <a:ea typeface="微软雅黑" pitchFamily="34" charset="-122"/>
            </a:endParaRPr>
          </a:p>
          <a:p>
            <a:endParaRPr lang="en-US" altLang="zh-CN" sz="2400" dirty="0">
              <a:latin typeface="微软雅黑" pitchFamily="34" charset="-122"/>
              <a:ea typeface="微软雅黑" pitchFamily="34" charset="-122"/>
            </a:endParaRPr>
          </a:p>
          <a:p>
            <a:endParaRPr lang="en-US" altLang="zh-CN" sz="2400" b="1" dirty="0" smtClean="0">
              <a:solidFill>
                <a:srgbClr val="FF3300"/>
              </a:solidFill>
              <a:latin typeface="微软雅黑" pitchFamily="34" charset="-122"/>
              <a:ea typeface="微软雅黑" pitchFamily="34" charset="-122"/>
            </a:endParaRPr>
          </a:p>
          <a:p>
            <a:r>
              <a:rPr lang="en-US" altLang="zh-CN" sz="2400" b="1" dirty="0" smtClean="0">
                <a:solidFill>
                  <a:srgbClr val="FF3300"/>
                </a:solidFill>
                <a:latin typeface="微软雅黑" pitchFamily="34" charset="-122"/>
                <a:ea typeface="微软雅黑" pitchFamily="34" charset="-122"/>
              </a:rPr>
              <a:t>checkbox </a:t>
            </a:r>
            <a:r>
              <a:rPr lang="zh-CN" altLang="en-US" sz="2400" b="1" dirty="0">
                <a:solidFill>
                  <a:srgbClr val="FF3300"/>
                </a:solidFill>
                <a:latin typeface="微软雅黑" pitchFamily="34" charset="-122"/>
                <a:ea typeface="微软雅黑" pitchFamily="34" charset="-122"/>
              </a:rPr>
              <a:t>标签被映射到一个字符串数组或是一个基本类型的数组</a:t>
            </a:r>
            <a:r>
              <a:rPr lang="en-US" altLang="zh-CN" sz="2400" b="1" dirty="0">
                <a:solidFill>
                  <a:srgbClr val="FF3300"/>
                </a:solidFill>
                <a:latin typeface="微软雅黑" pitchFamily="34" charset="-122"/>
                <a:ea typeface="微软雅黑" pitchFamily="34" charset="-122"/>
              </a:rPr>
              <a:t>. </a:t>
            </a:r>
            <a:r>
              <a:rPr lang="zh-CN" altLang="en-US" sz="2400" b="1" dirty="0">
                <a:solidFill>
                  <a:srgbClr val="FF3300"/>
                </a:solidFill>
                <a:latin typeface="微软雅黑" pitchFamily="34" charset="-122"/>
                <a:ea typeface="微软雅黑" pitchFamily="34" charset="-122"/>
              </a:rPr>
              <a:t>若它提供的多选框一个也没有被选中</a:t>
            </a:r>
            <a:r>
              <a:rPr lang="en-US" altLang="zh-CN" sz="2400" b="1" dirty="0">
                <a:solidFill>
                  <a:srgbClr val="FF3300"/>
                </a:solidFill>
                <a:latin typeface="微软雅黑" pitchFamily="34" charset="-122"/>
                <a:ea typeface="微软雅黑" pitchFamily="34" charset="-122"/>
              </a:rPr>
              <a:t>, </a:t>
            </a:r>
            <a:r>
              <a:rPr lang="zh-CN" altLang="en-US" sz="2400" b="1" dirty="0">
                <a:solidFill>
                  <a:srgbClr val="FF3300"/>
                </a:solidFill>
                <a:latin typeface="微软雅黑" pitchFamily="34" charset="-122"/>
                <a:ea typeface="微软雅黑" pitchFamily="34" charset="-122"/>
              </a:rPr>
              <a:t>相应的属性将被赋值为一个空数组而不是空值</a:t>
            </a:r>
            <a:r>
              <a:rPr lang="en-US" altLang="zh-CN" sz="2400" dirty="0">
                <a:latin typeface="微软雅黑" pitchFamily="34" charset="-122"/>
                <a:ea typeface="微软雅黑" pitchFamily="34" charset="-122"/>
              </a:rPr>
              <a:t>. </a:t>
            </a:r>
          </a:p>
          <a:p>
            <a:r>
              <a:rPr lang="zh-CN" altLang="en-US" sz="2400" dirty="0">
                <a:latin typeface="微软雅黑" pitchFamily="34" charset="-122"/>
                <a:ea typeface="微软雅黑" pitchFamily="34" charset="-122"/>
              </a:rPr>
              <a:t>示例</a:t>
            </a:r>
            <a:r>
              <a:rPr lang="en-US" altLang="zh-CN" sz="2400" dirty="0">
                <a:latin typeface="微软雅黑" pitchFamily="34" charset="-122"/>
                <a:ea typeface="微软雅黑" pitchFamily="34" charset="-122"/>
              </a:rPr>
              <a:t>:  </a:t>
            </a:r>
          </a:p>
        </p:txBody>
      </p:sp>
      <p:pic>
        <p:nvPicPr>
          <p:cNvPr id="219140" name="Picture 4"/>
          <p:cNvPicPr>
            <a:picLocks noChangeAspect="1" noChangeArrowheads="1"/>
          </p:cNvPicPr>
          <p:nvPr/>
        </p:nvPicPr>
        <p:blipFill>
          <a:blip r:embed="rId2"/>
          <a:srcRect/>
          <a:stretch>
            <a:fillRect/>
          </a:stretch>
        </p:blipFill>
        <p:spPr bwMode="auto">
          <a:xfrm>
            <a:off x="954103" y="2263194"/>
            <a:ext cx="5761037" cy="1428750"/>
          </a:xfrm>
          <a:prstGeom prst="rect">
            <a:avLst/>
          </a:prstGeom>
          <a:noFill/>
          <a:ln w="9525">
            <a:noFill/>
            <a:miter lim="800000"/>
            <a:headEnd/>
            <a:tailEnd/>
          </a:ln>
          <a:effectLst/>
        </p:spPr>
      </p:pic>
      <p:pic>
        <p:nvPicPr>
          <p:cNvPr id="219141" name="Picture 5"/>
          <p:cNvPicPr>
            <a:picLocks noChangeAspect="1" noChangeArrowheads="1"/>
          </p:cNvPicPr>
          <p:nvPr/>
        </p:nvPicPr>
        <p:blipFill>
          <a:blip r:embed="rId3"/>
          <a:srcRect/>
          <a:stretch>
            <a:fillRect/>
          </a:stretch>
        </p:blipFill>
        <p:spPr bwMode="auto">
          <a:xfrm>
            <a:off x="971550" y="5677926"/>
            <a:ext cx="4897438" cy="871538"/>
          </a:xfrm>
          <a:prstGeom prst="rect">
            <a:avLst/>
          </a:prstGeom>
          <a:noFill/>
          <a:ln w="9525">
            <a:noFill/>
            <a:miter lim="800000"/>
            <a:headEnd/>
            <a:tailEnd/>
          </a:ln>
          <a:effectLst/>
        </p:spPr>
      </p:pic>
      <p:sp>
        <p:nvSpPr>
          <p:cNvPr id="219142" name="Oval 6"/>
          <p:cNvSpPr>
            <a:spLocks noChangeArrowheads="1"/>
          </p:cNvSpPr>
          <p:nvPr/>
        </p:nvSpPr>
        <p:spPr bwMode="auto">
          <a:xfrm>
            <a:off x="747728" y="2766431"/>
            <a:ext cx="73025" cy="71438"/>
          </a:xfrm>
          <a:prstGeom prst="ellipse">
            <a:avLst/>
          </a:prstGeom>
          <a:solidFill>
            <a:srgbClr val="FF3300"/>
          </a:solidFill>
          <a:ln w="9525">
            <a:solidFill>
              <a:srgbClr val="FF3300"/>
            </a:solidFill>
            <a:round/>
            <a:headEnd/>
            <a:tailEnd/>
          </a:ln>
          <a:effectLst/>
        </p:spPr>
        <p:txBody>
          <a:bodyPr wrap="none" anchor="ctr"/>
          <a:lstStyle/>
          <a:p>
            <a:endParaRPr lang="zh-CN" altLang="en-US"/>
          </a:p>
        </p:txBody>
      </p:sp>
      <p:sp>
        <p:nvSpPr>
          <p:cNvPr id="219143" name="Oval 7"/>
          <p:cNvSpPr>
            <a:spLocks noChangeArrowheads="1"/>
          </p:cNvSpPr>
          <p:nvPr/>
        </p:nvSpPr>
        <p:spPr bwMode="auto">
          <a:xfrm>
            <a:off x="736615" y="3082344"/>
            <a:ext cx="73025" cy="71437"/>
          </a:xfrm>
          <a:prstGeom prst="ellipse">
            <a:avLst/>
          </a:prstGeom>
          <a:solidFill>
            <a:srgbClr val="FF3300"/>
          </a:solidFill>
          <a:ln w="9525">
            <a:solidFill>
              <a:srgbClr val="FF3300"/>
            </a:solidFill>
            <a:round/>
            <a:headEnd/>
            <a:tailEnd/>
          </a:ln>
          <a:effectLst/>
        </p:spPr>
        <p:txBody>
          <a:bodyPr wrap="none" anchor="ctr"/>
          <a:lstStyle/>
          <a:p>
            <a:endParaRPr lang="zh-CN" altLang="en-US"/>
          </a:p>
        </p:txBody>
      </p:sp>
      <p:sp>
        <p:nvSpPr>
          <p:cNvPr id="219144" name="Oval 8"/>
          <p:cNvSpPr>
            <a:spLocks noChangeArrowheads="1"/>
          </p:cNvSpPr>
          <p:nvPr/>
        </p:nvSpPr>
        <p:spPr bwMode="auto">
          <a:xfrm>
            <a:off x="725503" y="3442706"/>
            <a:ext cx="73025" cy="71438"/>
          </a:xfrm>
          <a:prstGeom prst="ellipse">
            <a:avLst/>
          </a:prstGeom>
          <a:solidFill>
            <a:srgbClr val="FF3300"/>
          </a:solidFill>
          <a:ln w="9525">
            <a:solidFill>
              <a:srgbClr val="FF3300"/>
            </a:solidFill>
            <a:round/>
            <a:headEnd/>
            <a:tailEnd/>
          </a:ln>
          <a:effectLst/>
        </p:spPr>
        <p:txBody>
          <a:bodyPr wrap="none" anchor="ctr"/>
          <a:lstStyle/>
          <a:p>
            <a:endParaRPr lang="zh-CN" altLang="en-US"/>
          </a:p>
        </p:txBody>
      </p:sp>
    </p:spTree>
    <p:extLst>
      <p:ext uri="{BB962C8B-B14F-4D97-AF65-F5344CB8AC3E}">
        <p14:creationId xmlns:p14="http://schemas.microsoft.com/office/powerpoint/2010/main" val="1025185628"/>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500034" y="1500174"/>
            <a:ext cx="5716441" cy="785818"/>
          </a:xfrm>
          <a:prstGeom prst="rect">
            <a:avLst/>
          </a:prstGeom>
          <a:noFill/>
          <a:ln w="9525">
            <a:noFill/>
            <a:miter lim="800000"/>
            <a:headEnd/>
            <a:tailEnd/>
          </a:ln>
          <a:effectLst/>
        </p:spPr>
      </p:pic>
      <p:sp>
        <p:nvSpPr>
          <p:cNvPr id="5" name="TextBox 4"/>
          <p:cNvSpPr txBox="1"/>
          <p:nvPr/>
        </p:nvSpPr>
        <p:spPr>
          <a:xfrm>
            <a:off x="6286512" y="1643050"/>
            <a:ext cx="2071702" cy="369332"/>
          </a:xfrm>
          <a:prstGeom prst="rect">
            <a:avLst/>
          </a:prstGeom>
          <a:noFill/>
        </p:spPr>
        <p:txBody>
          <a:bodyPr wrap="square" rtlCol="0">
            <a:spAutoFit/>
          </a:bodyPr>
          <a:lstStyle/>
          <a:p>
            <a:r>
              <a:rPr lang="en-US" altLang="zh-CN" dirty="0" err="1" smtClean="0"/>
              <a:t>checkboxlist</a:t>
            </a:r>
            <a:endParaRPr lang="zh-CN" altLang="en-US" dirty="0"/>
          </a:p>
        </p:txBody>
      </p:sp>
      <p:pic>
        <p:nvPicPr>
          <p:cNvPr id="2051" name="Picture 3"/>
          <p:cNvPicPr>
            <a:picLocks noChangeAspect="1" noChangeArrowheads="1"/>
          </p:cNvPicPr>
          <p:nvPr/>
        </p:nvPicPr>
        <p:blipFill>
          <a:blip r:embed="rId3"/>
          <a:srcRect/>
          <a:stretch>
            <a:fillRect/>
          </a:stretch>
        </p:blipFill>
        <p:spPr bwMode="auto">
          <a:xfrm>
            <a:off x="571471" y="2857496"/>
            <a:ext cx="3585839" cy="500066"/>
          </a:xfrm>
          <a:prstGeom prst="rect">
            <a:avLst/>
          </a:prstGeom>
          <a:noFill/>
          <a:ln w="9525">
            <a:noFill/>
            <a:miter lim="800000"/>
            <a:headEnd/>
            <a:tailEnd/>
          </a:ln>
          <a:effectLst/>
        </p:spPr>
      </p:pic>
      <p:sp>
        <p:nvSpPr>
          <p:cNvPr id="7" name="TextBox 6"/>
          <p:cNvSpPr txBox="1"/>
          <p:nvPr/>
        </p:nvSpPr>
        <p:spPr>
          <a:xfrm>
            <a:off x="4429124" y="2928934"/>
            <a:ext cx="2071702" cy="369332"/>
          </a:xfrm>
          <a:prstGeom prst="rect">
            <a:avLst/>
          </a:prstGeom>
          <a:noFill/>
        </p:spPr>
        <p:txBody>
          <a:bodyPr wrap="square" rtlCol="0">
            <a:spAutoFit/>
          </a:bodyPr>
          <a:lstStyle/>
          <a:p>
            <a:r>
              <a:rPr lang="en-US" altLang="zh-CN" dirty="0" smtClean="0"/>
              <a:t>checkbox</a:t>
            </a:r>
            <a:endParaRPr lang="zh-CN" altLang="en-US" dirty="0"/>
          </a:p>
        </p:txBody>
      </p:sp>
    </p:spTree>
    <p:extLst>
      <p:ext uri="{BB962C8B-B14F-4D97-AF65-F5344CB8AC3E}">
        <p14:creationId xmlns:p14="http://schemas.microsoft.com/office/powerpoint/2010/main" val="1392834057"/>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Rectangle 2"/>
          <p:cNvSpPr>
            <a:spLocks noGrp="1" noChangeArrowheads="1"/>
          </p:cNvSpPr>
          <p:nvPr>
            <p:ph type="title"/>
          </p:nvPr>
        </p:nvSpPr>
        <p:spPr>
          <a:xfrm>
            <a:off x="1205158" y="-243408"/>
            <a:ext cx="7772400" cy="1143000"/>
          </a:xfrm>
        </p:spPr>
        <p:txBody>
          <a:bodyPr/>
          <a:lstStyle/>
          <a:p>
            <a:r>
              <a:rPr lang="zh-CN" altLang="en-US" dirty="0">
                <a:solidFill>
                  <a:schemeClr val="bg1"/>
                </a:solidFill>
                <a:latin typeface="微软雅黑" pitchFamily="34" charset="-122"/>
                <a:ea typeface="微软雅黑" pitchFamily="34" charset="-122"/>
              </a:rPr>
              <a:t>主题</a:t>
            </a:r>
          </a:p>
        </p:txBody>
      </p:sp>
      <p:sp>
        <p:nvSpPr>
          <p:cNvPr id="218115" name="Rectangle 3"/>
          <p:cNvSpPr>
            <a:spLocks noGrp="1" noChangeArrowheads="1"/>
          </p:cNvSpPr>
          <p:nvPr>
            <p:ph type="body" idx="1"/>
          </p:nvPr>
        </p:nvSpPr>
        <p:spPr>
          <a:xfrm>
            <a:off x="396428" y="908720"/>
            <a:ext cx="8348663" cy="4114800"/>
          </a:xfrm>
        </p:spPr>
        <p:txBody>
          <a:bodyPr/>
          <a:lstStyle/>
          <a:p>
            <a:r>
              <a:rPr lang="zh-CN" altLang="en-US" sz="2400" dirty="0">
                <a:latin typeface="微软雅黑" pitchFamily="34" charset="-122"/>
                <a:ea typeface="微软雅黑" pitchFamily="34" charset="-122"/>
              </a:rPr>
              <a:t>默认情况下</a:t>
            </a:r>
            <a:r>
              <a:rPr lang="en-US" altLang="zh-CN" sz="2400" dirty="0">
                <a:latin typeface="微软雅黑" pitchFamily="34" charset="-122"/>
                <a:ea typeface="微软雅黑" pitchFamily="34" charset="-122"/>
              </a:rPr>
              <a:t>, form </a:t>
            </a:r>
            <a:r>
              <a:rPr lang="zh-CN" altLang="en-US" sz="2400" dirty="0">
                <a:latin typeface="微软雅黑" pitchFamily="34" charset="-122"/>
                <a:ea typeface="微软雅黑" pitchFamily="34" charset="-122"/>
              </a:rPr>
              <a:t>标签将呈现为一个 </a:t>
            </a:r>
            <a:r>
              <a:rPr lang="en-US" altLang="zh-CN" sz="2400" dirty="0">
                <a:latin typeface="微软雅黑" pitchFamily="34" charset="-122"/>
                <a:ea typeface="微软雅黑" pitchFamily="34" charset="-122"/>
              </a:rPr>
              <a:t>HTML form </a:t>
            </a:r>
            <a:r>
              <a:rPr lang="zh-CN" altLang="en-US" sz="2400" dirty="0">
                <a:latin typeface="微软雅黑" pitchFamily="34" charset="-122"/>
                <a:ea typeface="微软雅黑" pitchFamily="34" charset="-122"/>
              </a:rPr>
              <a:t>元素和一个 </a:t>
            </a:r>
            <a:r>
              <a:rPr lang="en-US" altLang="zh-CN" sz="2400" dirty="0">
                <a:latin typeface="微软雅黑" pitchFamily="34" charset="-122"/>
                <a:ea typeface="微软雅黑" pitchFamily="34" charset="-122"/>
              </a:rPr>
              <a:t>table </a:t>
            </a:r>
            <a:r>
              <a:rPr lang="zh-CN" altLang="en-US" sz="2400" dirty="0">
                <a:latin typeface="微软雅黑" pitchFamily="34" charset="-122"/>
                <a:ea typeface="微软雅黑" pitchFamily="34" charset="-122"/>
              </a:rPr>
              <a:t>元素</a:t>
            </a:r>
            <a:r>
              <a:rPr lang="en-US" altLang="zh-CN" sz="2400" dirty="0">
                <a:latin typeface="微软雅黑" pitchFamily="34" charset="-122"/>
                <a:ea typeface="微软雅黑" pitchFamily="34" charset="-122"/>
              </a:rPr>
              <a:t>.</a:t>
            </a:r>
          </a:p>
          <a:p>
            <a:endParaRPr lang="en-US" altLang="zh-CN" sz="2400" dirty="0">
              <a:latin typeface="微软雅黑" pitchFamily="34" charset="-122"/>
              <a:ea typeface="微软雅黑" pitchFamily="34" charset="-122"/>
            </a:endParaRPr>
          </a:p>
          <a:p>
            <a:endParaRPr lang="en-US" altLang="zh-CN" sz="2400" dirty="0">
              <a:latin typeface="微软雅黑" pitchFamily="34" charset="-122"/>
              <a:ea typeface="微软雅黑" pitchFamily="34" charset="-122"/>
            </a:endParaRPr>
          </a:p>
          <a:p>
            <a:endParaRPr lang="en-US" altLang="zh-CN" sz="2400" dirty="0">
              <a:latin typeface="微软雅黑" pitchFamily="34" charset="-122"/>
              <a:ea typeface="微软雅黑" pitchFamily="34" charset="-122"/>
            </a:endParaRPr>
          </a:p>
          <a:p>
            <a:endParaRPr lang="en-US" altLang="zh-CN" sz="2400" dirty="0">
              <a:latin typeface="微软雅黑" pitchFamily="34" charset="-122"/>
              <a:ea typeface="微软雅黑" pitchFamily="34" charset="-122"/>
            </a:endParaRPr>
          </a:p>
          <a:p>
            <a:endParaRPr lang="en-US" altLang="zh-CN" sz="2400" dirty="0" smtClean="0">
              <a:latin typeface="微软雅黑" pitchFamily="34" charset="-122"/>
              <a:ea typeface="微软雅黑" pitchFamily="34" charset="-122"/>
            </a:endParaRPr>
          </a:p>
          <a:p>
            <a:r>
              <a:rPr lang="zh-CN" altLang="en-US" sz="2400" dirty="0" smtClean="0">
                <a:latin typeface="微软雅黑" pitchFamily="34" charset="-122"/>
                <a:ea typeface="微软雅黑" pitchFamily="34" charset="-122"/>
              </a:rPr>
              <a:t>每</a:t>
            </a:r>
            <a:r>
              <a:rPr lang="zh-CN" altLang="en-US" sz="2400" dirty="0">
                <a:latin typeface="微软雅黑" pitchFamily="34" charset="-122"/>
                <a:ea typeface="微软雅黑" pitchFamily="34" charset="-122"/>
              </a:rPr>
              <a:t>一种输入标签都将呈现为一个带标号的输入元素</a:t>
            </a:r>
            <a:r>
              <a:rPr lang="en-US" altLang="zh-CN" sz="2400" dirty="0">
                <a:latin typeface="微软雅黑" pitchFamily="34" charset="-122"/>
                <a:ea typeface="微软雅黑" pitchFamily="34" charset="-122"/>
              </a:rPr>
              <a:t>, </a:t>
            </a:r>
            <a:r>
              <a:rPr lang="zh-CN" altLang="en-US" sz="2400" dirty="0">
                <a:latin typeface="微软雅黑" pitchFamily="34" charset="-122"/>
                <a:ea typeface="微软雅黑" pitchFamily="34" charset="-122"/>
              </a:rPr>
              <a:t>而这个输入元素将被包含在一个 </a:t>
            </a:r>
            <a:r>
              <a:rPr lang="en-US" altLang="zh-CN" sz="2400" dirty="0" err="1">
                <a:latin typeface="微软雅黑" pitchFamily="34" charset="-122"/>
                <a:ea typeface="微软雅黑" pitchFamily="34" charset="-122"/>
              </a:rPr>
              <a:t>tr</a:t>
            </a:r>
            <a:r>
              <a:rPr lang="en-US" altLang="zh-CN" sz="2400" dirty="0">
                <a:latin typeface="微软雅黑" pitchFamily="34" charset="-122"/>
                <a:ea typeface="微软雅黑" pitchFamily="34" charset="-122"/>
              </a:rPr>
              <a:t> </a:t>
            </a:r>
            <a:r>
              <a:rPr lang="zh-CN" altLang="en-US" sz="2400" dirty="0">
                <a:latin typeface="微软雅黑" pitchFamily="34" charset="-122"/>
                <a:ea typeface="微软雅黑" pitchFamily="34" charset="-122"/>
              </a:rPr>
              <a:t>元素和 </a:t>
            </a:r>
            <a:r>
              <a:rPr lang="en-US" altLang="zh-CN" sz="2400" dirty="0">
                <a:latin typeface="微软雅黑" pitchFamily="34" charset="-122"/>
                <a:ea typeface="微软雅黑" pitchFamily="34" charset="-122"/>
              </a:rPr>
              <a:t>td </a:t>
            </a:r>
            <a:r>
              <a:rPr lang="zh-CN" altLang="en-US" sz="2400" dirty="0">
                <a:latin typeface="微软雅黑" pitchFamily="34" charset="-122"/>
                <a:ea typeface="微软雅黑" pitchFamily="34" charset="-122"/>
              </a:rPr>
              <a:t>元素的内部</a:t>
            </a:r>
          </a:p>
        </p:txBody>
      </p:sp>
      <p:pic>
        <p:nvPicPr>
          <p:cNvPr id="218116" name="Picture 4"/>
          <p:cNvPicPr>
            <a:picLocks noChangeAspect="1" noChangeArrowheads="1"/>
          </p:cNvPicPr>
          <p:nvPr/>
        </p:nvPicPr>
        <p:blipFill>
          <a:blip r:embed="rId2"/>
          <a:srcRect/>
          <a:stretch>
            <a:fillRect/>
          </a:stretch>
        </p:blipFill>
        <p:spPr bwMode="auto">
          <a:xfrm>
            <a:off x="877460" y="1864397"/>
            <a:ext cx="1800225" cy="260350"/>
          </a:xfrm>
          <a:prstGeom prst="rect">
            <a:avLst/>
          </a:prstGeom>
          <a:noFill/>
          <a:ln w="9525">
            <a:noFill/>
            <a:miter lim="800000"/>
            <a:headEnd/>
            <a:tailEnd/>
          </a:ln>
          <a:effectLst/>
        </p:spPr>
      </p:pic>
      <p:sp>
        <p:nvSpPr>
          <p:cNvPr id="218117" name="Line 5"/>
          <p:cNvSpPr>
            <a:spLocks noChangeShapeType="1"/>
          </p:cNvSpPr>
          <p:nvPr/>
        </p:nvSpPr>
        <p:spPr bwMode="auto">
          <a:xfrm>
            <a:off x="1226710" y="2164435"/>
            <a:ext cx="15875" cy="265112"/>
          </a:xfrm>
          <a:prstGeom prst="line">
            <a:avLst/>
          </a:prstGeom>
          <a:noFill/>
          <a:ln w="9525">
            <a:solidFill>
              <a:schemeClr val="tx1"/>
            </a:solidFill>
            <a:prstDash val="dashDot"/>
            <a:round/>
            <a:headEnd/>
            <a:tailEnd type="triangle" w="med" len="med"/>
          </a:ln>
          <a:effectLst/>
        </p:spPr>
        <p:txBody>
          <a:bodyPr/>
          <a:lstStyle/>
          <a:p>
            <a:endParaRPr lang="zh-CN" altLang="en-US"/>
          </a:p>
        </p:txBody>
      </p:sp>
      <p:pic>
        <p:nvPicPr>
          <p:cNvPr id="218118" name="Picture 6"/>
          <p:cNvPicPr>
            <a:picLocks noChangeAspect="1" noChangeArrowheads="1"/>
          </p:cNvPicPr>
          <p:nvPr/>
        </p:nvPicPr>
        <p:blipFill>
          <a:blip r:embed="rId3"/>
          <a:srcRect/>
          <a:stretch>
            <a:fillRect/>
          </a:stretch>
        </p:blipFill>
        <p:spPr bwMode="auto">
          <a:xfrm>
            <a:off x="877460" y="2429547"/>
            <a:ext cx="6481762" cy="1212850"/>
          </a:xfrm>
          <a:prstGeom prst="rect">
            <a:avLst/>
          </a:prstGeom>
          <a:noFill/>
          <a:ln w="9525">
            <a:noFill/>
            <a:miter lim="800000"/>
            <a:headEnd/>
            <a:tailEnd/>
          </a:ln>
          <a:effectLst/>
        </p:spPr>
      </p:pic>
      <p:pic>
        <p:nvPicPr>
          <p:cNvPr id="218119" name="Picture 7"/>
          <p:cNvPicPr>
            <a:picLocks noChangeAspect="1" noChangeArrowheads="1"/>
          </p:cNvPicPr>
          <p:nvPr/>
        </p:nvPicPr>
        <p:blipFill>
          <a:blip r:embed="rId4"/>
          <a:srcRect/>
          <a:stretch>
            <a:fillRect/>
          </a:stretch>
        </p:blipFill>
        <p:spPr bwMode="auto">
          <a:xfrm>
            <a:off x="-179835" y="5085432"/>
            <a:ext cx="3313113" cy="315913"/>
          </a:xfrm>
          <a:prstGeom prst="rect">
            <a:avLst/>
          </a:prstGeom>
          <a:noFill/>
          <a:ln w="9525">
            <a:noFill/>
            <a:miter lim="800000"/>
            <a:headEnd/>
            <a:tailEnd/>
          </a:ln>
          <a:effectLst/>
        </p:spPr>
      </p:pic>
      <p:pic>
        <p:nvPicPr>
          <p:cNvPr id="218120" name="Picture 8"/>
          <p:cNvPicPr>
            <a:picLocks noChangeAspect="1" noChangeArrowheads="1"/>
          </p:cNvPicPr>
          <p:nvPr/>
        </p:nvPicPr>
        <p:blipFill>
          <a:blip r:embed="rId5"/>
          <a:srcRect/>
          <a:stretch>
            <a:fillRect/>
          </a:stretch>
        </p:blipFill>
        <p:spPr bwMode="auto">
          <a:xfrm>
            <a:off x="3847653" y="5085432"/>
            <a:ext cx="5476875" cy="1466850"/>
          </a:xfrm>
          <a:prstGeom prst="rect">
            <a:avLst/>
          </a:prstGeom>
          <a:noFill/>
          <a:ln w="9525">
            <a:noFill/>
            <a:miter lim="800000"/>
            <a:headEnd/>
            <a:tailEnd/>
          </a:ln>
          <a:effectLst/>
        </p:spPr>
      </p:pic>
      <p:sp>
        <p:nvSpPr>
          <p:cNvPr id="218122" name="Line 10"/>
          <p:cNvSpPr>
            <a:spLocks noChangeShapeType="1"/>
          </p:cNvSpPr>
          <p:nvPr/>
        </p:nvSpPr>
        <p:spPr bwMode="auto">
          <a:xfrm>
            <a:off x="3204716" y="5229895"/>
            <a:ext cx="576262" cy="0"/>
          </a:xfrm>
          <a:prstGeom prst="line">
            <a:avLst/>
          </a:prstGeom>
          <a:noFill/>
          <a:ln w="9525">
            <a:solidFill>
              <a:schemeClr val="tx1"/>
            </a:solidFill>
            <a:prstDash val="dash"/>
            <a:round/>
            <a:headEnd/>
            <a:tailEnd type="triangle" w="med" len="med"/>
          </a:ln>
          <a:effectLst/>
        </p:spPr>
        <p:txBody>
          <a:bodyPr/>
          <a:lstStyle/>
          <a:p>
            <a:endParaRPr lang="zh-CN" altLang="en-US"/>
          </a:p>
        </p:txBody>
      </p:sp>
    </p:spTree>
    <p:extLst>
      <p:ext uri="{BB962C8B-B14F-4D97-AF65-F5344CB8AC3E}">
        <p14:creationId xmlns:p14="http://schemas.microsoft.com/office/powerpoint/2010/main" val="189171553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8768</TotalTime>
  <Words>12611</Words>
  <Application>Microsoft Office PowerPoint</Application>
  <PresentationFormat>全屏显示(4:3)</PresentationFormat>
  <Paragraphs>1266</Paragraphs>
  <Slides>202</Slides>
  <Notes>2</Notes>
  <HiddenSlides>0</HiddenSlides>
  <MMClips>0</MMClips>
  <ScaleCrop>false</ScaleCrop>
  <HeadingPairs>
    <vt:vector size="4" baseType="variant">
      <vt:variant>
        <vt:lpstr>主题</vt:lpstr>
      </vt:variant>
      <vt:variant>
        <vt:i4>1</vt:i4>
      </vt:variant>
      <vt:variant>
        <vt:lpstr>幻灯片标题</vt:lpstr>
      </vt:variant>
      <vt:variant>
        <vt:i4>202</vt:i4>
      </vt:variant>
    </vt:vector>
  </HeadingPairs>
  <TitlesOfParts>
    <vt:vector size="203" baseType="lpstr">
      <vt:lpstr>Office 主题</vt:lpstr>
      <vt:lpstr>Struts2</vt:lpstr>
      <vt:lpstr>使用 Filter 作为控制器的 MVC</vt:lpstr>
      <vt:lpstr>MVC 设计模式概览</vt:lpstr>
      <vt:lpstr>使用 Filter 作为控制器的 MVC</vt:lpstr>
      <vt:lpstr>使用 Filter 作为控制器的 MVC</vt:lpstr>
      <vt:lpstr>使用 Filter 作为控制器的 MVC</vt:lpstr>
      <vt:lpstr>Hello Strtus2</vt:lpstr>
      <vt:lpstr>Struts2 概述</vt:lpstr>
      <vt:lpstr>Struts2 VS Struts1</vt:lpstr>
      <vt:lpstr>从 Struts1 升级到 Struts2</vt:lpstr>
      <vt:lpstr>下载 Struts2</vt:lpstr>
      <vt:lpstr>Struts2 的 Hello World</vt:lpstr>
      <vt:lpstr>Struts2 的 Hello World</vt:lpstr>
      <vt:lpstr>添加 DTD 约束</vt:lpstr>
      <vt:lpstr>添加 DTD 约束</vt:lpstr>
      <vt:lpstr>PowerPoint 演示文稿</vt:lpstr>
      <vt:lpstr>PowerPoint 演示文稿</vt:lpstr>
      <vt:lpstr>Struts2 的 Hello World</vt:lpstr>
      <vt:lpstr>Struts2 的 Hello World</vt:lpstr>
      <vt:lpstr>Struts2 的 Hello World</vt:lpstr>
      <vt:lpstr>PowerPoint 演示文稿</vt:lpstr>
      <vt:lpstr>Action</vt:lpstr>
      <vt:lpstr>Action 类</vt:lpstr>
      <vt:lpstr>访问 web 资源</vt:lpstr>
      <vt:lpstr>与Servlet API解耦的访问方式 </vt:lpstr>
      <vt:lpstr>通过 ActionContext 访问 Web 资源</vt:lpstr>
      <vt:lpstr>通过实现 Aware 接口访问 Web 资源</vt:lpstr>
      <vt:lpstr>与 Servlet 耦合的访问方式</vt:lpstr>
      <vt:lpstr>ActionSupport</vt:lpstr>
      <vt:lpstr>练习</vt:lpstr>
      <vt:lpstr>result</vt:lpstr>
      <vt:lpstr>result</vt:lpstr>
      <vt:lpstr>结果类型</vt:lpstr>
      <vt:lpstr>结果类型:  dispatcher</vt:lpstr>
      <vt:lpstr>结果类型:  redirect</vt:lpstr>
      <vt:lpstr>结果类型:  redirectAction</vt:lpstr>
      <vt:lpstr>结果类型:  chain</vt:lpstr>
      <vt:lpstr>通配符映射</vt:lpstr>
      <vt:lpstr>通配符映射示例(1)</vt:lpstr>
      <vt:lpstr>通配符映射示例(2)</vt:lpstr>
      <vt:lpstr>通配符映射示例(3)</vt:lpstr>
      <vt:lpstr>动态方法调用</vt:lpstr>
      <vt:lpstr>OGNL</vt:lpstr>
      <vt:lpstr>从页面显示说起</vt:lpstr>
      <vt:lpstr>值 栈</vt:lpstr>
      <vt:lpstr>值 栈</vt:lpstr>
      <vt:lpstr>值 栈</vt:lpstr>
      <vt:lpstr>OGNL</vt:lpstr>
      <vt:lpstr>property 标签</vt:lpstr>
      <vt:lpstr>读取 ObjectStack 里的对象的属性</vt:lpstr>
      <vt:lpstr>PowerPoint 演示文稿</vt:lpstr>
      <vt:lpstr>读取 Context Map 里的对象的属性</vt:lpstr>
      <vt:lpstr>调用字段和方法</vt:lpstr>
      <vt:lpstr>访问数组类型的属性</vt:lpstr>
      <vt:lpstr>访问 List 类型的属性</vt:lpstr>
      <vt:lpstr>访问 Map 类型的属性</vt:lpstr>
      <vt:lpstr>使用 EL 访问值栈中对象的属性 </vt:lpstr>
      <vt:lpstr>异常处理: exception-mapping 元素</vt:lpstr>
      <vt:lpstr>通用标签</vt:lpstr>
      <vt:lpstr>*property 标签</vt:lpstr>
      <vt:lpstr>*url 标签</vt:lpstr>
      <vt:lpstr>*param 标签</vt:lpstr>
      <vt:lpstr>*set 标签</vt:lpstr>
      <vt:lpstr>*push 标签</vt:lpstr>
      <vt:lpstr>*if, else 和 elseif 标签</vt:lpstr>
      <vt:lpstr>*iterator 标签</vt:lpstr>
      <vt:lpstr>*iterator 标签</vt:lpstr>
      <vt:lpstr>*sort 标签</vt:lpstr>
      <vt:lpstr>PowerPoint 演示文稿</vt:lpstr>
      <vt:lpstr>*date 标签</vt:lpstr>
      <vt:lpstr>*a 标签</vt:lpstr>
      <vt:lpstr>action 标签</vt:lpstr>
      <vt:lpstr>bean 标签</vt:lpstr>
      <vt:lpstr>include 标签</vt:lpstr>
      <vt:lpstr>append, merge 标签</vt:lpstr>
      <vt:lpstr>generator 标签</vt:lpstr>
      <vt:lpstr>generator 标签</vt:lpstr>
      <vt:lpstr>subset 标签</vt:lpstr>
      <vt:lpstr>表单标签</vt:lpstr>
      <vt:lpstr>概述</vt:lpstr>
      <vt:lpstr>表单标签的共同属性</vt:lpstr>
      <vt:lpstr>form 标签</vt:lpstr>
      <vt:lpstr>textfield, password, hidden 标签</vt:lpstr>
      <vt:lpstr>submit 标签</vt:lpstr>
      <vt:lpstr>textarea 标签</vt:lpstr>
      <vt:lpstr>*checkbox 标签</vt:lpstr>
      <vt:lpstr>PowerPoint 演示文稿</vt:lpstr>
      <vt:lpstr>*checkbox 标签</vt:lpstr>
      <vt:lpstr>list, listKey 和 listValue 属性</vt:lpstr>
      <vt:lpstr>list, listKey 和 listValue 属性</vt:lpstr>
      <vt:lpstr>list, listKey 和 listValue 属性</vt:lpstr>
      <vt:lpstr>PowerPoint 演示文稿</vt:lpstr>
      <vt:lpstr>PowerPoint 演示文稿</vt:lpstr>
      <vt:lpstr>radio 标签</vt:lpstr>
      <vt:lpstr>select 标签</vt:lpstr>
      <vt:lpstr>optiongroup 标签</vt:lpstr>
      <vt:lpstr>checkboxlist 标签</vt:lpstr>
      <vt:lpstr>PowerPoint 演示文稿</vt:lpstr>
      <vt:lpstr>主题</vt:lpstr>
      <vt:lpstr>主题</vt:lpstr>
      <vt:lpstr>示例代码</vt:lpstr>
      <vt:lpstr>示例代码</vt:lpstr>
      <vt:lpstr>ModelDriven 和 Preparable 拦截器</vt:lpstr>
      <vt:lpstr>示例代码</vt:lpstr>
      <vt:lpstr>PowerPoint 演示文稿</vt:lpstr>
      <vt:lpstr>Struts2 运行流程图-1</vt:lpstr>
      <vt:lpstr>Params 拦截器</vt:lpstr>
      <vt:lpstr>PowerPoint 演示文稿</vt:lpstr>
      <vt:lpstr>把 Action 和 Model 隔开</vt:lpstr>
      <vt:lpstr>PowerPoint 演示文稿</vt:lpstr>
      <vt:lpstr>ModelDriven 拦截器</vt:lpstr>
      <vt:lpstr>PowerPoint 演示文稿</vt:lpstr>
      <vt:lpstr>PowerPoint 演示文稿</vt:lpstr>
      <vt:lpstr>PowerPoint 演示文稿</vt:lpstr>
      <vt:lpstr>PowerPoint 演示文稿</vt:lpstr>
      <vt:lpstr>Preparable 拦截器</vt:lpstr>
      <vt:lpstr>PrepareInterceptor拦截器用方法</vt:lpstr>
      <vt:lpstr>使用 paramsPrepareParamsStack 拦截器栈</vt:lpstr>
      <vt:lpstr>PowerPoint 演示文稿</vt:lpstr>
      <vt:lpstr>类型转换</vt:lpstr>
      <vt:lpstr>内容提要</vt:lpstr>
      <vt:lpstr>概述</vt:lpstr>
      <vt:lpstr>类型转换错误</vt:lpstr>
      <vt:lpstr>类型转换错误消息的定制</vt:lpstr>
      <vt:lpstr>定制类型转换器</vt:lpstr>
      <vt:lpstr>扩展 StrutsTypeConverter 类</vt:lpstr>
      <vt:lpstr>配置自定义的类型转换器</vt:lpstr>
      <vt:lpstr>示例代码</vt:lpstr>
      <vt:lpstr>PowerPoint 演示文稿</vt:lpstr>
      <vt:lpstr>类型转换与复杂对象配合使用</vt:lpstr>
      <vt:lpstr>类型转换与 Collection 配合使用</vt:lpstr>
      <vt:lpstr>消息处理与国际化</vt:lpstr>
      <vt:lpstr>概述</vt:lpstr>
      <vt:lpstr>配置国际化资源文件</vt:lpstr>
      <vt:lpstr>加载资源文件的顺序</vt:lpstr>
      <vt:lpstr>访问国际化消息</vt:lpstr>
      <vt:lpstr>访问国际化消息</vt:lpstr>
      <vt:lpstr>利用超链接实现动态加载国际化资源文件</vt:lpstr>
      <vt:lpstr>PowerPoint 演示文稿</vt:lpstr>
      <vt:lpstr>Struts2 运行流程分析</vt:lpstr>
      <vt:lpstr>相关的几个 API</vt:lpstr>
      <vt:lpstr>PowerPoint 演示文稿</vt:lpstr>
      <vt:lpstr>Struts2 运行流程分析</vt:lpstr>
      <vt:lpstr>输入验证</vt:lpstr>
      <vt:lpstr>概述</vt:lpstr>
      <vt:lpstr>声明式验证</vt:lpstr>
      <vt:lpstr>Struts2 内建的验证规则</vt:lpstr>
      <vt:lpstr>验证程序的配置</vt:lpstr>
      <vt:lpstr>Struts2 声明式验证原理解析</vt:lpstr>
      <vt:lpstr>Struts2 的验证规则和验证器</vt:lpstr>
      <vt:lpstr>配置文件与验证器属性</vt:lpstr>
      <vt:lpstr>Struts2 内建的验证程序</vt:lpstr>
      <vt:lpstr>Struts2 内建的验证程序</vt:lpstr>
      <vt:lpstr>Struts2 内建的验证程序</vt:lpstr>
      <vt:lpstr>短路验证器</vt:lpstr>
      <vt:lpstr>非字段验证示例</vt:lpstr>
      <vt:lpstr>字段验证 vs 非字段验证</vt:lpstr>
      <vt:lpstr>错误消息的重用性</vt:lpstr>
      <vt:lpstr>PowerPoint 演示文稿</vt:lpstr>
      <vt:lpstr>自定义验证器</vt:lpstr>
      <vt:lpstr>自定义验证器</vt:lpstr>
      <vt:lpstr>编程验证</vt:lpstr>
      <vt:lpstr>文件的上传下载</vt:lpstr>
      <vt:lpstr>文件上传概述</vt:lpstr>
      <vt:lpstr>Struts 对文件上传的支持</vt:lpstr>
      <vt:lpstr>配置 FileUpload 拦截器</vt:lpstr>
      <vt:lpstr>文件下载概述</vt:lpstr>
      <vt:lpstr>Stream 结果类型</vt:lpstr>
      <vt:lpstr>防止表单重复提交</vt:lpstr>
      <vt:lpstr>概述</vt:lpstr>
      <vt:lpstr>Struts2 解决表单重复提交</vt:lpstr>
      <vt:lpstr>标记管理</vt:lpstr>
      <vt:lpstr>自定义拦截器</vt:lpstr>
      <vt:lpstr>Struts2 拦截器</vt:lpstr>
      <vt:lpstr>Struts2 拦截器</vt:lpstr>
      <vt:lpstr>PowerPoint 演示文稿</vt:lpstr>
      <vt:lpstr>PowerPoint 演示文稿</vt:lpstr>
      <vt:lpstr>PowerPoint 演示文稿</vt:lpstr>
      <vt:lpstr>PowerPoint 演示文稿</vt:lpstr>
      <vt:lpstr>PowerPoint 演示文稿</vt:lpstr>
      <vt:lpstr>Interceptor 接口</vt:lpstr>
      <vt:lpstr>Interceptor 接口</vt:lpstr>
      <vt:lpstr>自定义拦截器</vt:lpstr>
      <vt:lpstr>零配置</vt:lpstr>
      <vt:lpstr>Convention 插件</vt:lpstr>
      <vt:lpstr>搜索 Action</vt:lpstr>
      <vt:lpstr>按约定映射命名空间</vt:lpstr>
      <vt:lpstr>按约定映射 Action</vt:lpstr>
      <vt:lpstr>按约定映射 Result</vt:lpstr>
      <vt:lpstr>Action 链的约定</vt:lpstr>
      <vt:lpstr>Conversion 插件的常用常量</vt:lpstr>
      <vt:lpstr>Convention 的 Annotation</vt:lpstr>
      <vt:lpstr>Action 配置相关的 Annotation</vt:lpstr>
      <vt:lpstr>Result 配置相关的 Annotation</vt:lpstr>
      <vt:lpstr>包和命名空间相关的 Annotation</vt:lpstr>
      <vt:lpstr>异常相关的 Annotation</vt:lpstr>
      <vt:lpstr>拦截器相关的 Annotation</vt:lpstr>
      <vt:lpstr>整合 Spring</vt:lpstr>
      <vt:lpstr>概述</vt:lpstr>
      <vt:lpstr>让 Spring 管理控制器</vt:lpstr>
      <vt:lpstr>自动装配</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Think Pad</dc:creator>
  <cp:lastModifiedBy>Think Pad</cp:lastModifiedBy>
  <cp:revision>297</cp:revision>
  <dcterms:created xsi:type="dcterms:W3CDTF">2013-03-04T07:19:04Z</dcterms:created>
  <dcterms:modified xsi:type="dcterms:W3CDTF">2013-12-28T03:38:19Z</dcterms:modified>
</cp:coreProperties>
</file>