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86" r:id="rId2"/>
    <p:sldId id="582" r:id="rId3"/>
    <p:sldId id="545" r:id="rId4"/>
    <p:sldId id="547" r:id="rId5"/>
    <p:sldId id="484" r:id="rId6"/>
    <p:sldId id="579" r:id="rId7"/>
    <p:sldId id="580" r:id="rId8"/>
    <p:sldId id="581" r:id="rId9"/>
    <p:sldId id="583" r:id="rId10"/>
    <p:sldId id="584" r:id="rId11"/>
    <p:sldId id="585" r:id="rId12"/>
    <p:sldId id="586" r:id="rId13"/>
    <p:sldId id="587" r:id="rId14"/>
    <p:sldId id="588" r:id="rId15"/>
    <p:sldId id="483" r:id="rId1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3">
          <p15:clr>
            <a:srgbClr val="A4A3A4"/>
          </p15:clr>
        </p15:guide>
        <p15:guide id="2" pos="28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EFF1"/>
    <a:srgbClr val="E3EDED"/>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9" autoAdjust="0"/>
    <p:restoredTop sz="93778" autoAdjust="0"/>
  </p:normalViewPr>
  <p:slideViewPr>
    <p:cSldViewPr>
      <p:cViewPr varScale="1">
        <p:scale>
          <a:sx n="89" d="100"/>
          <a:sy n="89" d="100"/>
        </p:scale>
        <p:origin x="870" y="90"/>
      </p:cViewPr>
      <p:guideLst>
        <p:guide orient="horz" pos="1613"/>
        <p:guide pos="283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EFD0D3-16A4-4D3F-B07D-2EF6AE92F7B4}" type="datetimeFigureOut">
              <a:rPr lang="zh-CN" altLang="en-US" smtClean="0"/>
              <a:t>2019/2/24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CCA9B-DFD8-4B08-AB41-A02133EF455A}"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132062" y="3560401"/>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C2E678EF-D8EB-4C4D-85EB-EF017F1780F4}" type="slidenum">
              <a:rPr lang="zh-CN" altLang="en-US" smtClean="0"/>
              <a:t>‹#›</a:t>
            </a:fld>
            <a:endParaRPr lang="zh-CN" altLang="en-US"/>
          </a:p>
        </p:txBody>
      </p:sp>
      <p:pic>
        <p:nvPicPr>
          <p:cNvPr id="14" name="图片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1901" y="4820797"/>
            <a:ext cx="634018" cy="312056"/>
          </a:xfrm>
          <a:prstGeom prst="rect">
            <a:avLst/>
          </a:prstGeom>
        </p:spPr>
      </p:pic>
      <p:sp>
        <p:nvSpPr>
          <p:cNvPr id="7" name="标题 6"/>
          <p:cNvSpPr>
            <a:spLocks noGrp="1"/>
          </p:cNvSpPr>
          <p:nvPr>
            <p:ph type="title"/>
          </p:nvPr>
        </p:nvSpPr>
        <p:spPr/>
        <p:txBody>
          <a:bodyPr/>
          <a:lstStyle/>
          <a:p>
            <a:r>
              <a:rPr lang="zh-CN" altLang="en-US"/>
              <a:t>单击此处编辑母版标题样式</a:t>
            </a:r>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059582"/>
            <a:ext cx="8229600" cy="339447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2" name="标题 1"/>
          <p:cNvSpPr>
            <a:spLocks noGrp="1"/>
          </p:cNvSpPr>
          <p:nvPr>
            <p:ph type="title"/>
          </p:nvPr>
        </p:nvSpPr>
        <p:spPr>
          <a:xfrm>
            <a:off x="457200" y="357504"/>
            <a:ext cx="8229600" cy="702078"/>
          </a:xfrm>
        </p:spPr>
        <p:txBody>
          <a:bodyPr/>
          <a:lstStyle/>
          <a:p>
            <a:r>
              <a:rPr lang="zh-CN" altLang="en-US"/>
              <a:t>单击此处编辑母版标题样式</a:t>
            </a:r>
          </a:p>
        </p:txBody>
      </p:sp>
      <p:sp>
        <p:nvSpPr>
          <p:cNvPr id="4" name="日期占位符 3"/>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0F827E3-A7D7-4DEF-BDBE-55072F0EF5BD}" type="datetimeFigureOut">
              <a:rPr lang="zh-CN" altLang="en-US" smtClean="0"/>
              <a:t>2019/2/24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t>‹#›</a:t>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jpeg"/><Relationship Id="rId26" Type="http://schemas.openxmlformats.org/officeDocument/2006/relationships/image" Target="../media/image13.jpeg"/><Relationship Id="rId3" Type="http://schemas.openxmlformats.org/officeDocument/2006/relationships/slideLayout" Target="../slideLayouts/slideLayout3.xml"/><Relationship Id="rId21" Type="http://schemas.openxmlformats.org/officeDocument/2006/relationships/image" Target="../media/image8.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5" Type="http://schemas.openxmlformats.org/officeDocument/2006/relationships/image" Target="../media/image12.jpeg"/><Relationship Id="rId33" Type="http://schemas.openxmlformats.org/officeDocument/2006/relationships/image" Target="../media/image20.png"/><Relationship Id="rId2" Type="http://schemas.openxmlformats.org/officeDocument/2006/relationships/slideLayout" Target="../slideLayouts/slideLayout2.xml"/><Relationship Id="rId16" Type="http://schemas.openxmlformats.org/officeDocument/2006/relationships/image" Target="../media/image3.jpeg"/><Relationship Id="rId20" Type="http://schemas.openxmlformats.org/officeDocument/2006/relationships/image" Target="../media/image7.jpeg"/><Relationship Id="rId29"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1.jpeg"/><Relationship Id="rId32" Type="http://schemas.openxmlformats.org/officeDocument/2006/relationships/image" Target="../media/image19.png"/><Relationship Id="rId5" Type="http://schemas.openxmlformats.org/officeDocument/2006/relationships/slideLayout" Target="../slideLayouts/slideLayout5.xml"/><Relationship Id="rId15" Type="http://schemas.openxmlformats.org/officeDocument/2006/relationships/image" Target="../media/image2.png"/><Relationship Id="rId23" Type="http://schemas.openxmlformats.org/officeDocument/2006/relationships/image" Target="../media/image10.jpeg"/><Relationship Id="rId28" Type="http://schemas.openxmlformats.org/officeDocument/2006/relationships/image" Target="../media/image15.jpeg"/><Relationship Id="rId10" Type="http://schemas.openxmlformats.org/officeDocument/2006/relationships/slideLayout" Target="../slideLayouts/slideLayout10.xml"/><Relationship Id="rId19" Type="http://schemas.openxmlformats.org/officeDocument/2006/relationships/image" Target="../media/image6.jpeg"/><Relationship Id="rId31" Type="http://schemas.openxmlformats.org/officeDocument/2006/relationships/image" Target="../media/image18.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 Id="rId22" Type="http://schemas.openxmlformats.org/officeDocument/2006/relationships/image" Target="../media/image9.jpeg"/><Relationship Id="rId27" Type="http://schemas.openxmlformats.org/officeDocument/2006/relationships/image" Target="../media/image14.jpeg"/><Relationship Id="rId30" Type="http://schemas.openxmlformats.org/officeDocument/2006/relationships/image" Target="../media/image17.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alpha val="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0F827E3-A7D7-4DEF-BDBE-55072F0EF5BD}" type="datetimeFigureOut">
              <a:rPr lang="zh-CN" altLang="en-US" smtClean="0"/>
              <a:t>2019/2/24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2E678EF-D8EB-4C4D-85EB-EF017F1780F4}" type="slidenum">
              <a:rPr lang="zh-CN" altLang="en-US" smtClean="0"/>
              <a:t>‹#›</a:t>
            </a:fld>
            <a:endParaRPr lang="zh-CN" altLang="en-US"/>
          </a:p>
        </p:txBody>
      </p:sp>
      <p:pic>
        <p:nvPicPr>
          <p:cNvPr id="35" name="图片 3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061369" y="4802665"/>
            <a:ext cx="544272" cy="319724"/>
          </a:xfrm>
          <a:prstGeom prst="rect">
            <a:avLst/>
          </a:prstGeom>
        </p:spPr>
      </p:pic>
      <p:pic>
        <p:nvPicPr>
          <p:cNvPr id="36" name="图片 35"/>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470651" y="4806724"/>
            <a:ext cx="590718" cy="315665"/>
          </a:xfrm>
          <a:prstGeom prst="rect">
            <a:avLst/>
          </a:prstGeom>
        </p:spPr>
      </p:pic>
      <p:pic>
        <p:nvPicPr>
          <p:cNvPr id="37" name="图片 3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771799" y="4811846"/>
            <a:ext cx="734142" cy="310542"/>
          </a:xfrm>
          <a:prstGeom prst="rect">
            <a:avLst/>
          </a:prstGeom>
        </p:spPr>
      </p:pic>
      <p:pic>
        <p:nvPicPr>
          <p:cNvPr id="38" name="图片 3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280413" y="4800690"/>
            <a:ext cx="491386" cy="317162"/>
          </a:xfrm>
          <a:prstGeom prst="rect">
            <a:avLst/>
          </a:prstGeom>
        </p:spPr>
      </p:pic>
      <p:pic>
        <p:nvPicPr>
          <p:cNvPr id="39" name="图片 38"/>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638457" y="4796127"/>
            <a:ext cx="641957" cy="326262"/>
          </a:xfrm>
          <a:prstGeom prst="rect">
            <a:avLst/>
          </a:prstGeom>
        </p:spPr>
      </p:pic>
      <p:pic>
        <p:nvPicPr>
          <p:cNvPr id="40" name="图片 39"/>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026896" y="4799498"/>
            <a:ext cx="611560" cy="322891"/>
          </a:xfrm>
          <a:prstGeom prst="rect">
            <a:avLst/>
          </a:prstGeom>
        </p:spPr>
      </p:pic>
      <p:pic>
        <p:nvPicPr>
          <p:cNvPr id="41" name="图片 40"/>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348476" y="4779840"/>
            <a:ext cx="726224" cy="331784"/>
          </a:xfrm>
          <a:prstGeom prst="rect">
            <a:avLst/>
          </a:prstGeom>
        </p:spPr>
      </p:pic>
      <p:pic>
        <p:nvPicPr>
          <p:cNvPr id="42" name="图片 41"/>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3516" y="4786539"/>
            <a:ext cx="459656" cy="328121"/>
          </a:xfrm>
          <a:prstGeom prst="rect">
            <a:avLst/>
          </a:prstGeom>
        </p:spPr>
      </p:pic>
      <p:cxnSp>
        <p:nvCxnSpPr>
          <p:cNvPr id="9" name="直接连接符 8"/>
          <p:cNvCxnSpPr/>
          <p:nvPr userDrawn="1"/>
        </p:nvCxnSpPr>
        <p:spPr>
          <a:xfrm>
            <a:off x="682228" y="255836"/>
            <a:ext cx="846528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3" name="组合 12"/>
          <p:cNvGrpSpPr/>
          <p:nvPr userDrawn="1"/>
        </p:nvGrpSpPr>
        <p:grpSpPr>
          <a:xfrm>
            <a:off x="-6759" y="-20103"/>
            <a:ext cx="9187545" cy="5200853"/>
            <a:chOff x="-6759" y="-26804"/>
            <a:chExt cx="9187545" cy="6934470"/>
          </a:xfrm>
        </p:grpSpPr>
        <p:sp>
          <p:nvSpPr>
            <p:cNvPr id="7" name="矩形 6"/>
            <p:cNvSpPr/>
            <p:nvPr userDrawn="1"/>
          </p:nvSpPr>
          <p:spPr>
            <a:xfrm>
              <a:off x="890827" y="-26804"/>
              <a:ext cx="4213386" cy="49244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CN" altLang="en-US" sz="1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做口碑最好的人工智能在线教育品牌！</a:t>
              </a:r>
            </a:p>
          </p:txBody>
        </p:sp>
        <p:grpSp>
          <p:nvGrpSpPr>
            <p:cNvPr id="10" name="组合 9"/>
            <p:cNvGrpSpPr/>
            <p:nvPr userDrawn="1"/>
          </p:nvGrpSpPr>
          <p:grpSpPr>
            <a:xfrm>
              <a:off x="-6759" y="6293932"/>
              <a:ext cx="9144000" cy="613734"/>
              <a:chOff x="3516" y="6274325"/>
              <a:chExt cx="9144000" cy="613734"/>
            </a:xfrm>
            <a:effectLst>
              <a:glow rad="228600">
                <a:schemeClr val="accent6">
                  <a:satMod val="175000"/>
                  <a:alpha val="40000"/>
                </a:schemeClr>
              </a:glow>
            </a:effectLst>
          </p:grpSpPr>
          <p:pic>
            <p:nvPicPr>
              <p:cNvPr id="26" name="图片 25"/>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3516" y="6274325"/>
                <a:ext cx="9144000" cy="61373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7" name="图片 26"/>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5419435" y="6398850"/>
                <a:ext cx="576064" cy="41147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8" name="图片 27"/>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5995498" y="6382052"/>
                <a:ext cx="672731" cy="441750"/>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9" name="图片 28"/>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6622123" y="6394589"/>
                <a:ext cx="494617" cy="43526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0" name="图片 29"/>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7805368" y="6387295"/>
                <a:ext cx="644839" cy="436507"/>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1" name="图片 30"/>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7118946" y="6390775"/>
                <a:ext cx="686422" cy="42472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2" name="图片 31"/>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8436966" y="6387295"/>
                <a:ext cx="682228" cy="43526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3" name="图片 32"/>
              <p:cNvPicPr>
                <a:picLocks noChangeAspect="1"/>
              </p:cNvPicPr>
              <p:nvPr userDrawn="1"/>
            </p:nvPicPr>
            <p:blipFill>
              <a:blip r:embed="rId29" cstate="print">
                <a:extLst>
                  <a:ext uri="{28A0092B-C50C-407E-A947-70E740481C1C}">
                    <a14:useLocalDpi xmlns:a14="http://schemas.microsoft.com/office/drawing/2010/main" val="0"/>
                  </a:ext>
                </a:extLst>
              </a:blip>
              <a:stretch>
                <a:fillRect/>
              </a:stretch>
            </p:blipFill>
            <p:spPr>
              <a:xfrm>
                <a:off x="4809542" y="6403552"/>
                <a:ext cx="609893" cy="399480"/>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4" name="图片 33"/>
              <p:cNvPicPr>
                <a:picLocks noChangeAspect="1"/>
              </p:cNvPicPr>
              <p:nvPr userDrawn="1"/>
            </p:nvPicPr>
            <p:blipFill>
              <a:blip r:embed="rId30" cstate="print">
                <a:extLst>
                  <a:ext uri="{28A0092B-C50C-407E-A947-70E740481C1C}">
                    <a14:useLocalDpi xmlns:a14="http://schemas.microsoft.com/office/drawing/2010/main" val="0"/>
                  </a:ext>
                </a:extLst>
              </a:blip>
              <a:stretch>
                <a:fillRect/>
              </a:stretch>
            </p:blipFill>
            <p:spPr>
              <a:xfrm>
                <a:off x="4605641" y="6398850"/>
                <a:ext cx="323671" cy="40458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3" name="图片 4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061369" y="6415795"/>
                <a:ext cx="544272" cy="42629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5" name="图片 4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470651" y="6421207"/>
                <a:ext cx="590718" cy="420887"/>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6" name="图片 4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771799" y="6428038"/>
                <a:ext cx="734142" cy="414056"/>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7" name="图片 46"/>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280413" y="6413163"/>
                <a:ext cx="491386" cy="42288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8" name="图片 47"/>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638456" y="6407079"/>
                <a:ext cx="641957" cy="435016"/>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9" name="图片 48"/>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026896" y="6411573"/>
                <a:ext cx="611560" cy="430521"/>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50" name="图片 4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348476" y="6385362"/>
                <a:ext cx="726224" cy="44237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51" name="图片 50"/>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3516" y="6394295"/>
                <a:ext cx="459656" cy="43749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grpSp>
        <p:pic>
          <p:nvPicPr>
            <p:cNvPr id="12" name="图片 11"/>
            <p:cNvPicPr>
              <a:picLocks noChangeAspect="1"/>
            </p:cNvPicPr>
            <p:nvPr userDrawn="1"/>
          </p:nvPicPr>
          <p:blipFill>
            <a:blip r:embed="rId31">
              <a:extLst>
                <a:ext uri="{28A0092B-C50C-407E-A947-70E740481C1C}">
                  <a14:useLocalDpi xmlns:a14="http://schemas.microsoft.com/office/drawing/2010/main" val="0"/>
                </a:ext>
              </a:extLst>
            </a:blip>
            <a:stretch>
              <a:fillRect/>
            </a:stretch>
          </p:blipFill>
          <p:spPr>
            <a:xfrm>
              <a:off x="8165255" y="-26804"/>
              <a:ext cx="1015531" cy="1030248"/>
            </a:xfrm>
            <a:prstGeom prst="rect">
              <a:avLst/>
            </a:prstGeom>
          </p:spPr>
        </p:pic>
        <p:sp>
          <p:nvSpPr>
            <p:cNvPr id="11" name="TextBox 10"/>
            <p:cNvSpPr txBox="1"/>
            <p:nvPr userDrawn="1"/>
          </p:nvSpPr>
          <p:spPr>
            <a:xfrm>
              <a:off x="5199728" y="6723"/>
              <a:ext cx="2817518" cy="779700"/>
            </a:xfrm>
            <a:prstGeom prst="rect">
              <a:avLst/>
            </a:prstGeom>
            <a:noFill/>
          </p:spPr>
          <p:txBody>
            <a:bodyPr wrap="square" rtlCol="0">
              <a:spAutoFit/>
            </a:bodyPr>
            <a:lstStyle/>
            <a:p>
              <a:r>
                <a:rPr lang="zh-CN" altLang="en-US"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rPr>
                <a:t>  网站</a:t>
              </a:r>
              <a:r>
                <a:rPr lang="en-US" altLang="zh-CN"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rPr>
                <a:t>:mici.jiqishidai.com</a:t>
              </a:r>
              <a:endParaRPr lang="zh-CN" altLang="en-US"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endParaRPr>
            </a:p>
          </p:txBody>
        </p:sp>
        <p:pic>
          <p:nvPicPr>
            <p:cNvPr id="44" name="图片 43"/>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3516" y="0"/>
              <a:ext cx="832738" cy="832738"/>
            </a:xfrm>
            <a:prstGeom prst="rect">
              <a:avLst/>
            </a:prstGeom>
          </p:spPr>
        </p:pic>
        <p:pic>
          <p:nvPicPr>
            <p:cNvPr id="8" name="图片 7"/>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8017245" y="5202258"/>
              <a:ext cx="1091673" cy="1091673"/>
            </a:xfrm>
            <a:prstGeom prst="rect">
              <a:avLst/>
            </a:prstGeom>
          </p:spPr>
        </p:pic>
      </p:gr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a:xfrm>
            <a:off x="354360" y="2139702"/>
            <a:ext cx="8435280" cy="1368152"/>
          </a:xfrm>
        </p:spPr>
        <p:txBody>
          <a:bodyPr>
            <a:normAutofit/>
          </a:bodyPr>
          <a:lstStyle/>
          <a:p>
            <a:r>
              <a:rPr lang="zh-CN" altLang="en-US" sz="6000" dirty="0">
                <a:solidFill>
                  <a:schemeClr val="bg1"/>
                </a:solidFill>
                <a:latin typeface="Times New Roman" panose="02020603050405020304" pitchFamily="18" charset="0"/>
              </a:rPr>
              <a:t>哈夫曼树题</a:t>
            </a:r>
          </a:p>
        </p:txBody>
      </p:sp>
      <p:sp>
        <p:nvSpPr>
          <p:cNvPr id="3" name="灯片编号占位符 2"/>
          <p:cNvSpPr>
            <a:spLocks noGrp="1"/>
          </p:cNvSpPr>
          <p:nvPr>
            <p:ph type="sldNum" sz="quarter" idx="12"/>
          </p:nvPr>
        </p:nvSpPr>
        <p:spPr/>
        <p:txBody>
          <a:bodyPr/>
          <a:lstStyle/>
          <a:p>
            <a:fld id="{C2E678EF-D8EB-4C4D-85EB-EF017F1780F4}" type="slidenum">
              <a:rPr lang="zh-CN" altLang="en-US" smtClean="0"/>
              <a:t>1</a:t>
            </a:fld>
            <a:endParaRPr lang="zh-CN" altLang="en-US"/>
          </a:p>
        </p:txBody>
      </p:sp>
      <p:sp>
        <p:nvSpPr>
          <p:cNvPr id="4" name="标题 1"/>
          <p:cNvSpPr txBox="1"/>
          <p:nvPr/>
        </p:nvSpPr>
        <p:spPr>
          <a:xfrm>
            <a:off x="354360" y="481935"/>
            <a:ext cx="8435280" cy="115371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4000" dirty="0">
                <a:solidFill>
                  <a:schemeClr val="bg1"/>
                </a:solidFill>
                <a:latin typeface="Times New Roman" panose="02020603050405020304" pitchFamily="18" charset="0"/>
              </a:rPr>
              <a:t>数据结构与算法</a:t>
            </a:r>
            <a:r>
              <a:rPr lang="en-US" altLang="zh-CN" sz="4000" dirty="0">
                <a:solidFill>
                  <a:schemeClr val="bg1"/>
                </a:solidFill>
                <a:latin typeface="Times New Roman" panose="02020603050405020304" pitchFamily="18" charset="0"/>
              </a:rPr>
              <a:t>365</a:t>
            </a:r>
            <a:r>
              <a:rPr lang="zh-CN" altLang="en-US" sz="4000" dirty="0">
                <a:solidFill>
                  <a:schemeClr val="bg1"/>
                </a:solidFill>
                <a:latin typeface="Times New Roman" panose="02020603050405020304" pitchFamily="18" charset="0"/>
              </a:rPr>
              <a:t>特训营</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10</a:t>
            </a:fld>
            <a:endParaRPr lang="zh-CN" altLang="en-US"/>
          </a:p>
        </p:txBody>
      </p:sp>
      <p:sp>
        <p:nvSpPr>
          <p:cNvPr id="6" name="矩形 1"/>
          <p:cNvSpPr>
            <a:spLocks noChangeArrowheads="1"/>
          </p:cNvSpPr>
          <p:nvPr/>
        </p:nvSpPr>
        <p:spPr bwMode="auto">
          <a:xfrm>
            <a:off x="3022261" y="-7089"/>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46513"/>
            <a:ext cx="6891295" cy="3992563"/>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667598"/>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b="1" dirty="0">
                <a:latin typeface="Times New Roman" panose="02020603050405020304" pitchFamily="18" charset="0"/>
                <a:cs typeface="Times New Roman" panose="02020603050405020304" pitchFamily="18" charset="0"/>
              </a:rPr>
              <a:t>POJ1521</a:t>
            </a:r>
            <a:endParaRPr 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586898" y="1099646"/>
            <a:ext cx="6316017" cy="3539430"/>
          </a:xfrm>
          <a:prstGeom prst="rect">
            <a:avLst/>
          </a:prstGeom>
        </p:spPr>
        <p:txBody>
          <a:bodyPr wrap="square">
            <a:spAutoFit/>
          </a:bodyPr>
          <a:lstStyle/>
          <a:p>
            <a:pPr lvl="0" eaLnBrk="0" fontAlgn="base" hangingPunct="0">
              <a:spcBef>
                <a:spcPct val="0"/>
              </a:spcBef>
              <a:spcAft>
                <a:spcPct val="0"/>
              </a:spcAft>
            </a:pPr>
            <a:r>
              <a:rPr lang="zh-CN" altLang="zh-CN" sz="1600" b="1" dirty="0"/>
              <a:t>输入</a:t>
            </a:r>
          </a:p>
          <a:p>
            <a:pPr indent="457200"/>
            <a:r>
              <a:rPr lang="zh-CN" altLang="en-US" sz="1600" dirty="0"/>
              <a:t>输入文件将包含一个文本字符串列表，每行一个。文本字符串将仅包含大写字母数字字符和下划线（用于代替空格）。输入的结尾将由仅包含单词“</a:t>
            </a:r>
            <a:r>
              <a:rPr lang="en-US" altLang="zh-CN" sz="1600" dirty="0"/>
              <a:t>END”</a:t>
            </a:r>
            <a:r>
              <a:rPr lang="zh-CN" altLang="en-US" sz="1600" dirty="0"/>
              <a:t>作为文本字符串的行发出信号。</a:t>
            </a:r>
            <a:endParaRPr lang="en-US" altLang="zh-CN" sz="1600" dirty="0"/>
          </a:p>
          <a:p>
            <a:r>
              <a:rPr lang="zh-CN" altLang="zh-CN" sz="1600" b="1" dirty="0"/>
              <a:t>输出</a:t>
            </a:r>
          </a:p>
          <a:p>
            <a:pPr indent="457200"/>
            <a:r>
              <a:rPr lang="zh-CN" altLang="en-US" sz="1600" dirty="0"/>
              <a:t>对于输入中的每个文本字符串，输出</a:t>
            </a:r>
            <a:r>
              <a:rPr lang="en-US" altLang="zh-CN" sz="1600" dirty="0"/>
              <a:t>8</a:t>
            </a:r>
            <a:r>
              <a:rPr lang="zh-CN" altLang="en-US" sz="1600" dirty="0"/>
              <a:t>位</a:t>
            </a:r>
            <a:r>
              <a:rPr lang="en-US" altLang="zh-CN" sz="1600" dirty="0"/>
              <a:t>ASCII</a:t>
            </a:r>
            <a:r>
              <a:rPr lang="zh-CN" altLang="en-US" sz="1600" dirty="0"/>
              <a:t>编码的位长度，最佳无前缀可变长度编码的位长度，以及精确到一个小数点的压缩率。</a:t>
            </a:r>
            <a:endParaRPr lang="en-US" altLang="zh-CN" sz="1600" dirty="0"/>
          </a:p>
          <a:p>
            <a:r>
              <a:rPr lang="zh-CN" altLang="zh-CN" sz="1600" b="1" dirty="0"/>
              <a:t>样例输入</a:t>
            </a:r>
          </a:p>
          <a:p>
            <a:pPr marL="0" lvl="1" indent="457200" eaLnBrk="0" fontAlgn="base" hangingPunct="0">
              <a:spcBef>
                <a:spcPct val="0"/>
              </a:spcBef>
              <a:spcAft>
                <a:spcPct val="0"/>
              </a:spcAft>
            </a:pPr>
            <a:r>
              <a:rPr lang="en-US" altLang="zh-CN" sz="1600" dirty="0">
                <a:latin typeface="Times New Roman" panose="02020603050405020304" pitchFamily="18" charset="0"/>
                <a:cs typeface="Times New Roman" panose="02020603050405020304" pitchFamily="18" charset="0"/>
              </a:rPr>
              <a:t> </a:t>
            </a:r>
            <a:r>
              <a:rPr lang="zh-CN" altLang="zh-CN" sz="1600" dirty="0">
                <a:solidFill>
                  <a:srgbClr val="000000"/>
                </a:solidFill>
                <a:latin typeface="Times New Roman" panose="02020603050405020304" pitchFamily="18" charset="0"/>
                <a:cs typeface="Times New Roman" panose="02020603050405020304" pitchFamily="18" charset="0"/>
              </a:rPr>
              <a:t>AAAAABCD</a:t>
            </a:r>
            <a:endParaRPr lang="en-US" altLang="zh-CN" sz="1600" dirty="0">
              <a:latin typeface="Times New Roman" panose="02020603050405020304" pitchFamily="18" charset="0"/>
              <a:cs typeface="Times New Roman" panose="02020603050405020304" pitchFamily="18" charset="0"/>
            </a:endParaRPr>
          </a:p>
          <a:p>
            <a:pPr marL="0" lvl="1" indent="457200" eaLnBrk="0" fontAlgn="base" hangingPunct="0">
              <a:spcBef>
                <a:spcPct val="0"/>
              </a:spcBef>
              <a:spcAft>
                <a:spcPct val="0"/>
              </a:spcAft>
            </a:pPr>
            <a:r>
              <a:rPr lang="en-US" altLang="zh-CN" sz="1600" dirty="0">
                <a:latin typeface="Times New Roman" panose="02020603050405020304" pitchFamily="18" charset="0"/>
                <a:cs typeface="Times New Roman" panose="02020603050405020304" pitchFamily="18" charset="0"/>
              </a:rPr>
              <a:t> </a:t>
            </a:r>
            <a:r>
              <a:rPr lang="zh-CN" altLang="zh-CN" sz="1600" dirty="0">
                <a:solidFill>
                  <a:srgbClr val="000000"/>
                </a:solidFill>
                <a:latin typeface="Times New Roman" panose="02020603050405020304" pitchFamily="18" charset="0"/>
                <a:cs typeface="Times New Roman" panose="02020603050405020304" pitchFamily="18" charset="0"/>
              </a:rPr>
              <a:t>THE_CAT_IN_THE_HAT</a:t>
            </a:r>
            <a:endParaRPr lang="en-US" altLang="zh-CN" sz="1600" dirty="0">
              <a:latin typeface="Times New Roman" panose="02020603050405020304" pitchFamily="18" charset="0"/>
              <a:cs typeface="Times New Roman" panose="02020603050405020304" pitchFamily="18" charset="0"/>
            </a:endParaRPr>
          </a:p>
          <a:p>
            <a:pPr marL="0" lvl="1" indent="457200" eaLnBrk="0" fontAlgn="base" hangingPunct="0">
              <a:spcBef>
                <a:spcPct val="0"/>
              </a:spcBef>
              <a:spcAft>
                <a:spcPct val="0"/>
              </a:spcAft>
            </a:pPr>
            <a:r>
              <a:rPr lang="en-US" altLang="zh-CN" sz="1600" dirty="0">
                <a:latin typeface="Times New Roman" panose="02020603050405020304" pitchFamily="18" charset="0"/>
                <a:cs typeface="Times New Roman" panose="02020603050405020304" pitchFamily="18" charset="0"/>
              </a:rPr>
              <a:t> </a:t>
            </a:r>
            <a:r>
              <a:rPr lang="zh-CN" altLang="zh-CN" sz="1600" dirty="0">
                <a:solidFill>
                  <a:srgbClr val="000000"/>
                </a:solidFill>
                <a:latin typeface="Times New Roman" panose="02020603050405020304" pitchFamily="18" charset="0"/>
                <a:cs typeface="Times New Roman" panose="02020603050405020304" pitchFamily="18" charset="0"/>
              </a:rPr>
              <a:t>END</a:t>
            </a:r>
            <a:endParaRPr lang="zh-CN" altLang="zh-CN" sz="1600" dirty="0">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lang="zh-CN" altLang="zh-CN" sz="1600" b="1" dirty="0"/>
              <a:t>样例输出</a:t>
            </a:r>
          </a:p>
          <a:p>
            <a:pPr indent="-457200" eaLnBrk="0" fontAlgn="base" hangingPunct="0">
              <a:spcBef>
                <a:spcPct val="0"/>
              </a:spcBef>
              <a:spcAft>
                <a:spcPct val="0"/>
              </a:spcAft>
            </a:pPr>
            <a:r>
              <a:rPr lang="en-US" altLang="zh-CN" sz="1600" dirty="0"/>
              <a:t>        </a:t>
            </a:r>
            <a:r>
              <a:rPr lang="zh-CN" altLang="zh-CN" sz="1600" dirty="0">
                <a:solidFill>
                  <a:srgbClr val="000000"/>
                </a:solidFill>
                <a:latin typeface="Times New Roman" panose="02020603050405020304" pitchFamily="18" charset="0"/>
                <a:cs typeface="Times New Roman" panose="02020603050405020304" pitchFamily="18" charset="0"/>
              </a:rPr>
              <a:t>64 13 4.9</a:t>
            </a:r>
            <a:endParaRPr lang="en-US" altLang="zh-CN" sz="1600" dirty="0">
              <a:solidFill>
                <a:srgbClr val="000000"/>
              </a:solidFill>
              <a:latin typeface="Times New Roman" panose="02020603050405020304" pitchFamily="18" charset="0"/>
              <a:cs typeface="Times New Roman" panose="02020603050405020304" pitchFamily="18" charset="0"/>
            </a:endParaRPr>
          </a:p>
          <a:p>
            <a:pPr indent="-457200" eaLnBrk="0" fontAlgn="base" hangingPunct="0">
              <a:spcBef>
                <a:spcPct val="0"/>
              </a:spcBef>
              <a:spcAft>
                <a:spcPct val="0"/>
              </a:spcAft>
            </a:pPr>
            <a:r>
              <a:rPr lang="en-US" altLang="zh-CN" sz="1600" dirty="0">
                <a:solidFill>
                  <a:srgbClr val="000000"/>
                </a:solidFill>
                <a:latin typeface="Times New Roman" panose="02020603050405020304" pitchFamily="18" charset="0"/>
                <a:cs typeface="Times New Roman" panose="02020603050405020304" pitchFamily="18" charset="0"/>
              </a:rPr>
              <a:t>       </a:t>
            </a:r>
            <a:r>
              <a:rPr lang="zh-CN" altLang="zh-CN" sz="1600" dirty="0">
                <a:solidFill>
                  <a:srgbClr val="000000"/>
                </a:solidFill>
                <a:latin typeface="Times New Roman" panose="02020603050405020304" pitchFamily="18" charset="0"/>
                <a:cs typeface="Times New Roman" panose="02020603050405020304" pitchFamily="18" charset="0"/>
              </a:rPr>
              <a:t>144 51 2.8</a:t>
            </a:r>
            <a:r>
              <a:rPr lang="zh-CN" altLang="zh-CN" sz="1600" dirty="0">
                <a:latin typeface="Times New Roman" panose="02020603050405020304" pitchFamily="18" charset="0"/>
                <a:cs typeface="Times New Roman" panose="02020603050405020304" pitchFamily="18" charset="0"/>
              </a:rPr>
              <a:t> </a:t>
            </a:r>
          </a:p>
        </p:txBody>
      </p:sp>
      <p:sp>
        <p:nvSpPr>
          <p:cNvPr id="3" name="Rectangle 1">
            <a:extLst>
              <a:ext uri="{FF2B5EF4-FFF2-40B4-BE49-F238E27FC236}">
                <a16:creationId xmlns:a16="http://schemas.microsoft.com/office/drawing/2014/main" id="{EC297B36-5B55-4C83-8623-138EA3FDAFE8}"/>
              </a:ext>
            </a:extLst>
          </p:cNvPr>
          <p:cNvSpPr>
            <a:spLocks noChangeArrowheads="1"/>
          </p:cNvSpPr>
          <p:nvPr/>
        </p:nvSpPr>
        <p:spPr bwMode="auto">
          <a:xfrm>
            <a:off x="0" y="120878"/>
            <a:ext cx="20710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CN" sz="800" b="0" i="0" u="none" strike="noStrike" cap="none" normalizeH="0" baseline="0" dirty="0">
                <a:ln>
                  <a:noFill/>
                </a:ln>
                <a:solidFill>
                  <a:schemeClr val="tx1"/>
                </a:solidFill>
                <a:effectLst/>
              </a:rPr>
              <a:t> </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9693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11</a:t>
            </a:fld>
            <a:endParaRPr lang="zh-CN" altLang="en-US"/>
          </a:p>
        </p:txBody>
      </p:sp>
      <p:sp>
        <p:nvSpPr>
          <p:cNvPr id="6" name="矩形 1"/>
          <p:cNvSpPr>
            <a:spLocks noChangeArrowheads="1"/>
          </p:cNvSpPr>
          <p:nvPr/>
        </p:nvSpPr>
        <p:spPr bwMode="auto">
          <a:xfrm>
            <a:off x="3022261" y="33578"/>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87180"/>
            <a:ext cx="6891295" cy="3900794"/>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algn="ctr" defTabSz="2889250">
                <a:lnSpc>
                  <a:spcPct val="90000"/>
                </a:lnSpc>
                <a:spcAft>
                  <a:spcPct val="35000"/>
                </a:spcAft>
                <a:defRPr/>
              </a:pPr>
              <a:r>
                <a:rPr lang="en-US" altLang="zh-CN" b="1" dirty="0">
                  <a:solidFill>
                    <a:schemeClr val="tx1"/>
                  </a:solidFill>
                  <a:latin typeface="Times New Roman" panose="02020603050405020304" pitchFamily="18" charset="0"/>
                  <a:cs typeface="Times New Roman" panose="02020603050405020304" pitchFamily="18" charset="0"/>
                </a:rPr>
                <a:t>UVA12676</a:t>
              </a:r>
              <a:endParaRPr lang="zh-CN" altLang="en-US" b="1" dirty="0">
                <a:solidFill>
                  <a:schemeClr val="tx1"/>
                </a:solidFill>
                <a:latin typeface="Times New Roman" panose="02020603050405020304" pitchFamily="18" charset="0"/>
                <a:cs typeface="Times New Roman" panose="02020603050405020304" pitchFamily="18" charset="0"/>
              </a:endParaRPr>
            </a:p>
          </p:txBody>
        </p:sp>
      </p:grpSp>
      <p:sp>
        <p:nvSpPr>
          <p:cNvPr id="2" name="矩形 1"/>
          <p:cNvSpPr/>
          <p:nvPr/>
        </p:nvSpPr>
        <p:spPr>
          <a:xfrm>
            <a:off x="1267449" y="1222757"/>
            <a:ext cx="6583362" cy="3293209"/>
          </a:xfrm>
          <a:prstGeom prst="rect">
            <a:avLst/>
          </a:prstGeom>
        </p:spPr>
        <p:txBody>
          <a:bodyPr wrap="square">
            <a:spAutoFit/>
          </a:bodyPr>
          <a:lstStyle/>
          <a:p>
            <a:r>
              <a:rPr lang="zh-CN" altLang="en-US" sz="1600" b="1" dirty="0"/>
              <a:t>题目描述</a:t>
            </a:r>
            <a:r>
              <a:rPr lang="en-US" altLang="zh-CN" sz="1600" b="1" dirty="0"/>
              <a:t>(https://vjudge.net/problem/UVA-12676)</a:t>
            </a:r>
            <a:endParaRPr lang="zh-CN" altLang="en-US" sz="1600" b="1" dirty="0"/>
          </a:p>
          <a:p>
            <a:pPr indent="360000"/>
            <a:r>
              <a:rPr lang="zh-CN" altLang="en-US" sz="1600" dirty="0"/>
              <a:t>农夫约翰想修修牧场周围的一小部分篱笆。他测量围栏发现他需要</a:t>
            </a:r>
            <a:r>
              <a:rPr lang="en-US" altLang="zh-CN" sz="1600" dirty="0"/>
              <a:t>N</a:t>
            </a:r>
            <a:r>
              <a:rPr lang="zh-CN" altLang="en-US" sz="1600" dirty="0"/>
              <a:t>块（</a:t>
            </a:r>
            <a:r>
              <a:rPr lang="en-US" altLang="zh-CN" sz="1600" dirty="0"/>
              <a:t>1≤ </a:t>
            </a:r>
            <a:r>
              <a:rPr lang="en-US" altLang="zh-CN" sz="1600" i="1" dirty="0"/>
              <a:t>N</a:t>
            </a:r>
            <a:r>
              <a:rPr lang="zh-CN" altLang="en-US" sz="1600" dirty="0"/>
              <a:t> ≤</a:t>
            </a:r>
            <a:r>
              <a:rPr lang="en-US" altLang="zh-CN" sz="1600" dirty="0"/>
              <a:t>20000</a:t>
            </a:r>
            <a:r>
              <a:rPr lang="zh-CN" altLang="en-US" sz="1600" dirty="0"/>
              <a:t>）木板，每一个都具有整数长度</a:t>
            </a:r>
            <a:r>
              <a:rPr lang="en-US" altLang="zh-CN" sz="1600" i="1" dirty="0"/>
              <a:t>Li</a:t>
            </a:r>
            <a:r>
              <a:rPr lang="zh-CN" altLang="en-US" sz="1600" dirty="0"/>
              <a:t>（</a:t>
            </a:r>
            <a:r>
              <a:rPr lang="en-US" altLang="zh-CN" sz="1600" dirty="0"/>
              <a:t>1≤ </a:t>
            </a:r>
            <a:r>
              <a:rPr lang="en-US" altLang="zh-CN" sz="1600" i="1" dirty="0"/>
              <a:t>Li</a:t>
            </a:r>
            <a:r>
              <a:rPr lang="zh-CN" altLang="en-US" sz="1600" dirty="0"/>
              <a:t>≤</a:t>
            </a:r>
            <a:r>
              <a:rPr lang="en-US" altLang="zh-CN" sz="1600" dirty="0"/>
              <a:t>50000</a:t>
            </a:r>
            <a:r>
              <a:rPr lang="zh-CN" altLang="en-US" sz="1600" dirty="0"/>
              <a:t>）。然后，他购买了一块足够长的单板长板，以便得到</a:t>
            </a:r>
            <a:r>
              <a:rPr lang="en-US" altLang="zh-CN" sz="1600" i="1" dirty="0"/>
              <a:t>N</a:t>
            </a:r>
            <a:r>
              <a:rPr lang="zh-CN" altLang="en-US" sz="1600" i="1" dirty="0"/>
              <a:t>块木</a:t>
            </a:r>
            <a:r>
              <a:rPr lang="zh-CN" altLang="en-US" sz="1600" dirty="0"/>
              <a:t>板（即长度为长度</a:t>
            </a:r>
            <a:r>
              <a:rPr lang="en-US" altLang="zh-CN" sz="1600" i="1" dirty="0"/>
              <a:t>L </a:t>
            </a:r>
            <a:r>
              <a:rPr lang="en-US" altLang="zh-CN" sz="1600" i="1" baseline="-25000" dirty="0" err="1"/>
              <a:t>i</a:t>
            </a:r>
            <a:r>
              <a:rPr lang="zh-CN" altLang="en-US" sz="1600" dirty="0"/>
              <a:t>的总和）。约翰忽略了“切口”，当切割锯切时，木屑损失了额外的长度，你也应该忽略它。</a:t>
            </a:r>
          </a:p>
          <a:p>
            <a:pPr indent="360000"/>
            <a:r>
              <a:rPr lang="zh-CN" altLang="en-US" sz="1600" dirty="0"/>
              <a:t>约翰遗憾地意识到他没有切割木头的锯子，所以他去农夫唐的农场，礼貌地问他是否可以借锯。唐并没有借给约翰锯，而是向约翰提供了切割</a:t>
            </a:r>
            <a:r>
              <a:rPr lang="en-US" altLang="zh-CN" sz="1600" i="1" dirty="0"/>
              <a:t>N</a:t>
            </a:r>
            <a:r>
              <a:rPr lang="zh-CN" altLang="en-US" sz="1600" dirty="0"/>
              <a:t> </a:t>
            </a:r>
            <a:r>
              <a:rPr lang="en-US" altLang="zh-CN" sz="1600" dirty="0"/>
              <a:t>-1</a:t>
            </a:r>
            <a:r>
              <a:rPr lang="zh-CN" altLang="en-US" sz="1600" dirty="0"/>
              <a:t>块每块的切割费用。切割一块木头的费用与其长度完全相同。切割长度为</a:t>
            </a:r>
            <a:r>
              <a:rPr lang="en-US" altLang="zh-CN" sz="1600" dirty="0"/>
              <a:t>21</a:t>
            </a:r>
            <a:r>
              <a:rPr lang="zh-CN" altLang="en-US" sz="1600" dirty="0"/>
              <a:t>的木板需要</a:t>
            </a:r>
            <a:r>
              <a:rPr lang="en-US" altLang="zh-CN" sz="1600" dirty="0"/>
              <a:t>21</a:t>
            </a:r>
            <a:r>
              <a:rPr lang="zh-CN" altLang="en-US" sz="1600" dirty="0"/>
              <a:t>美分。</a:t>
            </a:r>
          </a:p>
          <a:p>
            <a:pPr indent="360000"/>
            <a:r>
              <a:rPr lang="zh-CN" altLang="en-US" sz="1600" dirty="0"/>
              <a:t>唐让约翰决定切割木板的顺序和位置。帮助约翰确定他得到</a:t>
            </a:r>
            <a:r>
              <a:rPr lang="en-US" altLang="zh-CN" sz="1600" i="1" dirty="0"/>
              <a:t>N</a:t>
            </a:r>
            <a:r>
              <a:rPr lang="zh-CN" altLang="en-US" sz="1600" i="1" dirty="0"/>
              <a:t>个</a:t>
            </a:r>
            <a:r>
              <a:rPr lang="zh-CN" altLang="en-US" sz="1600" dirty="0"/>
              <a:t>木板的最低金额。约翰知道他可以以各种不同的顺序切割板，这将导致不同的费用，因为所得到的中间板具有不同的长度。</a:t>
            </a:r>
          </a:p>
        </p:txBody>
      </p:sp>
    </p:spTree>
    <p:extLst>
      <p:ext uri="{BB962C8B-B14F-4D97-AF65-F5344CB8AC3E}">
        <p14:creationId xmlns:p14="http://schemas.microsoft.com/office/powerpoint/2010/main" val="3436146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12</a:t>
            </a:fld>
            <a:endParaRPr lang="zh-CN" altLang="en-US"/>
          </a:p>
        </p:txBody>
      </p:sp>
      <p:sp>
        <p:nvSpPr>
          <p:cNvPr id="6" name="矩形 1"/>
          <p:cNvSpPr>
            <a:spLocks noChangeArrowheads="1"/>
          </p:cNvSpPr>
          <p:nvPr/>
        </p:nvSpPr>
        <p:spPr bwMode="auto">
          <a:xfrm>
            <a:off x="3022261" y="-7089"/>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46513"/>
            <a:ext cx="6891295" cy="3829389"/>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667598"/>
            <a:ext cx="2109788"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defTabSz="2889250">
              <a:lnSpc>
                <a:spcPct val="90000"/>
              </a:lnSpc>
              <a:spcAft>
                <a:spcPct val="35000"/>
              </a:spcAft>
              <a:defRPr/>
            </a:pPr>
            <a:r>
              <a:rPr lang="en-US" altLang="zh-CN" b="1" dirty="0">
                <a:latin typeface="Times New Roman" panose="02020603050405020304" pitchFamily="18" charset="0"/>
                <a:cs typeface="Times New Roman" panose="02020603050405020304" pitchFamily="18" charset="0"/>
              </a:rPr>
              <a:t>UVA12676</a:t>
            </a:r>
            <a:endParaRPr lang="zh-CN" alt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586898" y="1099646"/>
            <a:ext cx="6316017" cy="3416320"/>
          </a:xfrm>
          <a:prstGeom prst="rect">
            <a:avLst/>
          </a:prstGeom>
        </p:spPr>
        <p:txBody>
          <a:bodyPr wrap="square">
            <a:spAutoFit/>
          </a:bodyPr>
          <a:lstStyle/>
          <a:p>
            <a:pPr lvl="0" eaLnBrk="0" fontAlgn="base" hangingPunct="0">
              <a:spcBef>
                <a:spcPct val="0"/>
              </a:spcBef>
              <a:spcAft>
                <a:spcPct val="0"/>
              </a:spcAft>
            </a:pPr>
            <a:r>
              <a:rPr lang="zh-CN" altLang="zh-CN" b="1" dirty="0"/>
              <a:t>输入</a:t>
            </a:r>
          </a:p>
          <a:p>
            <a:pPr indent="457200"/>
            <a:r>
              <a:rPr lang="zh-CN" altLang="en-US" dirty="0"/>
              <a:t>第</a:t>
            </a:r>
            <a:r>
              <a:rPr lang="en-US" altLang="zh-CN" dirty="0"/>
              <a:t>1</a:t>
            </a:r>
            <a:r>
              <a:rPr lang="zh-CN" altLang="en-US" dirty="0"/>
              <a:t>行：一个整数</a:t>
            </a:r>
            <a:r>
              <a:rPr lang="en-US" altLang="zh-CN" i="1" dirty="0"/>
              <a:t>N</a:t>
            </a:r>
            <a:r>
              <a:rPr lang="zh-CN" altLang="en-US" dirty="0"/>
              <a:t>，木板的数量</a:t>
            </a:r>
            <a:endParaRPr lang="en-US" altLang="zh-CN" dirty="0"/>
          </a:p>
          <a:p>
            <a:pPr indent="457200"/>
            <a:r>
              <a:rPr lang="zh-CN" altLang="en-US" dirty="0"/>
              <a:t>第</a:t>
            </a:r>
            <a:r>
              <a:rPr lang="en-US" altLang="zh-CN" dirty="0"/>
              <a:t>2</a:t>
            </a:r>
            <a:r>
              <a:rPr lang="zh-CN" altLang="en-US" dirty="0"/>
              <a:t>行</a:t>
            </a:r>
            <a:r>
              <a:rPr lang="en-US" altLang="zh-CN" i="1" dirty="0"/>
              <a:t>.N</a:t>
            </a:r>
            <a:r>
              <a:rPr lang="zh-CN" altLang="en-US" dirty="0"/>
              <a:t> </a:t>
            </a:r>
            <a:r>
              <a:rPr lang="en-US" altLang="zh-CN" dirty="0"/>
              <a:t>+1</a:t>
            </a:r>
            <a:r>
              <a:rPr lang="zh-CN" altLang="en-US" dirty="0"/>
              <a:t>：每行包含一个描述所需木板长度的整数</a:t>
            </a:r>
          </a:p>
          <a:p>
            <a:pPr eaLnBrk="0" fontAlgn="base" hangingPunct="0">
              <a:spcBef>
                <a:spcPct val="0"/>
              </a:spcBef>
              <a:spcAft>
                <a:spcPct val="0"/>
              </a:spcAft>
            </a:pPr>
            <a:r>
              <a:rPr lang="zh-CN" altLang="zh-CN" b="1" dirty="0"/>
              <a:t>输出</a:t>
            </a:r>
          </a:p>
          <a:p>
            <a:pPr indent="457200"/>
            <a:r>
              <a:rPr lang="zh-CN" altLang="en-US" dirty="0"/>
              <a:t>第</a:t>
            </a:r>
            <a:r>
              <a:rPr lang="en-US" altLang="zh-CN" dirty="0"/>
              <a:t>1</a:t>
            </a:r>
            <a:r>
              <a:rPr lang="zh-CN" altLang="en-US" dirty="0"/>
              <a:t>行：一个整数：他必须花费</a:t>
            </a:r>
            <a:r>
              <a:rPr lang="en-US" altLang="zh-CN" i="1" dirty="0"/>
              <a:t>N</a:t>
            </a:r>
            <a:r>
              <a:rPr lang="zh-CN" altLang="en-US" dirty="0"/>
              <a:t> </a:t>
            </a:r>
            <a:r>
              <a:rPr lang="en-US" altLang="zh-CN" dirty="0"/>
              <a:t>-1</a:t>
            </a:r>
            <a:r>
              <a:rPr lang="zh-CN" altLang="en-US" dirty="0"/>
              <a:t>削减的最低金额</a:t>
            </a:r>
          </a:p>
          <a:p>
            <a:pPr eaLnBrk="0" fontAlgn="base" hangingPunct="0">
              <a:spcBef>
                <a:spcPct val="0"/>
              </a:spcBef>
              <a:spcAft>
                <a:spcPct val="0"/>
              </a:spcAft>
            </a:pPr>
            <a:r>
              <a:rPr lang="zh-CN" altLang="zh-CN" b="1" dirty="0"/>
              <a:t>样例输入</a:t>
            </a:r>
          </a:p>
          <a:p>
            <a:pPr lvl="1" indent="-457200" eaLnBrk="0" fontAlgn="base" hangingPunct="0">
              <a:spcBef>
                <a:spcPct val="0"/>
              </a:spcBef>
              <a:spcAft>
                <a:spcPct val="0"/>
              </a:spcAft>
            </a:pPr>
            <a:r>
              <a:rPr lang="en-US" altLang="zh-CN" dirty="0"/>
              <a:t>        3</a:t>
            </a:r>
          </a:p>
          <a:p>
            <a:pPr lvl="1" indent="-457200" eaLnBrk="0" fontAlgn="base" hangingPunct="0">
              <a:spcBef>
                <a:spcPct val="0"/>
              </a:spcBef>
              <a:spcAft>
                <a:spcPct val="0"/>
              </a:spcAft>
            </a:pPr>
            <a:r>
              <a:rPr lang="en-US" altLang="zh-CN" dirty="0"/>
              <a:t>        8</a:t>
            </a:r>
          </a:p>
          <a:p>
            <a:pPr lvl="1" indent="-457200" eaLnBrk="0" fontAlgn="base" hangingPunct="0">
              <a:spcBef>
                <a:spcPct val="0"/>
              </a:spcBef>
              <a:spcAft>
                <a:spcPct val="0"/>
              </a:spcAft>
            </a:pPr>
            <a:r>
              <a:rPr lang="en-US" altLang="zh-CN" dirty="0"/>
              <a:t>        5</a:t>
            </a:r>
          </a:p>
          <a:p>
            <a:pPr lvl="1" indent="-457200" eaLnBrk="0" fontAlgn="base" hangingPunct="0">
              <a:spcBef>
                <a:spcPct val="0"/>
              </a:spcBef>
              <a:spcAft>
                <a:spcPct val="0"/>
              </a:spcAft>
            </a:pPr>
            <a:r>
              <a:rPr lang="en-US" altLang="zh-CN" dirty="0"/>
              <a:t>        8</a:t>
            </a:r>
            <a:endParaRPr lang="zh-CN" altLang="zh-CN" dirty="0"/>
          </a:p>
          <a:p>
            <a:pPr eaLnBrk="0" fontAlgn="base" hangingPunct="0">
              <a:spcBef>
                <a:spcPct val="0"/>
              </a:spcBef>
              <a:spcAft>
                <a:spcPct val="0"/>
              </a:spcAft>
            </a:pPr>
            <a:r>
              <a:rPr lang="zh-CN" altLang="zh-CN" b="1" dirty="0"/>
              <a:t>样例输出</a:t>
            </a:r>
          </a:p>
          <a:p>
            <a:pPr indent="-457200" eaLnBrk="0" fontAlgn="base" hangingPunct="0">
              <a:spcBef>
                <a:spcPct val="0"/>
              </a:spcBef>
              <a:spcAft>
                <a:spcPct val="0"/>
              </a:spcAft>
            </a:pPr>
            <a:r>
              <a:rPr lang="en-US" altLang="zh-CN" dirty="0"/>
              <a:t>        34</a:t>
            </a:r>
            <a:endParaRPr lang="zh-CN" altLang="zh-CN" dirty="0"/>
          </a:p>
        </p:txBody>
      </p:sp>
    </p:spTree>
    <p:extLst>
      <p:ext uri="{BB962C8B-B14F-4D97-AF65-F5344CB8AC3E}">
        <p14:creationId xmlns:p14="http://schemas.microsoft.com/office/powerpoint/2010/main" val="366698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13</a:t>
            </a:fld>
            <a:endParaRPr lang="zh-CN" altLang="en-US"/>
          </a:p>
        </p:txBody>
      </p:sp>
      <p:sp>
        <p:nvSpPr>
          <p:cNvPr id="6" name="矩形 1"/>
          <p:cNvSpPr>
            <a:spLocks noChangeArrowheads="1"/>
          </p:cNvSpPr>
          <p:nvPr/>
        </p:nvSpPr>
        <p:spPr bwMode="auto">
          <a:xfrm>
            <a:off x="3022261" y="33578"/>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87180"/>
            <a:ext cx="6891295" cy="3900794"/>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algn="ctr" defTabSz="2889250">
                <a:lnSpc>
                  <a:spcPct val="90000"/>
                </a:lnSpc>
                <a:spcAft>
                  <a:spcPct val="35000"/>
                </a:spcAft>
                <a:defRPr/>
              </a:pPr>
              <a:r>
                <a:rPr lang="en-US" altLang="zh-CN" b="1" dirty="0">
                  <a:solidFill>
                    <a:schemeClr val="tx1"/>
                  </a:solidFill>
                  <a:latin typeface="Times New Roman" panose="02020603050405020304" pitchFamily="18" charset="0"/>
                  <a:cs typeface="Times New Roman" panose="02020603050405020304" pitchFamily="18" charset="0"/>
                </a:rPr>
                <a:t>UVA240</a:t>
              </a:r>
              <a:endParaRPr lang="zh-CN" altLang="en-US" b="1" dirty="0">
                <a:solidFill>
                  <a:schemeClr val="tx1"/>
                </a:solidFill>
                <a:latin typeface="Times New Roman" panose="02020603050405020304" pitchFamily="18" charset="0"/>
                <a:cs typeface="Times New Roman" panose="02020603050405020304" pitchFamily="18" charset="0"/>
              </a:endParaRPr>
            </a:p>
          </p:txBody>
        </p:sp>
      </p:grpSp>
      <p:sp>
        <p:nvSpPr>
          <p:cNvPr id="2" name="矩形 1"/>
          <p:cNvSpPr/>
          <p:nvPr/>
        </p:nvSpPr>
        <p:spPr>
          <a:xfrm>
            <a:off x="1267449" y="1222757"/>
            <a:ext cx="6583362" cy="3293209"/>
          </a:xfrm>
          <a:prstGeom prst="rect">
            <a:avLst/>
          </a:prstGeom>
        </p:spPr>
        <p:txBody>
          <a:bodyPr wrap="square">
            <a:spAutoFit/>
          </a:bodyPr>
          <a:lstStyle/>
          <a:p>
            <a:r>
              <a:rPr lang="zh-CN" altLang="en-US" sz="1600" b="1" dirty="0"/>
              <a:t>题目描述</a:t>
            </a:r>
            <a:r>
              <a:rPr lang="en-US" altLang="zh-CN" sz="1600" b="1" dirty="0"/>
              <a:t>(https://vjudge.net/problem/UVA-240)</a:t>
            </a:r>
            <a:endParaRPr lang="zh-CN" altLang="en-US" sz="1600" b="1" dirty="0"/>
          </a:p>
          <a:p>
            <a:pPr indent="360000"/>
            <a:r>
              <a:rPr lang="zh-CN" altLang="en-US" sz="1600" dirty="0"/>
              <a:t>农夫约翰想修修牧场周围的一小部分篱笆。他测量围栏发现他需要</a:t>
            </a:r>
            <a:r>
              <a:rPr lang="en-US" altLang="zh-CN" sz="1600" dirty="0"/>
              <a:t>N</a:t>
            </a:r>
            <a:r>
              <a:rPr lang="zh-CN" altLang="en-US" sz="1600" dirty="0"/>
              <a:t>块（</a:t>
            </a:r>
            <a:r>
              <a:rPr lang="en-US" altLang="zh-CN" sz="1600" dirty="0"/>
              <a:t>1≤ </a:t>
            </a:r>
            <a:r>
              <a:rPr lang="en-US" altLang="zh-CN" sz="1600" i="1" dirty="0"/>
              <a:t>N</a:t>
            </a:r>
            <a:r>
              <a:rPr lang="zh-CN" altLang="en-US" sz="1600" dirty="0"/>
              <a:t> ≤</a:t>
            </a:r>
            <a:r>
              <a:rPr lang="en-US" altLang="zh-CN" sz="1600" dirty="0"/>
              <a:t>20000</a:t>
            </a:r>
            <a:r>
              <a:rPr lang="zh-CN" altLang="en-US" sz="1600" dirty="0"/>
              <a:t>）木板，每一个都具有整数长度</a:t>
            </a:r>
            <a:r>
              <a:rPr lang="en-US" altLang="zh-CN" sz="1600" i="1" dirty="0"/>
              <a:t>Li</a:t>
            </a:r>
            <a:r>
              <a:rPr lang="zh-CN" altLang="en-US" sz="1600" dirty="0"/>
              <a:t>（</a:t>
            </a:r>
            <a:r>
              <a:rPr lang="en-US" altLang="zh-CN" sz="1600" dirty="0"/>
              <a:t>1≤ </a:t>
            </a:r>
            <a:r>
              <a:rPr lang="en-US" altLang="zh-CN" sz="1600" i="1" dirty="0"/>
              <a:t>Li</a:t>
            </a:r>
            <a:r>
              <a:rPr lang="zh-CN" altLang="en-US" sz="1600" dirty="0"/>
              <a:t>≤</a:t>
            </a:r>
            <a:r>
              <a:rPr lang="en-US" altLang="zh-CN" sz="1600" dirty="0"/>
              <a:t>50000</a:t>
            </a:r>
            <a:r>
              <a:rPr lang="zh-CN" altLang="en-US" sz="1600" dirty="0"/>
              <a:t>）。然后，他购买了一块足够长的单板长板，以便得到</a:t>
            </a:r>
            <a:r>
              <a:rPr lang="en-US" altLang="zh-CN" sz="1600" i="1" dirty="0"/>
              <a:t>N</a:t>
            </a:r>
            <a:r>
              <a:rPr lang="zh-CN" altLang="en-US" sz="1600" i="1" dirty="0"/>
              <a:t>块木</a:t>
            </a:r>
            <a:r>
              <a:rPr lang="zh-CN" altLang="en-US" sz="1600" dirty="0"/>
              <a:t>板（即长度为长度</a:t>
            </a:r>
            <a:r>
              <a:rPr lang="en-US" altLang="zh-CN" sz="1600" i="1" dirty="0"/>
              <a:t>L </a:t>
            </a:r>
            <a:r>
              <a:rPr lang="en-US" altLang="zh-CN" sz="1600" i="1" baseline="-25000" dirty="0" err="1"/>
              <a:t>i</a:t>
            </a:r>
            <a:r>
              <a:rPr lang="zh-CN" altLang="en-US" sz="1600" dirty="0"/>
              <a:t>的总和）。约翰忽略了“切口”，当切割锯切时，木屑损失了额外的长度，你也应该忽略它。</a:t>
            </a:r>
          </a:p>
          <a:p>
            <a:pPr indent="360000"/>
            <a:r>
              <a:rPr lang="zh-CN" altLang="en-US" sz="1600" dirty="0"/>
              <a:t>约翰遗憾地意识到他没有切割木头的锯子，所以他去农夫唐的农场，礼貌地问他是否可以借锯。唐并没有借给约翰锯，而是向约翰提供了切割</a:t>
            </a:r>
            <a:r>
              <a:rPr lang="en-US" altLang="zh-CN" sz="1600" i="1" dirty="0"/>
              <a:t>N</a:t>
            </a:r>
            <a:r>
              <a:rPr lang="zh-CN" altLang="en-US" sz="1600" dirty="0"/>
              <a:t> </a:t>
            </a:r>
            <a:r>
              <a:rPr lang="en-US" altLang="zh-CN" sz="1600" dirty="0"/>
              <a:t>-1</a:t>
            </a:r>
            <a:r>
              <a:rPr lang="zh-CN" altLang="en-US" sz="1600" dirty="0"/>
              <a:t>块每块的切割费用。切割一块木头的费用与其长度完全相同。切割长度为</a:t>
            </a:r>
            <a:r>
              <a:rPr lang="en-US" altLang="zh-CN" sz="1600" dirty="0"/>
              <a:t>21</a:t>
            </a:r>
            <a:r>
              <a:rPr lang="zh-CN" altLang="en-US" sz="1600" dirty="0"/>
              <a:t>的木板需要</a:t>
            </a:r>
            <a:r>
              <a:rPr lang="en-US" altLang="zh-CN" sz="1600" dirty="0"/>
              <a:t>21</a:t>
            </a:r>
            <a:r>
              <a:rPr lang="zh-CN" altLang="en-US" sz="1600" dirty="0"/>
              <a:t>美分。</a:t>
            </a:r>
          </a:p>
          <a:p>
            <a:pPr indent="360000"/>
            <a:r>
              <a:rPr lang="zh-CN" altLang="en-US" sz="1600" dirty="0"/>
              <a:t>唐让约翰决定切割木板的顺序和位置。帮助约翰确定他得到</a:t>
            </a:r>
            <a:r>
              <a:rPr lang="en-US" altLang="zh-CN" sz="1600" i="1" dirty="0"/>
              <a:t>N</a:t>
            </a:r>
            <a:r>
              <a:rPr lang="zh-CN" altLang="en-US" sz="1600" i="1" dirty="0"/>
              <a:t>个</a:t>
            </a:r>
            <a:r>
              <a:rPr lang="zh-CN" altLang="en-US" sz="1600" dirty="0"/>
              <a:t>木板的最低金额。约翰知道他可以以各种不同的顺序切割板，这将导致不同的费用，因为所得到的中间板具有不同的长度。</a:t>
            </a:r>
          </a:p>
        </p:txBody>
      </p:sp>
    </p:spTree>
    <p:extLst>
      <p:ext uri="{BB962C8B-B14F-4D97-AF65-F5344CB8AC3E}">
        <p14:creationId xmlns:p14="http://schemas.microsoft.com/office/powerpoint/2010/main" val="61807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14</a:t>
            </a:fld>
            <a:endParaRPr lang="zh-CN" altLang="en-US"/>
          </a:p>
        </p:txBody>
      </p:sp>
      <p:sp>
        <p:nvSpPr>
          <p:cNvPr id="6" name="矩形 1"/>
          <p:cNvSpPr>
            <a:spLocks noChangeArrowheads="1"/>
          </p:cNvSpPr>
          <p:nvPr/>
        </p:nvSpPr>
        <p:spPr bwMode="auto">
          <a:xfrm>
            <a:off x="3022261" y="-7089"/>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46513"/>
            <a:ext cx="6891295" cy="3829389"/>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667598"/>
            <a:ext cx="2109788"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defTabSz="2889250">
              <a:lnSpc>
                <a:spcPct val="90000"/>
              </a:lnSpc>
              <a:spcAft>
                <a:spcPct val="35000"/>
              </a:spcAft>
              <a:defRPr/>
            </a:pPr>
            <a:r>
              <a:rPr lang="en-US" altLang="zh-CN" b="1" dirty="0">
                <a:latin typeface="Times New Roman" panose="02020603050405020304" pitchFamily="18" charset="0"/>
                <a:cs typeface="Times New Roman" panose="02020603050405020304" pitchFamily="18" charset="0"/>
              </a:rPr>
              <a:t>UVA240</a:t>
            </a:r>
            <a:endParaRPr lang="zh-CN" alt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586898" y="1099646"/>
            <a:ext cx="6316017" cy="3416320"/>
          </a:xfrm>
          <a:prstGeom prst="rect">
            <a:avLst/>
          </a:prstGeom>
        </p:spPr>
        <p:txBody>
          <a:bodyPr wrap="square">
            <a:spAutoFit/>
          </a:bodyPr>
          <a:lstStyle/>
          <a:p>
            <a:pPr lvl="0" eaLnBrk="0" fontAlgn="base" hangingPunct="0">
              <a:spcBef>
                <a:spcPct val="0"/>
              </a:spcBef>
              <a:spcAft>
                <a:spcPct val="0"/>
              </a:spcAft>
            </a:pPr>
            <a:r>
              <a:rPr lang="zh-CN" altLang="zh-CN" b="1" dirty="0"/>
              <a:t>输入</a:t>
            </a:r>
          </a:p>
          <a:p>
            <a:pPr indent="457200"/>
            <a:r>
              <a:rPr lang="zh-CN" altLang="en-US" dirty="0"/>
              <a:t>第</a:t>
            </a:r>
            <a:r>
              <a:rPr lang="en-US" altLang="zh-CN" dirty="0"/>
              <a:t>1</a:t>
            </a:r>
            <a:r>
              <a:rPr lang="zh-CN" altLang="en-US" dirty="0"/>
              <a:t>行：一个整数</a:t>
            </a:r>
            <a:r>
              <a:rPr lang="en-US" altLang="zh-CN" i="1" dirty="0"/>
              <a:t>N</a:t>
            </a:r>
            <a:r>
              <a:rPr lang="zh-CN" altLang="en-US" dirty="0"/>
              <a:t>，木板的数量</a:t>
            </a:r>
            <a:endParaRPr lang="en-US" altLang="zh-CN" dirty="0"/>
          </a:p>
          <a:p>
            <a:pPr indent="457200"/>
            <a:r>
              <a:rPr lang="zh-CN" altLang="en-US" dirty="0"/>
              <a:t>第</a:t>
            </a:r>
            <a:r>
              <a:rPr lang="en-US" altLang="zh-CN" dirty="0"/>
              <a:t>2</a:t>
            </a:r>
            <a:r>
              <a:rPr lang="zh-CN" altLang="en-US" dirty="0"/>
              <a:t>行</a:t>
            </a:r>
            <a:r>
              <a:rPr lang="en-US" altLang="zh-CN" i="1" dirty="0"/>
              <a:t>.N</a:t>
            </a:r>
            <a:r>
              <a:rPr lang="zh-CN" altLang="en-US" dirty="0"/>
              <a:t> </a:t>
            </a:r>
            <a:r>
              <a:rPr lang="en-US" altLang="zh-CN" dirty="0"/>
              <a:t>+1</a:t>
            </a:r>
            <a:r>
              <a:rPr lang="zh-CN" altLang="en-US" dirty="0"/>
              <a:t>：每行包含一个描述所需木板长度的整数</a:t>
            </a:r>
          </a:p>
          <a:p>
            <a:pPr eaLnBrk="0" fontAlgn="base" hangingPunct="0">
              <a:spcBef>
                <a:spcPct val="0"/>
              </a:spcBef>
              <a:spcAft>
                <a:spcPct val="0"/>
              </a:spcAft>
            </a:pPr>
            <a:r>
              <a:rPr lang="zh-CN" altLang="zh-CN" b="1" dirty="0"/>
              <a:t>输出</a:t>
            </a:r>
          </a:p>
          <a:p>
            <a:pPr indent="457200"/>
            <a:r>
              <a:rPr lang="zh-CN" altLang="en-US" dirty="0"/>
              <a:t>第</a:t>
            </a:r>
            <a:r>
              <a:rPr lang="en-US" altLang="zh-CN" dirty="0"/>
              <a:t>1</a:t>
            </a:r>
            <a:r>
              <a:rPr lang="zh-CN" altLang="en-US" dirty="0"/>
              <a:t>行：一个整数：他必须花费</a:t>
            </a:r>
            <a:r>
              <a:rPr lang="en-US" altLang="zh-CN" i="1" dirty="0"/>
              <a:t>N</a:t>
            </a:r>
            <a:r>
              <a:rPr lang="zh-CN" altLang="en-US" dirty="0"/>
              <a:t> </a:t>
            </a:r>
            <a:r>
              <a:rPr lang="en-US" altLang="zh-CN" dirty="0"/>
              <a:t>-1</a:t>
            </a:r>
            <a:r>
              <a:rPr lang="zh-CN" altLang="en-US" dirty="0"/>
              <a:t>削减的最低金额</a:t>
            </a:r>
          </a:p>
          <a:p>
            <a:pPr eaLnBrk="0" fontAlgn="base" hangingPunct="0">
              <a:spcBef>
                <a:spcPct val="0"/>
              </a:spcBef>
              <a:spcAft>
                <a:spcPct val="0"/>
              </a:spcAft>
            </a:pPr>
            <a:r>
              <a:rPr lang="zh-CN" altLang="zh-CN" b="1" dirty="0"/>
              <a:t>样例输入</a:t>
            </a:r>
          </a:p>
          <a:p>
            <a:pPr lvl="1" indent="-457200" eaLnBrk="0" fontAlgn="base" hangingPunct="0">
              <a:spcBef>
                <a:spcPct val="0"/>
              </a:spcBef>
              <a:spcAft>
                <a:spcPct val="0"/>
              </a:spcAft>
            </a:pPr>
            <a:r>
              <a:rPr lang="en-US" altLang="zh-CN" dirty="0"/>
              <a:t>        3</a:t>
            </a:r>
          </a:p>
          <a:p>
            <a:pPr lvl="1" indent="-457200" eaLnBrk="0" fontAlgn="base" hangingPunct="0">
              <a:spcBef>
                <a:spcPct val="0"/>
              </a:spcBef>
              <a:spcAft>
                <a:spcPct val="0"/>
              </a:spcAft>
            </a:pPr>
            <a:r>
              <a:rPr lang="en-US" altLang="zh-CN" dirty="0"/>
              <a:t>        8</a:t>
            </a:r>
          </a:p>
          <a:p>
            <a:pPr lvl="1" indent="-457200" eaLnBrk="0" fontAlgn="base" hangingPunct="0">
              <a:spcBef>
                <a:spcPct val="0"/>
              </a:spcBef>
              <a:spcAft>
                <a:spcPct val="0"/>
              </a:spcAft>
            </a:pPr>
            <a:r>
              <a:rPr lang="en-US" altLang="zh-CN" dirty="0"/>
              <a:t>        5</a:t>
            </a:r>
          </a:p>
          <a:p>
            <a:pPr lvl="1" indent="-457200" eaLnBrk="0" fontAlgn="base" hangingPunct="0">
              <a:spcBef>
                <a:spcPct val="0"/>
              </a:spcBef>
              <a:spcAft>
                <a:spcPct val="0"/>
              </a:spcAft>
            </a:pPr>
            <a:r>
              <a:rPr lang="en-US" altLang="zh-CN" dirty="0"/>
              <a:t>        8</a:t>
            </a:r>
            <a:endParaRPr lang="zh-CN" altLang="zh-CN" dirty="0"/>
          </a:p>
          <a:p>
            <a:pPr eaLnBrk="0" fontAlgn="base" hangingPunct="0">
              <a:spcBef>
                <a:spcPct val="0"/>
              </a:spcBef>
              <a:spcAft>
                <a:spcPct val="0"/>
              </a:spcAft>
            </a:pPr>
            <a:r>
              <a:rPr lang="zh-CN" altLang="zh-CN" b="1" dirty="0"/>
              <a:t>样例输出</a:t>
            </a:r>
          </a:p>
          <a:p>
            <a:pPr indent="-457200" eaLnBrk="0" fontAlgn="base" hangingPunct="0">
              <a:spcBef>
                <a:spcPct val="0"/>
              </a:spcBef>
              <a:spcAft>
                <a:spcPct val="0"/>
              </a:spcAft>
            </a:pPr>
            <a:r>
              <a:rPr lang="en-US" altLang="zh-CN" dirty="0"/>
              <a:t>        34</a:t>
            </a:r>
            <a:endParaRPr lang="zh-CN" altLang="zh-CN" dirty="0"/>
          </a:p>
        </p:txBody>
      </p:sp>
    </p:spTree>
    <p:extLst>
      <p:ext uri="{BB962C8B-B14F-4D97-AF65-F5344CB8AC3E}">
        <p14:creationId xmlns:p14="http://schemas.microsoft.com/office/powerpoint/2010/main" val="358302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72"/>
          <p:cNvGrpSpPr/>
          <p:nvPr/>
        </p:nvGrpSpPr>
        <p:grpSpPr bwMode="auto">
          <a:xfrm>
            <a:off x="1005161" y="1033929"/>
            <a:ext cx="6591176" cy="3600400"/>
            <a:chOff x="3474523" y="2577684"/>
            <a:chExt cx="10798047" cy="2314692"/>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4"/>
              <a:ext cx="2542508" cy="288362"/>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1022052" y="987574"/>
            <a:ext cx="160573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作业</a:t>
            </a:r>
          </a:p>
        </p:txBody>
      </p:sp>
      <p:sp>
        <p:nvSpPr>
          <p:cNvPr id="5" name="文本框 4"/>
          <p:cNvSpPr txBox="1"/>
          <p:nvPr/>
        </p:nvSpPr>
        <p:spPr>
          <a:xfrm>
            <a:off x="1646914" y="1741352"/>
            <a:ext cx="5687290" cy="369332"/>
          </a:xfrm>
          <a:prstGeom prst="rect">
            <a:avLst/>
          </a:prstGeom>
          <a:noFill/>
        </p:spPr>
        <p:txBody>
          <a:bodyPr wrap="square" rtlCol="0">
            <a:spAutoFit/>
          </a:bodyPr>
          <a:lstStyle/>
          <a:p>
            <a:r>
              <a:rPr lang="zh-CN" altLang="en-US" dirty="0"/>
              <a:t>刷题：</a:t>
            </a:r>
            <a:r>
              <a:rPr lang="en-US" altLang="zh-CN" dirty="0"/>
              <a:t>https://vjudge.net/problem/</a:t>
            </a:r>
            <a:endParaRPr lang="zh-CN" altLang="en-US" dirty="0"/>
          </a:p>
        </p:txBody>
      </p:sp>
      <p:sp>
        <p:nvSpPr>
          <p:cNvPr id="2" name="矩形 1"/>
          <p:cNvSpPr/>
          <p:nvPr/>
        </p:nvSpPr>
        <p:spPr>
          <a:xfrm>
            <a:off x="1457103" y="1993652"/>
            <a:ext cx="6139233" cy="368300"/>
          </a:xfrm>
          <a:prstGeom prst="rect">
            <a:avLst/>
          </a:prstGeom>
        </p:spPr>
        <p:txBody>
          <a:bodyPr wrap="square">
            <a:spAutoFit/>
          </a:bodyPr>
          <a:lstStyle/>
          <a:p>
            <a:endParaRPr lang="zh-CN" altLang="en-US" dirty="0"/>
          </a:p>
        </p:txBody>
      </p:sp>
      <p:sp>
        <p:nvSpPr>
          <p:cNvPr id="11" name="矩形 75">
            <a:extLst>
              <a:ext uri="{FF2B5EF4-FFF2-40B4-BE49-F238E27FC236}">
                <a16:creationId xmlns:a16="http://schemas.microsoft.com/office/drawing/2014/main" id="{C61BE966-3F9B-486A-BB2A-82A876F53D6E}"/>
              </a:ext>
            </a:extLst>
          </p:cNvPr>
          <p:cNvSpPr>
            <a:spLocks noChangeArrowheads="1"/>
          </p:cNvSpPr>
          <p:nvPr/>
        </p:nvSpPr>
        <p:spPr bwMode="auto">
          <a:xfrm>
            <a:off x="1799693" y="2248584"/>
            <a:ext cx="33843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Bailian4080 </a:t>
            </a:r>
            <a:r>
              <a:rPr lang="en-US" altLang="zh-CN" dirty="0"/>
              <a:t>Huffman coding tree</a:t>
            </a:r>
            <a:endParaRPr lang="en-US" b="1" dirty="0">
              <a:latin typeface="Times New Roman" panose="02020603050405020304" pitchFamily="18" charset="0"/>
              <a:cs typeface="Times New Roman" panose="02020603050405020304" pitchFamily="18" charset="0"/>
            </a:endParaRPr>
          </a:p>
        </p:txBody>
      </p:sp>
      <p:sp>
        <p:nvSpPr>
          <p:cNvPr id="12" name="矩形 11">
            <a:extLst>
              <a:ext uri="{FF2B5EF4-FFF2-40B4-BE49-F238E27FC236}">
                <a16:creationId xmlns:a16="http://schemas.microsoft.com/office/drawing/2014/main" id="{70DCE50D-8FE1-454D-81F2-89261F160CBA}"/>
              </a:ext>
            </a:extLst>
          </p:cNvPr>
          <p:cNvSpPr/>
          <p:nvPr/>
        </p:nvSpPr>
        <p:spPr>
          <a:xfrm>
            <a:off x="5291972" y="2249483"/>
            <a:ext cx="1296252" cy="369332"/>
          </a:xfrm>
          <a:prstGeom prst="rect">
            <a:avLst/>
          </a:prstGeom>
        </p:spPr>
        <p:txBody>
          <a:bodyPr wrap="none">
            <a:spAutoFit/>
          </a:bodyPr>
          <a:lstStyle/>
          <a:p>
            <a:r>
              <a:rPr lang="en-US" altLang="zh-CN" b="1" dirty="0">
                <a:latin typeface="Times New Roman" panose="02020603050405020304" pitchFamily="18" charset="0"/>
                <a:cs typeface="Times New Roman" panose="02020603050405020304" pitchFamily="18" charset="0"/>
              </a:rPr>
              <a:t>/UVA10954</a:t>
            </a:r>
            <a:endParaRPr lang="zh-CN" altLang="en-US" dirty="0"/>
          </a:p>
        </p:txBody>
      </p:sp>
      <p:sp>
        <p:nvSpPr>
          <p:cNvPr id="13" name="矩形 75">
            <a:extLst>
              <a:ext uri="{FF2B5EF4-FFF2-40B4-BE49-F238E27FC236}">
                <a16:creationId xmlns:a16="http://schemas.microsoft.com/office/drawing/2014/main" id="{B0D078DC-6F5A-4461-B513-6273835049B3}"/>
              </a:ext>
            </a:extLst>
          </p:cNvPr>
          <p:cNvSpPr>
            <a:spLocks noChangeArrowheads="1"/>
          </p:cNvSpPr>
          <p:nvPr/>
        </p:nvSpPr>
        <p:spPr bwMode="auto">
          <a:xfrm>
            <a:off x="1799693" y="2681531"/>
            <a:ext cx="4320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POJ3253   </a:t>
            </a:r>
            <a:r>
              <a:rPr lang="en-US" altLang="zh-CN" dirty="0">
                <a:latin typeface="Times New Roman" panose="02020603050405020304" pitchFamily="18" charset="0"/>
                <a:cs typeface="Times New Roman" panose="02020603050405020304" pitchFamily="18" charset="0"/>
              </a:rPr>
              <a:t>Fence Repair</a:t>
            </a:r>
            <a:endParaRPr lang="en-US" b="1" dirty="0">
              <a:latin typeface="Times New Roman" panose="02020603050405020304" pitchFamily="18" charset="0"/>
              <a:cs typeface="Times New Roman" panose="02020603050405020304" pitchFamily="18" charset="0"/>
            </a:endParaRPr>
          </a:p>
        </p:txBody>
      </p:sp>
      <p:sp>
        <p:nvSpPr>
          <p:cNvPr id="14" name="矩形 75">
            <a:extLst>
              <a:ext uri="{FF2B5EF4-FFF2-40B4-BE49-F238E27FC236}">
                <a16:creationId xmlns:a16="http://schemas.microsoft.com/office/drawing/2014/main" id="{32343067-A19F-4954-9E2D-10F790183D0A}"/>
              </a:ext>
            </a:extLst>
          </p:cNvPr>
          <p:cNvSpPr>
            <a:spLocks noChangeArrowheads="1"/>
          </p:cNvSpPr>
          <p:nvPr/>
        </p:nvSpPr>
        <p:spPr bwMode="auto">
          <a:xfrm>
            <a:off x="1799693" y="3113579"/>
            <a:ext cx="2225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POJ1521   </a:t>
            </a:r>
            <a:r>
              <a:rPr lang="en-US" altLang="zh-CN" dirty="0">
                <a:latin typeface="Times New Roman" panose="02020603050405020304" pitchFamily="18" charset="0"/>
                <a:cs typeface="Times New Roman" panose="02020603050405020304" pitchFamily="18" charset="0"/>
              </a:rPr>
              <a:t>Entropy</a:t>
            </a:r>
            <a:endParaRPr lang="en-US" dirty="0">
              <a:latin typeface="Times New Roman" panose="02020603050405020304" pitchFamily="18" charset="0"/>
              <a:cs typeface="Times New Roman" panose="02020603050405020304" pitchFamily="18" charset="0"/>
            </a:endParaRPr>
          </a:p>
        </p:txBody>
      </p:sp>
      <p:sp>
        <p:nvSpPr>
          <p:cNvPr id="15" name="矩形 75">
            <a:extLst>
              <a:ext uri="{FF2B5EF4-FFF2-40B4-BE49-F238E27FC236}">
                <a16:creationId xmlns:a16="http://schemas.microsoft.com/office/drawing/2014/main" id="{247C26AD-4606-4750-B032-B3C8633A0B46}"/>
              </a:ext>
            </a:extLst>
          </p:cNvPr>
          <p:cNvSpPr>
            <a:spLocks noChangeArrowheads="1"/>
          </p:cNvSpPr>
          <p:nvPr/>
        </p:nvSpPr>
        <p:spPr bwMode="auto">
          <a:xfrm>
            <a:off x="1799693" y="3545627"/>
            <a:ext cx="36724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UVA12676</a:t>
            </a:r>
            <a:r>
              <a:rPr lang="en-US" altLang="zh-CN" dirty="0">
                <a:latin typeface="Times New Roman" panose="02020603050405020304" pitchFamily="18" charset="0"/>
                <a:cs typeface="Times New Roman" panose="02020603050405020304" pitchFamily="18" charset="0"/>
              </a:rPr>
              <a:t>  Inverting Huffman</a:t>
            </a:r>
            <a:endParaRPr lang="en-US" dirty="0">
              <a:latin typeface="Times New Roman" panose="02020603050405020304" pitchFamily="18" charset="0"/>
              <a:cs typeface="Times New Roman" panose="02020603050405020304" pitchFamily="18" charset="0"/>
            </a:endParaRPr>
          </a:p>
        </p:txBody>
      </p:sp>
      <p:sp>
        <p:nvSpPr>
          <p:cNvPr id="16" name="矩形 75">
            <a:extLst>
              <a:ext uri="{FF2B5EF4-FFF2-40B4-BE49-F238E27FC236}">
                <a16:creationId xmlns:a16="http://schemas.microsoft.com/office/drawing/2014/main" id="{3A6E7ACC-EF73-43C3-AAE0-D0FA9AC38C0E}"/>
              </a:ext>
            </a:extLst>
          </p:cNvPr>
          <p:cNvSpPr>
            <a:spLocks noChangeArrowheads="1"/>
          </p:cNvSpPr>
          <p:nvPr/>
        </p:nvSpPr>
        <p:spPr bwMode="auto">
          <a:xfrm>
            <a:off x="1799693" y="3977675"/>
            <a:ext cx="48245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UVA240      </a:t>
            </a:r>
            <a:r>
              <a:rPr lang="en-US" altLang="zh-CN" dirty="0">
                <a:latin typeface="Times New Roman" panose="02020603050405020304" pitchFamily="18" charset="0"/>
                <a:cs typeface="Times New Roman" panose="02020603050405020304" pitchFamily="18" charset="0"/>
              </a:rPr>
              <a:t>Variable Radix Huffman Encoding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2</a:t>
            </a:fld>
            <a:endParaRPr lang="zh-CN" altLang="en-US"/>
          </a:p>
        </p:txBody>
      </p:sp>
      <p:sp>
        <p:nvSpPr>
          <p:cNvPr id="6" name="矩形 1"/>
          <p:cNvSpPr>
            <a:spLocks noChangeArrowheads="1"/>
          </p:cNvSpPr>
          <p:nvPr/>
        </p:nvSpPr>
        <p:spPr bwMode="auto">
          <a:xfrm>
            <a:off x="3022261" y="384895"/>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899592" y="1038499"/>
            <a:ext cx="6891295" cy="3549475"/>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1547664" y="1769471"/>
            <a:ext cx="33843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Bailian4080 </a:t>
            </a:r>
            <a:r>
              <a:rPr lang="en-US" altLang="zh-CN" dirty="0"/>
              <a:t>Huffman coding tree</a:t>
            </a:r>
            <a:endParaRPr lang="en-US" b="1" dirty="0">
              <a:latin typeface="Times New Roman" panose="02020603050405020304" pitchFamily="18" charset="0"/>
              <a:cs typeface="Times New Roman" panose="02020603050405020304" pitchFamily="18" charset="0"/>
            </a:endParaRPr>
          </a:p>
        </p:txBody>
      </p:sp>
      <p:sp>
        <p:nvSpPr>
          <p:cNvPr id="5" name="矩形 4">
            <a:extLst>
              <a:ext uri="{FF2B5EF4-FFF2-40B4-BE49-F238E27FC236}">
                <a16:creationId xmlns:a16="http://schemas.microsoft.com/office/drawing/2014/main" id="{EFF3DC42-F03E-4494-8472-D7067C0FE3A5}"/>
              </a:ext>
            </a:extLst>
          </p:cNvPr>
          <p:cNvSpPr/>
          <p:nvPr/>
        </p:nvSpPr>
        <p:spPr>
          <a:xfrm>
            <a:off x="4880749" y="1769471"/>
            <a:ext cx="1680973" cy="369332"/>
          </a:xfrm>
          <a:prstGeom prst="rect">
            <a:avLst/>
          </a:prstGeom>
        </p:spPr>
        <p:txBody>
          <a:bodyPr wrap="none">
            <a:spAutoFit/>
          </a:bodyPr>
          <a:lstStyle/>
          <a:p>
            <a:r>
              <a:rPr lang="zh-CN" altLang="en-US" b="1" dirty="0">
                <a:latin typeface="Times New Roman" panose="02020603050405020304" pitchFamily="18" charset="0"/>
                <a:cs typeface="Times New Roman" panose="02020603050405020304" pitchFamily="18" charset="0"/>
              </a:rPr>
              <a:t>类似</a:t>
            </a:r>
            <a:r>
              <a:rPr lang="en-US" altLang="zh-CN" b="1" dirty="0">
                <a:latin typeface="Times New Roman" panose="02020603050405020304" pitchFamily="18" charset="0"/>
                <a:cs typeface="Times New Roman" panose="02020603050405020304" pitchFamily="18" charset="0"/>
              </a:rPr>
              <a:t>UVA10954</a:t>
            </a:r>
            <a:endParaRPr lang="zh-CN" altLang="en-US" dirty="0"/>
          </a:p>
        </p:txBody>
      </p:sp>
      <p:sp>
        <p:nvSpPr>
          <p:cNvPr id="11" name="矩形 75">
            <a:extLst>
              <a:ext uri="{FF2B5EF4-FFF2-40B4-BE49-F238E27FC236}">
                <a16:creationId xmlns:a16="http://schemas.microsoft.com/office/drawing/2014/main" id="{1175B0F1-B273-42FC-9167-6C1B1027D11D}"/>
              </a:ext>
            </a:extLst>
          </p:cNvPr>
          <p:cNvSpPr>
            <a:spLocks noChangeArrowheads="1"/>
          </p:cNvSpPr>
          <p:nvPr/>
        </p:nvSpPr>
        <p:spPr bwMode="auto">
          <a:xfrm>
            <a:off x="1547664" y="2202418"/>
            <a:ext cx="4320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POJ3253   </a:t>
            </a:r>
            <a:r>
              <a:rPr lang="en-US" altLang="zh-CN" dirty="0">
                <a:latin typeface="Times New Roman" panose="02020603050405020304" pitchFamily="18" charset="0"/>
                <a:cs typeface="Times New Roman" panose="02020603050405020304" pitchFamily="18" charset="0"/>
              </a:rPr>
              <a:t>Fence Repair</a:t>
            </a:r>
            <a:endParaRPr lang="en-US" b="1" dirty="0">
              <a:latin typeface="Times New Roman" panose="02020603050405020304" pitchFamily="18" charset="0"/>
              <a:cs typeface="Times New Roman" panose="02020603050405020304" pitchFamily="18" charset="0"/>
            </a:endParaRPr>
          </a:p>
        </p:txBody>
      </p:sp>
      <p:sp>
        <p:nvSpPr>
          <p:cNvPr id="12" name="矩形 75">
            <a:extLst>
              <a:ext uri="{FF2B5EF4-FFF2-40B4-BE49-F238E27FC236}">
                <a16:creationId xmlns:a16="http://schemas.microsoft.com/office/drawing/2014/main" id="{F095FF46-57FA-4F64-B3CD-3A6B0DF29FCC}"/>
              </a:ext>
            </a:extLst>
          </p:cNvPr>
          <p:cNvSpPr>
            <a:spLocks noChangeArrowheads="1"/>
          </p:cNvSpPr>
          <p:nvPr/>
        </p:nvSpPr>
        <p:spPr bwMode="auto">
          <a:xfrm>
            <a:off x="1547664" y="2634466"/>
            <a:ext cx="2225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POJ1521   </a:t>
            </a:r>
            <a:r>
              <a:rPr lang="en-US" altLang="zh-CN" dirty="0">
                <a:latin typeface="Times New Roman" panose="02020603050405020304" pitchFamily="18" charset="0"/>
                <a:cs typeface="Times New Roman" panose="02020603050405020304" pitchFamily="18" charset="0"/>
              </a:rPr>
              <a:t>Entropy</a:t>
            </a:r>
            <a:endParaRPr lang="en-US" dirty="0">
              <a:latin typeface="Times New Roman" panose="02020603050405020304" pitchFamily="18" charset="0"/>
              <a:cs typeface="Times New Roman" panose="02020603050405020304" pitchFamily="18" charset="0"/>
            </a:endParaRPr>
          </a:p>
        </p:txBody>
      </p:sp>
      <p:sp>
        <p:nvSpPr>
          <p:cNvPr id="13" name="矩形 75">
            <a:extLst>
              <a:ext uri="{FF2B5EF4-FFF2-40B4-BE49-F238E27FC236}">
                <a16:creationId xmlns:a16="http://schemas.microsoft.com/office/drawing/2014/main" id="{57302893-7082-4879-9C53-FD10BD98AC8B}"/>
              </a:ext>
            </a:extLst>
          </p:cNvPr>
          <p:cNvSpPr>
            <a:spLocks noChangeArrowheads="1"/>
          </p:cNvSpPr>
          <p:nvPr/>
        </p:nvSpPr>
        <p:spPr bwMode="auto">
          <a:xfrm>
            <a:off x="1547664" y="3066514"/>
            <a:ext cx="36724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UVA12676</a:t>
            </a:r>
            <a:r>
              <a:rPr lang="en-US" altLang="zh-CN" dirty="0">
                <a:latin typeface="Times New Roman" panose="02020603050405020304" pitchFamily="18" charset="0"/>
                <a:cs typeface="Times New Roman" panose="02020603050405020304" pitchFamily="18" charset="0"/>
              </a:rPr>
              <a:t>  Inverting Huffman</a:t>
            </a:r>
            <a:endParaRPr lang="en-US" dirty="0">
              <a:latin typeface="Times New Roman" panose="02020603050405020304" pitchFamily="18" charset="0"/>
              <a:cs typeface="Times New Roman" panose="02020603050405020304" pitchFamily="18" charset="0"/>
            </a:endParaRPr>
          </a:p>
        </p:txBody>
      </p:sp>
      <p:sp>
        <p:nvSpPr>
          <p:cNvPr id="14" name="矩形 75">
            <a:extLst>
              <a:ext uri="{FF2B5EF4-FFF2-40B4-BE49-F238E27FC236}">
                <a16:creationId xmlns:a16="http://schemas.microsoft.com/office/drawing/2014/main" id="{A5902D78-30E2-4716-A3DF-E6745541E5D3}"/>
              </a:ext>
            </a:extLst>
          </p:cNvPr>
          <p:cNvSpPr>
            <a:spLocks noChangeArrowheads="1"/>
          </p:cNvSpPr>
          <p:nvPr/>
        </p:nvSpPr>
        <p:spPr bwMode="auto">
          <a:xfrm>
            <a:off x="1547664" y="3498562"/>
            <a:ext cx="48245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b="1" dirty="0">
                <a:latin typeface="Times New Roman" panose="02020603050405020304" pitchFamily="18" charset="0"/>
                <a:cs typeface="Times New Roman" panose="02020603050405020304" pitchFamily="18" charset="0"/>
              </a:rPr>
              <a:t>UVA240      </a:t>
            </a:r>
            <a:r>
              <a:rPr lang="en-US" altLang="zh-CN" dirty="0">
                <a:latin typeface="Times New Roman" panose="02020603050405020304" pitchFamily="18" charset="0"/>
                <a:cs typeface="Times New Roman" panose="02020603050405020304" pitchFamily="18" charset="0"/>
              </a:rPr>
              <a:t>Variable Radix Huffman Encoding</a:t>
            </a:r>
          </a:p>
        </p:txBody>
      </p:sp>
    </p:spTree>
    <p:extLst>
      <p:ext uri="{BB962C8B-B14F-4D97-AF65-F5344CB8AC3E}">
        <p14:creationId xmlns:p14="http://schemas.microsoft.com/office/powerpoint/2010/main" val="51990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3</a:t>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p>
        </p:txBody>
      </p:sp>
      <p:sp>
        <p:nvSpPr>
          <p:cNvPr id="13" name="矩形 12"/>
          <p:cNvSpPr>
            <a:spLocks noChangeArrowheads="1"/>
          </p:cNvSpPr>
          <p:nvPr/>
        </p:nvSpPr>
        <p:spPr bwMode="auto">
          <a:xfrm>
            <a:off x="1339850" y="1187450"/>
            <a:ext cx="7048500" cy="299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nSpc>
                <a:spcPct val="150000"/>
              </a:lnSpc>
            </a:pPr>
            <a:r>
              <a:rPr lang="zh-CN" altLang="zh-CN" dirty="0">
                <a:latin typeface="Times New Roman" panose="02020603050405020304" pitchFamily="18" charset="0"/>
                <a:sym typeface="+mn-ea"/>
              </a:rPr>
              <a:t>构造一棵哈夫曼树，是将所要编码的字符作为叶子结点，该字符在文件中的使用频率作为叶子结点的权值，以自底向上的方式，通过n-1次的“合并”运算后构造出的树。核心思想是让权值大的叶子离根最近。</a:t>
            </a:r>
          </a:p>
          <a:p>
            <a:pPr lvl="0">
              <a:lnSpc>
                <a:spcPct val="150000"/>
              </a:lnSpc>
            </a:pPr>
            <a:r>
              <a:rPr lang="zh-CN" altLang="zh-CN" dirty="0">
                <a:latin typeface="Times New Roman" panose="02020603050405020304" pitchFamily="18" charset="0"/>
                <a:sym typeface="+mn-ea"/>
              </a:rPr>
              <a:t>哈夫曼算法采取的</a:t>
            </a:r>
            <a:r>
              <a:rPr lang="zh-CN" altLang="zh-CN" b="1" dirty="0">
                <a:solidFill>
                  <a:srgbClr val="FF0000"/>
                </a:solidFill>
                <a:latin typeface="Times New Roman" panose="02020603050405020304" pitchFamily="18" charset="0"/>
                <a:sym typeface="+mn-ea"/>
              </a:rPr>
              <a:t>贪心策略是每次从树的集合中取出没有双亲且权值最小的两棵树作为左右子树，构造一棵新树</a:t>
            </a:r>
            <a:r>
              <a:rPr lang="zh-CN" altLang="zh-CN" dirty="0">
                <a:latin typeface="Times New Roman" panose="02020603050405020304" pitchFamily="18" charset="0"/>
                <a:sym typeface="+mn-ea"/>
              </a:rPr>
              <a:t>，新树根节点的权值为其左右孩子结点权值之和，将新树插入到树的集合中。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1178560" y="958949"/>
            <a:ext cx="2133600" cy="273844"/>
          </a:xfrm>
        </p:spPr>
        <p:txBody>
          <a:bodyPr/>
          <a:lstStyle/>
          <a:p>
            <a:fld id="{C2E678EF-D8EB-4C4D-85EB-EF017F1780F4}" type="slidenum">
              <a:rPr lang="zh-CN" altLang="en-US" smtClean="0"/>
              <a:t>4</a:t>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3587" y="1362863"/>
            <a:ext cx="4972050" cy="828675"/>
          </a:xfrm>
          <a:prstGeom prst="rect">
            <a:avLst/>
          </a:prstGeom>
        </p:spPr>
      </p:pic>
      <p:pic>
        <p:nvPicPr>
          <p:cNvPr id="11" name="图片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7022" y="2951963"/>
            <a:ext cx="3762375" cy="952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5</a:t>
            </a:fld>
            <a:endParaRPr lang="zh-CN" altLang="en-US"/>
          </a:p>
        </p:txBody>
      </p:sp>
      <p:sp>
        <p:nvSpPr>
          <p:cNvPr id="6" name="矩形 1"/>
          <p:cNvSpPr>
            <a:spLocks noChangeArrowheads="1"/>
          </p:cNvSpPr>
          <p:nvPr/>
        </p:nvSpPr>
        <p:spPr bwMode="auto">
          <a:xfrm>
            <a:off x="3022261" y="384895"/>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1038497"/>
            <a:ext cx="6891295" cy="3549475"/>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1059582"/>
            <a:ext cx="21097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b="1" dirty="0">
                <a:latin typeface="Times New Roman" panose="02020603050405020304" pitchFamily="18" charset="0"/>
                <a:cs typeface="Times New Roman" panose="02020603050405020304" pitchFamily="18" charset="0"/>
              </a:rPr>
              <a:t>Bailian4080</a:t>
            </a:r>
            <a:endParaRPr 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403648" y="1775594"/>
            <a:ext cx="6316017" cy="2308324"/>
          </a:xfrm>
          <a:prstGeom prst="rect">
            <a:avLst/>
          </a:prstGeom>
        </p:spPr>
        <p:txBody>
          <a:bodyPr wrap="square">
            <a:spAutoFit/>
          </a:bodyPr>
          <a:lstStyle/>
          <a:p>
            <a:r>
              <a:rPr lang="zh-CN" altLang="en-US" b="1" dirty="0"/>
              <a:t>题目描述</a:t>
            </a:r>
            <a:r>
              <a:rPr lang="en-US" altLang="zh-CN" b="1" dirty="0"/>
              <a:t>(https://vjudge.net/problem/OpenJ_Bailian-4080)</a:t>
            </a:r>
            <a:endParaRPr lang="zh-CN" altLang="en-US" b="1" dirty="0"/>
          </a:p>
          <a:p>
            <a:pPr lvl="1" eaLnBrk="0" fontAlgn="base" hangingPunct="0">
              <a:spcBef>
                <a:spcPct val="0"/>
              </a:spcBef>
              <a:spcAft>
                <a:spcPct val="0"/>
              </a:spcAft>
            </a:pPr>
            <a:r>
              <a:rPr lang="zh-CN" altLang="zh-CN" dirty="0"/>
              <a:t>构造一个具有n个外部节点的扩充二叉树，每个外部节点Ki有一个Wi对应，作为该外部节点的权。使得这个扩充二叉树的叶节点带权外部路径长度总和最小：</a:t>
            </a:r>
          </a:p>
          <a:p>
            <a:pPr lvl="1" eaLnBrk="0" fontAlgn="base" hangingPunct="0">
              <a:spcBef>
                <a:spcPct val="0"/>
              </a:spcBef>
              <a:spcAft>
                <a:spcPct val="0"/>
              </a:spcAft>
            </a:pPr>
            <a:r>
              <a:rPr lang="zh-CN" altLang="zh-CN" dirty="0"/>
              <a:t>         Min( W1 * L1 + W2 * L2 + W3 * L3 + … + Wn * Ln)</a:t>
            </a:r>
          </a:p>
          <a:p>
            <a:pPr lvl="1" eaLnBrk="0" fontAlgn="base" hangingPunct="0">
              <a:spcBef>
                <a:spcPct val="0"/>
              </a:spcBef>
              <a:spcAft>
                <a:spcPct val="0"/>
              </a:spcAft>
            </a:pPr>
            <a:r>
              <a:rPr lang="zh-CN" altLang="zh-CN" dirty="0"/>
              <a:t>Wi:每个节点的权值。</a:t>
            </a:r>
          </a:p>
          <a:p>
            <a:pPr lvl="1" eaLnBrk="0" fontAlgn="base" hangingPunct="0">
              <a:spcBef>
                <a:spcPct val="0"/>
              </a:spcBef>
              <a:spcAft>
                <a:spcPct val="0"/>
              </a:spcAft>
            </a:pPr>
            <a:r>
              <a:rPr lang="zh-CN" altLang="zh-CN" dirty="0"/>
              <a:t>Li:根节点到第i个外部叶子节点的距离。</a:t>
            </a:r>
          </a:p>
          <a:p>
            <a:pPr lvl="1" eaLnBrk="0" fontAlgn="base" hangingPunct="0">
              <a:spcBef>
                <a:spcPct val="0"/>
              </a:spcBef>
              <a:spcAft>
                <a:spcPct val="0"/>
              </a:spcAft>
            </a:pPr>
            <a:r>
              <a:rPr lang="zh-CN" altLang="zh-CN" dirty="0"/>
              <a:t>编程计算最小外部路径长度总和。</a:t>
            </a:r>
          </a:p>
        </p:txBody>
      </p:sp>
      <p:sp>
        <p:nvSpPr>
          <p:cNvPr id="5" name="矩形 4">
            <a:extLst>
              <a:ext uri="{FF2B5EF4-FFF2-40B4-BE49-F238E27FC236}">
                <a16:creationId xmlns:a16="http://schemas.microsoft.com/office/drawing/2014/main" id="{EFF3DC42-F03E-4494-8472-D7067C0FE3A5}"/>
              </a:ext>
            </a:extLst>
          </p:cNvPr>
          <p:cNvSpPr/>
          <p:nvPr/>
        </p:nvSpPr>
        <p:spPr>
          <a:xfrm>
            <a:off x="3131840" y="1340562"/>
            <a:ext cx="1680973" cy="369332"/>
          </a:xfrm>
          <a:prstGeom prst="rect">
            <a:avLst/>
          </a:prstGeom>
        </p:spPr>
        <p:txBody>
          <a:bodyPr wrap="none">
            <a:spAutoFit/>
          </a:bodyPr>
          <a:lstStyle/>
          <a:p>
            <a:r>
              <a:rPr lang="zh-CN" altLang="en-US" b="1" dirty="0">
                <a:latin typeface="Times New Roman" panose="02020603050405020304" pitchFamily="18" charset="0"/>
                <a:cs typeface="Times New Roman" panose="02020603050405020304" pitchFamily="18" charset="0"/>
              </a:rPr>
              <a:t>类似</a:t>
            </a:r>
            <a:r>
              <a:rPr lang="en-US" altLang="zh-CN" b="1" dirty="0">
                <a:latin typeface="Times New Roman" panose="02020603050405020304" pitchFamily="18" charset="0"/>
                <a:cs typeface="Times New Roman" panose="02020603050405020304" pitchFamily="18" charset="0"/>
              </a:rPr>
              <a:t>UVA10954</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6</a:t>
            </a:fld>
            <a:endParaRPr lang="zh-CN" altLang="en-US"/>
          </a:p>
        </p:txBody>
      </p:sp>
      <p:sp>
        <p:nvSpPr>
          <p:cNvPr id="6" name="矩形 1"/>
          <p:cNvSpPr>
            <a:spLocks noChangeArrowheads="1"/>
          </p:cNvSpPr>
          <p:nvPr/>
        </p:nvSpPr>
        <p:spPr bwMode="auto">
          <a:xfrm>
            <a:off x="3022261" y="384895"/>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1038497"/>
            <a:ext cx="6891295" cy="3549475"/>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1059582"/>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b="1" dirty="0">
                <a:latin typeface="Times New Roman" panose="02020603050405020304" pitchFamily="18" charset="0"/>
                <a:cs typeface="Times New Roman" panose="02020603050405020304" pitchFamily="18" charset="0"/>
              </a:rPr>
              <a:t>bailian4080</a:t>
            </a:r>
            <a:endParaRPr 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586898" y="1491630"/>
            <a:ext cx="6316017" cy="3139321"/>
          </a:xfrm>
          <a:prstGeom prst="rect">
            <a:avLst/>
          </a:prstGeom>
        </p:spPr>
        <p:txBody>
          <a:bodyPr wrap="square">
            <a:spAutoFit/>
          </a:bodyPr>
          <a:lstStyle/>
          <a:p>
            <a:pPr lvl="0" eaLnBrk="0" fontAlgn="base" hangingPunct="0">
              <a:spcBef>
                <a:spcPct val="0"/>
              </a:spcBef>
              <a:spcAft>
                <a:spcPct val="0"/>
              </a:spcAft>
            </a:pPr>
            <a:r>
              <a:rPr lang="zh-CN" altLang="zh-CN" b="1" dirty="0"/>
              <a:t>输入</a:t>
            </a:r>
          </a:p>
          <a:p>
            <a:pPr lvl="1" eaLnBrk="0" fontAlgn="base" hangingPunct="0">
              <a:spcBef>
                <a:spcPct val="0"/>
              </a:spcBef>
              <a:spcAft>
                <a:spcPct val="0"/>
              </a:spcAft>
            </a:pPr>
            <a:r>
              <a:rPr lang="zh-CN" altLang="zh-CN" dirty="0"/>
              <a:t>第一行输入一个整数n，外部节点的个数。第二行输入n个整数，代表各个外部节点的权值。</a:t>
            </a:r>
            <a:br>
              <a:rPr lang="zh-CN" altLang="zh-CN" dirty="0"/>
            </a:br>
            <a:r>
              <a:rPr lang="en-US" altLang="zh-CN" dirty="0"/>
              <a:t> </a:t>
            </a:r>
            <a:r>
              <a:rPr lang="zh-CN" altLang="zh-CN" dirty="0"/>
              <a:t>2&lt;=N&lt;=100</a:t>
            </a:r>
          </a:p>
          <a:p>
            <a:pPr eaLnBrk="0" fontAlgn="base" hangingPunct="0">
              <a:spcBef>
                <a:spcPct val="0"/>
              </a:spcBef>
              <a:spcAft>
                <a:spcPct val="0"/>
              </a:spcAft>
            </a:pPr>
            <a:r>
              <a:rPr lang="zh-CN" altLang="zh-CN" b="1" dirty="0"/>
              <a:t>输出</a:t>
            </a:r>
          </a:p>
          <a:p>
            <a:pPr lvl="1" indent="-457200" eaLnBrk="0" fontAlgn="base" hangingPunct="0">
              <a:spcBef>
                <a:spcPct val="0"/>
              </a:spcBef>
              <a:spcAft>
                <a:spcPct val="0"/>
              </a:spcAft>
            </a:pPr>
            <a:r>
              <a:rPr lang="en-US" altLang="zh-CN" dirty="0"/>
              <a:t>        </a:t>
            </a:r>
            <a:r>
              <a:rPr lang="zh-CN" altLang="zh-CN" dirty="0"/>
              <a:t>输出最小外部路径长度总和。</a:t>
            </a:r>
          </a:p>
          <a:p>
            <a:pPr eaLnBrk="0" fontAlgn="base" hangingPunct="0">
              <a:spcBef>
                <a:spcPct val="0"/>
              </a:spcBef>
              <a:spcAft>
                <a:spcPct val="0"/>
              </a:spcAft>
            </a:pPr>
            <a:r>
              <a:rPr lang="zh-CN" altLang="zh-CN" b="1" dirty="0"/>
              <a:t>样例输入</a:t>
            </a:r>
          </a:p>
          <a:p>
            <a:pPr lvl="1" indent="-457200" eaLnBrk="0" fontAlgn="base" hangingPunct="0">
              <a:spcBef>
                <a:spcPct val="0"/>
              </a:spcBef>
              <a:spcAft>
                <a:spcPct val="0"/>
              </a:spcAft>
            </a:pPr>
            <a:r>
              <a:rPr lang="en-US" altLang="zh-CN" dirty="0"/>
              <a:t>        </a:t>
            </a:r>
            <a:r>
              <a:rPr lang="zh-CN" altLang="zh-CN" dirty="0"/>
              <a:t>4</a:t>
            </a:r>
            <a:endParaRPr lang="en-US" altLang="zh-CN" dirty="0"/>
          </a:p>
          <a:p>
            <a:pPr lvl="1" indent="-457200" eaLnBrk="0" fontAlgn="base" hangingPunct="0">
              <a:spcBef>
                <a:spcPct val="0"/>
              </a:spcBef>
              <a:spcAft>
                <a:spcPct val="0"/>
              </a:spcAft>
            </a:pPr>
            <a:r>
              <a:rPr lang="en-US" altLang="zh-CN" dirty="0"/>
              <a:t>        </a:t>
            </a:r>
            <a:r>
              <a:rPr lang="zh-CN" altLang="zh-CN" dirty="0"/>
              <a:t>1 1 3 5</a:t>
            </a:r>
          </a:p>
          <a:p>
            <a:pPr eaLnBrk="0" fontAlgn="base" hangingPunct="0">
              <a:spcBef>
                <a:spcPct val="0"/>
              </a:spcBef>
              <a:spcAft>
                <a:spcPct val="0"/>
              </a:spcAft>
            </a:pPr>
            <a:r>
              <a:rPr lang="zh-CN" altLang="zh-CN" b="1" dirty="0"/>
              <a:t>样例输出</a:t>
            </a:r>
          </a:p>
          <a:p>
            <a:pPr indent="-457200" eaLnBrk="0" fontAlgn="base" hangingPunct="0">
              <a:spcBef>
                <a:spcPct val="0"/>
              </a:spcBef>
              <a:spcAft>
                <a:spcPct val="0"/>
              </a:spcAft>
            </a:pPr>
            <a:r>
              <a:rPr lang="en-US" altLang="zh-CN" dirty="0"/>
              <a:t>        </a:t>
            </a:r>
            <a:r>
              <a:rPr lang="zh-CN" altLang="zh-CN" dirty="0"/>
              <a:t>17</a:t>
            </a:r>
          </a:p>
        </p:txBody>
      </p:sp>
    </p:spTree>
    <p:extLst>
      <p:ext uri="{BB962C8B-B14F-4D97-AF65-F5344CB8AC3E}">
        <p14:creationId xmlns:p14="http://schemas.microsoft.com/office/powerpoint/2010/main" val="304776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7</a:t>
            </a:fld>
            <a:endParaRPr lang="zh-CN" altLang="en-US"/>
          </a:p>
        </p:txBody>
      </p:sp>
      <p:sp>
        <p:nvSpPr>
          <p:cNvPr id="6" name="矩形 1"/>
          <p:cNvSpPr>
            <a:spLocks noChangeArrowheads="1"/>
          </p:cNvSpPr>
          <p:nvPr/>
        </p:nvSpPr>
        <p:spPr bwMode="auto">
          <a:xfrm>
            <a:off x="3022261" y="33578"/>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87180"/>
            <a:ext cx="6891295" cy="3900794"/>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algn="ctr" defTabSz="2889250">
                <a:lnSpc>
                  <a:spcPct val="90000"/>
                </a:lnSpc>
                <a:spcAft>
                  <a:spcPct val="35000"/>
                </a:spcAft>
                <a:defRPr/>
              </a:pPr>
              <a:r>
                <a:rPr lang="en-US" altLang="zh-CN" b="1" dirty="0">
                  <a:solidFill>
                    <a:schemeClr val="tx1"/>
                  </a:solidFill>
                  <a:latin typeface="Times New Roman" panose="02020603050405020304" pitchFamily="18" charset="0"/>
                  <a:cs typeface="Times New Roman" panose="02020603050405020304" pitchFamily="18" charset="0"/>
                </a:rPr>
                <a:t>POJ3253</a:t>
              </a:r>
              <a:endParaRPr lang="zh-CN" altLang="en-US" b="1" dirty="0">
                <a:solidFill>
                  <a:schemeClr val="tx1"/>
                </a:solidFill>
                <a:latin typeface="Times New Roman" panose="02020603050405020304" pitchFamily="18" charset="0"/>
                <a:cs typeface="Times New Roman" panose="02020603050405020304" pitchFamily="18" charset="0"/>
              </a:endParaRPr>
            </a:p>
          </p:txBody>
        </p:sp>
      </p:grpSp>
      <p:sp>
        <p:nvSpPr>
          <p:cNvPr id="2" name="矩形 1"/>
          <p:cNvSpPr/>
          <p:nvPr/>
        </p:nvSpPr>
        <p:spPr>
          <a:xfrm>
            <a:off x="1267449" y="1222757"/>
            <a:ext cx="6583362" cy="3293209"/>
          </a:xfrm>
          <a:prstGeom prst="rect">
            <a:avLst/>
          </a:prstGeom>
        </p:spPr>
        <p:txBody>
          <a:bodyPr wrap="square">
            <a:spAutoFit/>
          </a:bodyPr>
          <a:lstStyle/>
          <a:p>
            <a:r>
              <a:rPr lang="zh-CN" altLang="en-US" sz="1600" b="1" dirty="0"/>
              <a:t>题目描述</a:t>
            </a:r>
            <a:r>
              <a:rPr lang="en-US" altLang="zh-CN" sz="1600" b="1" dirty="0"/>
              <a:t>(https://vjudge.net/problem/POJ-3253)</a:t>
            </a:r>
            <a:endParaRPr lang="zh-CN" altLang="en-US" sz="1600" b="1" dirty="0"/>
          </a:p>
          <a:p>
            <a:pPr indent="360000"/>
            <a:r>
              <a:rPr lang="zh-CN" altLang="en-US" sz="1600" dirty="0"/>
              <a:t>农夫约翰想修修牧场周围的一小部分篱笆。他测量围栏发现他需要</a:t>
            </a:r>
            <a:r>
              <a:rPr lang="en-US" altLang="zh-CN" sz="1600" dirty="0"/>
              <a:t>N</a:t>
            </a:r>
            <a:r>
              <a:rPr lang="zh-CN" altLang="en-US" sz="1600" dirty="0"/>
              <a:t>块（</a:t>
            </a:r>
            <a:r>
              <a:rPr lang="en-US" altLang="zh-CN" sz="1600" dirty="0"/>
              <a:t>1≤ </a:t>
            </a:r>
            <a:r>
              <a:rPr lang="en-US" altLang="zh-CN" sz="1600" i="1" dirty="0"/>
              <a:t>N</a:t>
            </a:r>
            <a:r>
              <a:rPr lang="zh-CN" altLang="en-US" sz="1600" dirty="0"/>
              <a:t> ≤</a:t>
            </a:r>
            <a:r>
              <a:rPr lang="en-US" altLang="zh-CN" sz="1600" dirty="0"/>
              <a:t>20000</a:t>
            </a:r>
            <a:r>
              <a:rPr lang="zh-CN" altLang="en-US" sz="1600" dirty="0"/>
              <a:t>）木板，每一个都具有整数长度</a:t>
            </a:r>
            <a:r>
              <a:rPr lang="en-US" altLang="zh-CN" sz="1600" i="1" dirty="0"/>
              <a:t>Li</a:t>
            </a:r>
            <a:r>
              <a:rPr lang="zh-CN" altLang="en-US" sz="1600" dirty="0"/>
              <a:t>（</a:t>
            </a:r>
            <a:r>
              <a:rPr lang="en-US" altLang="zh-CN" sz="1600" dirty="0"/>
              <a:t>1≤ </a:t>
            </a:r>
            <a:r>
              <a:rPr lang="en-US" altLang="zh-CN" sz="1600" i="1" dirty="0"/>
              <a:t>Li</a:t>
            </a:r>
            <a:r>
              <a:rPr lang="zh-CN" altLang="en-US" sz="1600" dirty="0"/>
              <a:t>≤</a:t>
            </a:r>
            <a:r>
              <a:rPr lang="en-US" altLang="zh-CN" sz="1600" dirty="0"/>
              <a:t>50000</a:t>
            </a:r>
            <a:r>
              <a:rPr lang="zh-CN" altLang="en-US" sz="1600" dirty="0"/>
              <a:t>）。然后，他购买了一块足够长的单板长板，以便得到</a:t>
            </a:r>
            <a:r>
              <a:rPr lang="en-US" altLang="zh-CN" sz="1600" i="1" dirty="0"/>
              <a:t>N</a:t>
            </a:r>
            <a:r>
              <a:rPr lang="zh-CN" altLang="en-US" sz="1600" i="1" dirty="0"/>
              <a:t>块木</a:t>
            </a:r>
            <a:r>
              <a:rPr lang="zh-CN" altLang="en-US" sz="1600" dirty="0"/>
              <a:t>板（即长度为长度</a:t>
            </a:r>
            <a:r>
              <a:rPr lang="en-US" altLang="zh-CN" sz="1600" i="1" dirty="0"/>
              <a:t>L </a:t>
            </a:r>
            <a:r>
              <a:rPr lang="en-US" altLang="zh-CN" sz="1600" i="1" baseline="-25000" dirty="0" err="1"/>
              <a:t>i</a:t>
            </a:r>
            <a:r>
              <a:rPr lang="zh-CN" altLang="en-US" sz="1600" dirty="0"/>
              <a:t>的总和）。约翰忽略了“切口”，当切割锯切时，木屑损失了额外的长度，你也应该忽略它。</a:t>
            </a:r>
          </a:p>
          <a:p>
            <a:pPr indent="360000"/>
            <a:r>
              <a:rPr lang="zh-CN" altLang="en-US" sz="1600" dirty="0"/>
              <a:t>约翰遗憾地意识到他没有切割木头的锯子，所以他去农夫唐的农场，礼貌地问他是否可以借锯。唐并没有借给约翰锯，而是向约翰提供了切割</a:t>
            </a:r>
            <a:r>
              <a:rPr lang="en-US" altLang="zh-CN" sz="1600" i="1" dirty="0"/>
              <a:t>N</a:t>
            </a:r>
            <a:r>
              <a:rPr lang="zh-CN" altLang="en-US" sz="1600" dirty="0"/>
              <a:t> </a:t>
            </a:r>
            <a:r>
              <a:rPr lang="en-US" altLang="zh-CN" sz="1600" dirty="0"/>
              <a:t>-1</a:t>
            </a:r>
            <a:r>
              <a:rPr lang="zh-CN" altLang="en-US" sz="1600" dirty="0"/>
              <a:t>块每块的切割费用。切割一块木头的费用与其长度完全相同。切割长度为</a:t>
            </a:r>
            <a:r>
              <a:rPr lang="en-US" altLang="zh-CN" sz="1600" dirty="0"/>
              <a:t>21</a:t>
            </a:r>
            <a:r>
              <a:rPr lang="zh-CN" altLang="en-US" sz="1600" dirty="0"/>
              <a:t>的木板需要</a:t>
            </a:r>
            <a:r>
              <a:rPr lang="en-US" altLang="zh-CN" sz="1600" dirty="0"/>
              <a:t>21</a:t>
            </a:r>
            <a:r>
              <a:rPr lang="zh-CN" altLang="en-US" sz="1600" dirty="0"/>
              <a:t>美分。</a:t>
            </a:r>
          </a:p>
          <a:p>
            <a:pPr indent="360000"/>
            <a:r>
              <a:rPr lang="zh-CN" altLang="en-US" sz="1600" dirty="0"/>
              <a:t>唐让约翰决定切割木板的顺序和位置。帮助约翰确定他得到</a:t>
            </a:r>
            <a:r>
              <a:rPr lang="en-US" altLang="zh-CN" sz="1600" i="1" dirty="0"/>
              <a:t>N</a:t>
            </a:r>
            <a:r>
              <a:rPr lang="zh-CN" altLang="en-US" sz="1600" i="1" dirty="0"/>
              <a:t>个</a:t>
            </a:r>
            <a:r>
              <a:rPr lang="zh-CN" altLang="en-US" sz="1600" dirty="0"/>
              <a:t>木板的最低金额。约翰知道他可以以各种不同的顺序切割板，这将导致不同的费用，因为所得到的中间板具有不同的长度。</a:t>
            </a:r>
          </a:p>
        </p:txBody>
      </p:sp>
      <p:sp>
        <p:nvSpPr>
          <p:cNvPr id="5" name="矩形 4">
            <a:extLst>
              <a:ext uri="{FF2B5EF4-FFF2-40B4-BE49-F238E27FC236}">
                <a16:creationId xmlns:a16="http://schemas.microsoft.com/office/drawing/2014/main" id="{EFF3DC42-F03E-4494-8472-D7067C0FE3A5}"/>
              </a:ext>
            </a:extLst>
          </p:cNvPr>
          <p:cNvSpPr/>
          <p:nvPr/>
        </p:nvSpPr>
        <p:spPr>
          <a:xfrm>
            <a:off x="3107712" y="697207"/>
            <a:ext cx="4100224" cy="369332"/>
          </a:xfrm>
          <a:prstGeom prst="rect">
            <a:avLst/>
          </a:prstGeom>
        </p:spPr>
        <p:txBody>
          <a:bodyPr wrap="square">
            <a:spAutoFit/>
          </a:bodyPr>
          <a:lstStyle/>
          <a:p>
            <a:r>
              <a:rPr lang="zh-CN" altLang="en-US" b="1" dirty="0">
                <a:latin typeface="Times New Roman" panose="02020603050405020304" pitchFamily="18" charset="0"/>
                <a:cs typeface="Times New Roman" panose="02020603050405020304" pitchFamily="18" charset="0"/>
              </a:rPr>
              <a:t>类似</a:t>
            </a:r>
            <a:r>
              <a:rPr lang="en-US" altLang="zh-CN" b="1" dirty="0">
                <a:latin typeface="Times New Roman" panose="02020603050405020304" pitchFamily="18" charset="0"/>
                <a:cs typeface="Times New Roman" panose="02020603050405020304" pitchFamily="18" charset="0"/>
              </a:rPr>
              <a:t>Bailian4080/UVA10954</a:t>
            </a:r>
            <a:endParaRPr lang="zh-CN" altLang="en-US" dirty="0"/>
          </a:p>
        </p:txBody>
      </p:sp>
    </p:spTree>
    <p:extLst>
      <p:ext uri="{BB962C8B-B14F-4D97-AF65-F5344CB8AC3E}">
        <p14:creationId xmlns:p14="http://schemas.microsoft.com/office/powerpoint/2010/main" val="64383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8</a:t>
            </a:fld>
            <a:endParaRPr lang="zh-CN" altLang="en-US"/>
          </a:p>
        </p:txBody>
      </p:sp>
      <p:sp>
        <p:nvSpPr>
          <p:cNvPr id="6" name="矩形 1"/>
          <p:cNvSpPr>
            <a:spLocks noChangeArrowheads="1"/>
          </p:cNvSpPr>
          <p:nvPr/>
        </p:nvSpPr>
        <p:spPr bwMode="auto">
          <a:xfrm>
            <a:off x="3022261" y="-7089"/>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46513"/>
            <a:ext cx="6891295" cy="3829389"/>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667598"/>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b="1" dirty="0">
                <a:latin typeface="Times New Roman" panose="02020603050405020304" pitchFamily="18" charset="0"/>
                <a:cs typeface="Times New Roman" panose="02020603050405020304" pitchFamily="18" charset="0"/>
              </a:rPr>
              <a:t>POJ3253</a:t>
            </a:r>
            <a:endParaRPr lang="en-US" b="1" dirty="0">
              <a:latin typeface="Times New Roman" panose="02020603050405020304" pitchFamily="18" charset="0"/>
              <a:cs typeface="Times New Roman" panose="02020603050405020304" pitchFamily="18" charset="0"/>
            </a:endParaRPr>
          </a:p>
        </p:txBody>
      </p:sp>
      <p:sp>
        <p:nvSpPr>
          <p:cNvPr id="2" name="矩形 1"/>
          <p:cNvSpPr/>
          <p:nvPr/>
        </p:nvSpPr>
        <p:spPr>
          <a:xfrm>
            <a:off x="1586898" y="1099646"/>
            <a:ext cx="6316017" cy="3416320"/>
          </a:xfrm>
          <a:prstGeom prst="rect">
            <a:avLst/>
          </a:prstGeom>
        </p:spPr>
        <p:txBody>
          <a:bodyPr wrap="square">
            <a:spAutoFit/>
          </a:bodyPr>
          <a:lstStyle/>
          <a:p>
            <a:pPr lvl="0" eaLnBrk="0" fontAlgn="base" hangingPunct="0">
              <a:spcBef>
                <a:spcPct val="0"/>
              </a:spcBef>
              <a:spcAft>
                <a:spcPct val="0"/>
              </a:spcAft>
            </a:pPr>
            <a:r>
              <a:rPr lang="zh-CN" altLang="zh-CN" b="1" dirty="0"/>
              <a:t>输入</a:t>
            </a:r>
          </a:p>
          <a:p>
            <a:pPr indent="457200"/>
            <a:r>
              <a:rPr lang="zh-CN" altLang="en-US" dirty="0"/>
              <a:t>第</a:t>
            </a:r>
            <a:r>
              <a:rPr lang="en-US" altLang="zh-CN" dirty="0"/>
              <a:t>1</a:t>
            </a:r>
            <a:r>
              <a:rPr lang="zh-CN" altLang="en-US" dirty="0"/>
              <a:t>行：一个整数</a:t>
            </a:r>
            <a:r>
              <a:rPr lang="en-US" altLang="zh-CN" i="1" dirty="0"/>
              <a:t>N</a:t>
            </a:r>
            <a:r>
              <a:rPr lang="zh-CN" altLang="en-US" dirty="0"/>
              <a:t>，木板的数量</a:t>
            </a:r>
            <a:endParaRPr lang="en-US" altLang="zh-CN" dirty="0"/>
          </a:p>
          <a:p>
            <a:pPr indent="457200"/>
            <a:r>
              <a:rPr lang="zh-CN" altLang="en-US" dirty="0"/>
              <a:t>第</a:t>
            </a:r>
            <a:r>
              <a:rPr lang="en-US" altLang="zh-CN" dirty="0"/>
              <a:t>2</a:t>
            </a:r>
            <a:r>
              <a:rPr lang="zh-CN" altLang="en-US" dirty="0"/>
              <a:t>行</a:t>
            </a:r>
            <a:r>
              <a:rPr lang="en-US" altLang="zh-CN" i="1" dirty="0"/>
              <a:t>.N</a:t>
            </a:r>
            <a:r>
              <a:rPr lang="zh-CN" altLang="en-US" dirty="0"/>
              <a:t> </a:t>
            </a:r>
            <a:r>
              <a:rPr lang="en-US" altLang="zh-CN" dirty="0"/>
              <a:t>+1</a:t>
            </a:r>
            <a:r>
              <a:rPr lang="zh-CN" altLang="en-US" dirty="0"/>
              <a:t>：每行包含一个描述所需木板长度的整数</a:t>
            </a:r>
          </a:p>
          <a:p>
            <a:pPr eaLnBrk="0" fontAlgn="base" hangingPunct="0">
              <a:spcBef>
                <a:spcPct val="0"/>
              </a:spcBef>
              <a:spcAft>
                <a:spcPct val="0"/>
              </a:spcAft>
            </a:pPr>
            <a:r>
              <a:rPr lang="zh-CN" altLang="zh-CN" b="1" dirty="0"/>
              <a:t>输出</a:t>
            </a:r>
          </a:p>
          <a:p>
            <a:pPr indent="457200"/>
            <a:r>
              <a:rPr lang="zh-CN" altLang="en-US" dirty="0"/>
              <a:t>第</a:t>
            </a:r>
            <a:r>
              <a:rPr lang="en-US" altLang="zh-CN" dirty="0"/>
              <a:t>1</a:t>
            </a:r>
            <a:r>
              <a:rPr lang="zh-CN" altLang="en-US" dirty="0"/>
              <a:t>行：一个整数：他必须花费</a:t>
            </a:r>
            <a:r>
              <a:rPr lang="en-US" altLang="zh-CN" i="1" dirty="0"/>
              <a:t>N</a:t>
            </a:r>
            <a:r>
              <a:rPr lang="zh-CN" altLang="en-US" dirty="0"/>
              <a:t> </a:t>
            </a:r>
            <a:r>
              <a:rPr lang="en-US" altLang="zh-CN" dirty="0"/>
              <a:t>-1</a:t>
            </a:r>
            <a:r>
              <a:rPr lang="zh-CN" altLang="en-US" dirty="0"/>
              <a:t>削减的最低金额</a:t>
            </a:r>
          </a:p>
          <a:p>
            <a:pPr eaLnBrk="0" fontAlgn="base" hangingPunct="0">
              <a:spcBef>
                <a:spcPct val="0"/>
              </a:spcBef>
              <a:spcAft>
                <a:spcPct val="0"/>
              </a:spcAft>
            </a:pPr>
            <a:r>
              <a:rPr lang="zh-CN" altLang="zh-CN" b="1" dirty="0"/>
              <a:t>样例输入</a:t>
            </a:r>
          </a:p>
          <a:p>
            <a:pPr lvl="1" indent="-457200" eaLnBrk="0" fontAlgn="base" hangingPunct="0">
              <a:spcBef>
                <a:spcPct val="0"/>
              </a:spcBef>
              <a:spcAft>
                <a:spcPct val="0"/>
              </a:spcAft>
            </a:pPr>
            <a:r>
              <a:rPr lang="en-US" altLang="zh-CN" dirty="0"/>
              <a:t>        3</a:t>
            </a:r>
          </a:p>
          <a:p>
            <a:pPr lvl="1" indent="-457200" eaLnBrk="0" fontAlgn="base" hangingPunct="0">
              <a:spcBef>
                <a:spcPct val="0"/>
              </a:spcBef>
              <a:spcAft>
                <a:spcPct val="0"/>
              </a:spcAft>
            </a:pPr>
            <a:r>
              <a:rPr lang="en-US" altLang="zh-CN" dirty="0"/>
              <a:t>        8</a:t>
            </a:r>
          </a:p>
          <a:p>
            <a:pPr lvl="1" indent="-457200" eaLnBrk="0" fontAlgn="base" hangingPunct="0">
              <a:spcBef>
                <a:spcPct val="0"/>
              </a:spcBef>
              <a:spcAft>
                <a:spcPct val="0"/>
              </a:spcAft>
            </a:pPr>
            <a:r>
              <a:rPr lang="en-US" altLang="zh-CN" dirty="0"/>
              <a:t>        5</a:t>
            </a:r>
          </a:p>
          <a:p>
            <a:pPr lvl="1" indent="-457200" eaLnBrk="0" fontAlgn="base" hangingPunct="0">
              <a:spcBef>
                <a:spcPct val="0"/>
              </a:spcBef>
              <a:spcAft>
                <a:spcPct val="0"/>
              </a:spcAft>
            </a:pPr>
            <a:r>
              <a:rPr lang="en-US" altLang="zh-CN" dirty="0"/>
              <a:t>        8</a:t>
            </a:r>
            <a:endParaRPr lang="zh-CN" altLang="zh-CN" dirty="0"/>
          </a:p>
          <a:p>
            <a:pPr eaLnBrk="0" fontAlgn="base" hangingPunct="0">
              <a:spcBef>
                <a:spcPct val="0"/>
              </a:spcBef>
              <a:spcAft>
                <a:spcPct val="0"/>
              </a:spcAft>
            </a:pPr>
            <a:r>
              <a:rPr lang="zh-CN" altLang="zh-CN" b="1" dirty="0"/>
              <a:t>样例输出</a:t>
            </a:r>
          </a:p>
          <a:p>
            <a:pPr indent="-457200" eaLnBrk="0" fontAlgn="base" hangingPunct="0">
              <a:spcBef>
                <a:spcPct val="0"/>
              </a:spcBef>
              <a:spcAft>
                <a:spcPct val="0"/>
              </a:spcAft>
            </a:pPr>
            <a:r>
              <a:rPr lang="en-US" altLang="zh-CN" dirty="0"/>
              <a:t>        34</a:t>
            </a:r>
            <a:endParaRPr lang="zh-CN" altLang="zh-CN" dirty="0"/>
          </a:p>
        </p:txBody>
      </p:sp>
    </p:spTree>
    <p:extLst>
      <p:ext uri="{BB962C8B-B14F-4D97-AF65-F5344CB8AC3E}">
        <p14:creationId xmlns:p14="http://schemas.microsoft.com/office/powerpoint/2010/main" val="98217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t>9</a:t>
            </a:fld>
            <a:endParaRPr lang="zh-CN" altLang="en-US"/>
          </a:p>
        </p:txBody>
      </p:sp>
      <p:sp>
        <p:nvSpPr>
          <p:cNvPr id="6" name="矩形 1"/>
          <p:cNvSpPr>
            <a:spLocks noChangeArrowheads="1"/>
          </p:cNvSpPr>
          <p:nvPr/>
        </p:nvSpPr>
        <p:spPr bwMode="auto">
          <a:xfrm>
            <a:off x="3022261" y="33578"/>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latin typeface="微软雅黑" panose="020B0503020204020204" pitchFamily="34" charset="-122"/>
                <a:ea typeface="微软雅黑" panose="020B0503020204020204" pitchFamily="34" charset="-122"/>
              </a:rPr>
              <a:t>哈夫曼树刷题</a:t>
            </a:r>
          </a:p>
        </p:txBody>
      </p:sp>
      <p:grpSp>
        <p:nvGrpSpPr>
          <p:cNvPr id="7" name="组合 72"/>
          <p:cNvGrpSpPr/>
          <p:nvPr/>
        </p:nvGrpSpPr>
        <p:grpSpPr bwMode="auto">
          <a:xfrm>
            <a:off x="933152" y="687180"/>
            <a:ext cx="6891295" cy="3900794"/>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algn="ctr" defTabSz="2889250">
                <a:lnSpc>
                  <a:spcPct val="90000"/>
                </a:lnSpc>
                <a:spcAft>
                  <a:spcPct val="35000"/>
                </a:spcAft>
                <a:defRPr/>
              </a:pPr>
              <a:r>
                <a:rPr lang="en-US" altLang="zh-CN" b="1" dirty="0">
                  <a:solidFill>
                    <a:schemeClr val="tx1"/>
                  </a:solidFill>
                  <a:latin typeface="Times New Roman" panose="02020603050405020304" pitchFamily="18" charset="0"/>
                  <a:cs typeface="Times New Roman" panose="02020603050405020304" pitchFamily="18" charset="0"/>
                </a:rPr>
                <a:t>POJ1521</a:t>
              </a:r>
              <a:endParaRPr lang="zh-CN" altLang="en-US" b="1" dirty="0">
                <a:solidFill>
                  <a:schemeClr val="tx1"/>
                </a:solidFill>
                <a:latin typeface="Times New Roman" panose="02020603050405020304" pitchFamily="18" charset="0"/>
                <a:cs typeface="Times New Roman" panose="02020603050405020304" pitchFamily="18" charset="0"/>
              </a:endParaRPr>
            </a:p>
          </p:txBody>
        </p:sp>
      </p:grpSp>
      <p:sp>
        <p:nvSpPr>
          <p:cNvPr id="2" name="矩形 1"/>
          <p:cNvSpPr/>
          <p:nvPr/>
        </p:nvSpPr>
        <p:spPr>
          <a:xfrm>
            <a:off x="1267449" y="1222757"/>
            <a:ext cx="6583362" cy="3570208"/>
          </a:xfrm>
          <a:prstGeom prst="rect">
            <a:avLst/>
          </a:prstGeom>
        </p:spPr>
        <p:txBody>
          <a:bodyPr wrap="square">
            <a:spAutoFit/>
          </a:bodyPr>
          <a:lstStyle/>
          <a:p>
            <a:r>
              <a:rPr lang="zh-CN" altLang="en-US" sz="1600" b="1" dirty="0"/>
              <a:t>题目描述</a:t>
            </a:r>
            <a:r>
              <a:rPr lang="en-US" altLang="zh-CN" sz="1600" b="1" dirty="0"/>
              <a:t>(https://vjudge.net/problem/POJ-1521)</a:t>
            </a:r>
            <a:endParaRPr lang="zh-CN" altLang="en-US" sz="1600" b="1" dirty="0"/>
          </a:p>
          <a:p>
            <a:pPr indent="360000"/>
            <a:r>
              <a:rPr lang="zh-CN" altLang="en-US" sz="1600" dirty="0"/>
              <a:t>熵编码器是一种数据编码方法，其通过对去除了“浪费”或“额外”信息的消息进行编码来实现无损数据压缩。</a:t>
            </a:r>
            <a:endParaRPr lang="en-US" altLang="zh-CN" sz="1600" dirty="0"/>
          </a:p>
          <a:p>
            <a:pPr indent="360000"/>
            <a:r>
              <a:rPr lang="zh-CN" altLang="en-US" dirty="0"/>
              <a:t>考虑文本“</a:t>
            </a:r>
            <a:r>
              <a:rPr lang="en-US" altLang="zh-CN" dirty="0"/>
              <a:t>AAAAABCD”</a:t>
            </a:r>
            <a:r>
              <a:rPr lang="zh-CN" altLang="en-US" dirty="0"/>
              <a:t>。使用</a:t>
            </a:r>
            <a:r>
              <a:rPr lang="en-US" altLang="zh-CN" dirty="0"/>
              <a:t>ASCII</a:t>
            </a:r>
            <a:r>
              <a:rPr lang="zh-CN" altLang="en-US" dirty="0"/>
              <a:t>，编码需要</a:t>
            </a:r>
            <a:r>
              <a:rPr lang="en-US" altLang="zh-CN" dirty="0"/>
              <a:t>64</a:t>
            </a:r>
            <a:r>
              <a:rPr lang="zh-CN" altLang="en-US" dirty="0"/>
              <a:t>位。由于字形“</a:t>
            </a:r>
            <a:r>
              <a:rPr lang="en-US" altLang="zh-CN" dirty="0"/>
              <a:t>A”</a:t>
            </a:r>
            <a:r>
              <a:rPr lang="zh-CN" altLang="en-US" dirty="0"/>
              <a:t>以更高的频率出现，可以通过用更少的位编码来做得更好吗？最佳编码是将“</a:t>
            </a:r>
            <a:r>
              <a:rPr lang="en-US" altLang="zh-CN" dirty="0"/>
              <a:t>A”</a:t>
            </a:r>
            <a:r>
              <a:rPr lang="zh-CN" altLang="en-US" dirty="0"/>
              <a:t>编码为“</a:t>
            </a:r>
            <a:r>
              <a:rPr lang="en-US" altLang="zh-CN" dirty="0"/>
              <a:t>0”</a:t>
            </a:r>
            <a:r>
              <a:rPr lang="zh-CN" altLang="en-US" dirty="0"/>
              <a:t>，将“</a:t>
            </a:r>
            <a:r>
              <a:rPr lang="en-US" altLang="zh-CN" dirty="0"/>
              <a:t>B”</a:t>
            </a:r>
            <a:r>
              <a:rPr lang="zh-CN" altLang="en-US" dirty="0"/>
              <a:t>编码为“</a:t>
            </a:r>
            <a:r>
              <a:rPr lang="en-US" altLang="zh-CN" dirty="0"/>
              <a:t>10”</a:t>
            </a:r>
            <a:r>
              <a:rPr lang="zh-CN" altLang="en-US" dirty="0"/>
              <a:t>，将“</a:t>
            </a:r>
            <a:r>
              <a:rPr lang="en-US" altLang="zh-CN" dirty="0"/>
              <a:t>C”</a:t>
            </a:r>
            <a:r>
              <a:rPr lang="zh-CN" altLang="en-US" dirty="0"/>
              <a:t>编码为“</a:t>
            </a:r>
            <a:r>
              <a:rPr lang="en-US" altLang="zh-CN" dirty="0"/>
              <a:t>110”</a:t>
            </a:r>
            <a:r>
              <a:rPr lang="zh-CN" altLang="en-US" dirty="0"/>
              <a:t>，和“</a:t>
            </a:r>
            <a:r>
              <a:rPr lang="en-US" altLang="zh-CN" dirty="0"/>
              <a:t>D”</a:t>
            </a:r>
            <a:r>
              <a:rPr lang="zh-CN" altLang="en-US" dirty="0"/>
              <a:t>与“</a:t>
            </a:r>
            <a:r>
              <a:rPr lang="en-US" altLang="zh-CN" dirty="0"/>
              <a:t>111”</a:t>
            </a:r>
            <a:r>
              <a:rPr lang="zh-CN" altLang="en-US" dirty="0"/>
              <a:t>。（这显然不是唯一的最佳编码，因为很明显，对于任何给定的编码，</a:t>
            </a:r>
            <a:r>
              <a:rPr lang="en-US" altLang="zh-CN" dirty="0"/>
              <a:t>B</a:t>
            </a:r>
            <a:r>
              <a:rPr lang="zh-CN" altLang="en-US" dirty="0"/>
              <a:t>，</a:t>
            </a:r>
            <a:r>
              <a:rPr lang="en-US" altLang="zh-CN" dirty="0"/>
              <a:t>C</a:t>
            </a:r>
            <a:r>
              <a:rPr lang="zh-CN" altLang="en-US" dirty="0"/>
              <a:t>和</a:t>
            </a:r>
            <a:r>
              <a:rPr lang="en-US" altLang="zh-CN" dirty="0"/>
              <a:t>D</a:t>
            </a:r>
            <a:r>
              <a:rPr lang="zh-CN" altLang="en-US" dirty="0"/>
              <a:t>的编码可以自由地互换，而不会增加最终编码消息的大小。）使用此编码，消息编码为只有</a:t>
            </a:r>
            <a:r>
              <a:rPr lang="en-US" altLang="zh-CN" dirty="0"/>
              <a:t>13</a:t>
            </a:r>
            <a:r>
              <a:rPr lang="zh-CN" altLang="en-US" dirty="0"/>
              <a:t>位到“</a:t>
            </a:r>
            <a:r>
              <a:rPr lang="en-US" altLang="zh-CN" dirty="0"/>
              <a:t>0000010110111”</a:t>
            </a:r>
            <a:r>
              <a:rPr lang="zh-CN" altLang="en-US" dirty="0"/>
              <a:t>，压缩比为</a:t>
            </a:r>
            <a:r>
              <a:rPr lang="en-US" altLang="zh-CN" dirty="0"/>
              <a:t>4.9:1</a:t>
            </a:r>
            <a:r>
              <a:rPr lang="zh-CN" altLang="en-US" dirty="0"/>
              <a:t>（也就是说，最终编码消息中的每个位表示与原始编码中</a:t>
            </a:r>
            <a:r>
              <a:rPr lang="en-US" altLang="zh-CN" dirty="0"/>
              <a:t>4.9</a:t>
            </a:r>
            <a:r>
              <a:rPr lang="zh-CN" altLang="en-US" dirty="0"/>
              <a:t>位一样多的信息）。 </a:t>
            </a:r>
            <a:endParaRPr lang="en-US" altLang="zh-CN" sz="1600" dirty="0"/>
          </a:p>
          <a:p>
            <a:pPr indent="360000"/>
            <a:endParaRPr lang="zh-CN" altLang="en-US" sz="1600" dirty="0"/>
          </a:p>
        </p:txBody>
      </p:sp>
    </p:spTree>
    <p:extLst>
      <p:ext uri="{BB962C8B-B14F-4D97-AF65-F5344CB8AC3E}">
        <p14:creationId xmlns:p14="http://schemas.microsoft.com/office/powerpoint/2010/main" val="189103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精装书">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817</Words>
  <Application>Microsoft Office PowerPoint</Application>
  <PresentationFormat>全屏显示(16:9)</PresentationFormat>
  <Paragraphs>137</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Adobe 仿宋 Std R</vt:lpstr>
      <vt:lpstr>等线</vt:lpstr>
      <vt:lpstr>微软雅黑</vt:lpstr>
      <vt:lpstr>Arial</vt:lpstr>
      <vt:lpstr>Calibri</vt:lpstr>
      <vt:lpstr>Times New Roman</vt:lpstr>
      <vt:lpstr>Office 主题​​</vt:lpstr>
      <vt:lpstr>哈夫曼树题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祁 全</cp:lastModifiedBy>
  <cp:revision>593</cp:revision>
  <dcterms:created xsi:type="dcterms:W3CDTF">2018-04-19T15:31:00Z</dcterms:created>
  <dcterms:modified xsi:type="dcterms:W3CDTF">2019-02-24T03:45:31Z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2052-11.1.0.7989</vt:lpwstr>
  </property>
</Properties>
</file>