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2" r:id="rId1"/>
  </p:sldMasterIdLst>
  <p:notesMasterIdLst>
    <p:notesMasterId r:id="rId15"/>
  </p:notesMasterIdLst>
  <p:handoutMasterIdLst>
    <p:handoutMasterId r:id="rId16"/>
  </p:handoutMasterIdLst>
  <p:sldIdLst>
    <p:sldId id="345" r:id="rId2"/>
    <p:sldId id="343" r:id="rId3"/>
    <p:sldId id="311" r:id="rId4"/>
    <p:sldId id="312" r:id="rId5"/>
    <p:sldId id="313" r:id="rId6"/>
    <p:sldId id="317" r:id="rId7"/>
    <p:sldId id="266" r:id="rId8"/>
    <p:sldId id="318" r:id="rId9"/>
    <p:sldId id="319" r:id="rId10"/>
    <p:sldId id="320" r:id="rId11"/>
    <p:sldId id="321" r:id="rId12"/>
    <p:sldId id="322" r:id="rId13"/>
    <p:sldId id="344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AC4A80-230F-48AA-8798-EED0E7B97556}" type="datetimeFigureOut">
              <a:rPr lang="zh-CN" altLang="en-US" smtClean="0"/>
              <a:t>2019/2/28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0EFAE4-7DAD-474D-8303-B1344F26FA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47909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D7F3A7-BA0B-4EB5-89AA-C6506FCE6406}" type="datetimeFigureOut">
              <a:rPr lang="zh-CN" altLang="en-US" smtClean="0"/>
              <a:t>2019/2/28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32ADDC-5D18-4EA0-9A4A-06B9221994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4700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altLang="zh-CN" smtClean="0"/>
              <a:t>YF</a:t>
            </a:r>
            <a:r>
              <a:rPr lang="zh-CN" altLang="en-US" smtClean="0"/>
              <a:t>软件测试工作室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32ADDC-5D18-4EA0-9A4A-06B922199403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44869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altLang="zh-CN" smtClean="0"/>
              <a:t>YF</a:t>
            </a:r>
            <a:r>
              <a:rPr lang="zh-CN" altLang="en-US" smtClean="0"/>
              <a:t>软件测试工作室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32ADDC-5D18-4EA0-9A4A-06B922199403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64306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altLang="zh-CN" smtClean="0"/>
              <a:t>YF</a:t>
            </a:r>
            <a:r>
              <a:rPr lang="zh-CN" altLang="en-US" smtClean="0"/>
              <a:t>软件测试工作室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32ADDC-5D18-4EA0-9A4A-06B922199403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06513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altLang="zh-CN" smtClean="0"/>
              <a:t>YF</a:t>
            </a:r>
            <a:r>
              <a:rPr lang="zh-CN" altLang="en-US" smtClean="0"/>
              <a:t>软件测试工作室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32ADDC-5D18-4EA0-9A4A-06B922199403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742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2/28/2019</a:t>
            </a:fld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198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2/28/2019</a:t>
            </a:fld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865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2/28/2019</a:t>
            </a:fld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9376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3292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2/28/2019</a:t>
            </a:fld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740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2/28/2019</a:t>
            </a:fld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60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2/28/2019</a:t>
            </a:fld>
            <a:endParaRPr 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06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2/28/2019</a:t>
            </a:fld>
            <a:endParaRPr 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301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2/28/2019</a:t>
            </a:fld>
            <a:endParaRPr 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943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2/28/2019</a:t>
            </a:fld>
            <a:endParaRPr 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330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2/28/2019</a:t>
            </a:fld>
            <a:endParaRPr 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659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2/28/2019</a:t>
            </a:fld>
            <a:endParaRPr 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486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2/28/2019</a:t>
            </a:fld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938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work\CSDN学院ppt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87767" cy="6855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itle 1"/>
          <p:cNvSpPr>
            <a:spLocks noChangeArrowheads="1"/>
          </p:cNvSpPr>
          <p:nvPr/>
        </p:nvSpPr>
        <p:spPr bwMode="auto">
          <a:xfrm>
            <a:off x="5327937" y="1504950"/>
            <a:ext cx="6432536" cy="1248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zh-CN" altLang="en-US" sz="4267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使用</a:t>
            </a:r>
            <a:r>
              <a:rPr lang="en-US" altLang="zh-CN" sz="4267" dirty="0" err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Jmeter</a:t>
            </a:r>
            <a:r>
              <a:rPr lang="zh-CN" altLang="en-US" sz="4267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进行接口测试</a:t>
            </a:r>
            <a:endParaRPr lang="en-US" altLang="zh-CN" sz="4267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6" name="文本框 4"/>
          <p:cNvSpPr>
            <a:spLocks noChangeArrowheads="1"/>
          </p:cNvSpPr>
          <p:nvPr/>
        </p:nvSpPr>
        <p:spPr bwMode="auto">
          <a:xfrm>
            <a:off x="5964768" y="3716868"/>
            <a:ext cx="56028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讲师的</a:t>
            </a:r>
            <a:r>
              <a:rPr lang="en-US" altLang="zh-CN" sz="16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CSDN</a:t>
            </a:r>
            <a:r>
              <a:rPr lang="zh-CN" altLang="en-US" sz="16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博客地址</a:t>
            </a:r>
            <a:endParaRPr lang="en-US" altLang="zh-CN" sz="160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7" name="矩形 6"/>
          <p:cNvSpPr>
            <a:spLocks noChangeArrowheads="1"/>
          </p:cNvSpPr>
          <p:nvPr/>
        </p:nvSpPr>
        <p:spPr bwMode="auto">
          <a:xfrm>
            <a:off x="6070601" y="2901951"/>
            <a:ext cx="4025900" cy="717549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24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78" name="矩形 7"/>
          <p:cNvSpPr>
            <a:spLocks noChangeArrowheads="1"/>
          </p:cNvSpPr>
          <p:nvPr/>
        </p:nvSpPr>
        <p:spPr bwMode="auto">
          <a:xfrm>
            <a:off x="6108700" y="2683934"/>
            <a:ext cx="213603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EWANG</a:t>
            </a:r>
          </a:p>
        </p:txBody>
      </p:sp>
      <p:sp>
        <p:nvSpPr>
          <p:cNvPr id="3079" name="文本框 6"/>
          <p:cNvSpPr>
            <a:spLocks noChangeArrowheads="1"/>
          </p:cNvSpPr>
          <p:nvPr/>
        </p:nvSpPr>
        <p:spPr bwMode="auto">
          <a:xfrm>
            <a:off x="6000752" y="4307418"/>
            <a:ext cx="364754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rgbClr val="A5A5A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https://blog.csdn.net/henni_719</a:t>
            </a:r>
            <a:endParaRPr lang="zh-CN" altLang="en-US" sz="1600" dirty="0">
              <a:solidFill>
                <a:srgbClr val="A5A5A5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308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65100"/>
            <a:ext cx="1729317" cy="719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54618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使用</a:t>
            </a:r>
            <a:r>
              <a:rPr lang="en-US" altLang="zh-CN" dirty="0" err="1"/>
              <a:t>Jmeter</a:t>
            </a:r>
            <a:r>
              <a:rPr lang="zh-CN" altLang="en-US" dirty="0"/>
              <a:t>录制脚本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6111" y="1352282"/>
            <a:ext cx="11434271" cy="550571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zh-CN" dirty="0"/>
              <a:t>	</a:t>
            </a:r>
            <a:r>
              <a:rPr lang="zh-CN" altLang="en-US" sz="2600" b="1" dirty="0">
                <a:solidFill>
                  <a:schemeClr val="accent2"/>
                </a:solidFill>
                <a:latin typeface="+mn-ea"/>
                <a:ea typeface="+mn-ea"/>
              </a:rPr>
              <a:t>四</a:t>
            </a:r>
            <a:r>
              <a:rPr lang="zh-CN" altLang="en-US" sz="2600" b="1" dirty="0" smtClean="0">
                <a:solidFill>
                  <a:schemeClr val="accent2"/>
                </a:solidFill>
                <a:latin typeface="+mn-ea"/>
                <a:ea typeface="+mn-ea"/>
              </a:rPr>
              <a:t>、</a:t>
            </a:r>
            <a:r>
              <a:rPr lang="zh-CN" altLang="en-US" sz="2600" b="1" dirty="0">
                <a:solidFill>
                  <a:schemeClr val="accent2"/>
                </a:solidFill>
                <a:latin typeface="+mn-ea"/>
                <a:ea typeface="+mn-ea"/>
              </a:rPr>
              <a:t>点击开始，在弹出窗口点击‘</a:t>
            </a:r>
            <a:r>
              <a:rPr lang="en-US" altLang="zh-CN" sz="2600" b="1" dirty="0">
                <a:solidFill>
                  <a:schemeClr val="accent2"/>
                </a:solidFill>
                <a:latin typeface="+mn-ea"/>
                <a:ea typeface="+mn-ea"/>
              </a:rPr>
              <a:t>OK</a:t>
            </a:r>
            <a:r>
              <a:rPr lang="zh-CN" altLang="en-US" sz="2600" b="1" dirty="0">
                <a:solidFill>
                  <a:schemeClr val="accent2"/>
                </a:solidFill>
                <a:latin typeface="+mn-ea"/>
                <a:ea typeface="+mn-ea"/>
              </a:rPr>
              <a:t>’</a:t>
            </a:r>
            <a:r>
              <a:rPr lang="en-US" altLang="zh-CN" sz="2600" b="1" dirty="0">
                <a:solidFill>
                  <a:schemeClr val="accent2"/>
                </a:solidFill>
                <a:latin typeface="+mn-ea"/>
                <a:ea typeface="+mn-ea"/>
              </a:rPr>
              <a:t>:</a:t>
            </a:r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/>
              <a:t>	</a:t>
            </a:r>
            <a:endParaRPr lang="en-US" altLang="zh-CN" dirty="0" smtClean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	</a:t>
            </a:r>
            <a:r>
              <a:rPr lang="zh-CN" altLang="en-US" dirty="0" smtClean="0"/>
              <a:t> 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	</a:t>
            </a:r>
            <a:r>
              <a:rPr lang="zh-CN" altLang="en-US" sz="2600" b="1" dirty="0">
                <a:solidFill>
                  <a:schemeClr val="accent2"/>
                </a:solidFill>
                <a:latin typeface="+mn-ea"/>
                <a:ea typeface="+mn-ea"/>
              </a:rPr>
              <a:t>五</a:t>
            </a:r>
            <a:r>
              <a:rPr lang="zh-CN" altLang="en-US" sz="2600" b="1" dirty="0" smtClean="0">
                <a:solidFill>
                  <a:schemeClr val="accent2"/>
                </a:solidFill>
                <a:latin typeface="+mn-ea"/>
                <a:ea typeface="+mn-ea"/>
              </a:rPr>
              <a:t>、</a:t>
            </a:r>
            <a:r>
              <a:rPr lang="zh-CN" altLang="en-US" sz="2600" b="1" dirty="0">
                <a:solidFill>
                  <a:schemeClr val="accent2"/>
                </a:solidFill>
                <a:latin typeface="+mn-ea"/>
                <a:ea typeface="+mn-ea"/>
              </a:rPr>
              <a:t>在浏览器端访问‘</a:t>
            </a:r>
            <a:r>
              <a:rPr lang="en-US" altLang="zh-CN" sz="2600" b="1" dirty="0">
                <a:solidFill>
                  <a:schemeClr val="accent2"/>
                </a:solidFill>
                <a:latin typeface="+mn-ea"/>
                <a:ea typeface="+mn-ea"/>
              </a:rPr>
              <a:t>www.yfstwork.com</a:t>
            </a:r>
            <a:r>
              <a:rPr lang="zh-CN" altLang="en-US" sz="2600" b="1" dirty="0">
                <a:solidFill>
                  <a:schemeClr val="accent2"/>
                </a:solidFill>
                <a:latin typeface="+mn-ea"/>
                <a:ea typeface="+mn-ea"/>
              </a:rPr>
              <a:t>’进行相关操作：</a:t>
            </a:r>
            <a:endParaRPr lang="en-US" altLang="zh-CN" sz="2600" b="1" dirty="0">
              <a:solidFill>
                <a:schemeClr val="accent2"/>
              </a:solidFill>
              <a:latin typeface="+mn-ea"/>
              <a:ea typeface="+mn-ea"/>
            </a:endParaRPr>
          </a:p>
          <a:p>
            <a:pPr marL="0" indent="0">
              <a:buNone/>
            </a:pPr>
            <a:endParaRPr lang="en-US" altLang="zh-CN" sz="2600" b="1" dirty="0">
              <a:solidFill>
                <a:schemeClr val="accent2"/>
              </a:solidFill>
              <a:latin typeface="+mn-ea"/>
              <a:ea typeface="+mn-ea"/>
            </a:endParaRPr>
          </a:p>
          <a:p>
            <a:pPr marL="0" indent="0">
              <a:buNone/>
            </a:pPr>
            <a:r>
              <a:rPr lang="en-US" altLang="zh-CN" dirty="0"/>
              <a:t>	</a:t>
            </a:r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5922" y="1814611"/>
            <a:ext cx="5465122" cy="286549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4710" y="5479268"/>
            <a:ext cx="4560204" cy="1052993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8843" y="6407150"/>
            <a:ext cx="1081088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499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使用</a:t>
            </a:r>
            <a:r>
              <a:rPr lang="en-US" altLang="zh-CN" dirty="0" err="1"/>
              <a:t>Jmeter</a:t>
            </a:r>
            <a:r>
              <a:rPr lang="zh-CN" altLang="en-US" dirty="0"/>
              <a:t>录制脚本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6111" y="1352282"/>
            <a:ext cx="11434271" cy="5505718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/>
              <a:t>	</a:t>
            </a:r>
            <a:r>
              <a:rPr lang="zh-CN" altLang="en-US" sz="2600" b="1" dirty="0" smtClean="0">
                <a:solidFill>
                  <a:schemeClr val="accent2"/>
                </a:solidFill>
                <a:latin typeface="+mn-ea"/>
                <a:ea typeface="+mn-ea"/>
              </a:rPr>
              <a:t>六、</a:t>
            </a:r>
            <a:r>
              <a:rPr lang="zh-CN" altLang="en-US" sz="2600" b="1" dirty="0">
                <a:solidFill>
                  <a:schemeClr val="accent2"/>
                </a:solidFill>
                <a:latin typeface="+mn-ea"/>
                <a:ea typeface="+mn-ea"/>
              </a:rPr>
              <a:t>点击‘</a:t>
            </a:r>
            <a:r>
              <a:rPr lang="en-US" altLang="zh-CN" sz="2600" b="1" dirty="0">
                <a:solidFill>
                  <a:schemeClr val="accent2"/>
                </a:solidFill>
                <a:latin typeface="+mn-ea"/>
                <a:ea typeface="+mn-ea"/>
              </a:rPr>
              <a:t>Stop</a:t>
            </a:r>
            <a:r>
              <a:rPr lang="zh-CN" altLang="en-US" sz="2600" b="1" dirty="0">
                <a:solidFill>
                  <a:schemeClr val="accent2"/>
                </a:solidFill>
                <a:latin typeface="+mn-ea"/>
                <a:ea typeface="+mn-ea"/>
              </a:rPr>
              <a:t>’停止录制</a:t>
            </a:r>
            <a:r>
              <a:rPr lang="en-US" altLang="zh-CN" sz="2600" b="1" dirty="0">
                <a:solidFill>
                  <a:schemeClr val="accent2"/>
                </a:solidFill>
                <a:latin typeface="+mn-ea"/>
                <a:ea typeface="+mn-ea"/>
              </a:rPr>
              <a:t>:</a:t>
            </a:r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/>
              <a:t>	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/>
              <a:t>	</a:t>
            </a:r>
            <a:r>
              <a:rPr lang="zh-CN" altLang="en-US" sz="2600" b="1" dirty="0" smtClean="0">
                <a:solidFill>
                  <a:schemeClr val="accent2"/>
                </a:solidFill>
                <a:latin typeface="+mn-ea"/>
                <a:ea typeface="+mn-ea"/>
              </a:rPr>
              <a:t>七、</a:t>
            </a:r>
            <a:r>
              <a:rPr lang="zh-CN" altLang="en-US" sz="2600" b="1" dirty="0">
                <a:solidFill>
                  <a:schemeClr val="accent2"/>
                </a:solidFill>
                <a:latin typeface="+mn-ea"/>
                <a:ea typeface="+mn-ea"/>
              </a:rPr>
              <a:t>录制成功的脚本截图如下：</a:t>
            </a:r>
            <a:endParaRPr lang="en-US" altLang="zh-CN" sz="2600" b="1" dirty="0">
              <a:solidFill>
                <a:schemeClr val="accent2"/>
              </a:solidFill>
              <a:latin typeface="+mn-ea"/>
              <a:ea typeface="+mn-ea"/>
            </a:endParaRPr>
          </a:p>
          <a:p>
            <a:pPr marL="0" indent="0">
              <a:buNone/>
            </a:pPr>
            <a:r>
              <a:rPr lang="en-US" altLang="zh-CN" dirty="0"/>
              <a:t>	</a:t>
            </a:r>
            <a:endParaRPr lang="en-US" altLang="zh-CN" dirty="0" smtClean="0"/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/>
              <a:t>	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770" y="2125464"/>
            <a:ext cx="5638095" cy="110476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5770" y="3874615"/>
            <a:ext cx="7662930" cy="2338995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8843" y="6407150"/>
            <a:ext cx="1081088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849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使用</a:t>
            </a:r>
            <a:r>
              <a:rPr lang="en-US" altLang="zh-CN" dirty="0" err="1"/>
              <a:t>Jmeter</a:t>
            </a:r>
            <a:r>
              <a:rPr lang="zh-CN" altLang="en-US" dirty="0"/>
              <a:t>录制脚本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5155" y="1269889"/>
            <a:ext cx="10740979" cy="5040757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altLang="zh-CN" dirty="0"/>
              <a:t>	</a:t>
            </a:r>
            <a:endParaRPr lang="en-US" altLang="zh-CN" dirty="0" smtClean="0"/>
          </a:p>
          <a:p>
            <a:pPr marL="457200" lvl="1" indent="0">
              <a:buNone/>
            </a:pPr>
            <a:r>
              <a:rPr lang="zh-CN" altLang="en-US" sz="3300" b="1" dirty="0" smtClean="0">
                <a:solidFill>
                  <a:schemeClr val="accent2"/>
                </a:solidFill>
                <a:latin typeface="+mn-ea"/>
                <a:ea typeface="+mn-ea"/>
              </a:rPr>
              <a:t>八</a:t>
            </a:r>
            <a:r>
              <a:rPr lang="zh-CN" altLang="en-US" sz="3300" b="1" dirty="0">
                <a:solidFill>
                  <a:schemeClr val="accent2"/>
                </a:solidFill>
                <a:latin typeface="+mn-ea"/>
                <a:ea typeface="+mn-ea"/>
              </a:rPr>
              <a:t>、编辑脚本，编辑完毕截图如下</a:t>
            </a:r>
            <a:r>
              <a:rPr lang="en-US" altLang="zh-CN" sz="3300" b="1" dirty="0">
                <a:solidFill>
                  <a:schemeClr val="accent2"/>
                </a:solidFill>
                <a:latin typeface="+mn-ea"/>
                <a:ea typeface="+mn-ea"/>
              </a:rPr>
              <a:t>:</a:t>
            </a:r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/>
              <a:t>	</a:t>
            </a:r>
            <a:endParaRPr lang="en-US" altLang="zh-CN" dirty="0" smtClean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en-US" altLang="zh-CN" dirty="0" smtClean="0"/>
              <a:t>	</a:t>
            </a:r>
          </a:p>
          <a:p>
            <a:pPr marL="0" indent="0">
              <a:buNone/>
            </a:pPr>
            <a:r>
              <a:rPr lang="en-US" altLang="zh-CN" dirty="0"/>
              <a:t>	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/>
              <a:t>	</a:t>
            </a:r>
            <a:r>
              <a:rPr lang="zh-CN" altLang="en-US" sz="4200" dirty="0" smtClean="0"/>
              <a:t>至此</a:t>
            </a:r>
            <a:r>
              <a:rPr lang="zh-CN" altLang="en-US" sz="4200" dirty="0"/>
              <a:t>，使用</a:t>
            </a:r>
            <a:r>
              <a:rPr lang="en-US" altLang="zh-CN" sz="4200" dirty="0" err="1"/>
              <a:t>Jmeter</a:t>
            </a:r>
            <a:r>
              <a:rPr lang="zh-CN" altLang="en-US" sz="4200" dirty="0"/>
              <a:t>录制脚本已经完成。下一章节，讲手动编写脚本，其中的脚本设计及组织形式，也适用</a:t>
            </a:r>
            <a:r>
              <a:rPr lang="en-US" altLang="zh-CN" sz="4200" dirty="0" err="1"/>
              <a:t>Jmeter</a:t>
            </a:r>
            <a:r>
              <a:rPr lang="zh-CN" altLang="en-US" sz="4200" dirty="0"/>
              <a:t>录制脚本的调整。个人偏向于手动编写</a:t>
            </a:r>
            <a:r>
              <a:rPr lang="en-US" altLang="zh-CN" sz="4200" dirty="0" err="1"/>
              <a:t>Jmeter</a:t>
            </a:r>
            <a:r>
              <a:rPr lang="zh-CN" altLang="en-US" sz="4200" dirty="0"/>
              <a:t>脚本，录制脚本会产生许多无用的请求，在使用前还需要调整修改，才能使用，同时也不了解相关接口的功能，及主要参数构造。</a:t>
            </a:r>
            <a:r>
              <a:rPr lang="en-US" altLang="zh-CN" sz="4200" dirty="0"/>
              <a:t>	</a:t>
            </a:r>
          </a:p>
          <a:p>
            <a:pPr marL="0" indent="0">
              <a:buNone/>
            </a:pPr>
            <a:r>
              <a:rPr lang="en-US" altLang="zh-CN" sz="4200" dirty="0"/>
              <a:t>		</a:t>
            </a:r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/>
              <a:t>	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5009" y="1926819"/>
            <a:ext cx="8706117" cy="2331425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8843" y="6407150"/>
            <a:ext cx="1081088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488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work\CSDN学院ppt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87767" cy="6855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itle 1"/>
          <p:cNvSpPr>
            <a:spLocks noChangeArrowheads="1"/>
          </p:cNvSpPr>
          <p:nvPr/>
        </p:nvSpPr>
        <p:spPr bwMode="auto">
          <a:xfrm>
            <a:off x="5615518" y="905934"/>
            <a:ext cx="5668433" cy="1767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altLang="zh-CN" sz="800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Arial Unicode MS" panose="020B0604020202020204" pitchFamily="34" charset="-122"/>
              </a:rPr>
              <a:t>THANKS</a:t>
            </a:r>
            <a:endParaRPr lang="zh-CN" altLang="en-US" sz="800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  <a:sym typeface="Arial Unicode MS" panose="020B0604020202020204" pitchFamily="34" charset="-122"/>
            </a:endParaRPr>
          </a:p>
        </p:txBody>
      </p:sp>
      <p:sp>
        <p:nvSpPr>
          <p:cNvPr id="5124" name="矩形 3"/>
          <p:cNvSpPr>
            <a:spLocks noChangeArrowheads="1"/>
          </p:cNvSpPr>
          <p:nvPr/>
        </p:nvSpPr>
        <p:spPr bwMode="auto">
          <a:xfrm>
            <a:off x="5810252" y="4025900"/>
            <a:ext cx="354964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12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CSDN</a:t>
            </a:r>
            <a:r>
              <a:rPr lang="zh-CN" altLang="en-US" sz="12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网站：</a:t>
            </a:r>
            <a:r>
              <a:rPr lang="en-US" altLang="zh-CN" sz="12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www.csdn.net</a:t>
            </a:r>
            <a:endParaRPr lang="zh-CN" altLang="en-US" sz="120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r>
              <a:rPr lang="zh-CN" altLang="en-US" sz="12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企业服务：</a:t>
            </a:r>
            <a:r>
              <a:rPr lang="en-US" altLang="zh-CN" sz="12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http://ems.csdn.net/</a:t>
            </a:r>
            <a:endParaRPr lang="zh-CN" altLang="en-US" sz="120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r>
              <a:rPr lang="zh-CN" altLang="en-US" sz="12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人才服务：</a:t>
            </a:r>
            <a:r>
              <a:rPr lang="en-US" altLang="zh-CN" sz="12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http://job.csdn.net/</a:t>
            </a:r>
            <a:endParaRPr lang="zh-CN" altLang="en-US" sz="120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r>
              <a:rPr lang="en-US" altLang="zh-CN" sz="12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CTO</a:t>
            </a:r>
            <a:r>
              <a:rPr lang="zh-CN" altLang="en-US" sz="12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俱乐部：</a:t>
            </a:r>
            <a:r>
              <a:rPr lang="en-US" altLang="zh-CN" sz="12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http://cto.csdn.net/</a:t>
            </a:r>
            <a:endParaRPr lang="zh-CN" altLang="en-US" sz="120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r>
              <a:rPr lang="zh-CN" altLang="en-US" sz="12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高校俱乐部：</a:t>
            </a:r>
            <a:r>
              <a:rPr lang="en-US" altLang="zh-CN" sz="12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http://student.csdn.net/</a:t>
            </a:r>
            <a:endParaRPr lang="zh-CN" altLang="en-US" sz="120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r>
              <a:rPr lang="zh-CN" altLang="en-US" sz="12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程序员杂志：</a:t>
            </a:r>
            <a:r>
              <a:rPr lang="en-US" altLang="zh-CN" sz="12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http://programmer.csdn.net/</a:t>
            </a:r>
          </a:p>
        </p:txBody>
      </p:sp>
      <p:sp>
        <p:nvSpPr>
          <p:cNvPr id="5125" name="矩形 4"/>
          <p:cNvSpPr>
            <a:spLocks noChangeArrowheads="1"/>
          </p:cNvSpPr>
          <p:nvPr/>
        </p:nvSpPr>
        <p:spPr bwMode="auto">
          <a:xfrm>
            <a:off x="5825067" y="5270501"/>
            <a:ext cx="6096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12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CODE</a:t>
            </a:r>
            <a:r>
              <a:rPr lang="zh-CN" altLang="en-US" sz="12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平台：</a:t>
            </a:r>
            <a:r>
              <a:rPr lang="en-US" altLang="zh-CN" sz="12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https://code.csdn.net/</a:t>
            </a:r>
            <a:endParaRPr lang="zh-CN" altLang="en-US" sz="120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r>
              <a:rPr lang="zh-CN" altLang="en-US" sz="12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项目外包：</a:t>
            </a:r>
            <a:r>
              <a:rPr lang="en-US" altLang="zh-CN" sz="12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http://www.csto.com/</a:t>
            </a:r>
            <a:endParaRPr lang="zh-CN" altLang="en-US" sz="120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r>
              <a:rPr lang="en-US" altLang="zh-CN" sz="12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CSDN</a:t>
            </a:r>
            <a:r>
              <a:rPr lang="zh-CN" altLang="en-US" sz="12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博客：</a:t>
            </a:r>
            <a:r>
              <a:rPr lang="en-US" altLang="zh-CN" sz="12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http://blog.csdn.net/</a:t>
            </a:r>
            <a:endParaRPr lang="zh-CN" altLang="en-US" sz="120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r>
              <a:rPr lang="en-US" altLang="zh-CN" sz="12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CSDN</a:t>
            </a:r>
            <a:r>
              <a:rPr lang="zh-CN" altLang="en-US" sz="12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论坛：</a:t>
            </a:r>
            <a:r>
              <a:rPr lang="en-US" altLang="zh-CN" sz="12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http://bbs.csdn.net/</a:t>
            </a:r>
            <a:endParaRPr lang="zh-CN" altLang="en-US" sz="120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r>
              <a:rPr lang="en-US" altLang="zh-CN" sz="12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CSDN</a:t>
            </a:r>
            <a:r>
              <a:rPr lang="zh-CN" altLang="en-US" sz="12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下载：</a:t>
            </a:r>
            <a:r>
              <a:rPr lang="en-US" altLang="zh-CN" sz="12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http://download.csdn.net/</a:t>
            </a:r>
            <a:endParaRPr lang="en-US" altLang="zh-CN" sz="1200" b="1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endParaRPr lang="zh-CN" altLang="en-US" sz="120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126" name="文本框 5"/>
          <p:cNvSpPr>
            <a:spLocks noChangeArrowheads="1"/>
          </p:cNvSpPr>
          <p:nvPr/>
        </p:nvSpPr>
        <p:spPr bwMode="auto">
          <a:xfrm>
            <a:off x="5782733" y="2571751"/>
            <a:ext cx="5334000" cy="625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 sz="1867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本课程由 </a:t>
            </a:r>
            <a:r>
              <a:rPr lang="en-US" altLang="zh-CN" sz="1867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EWANG </a:t>
            </a:r>
            <a:r>
              <a:rPr lang="zh-CN" altLang="en-US" sz="1867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提供</a:t>
            </a:r>
            <a:endParaRPr lang="en-US" altLang="zh-CN" sz="1867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endParaRPr lang="zh-CN" altLang="en-US" sz="16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512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65100"/>
            <a:ext cx="1729317" cy="719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0603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Jmeter</a:t>
            </a:r>
            <a:r>
              <a:rPr lang="zh-CN" altLang="en-US" dirty="0"/>
              <a:t>工作界面及脚本录制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690688"/>
            <a:ext cx="9403742" cy="4391695"/>
          </a:xfrm>
        </p:spPr>
        <p:txBody>
          <a:bodyPr>
            <a:normAutofit/>
          </a:bodyPr>
          <a:lstStyle/>
          <a:p>
            <a:r>
              <a:rPr lang="zh-CN" altLang="en-US" dirty="0" smtClean="0">
                <a:latin typeface="+mj-lt"/>
              </a:rPr>
              <a:t>本部分主要讲以下内容</a:t>
            </a:r>
            <a:r>
              <a:rPr lang="zh-CN" altLang="en-US" dirty="0" smtClean="0">
                <a:latin typeface="+mj-lt"/>
              </a:rPr>
              <a:t>：</a:t>
            </a:r>
            <a:endParaRPr lang="en-US" altLang="zh-CN" dirty="0" smtClean="0">
              <a:latin typeface="+mj-lt"/>
            </a:endParaRPr>
          </a:p>
          <a:p>
            <a:pPr lvl="1">
              <a:buFont typeface="Wingdings" panose="05000000000000000000" pitchFamily="2" charset="2"/>
              <a:buChar char="l"/>
            </a:pPr>
            <a:r>
              <a:rPr lang="en-US" altLang="zh-CN" sz="2800" dirty="0" err="1" smtClean="0">
                <a:latin typeface="+mj-lt"/>
              </a:rPr>
              <a:t>Jmeter</a:t>
            </a:r>
            <a:r>
              <a:rPr lang="zh-CN" altLang="en-US" sz="2800" dirty="0" smtClean="0">
                <a:latin typeface="+mj-lt"/>
              </a:rPr>
              <a:t>工作界面</a:t>
            </a:r>
            <a:endParaRPr lang="en-US" altLang="zh-CN" sz="2800" dirty="0" smtClean="0">
              <a:latin typeface="+mj-lt"/>
            </a:endParaRPr>
          </a:p>
          <a:p>
            <a:pPr lvl="2">
              <a:buFont typeface="Wingdings" panose="05000000000000000000" pitchFamily="2" charset="2"/>
              <a:buChar char="l"/>
            </a:pPr>
            <a:r>
              <a:rPr lang="zh-CN" altLang="en-US" sz="2800" dirty="0" smtClean="0">
                <a:latin typeface="+mj-lt"/>
              </a:rPr>
              <a:t>菜单栏、快捷菜单</a:t>
            </a:r>
            <a:endParaRPr lang="en-US" altLang="zh-CN" sz="2800" dirty="0" smtClean="0">
              <a:latin typeface="+mj-lt"/>
            </a:endParaRPr>
          </a:p>
          <a:p>
            <a:pPr lvl="2">
              <a:buFont typeface="Wingdings" panose="05000000000000000000" pitchFamily="2" charset="2"/>
              <a:buChar char="l"/>
            </a:pPr>
            <a:r>
              <a:rPr lang="zh-CN" altLang="en-US" sz="2800" dirty="0" smtClean="0">
                <a:latin typeface="+mj-lt"/>
              </a:rPr>
              <a:t>脚本工作区</a:t>
            </a:r>
            <a:endParaRPr lang="en-US" altLang="zh-CN" sz="2800" dirty="0" smtClean="0">
              <a:latin typeface="+mj-lt"/>
            </a:endParaRPr>
          </a:p>
          <a:p>
            <a:pPr lvl="2">
              <a:buFont typeface="Wingdings" panose="05000000000000000000" pitchFamily="2" charset="2"/>
              <a:buChar char="l"/>
            </a:pPr>
            <a:r>
              <a:rPr lang="zh-CN" altLang="en-US" sz="2800" dirty="0" smtClean="0">
                <a:latin typeface="+mj-lt"/>
              </a:rPr>
              <a:t>参数配置区</a:t>
            </a:r>
            <a:endParaRPr lang="en-US" altLang="zh-CN" sz="2800" dirty="0" smtClean="0">
              <a:latin typeface="+mj-lt"/>
            </a:endParaRPr>
          </a:p>
          <a:p>
            <a:pPr lvl="1">
              <a:buFont typeface="Wingdings" panose="05000000000000000000" pitchFamily="2" charset="2"/>
              <a:buChar char="l"/>
            </a:pPr>
            <a:r>
              <a:rPr lang="zh-CN" altLang="en-US" sz="2800" dirty="0">
                <a:latin typeface="+mj-lt"/>
              </a:rPr>
              <a:t>使用</a:t>
            </a:r>
            <a:r>
              <a:rPr lang="en-US" altLang="zh-CN" sz="2800" dirty="0" err="1">
                <a:latin typeface="+mj-lt"/>
              </a:rPr>
              <a:t>Jmeter</a:t>
            </a:r>
            <a:r>
              <a:rPr lang="zh-CN" altLang="en-US" sz="2800" dirty="0">
                <a:latin typeface="+mj-lt"/>
              </a:rPr>
              <a:t>录制</a:t>
            </a:r>
            <a:r>
              <a:rPr lang="zh-CN" altLang="en-US" sz="2800" dirty="0" smtClean="0">
                <a:latin typeface="+mj-lt"/>
              </a:rPr>
              <a:t>脚本</a:t>
            </a:r>
            <a:endParaRPr lang="en-US" altLang="zh-CN" sz="2800" dirty="0" smtClean="0">
              <a:latin typeface="+mj-lt"/>
            </a:endParaRPr>
          </a:p>
          <a:p>
            <a:pPr marL="457200" lvl="1" indent="0">
              <a:buNone/>
            </a:pPr>
            <a:endParaRPr lang="en-US" altLang="zh-CN" dirty="0" smtClean="0"/>
          </a:p>
          <a:p>
            <a:pPr lvl="1">
              <a:buFont typeface="Wingdings" panose="05000000000000000000" pitchFamily="2" charset="2"/>
              <a:buChar char="l"/>
            </a:pPr>
            <a:endParaRPr lang="en-US" altLang="zh-CN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8843" y="6407150"/>
            <a:ext cx="1081088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0366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Jmeter</a:t>
            </a:r>
            <a:r>
              <a:rPr lang="zh-CN" altLang="en-US" dirty="0" smtClean="0"/>
              <a:t>工作界面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6111" y="1352282"/>
            <a:ext cx="11434271" cy="5505718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/>
              <a:t>	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733" y="1454041"/>
            <a:ext cx="9663090" cy="5139942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8843" y="6407150"/>
            <a:ext cx="1081088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413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Jmeter</a:t>
            </a:r>
            <a:r>
              <a:rPr lang="zh-CN" altLang="en-US" dirty="0"/>
              <a:t>工作</a:t>
            </a:r>
            <a:r>
              <a:rPr lang="zh-CN" altLang="en-US" dirty="0" smtClean="0"/>
              <a:t>界面</a:t>
            </a:r>
            <a:r>
              <a:rPr lang="en-US" altLang="zh-CN" dirty="0" smtClean="0"/>
              <a:t>---</a:t>
            </a:r>
            <a:r>
              <a:rPr lang="zh-CN" altLang="en-US" dirty="0" smtClean="0"/>
              <a:t>菜单栏、快捷菜单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6112" y="1352282"/>
            <a:ext cx="11047906" cy="5505718"/>
          </a:xfrm>
        </p:spPr>
        <p:txBody>
          <a:bodyPr>
            <a:normAutofit/>
          </a:bodyPr>
          <a:lstStyle/>
          <a:p>
            <a:pPr marL="57150" indent="0">
              <a:buNone/>
            </a:pPr>
            <a:r>
              <a:rPr lang="en-US" altLang="zh-CN" dirty="0" smtClean="0"/>
              <a:t>	</a:t>
            </a:r>
            <a:r>
              <a:rPr lang="zh-CN" altLang="en-US" sz="2600" b="1" dirty="0" smtClean="0">
                <a:solidFill>
                  <a:srgbClr val="FF0000"/>
                </a:solidFill>
              </a:rPr>
              <a:t>菜单栏</a:t>
            </a:r>
            <a:r>
              <a:rPr lang="zh-CN" altLang="en-US" sz="2600" dirty="0" smtClean="0"/>
              <a:t>这部分这里不做介绍，看名知意，这里提出‘</a:t>
            </a:r>
            <a:r>
              <a:rPr lang="en-US" altLang="zh-CN" sz="2600" b="1" dirty="0" smtClean="0">
                <a:solidFill>
                  <a:srgbClr val="FF0000"/>
                </a:solidFill>
              </a:rPr>
              <a:t>Tool-&gt;Function Helper Dialog</a:t>
            </a:r>
            <a:r>
              <a:rPr lang="zh-CN" altLang="en-US" sz="2600" dirty="0" smtClean="0"/>
              <a:t>’这个功能，这是</a:t>
            </a:r>
            <a:r>
              <a:rPr lang="en-US" altLang="zh-CN" sz="2600" dirty="0" err="1" smtClean="0"/>
              <a:t>Jmeter</a:t>
            </a:r>
            <a:r>
              <a:rPr lang="zh-CN" altLang="en-US" sz="2600" dirty="0" smtClean="0"/>
              <a:t>函数帮助，使用</a:t>
            </a:r>
            <a:r>
              <a:rPr lang="en-US" altLang="zh-CN" sz="2600" dirty="0" err="1" smtClean="0"/>
              <a:t>Jmeter</a:t>
            </a:r>
            <a:r>
              <a:rPr lang="zh-CN" altLang="en-US" sz="2600" dirty="0" smtClean="0"/>
              <a:t>中的某些函数时，可以在这个里查找使用方法。</a:t>
            </a:r>
            <a:endParaRPr lang="en-US" altLang="zh-CN" sz="2600" dirty="0" smtClean="0"/>
          </a:p>
          <a:p>
            <a:pPr marL="57150" indent="0">
              <a:buNone/>
            </a:pPr>
            <a:r>
              <a:rPr lang="en-US" altLang="zh-CN" sz="2600" dirty="0"/>
              <a:t>	</a:t>
            </a:r>
            <a:r>
              <a:rPr lang="zh-CN" altLang="en-US" sz="2600" b="1" dirty="0" smtClean="0">
                <a:solidFill>
                  <a:srgbClr val="FF0000"/>
                </a:solidFill>
              </a:rPr>
              <a:t>快捷菜单功能栏</a:t>
            </a:r>
            <a:r>
              <a:rPr lang="zh-CN" altLang="en-US" sz="2600" dirty="0" smtClean="0"/>
              <a:t>中常用功能栏描述截图如下：</a:t>
            </a:r>
            <a:endParaRPr lang="en-US" altLang="zh-CN" sz="2600" dirty="0" smtClean="0"/>
          </a:p>
          <a:p>
            <a:pPr marL="457200" lvl="1" indent="0">
              <a:buNone/>
            </a:pPr>
            <a:endParaRPr lang="en-US" altLang="zh-CN" dirty="0" smtClean="0"/>
          </a:p>
          <a:p>
            <a:pPr marL="457200" lvl="1" indent="0">
              <a:buNone/>
            </a:pPr>
            <a:endParaRPr lang="en-US" altLang="zh-CN" dirty="0" smtClean="0"/>
          </a:p>
          <a:p>
            <a:pPr marL="457200" lvl="1" indent="0">
              <a:buNone/>
            </a:pPr>
            <a:endParaRPr lang="en-US" altLang="zh-CN" dirty="0"/>
          </a:p>
          <a:p>
            <a:pPr marL="457200" lvl="1" indent="0">
              <a:buNone/>
            </a:pPr>
            <a:r>
              <a:rPr lang="en-US" altLang="zh-CN" dirty="0" smtClean="0"/>
              <a:t>	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3743" y="3327388"/>
            <a:ext cx="10032643" cy="138628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8843" y="6407150"/>
            <a:ext cx="1081088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841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Jmeter</a:t>
            </a:r>
            <a:r>
              <a:rPr lang="zh-CN" altLang="en-US" dirty="0"/>
              <a:t>工作界面</a:t>
            </a:r>
            <a:r>
              <a:rPr lang="en-US" altLang="zh-CN" dirty="0" smtClean="0"/>
              <a:t>---</a:t>
            </a:r>
            <a:r>
              <a:rPr lang="zh-CN" altLang="en-US" dirty="0" smtClean="0"/>
              <a:t>脚本工作区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6112" y="1352282"/>
            <a:ext cx="11047906" cy="550571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zh-CN" dirty="0"/>
              <a:t>	</a:t>
            </a:r>
            <a:r>
              <a:rPr lang="zh-CN" altLang="en-US" sz="2600" dirty="0"/>
              <a:t>脚本工作区，必须先有一个测试计划‘</a:t>
            </a:r>
            <a:r>
              <a:rPr lang="en-US" altLang="zh-CN" sz="2600" b="1" dirty="0">
                <a:solidFill>
                  <a:schemeClr val="accent2"/>
                </a:solidFill>
              </a:rPr>
              <a:t>Test Plan</a:t>
            </a:r>
            <a:r>
              <a:rPr lang="zh-CN" altLang="en-US" sz="2600" dirty="0"/>
              <a:t>’，测试脚本的编写表示一个测试计划。点击‘</a:t>
            </a:r>
            <a:r>
              <a:rPr lang="en-US" altLang="zh-CN" sz="2600" b="1" dirty="0">
                <a:solidFill>
                  <a:schemeClr val="accent2"/>
                </a:solidFill>
              </a:rPr>
              <a:t>Add</a:t>
            </a:r>
            <a:r>
              <a:rPr lang="zh-CN" altLang="en-US" sz="2600" dirty="0"/>
              <a:t>’目录下个功能模块作用：</a:t>
            </a:r>
            <a:endParaRPr lang="en-US" altLang="zh-CN" sz="2600" dirty="0"/>
          </a:p>
          <a:p>
            <a:pPr marL="0" indent="0">
              <a:buNone/>
            </a:pPr>
            <a:r>
              <a:rPr lang="en-US" altLang="zh-CN" dirty="0"/>
              <a:t>	</a:t>
            </a:r>
            <a:endParaRPr lang="en-US" altLang="zh-CN" dirty="0" smtClean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en-US" altLang="zh-CN" dirty="0" smtClean="0"/>
              <a:t>	</a:t>
            </a:r>
            <a:r>
              <a:rPr lang="zh-CN" altLang="en-US" sz="2600" dirty="0"/>
              <a:t>线程组创建完毕之后，右击之后</a:t>
            </a:r>
            <a:r>
              <a:rPr lang="zh-CN" altLang="en-US" sz="2600" dirty="0" smtClean="0"/>
              <a:t>，‘</a:t>
            </a:r>
            <a:r>
              <a:rPr lang="en-US" altLang="zh-CN" sz="2600" b="1" dirty="0">
                <a:solidFill>
                  <a:schemeClr val="accent2"/>
                </a:solidFill>
              </a:rPr>
              <a:t>Add</a:t>
            </a:r>
            <a:r>
              <a:rPr lang="zh-CN" altLang="en-US" sz="2600" dirty="0" smtClean="0"/>
              <a:t>’</a:t>
            </a:r>
            <a:r>
              <a:rPr lang="en-US" altLang="zh-CN" sz="2600" b="1" dirty="0" smtClean="0">
                <a:solidFill>
                  <a:schemeClr val="accent2"/>
                </a:solidFill>
              </a:rPr>
              <a:t> </a:t>
            </a:r>
            <a:r>
              <a:rPr lang="zh-CN" altLang="en-US" sz="2600" dirty="0" smtClean="0"/>
              <a:t>目录下</a:t>
            </a:r>
            <a:r>
              <a:rPr lang="zh-CN" altLang="en-US" sz="2600" dirty="0"/>
              <a:t>功能模块说明，其他的与‘</a:t>
            </a:r>
            <a:r>
              <a:rPr lang="en-US" altLang="zh-CN" sz="2600" b="1" dirty="0">
                <a:solidFill>
                  <a:schemeClr val="accent2"/>
                </a:solidFill>
              </a:rPr>
              <a:t>Test Plan</a:t>
            </a:r>
            <a:r>
              <a:rPr lang="zh-CN" altLang="en-US" sz="2600" dirty="0"/>
              <a:t>’一样，这里只描述两个不同的功能：</a:t>
            </a:r>
            <a:endParaRPr lang="en-US" altLang="zh-CN" sz="2600" dirty="0"/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/>
              <a:t>	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/>
              <a:t>	</a:t>
            </a:r>
            <a:endParaRPr lang="en-US" altLang="zh-CN" dirty="0" smtClean="0"/>
          </a:p>
          <a:p>
            <a:pPr marL="457200" lvl="1" indent="0">
              <a:buNone/>
            </a:pPr>
            <a:r>
              <a:rPr lang="en-US" altLang="zh-CN" dirty="0" smtClean="0"/>
              <a:t>	</a:t>
            </a:r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3216" y="2244461"/>
            <a:ext cx="7070501" cy="175050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9706" y="4894526"/>
            <a:ext cx="5476862" cy="1850391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8843" y="6407150"/>
            <a:ext cx="1081088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308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Jmeter</a:t>
            </a:r>
            <a:r>
              <a:rPr lang="zh-CN" altLang="en-US" dirty="0"/>
              <a:t>工作界面</a:t>
            </a:r>
            <a:r>
              <a:rPr lang="en-US" altLang="zh-CN" dirty="0" smtClean="0"/>
              <a:t>---</a:t>
            </a:r>
            <a:r>
              <a:rPr lang="zh-CN" altLang="en-US" dirty="0" smtClean="0"/>
              <a:t>参数配置区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6112" y="1352282"/>
            <a:ext cx="11047906" cy="55057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dirty="0"/>
              <a:t>	</a:t>
            </a:r>
            <a:r>
              <a:rPr lang="zh-CN" altLang="en-US" sz="2600" dirty="0"/>
              <a:t>由于参数页面比较多，这里不一一讲解，这里给出线程组参数设置页面：</a:t>
            </a:r>
            <a:endParaRPr lang="en-US" altLang="zh-CN" sz="2600" dirty="0"/>
          </a:p>
          <a:p>
            <a:pPr marL="0" indent="0">
              <a:buNone/>
            </a:pPr>
            <a:r>
              <a:rPr lang="en-US" altLang="zh-CN" dirty="0"/>
              <a:t>	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/>
              <a:t>	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/>
              <a:t>	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/>
              <a:t>	</a:t>
            </a:r>
            <a:endParaRPr lang="en-US" altLang="zh-CN" dirty="0" smtClean="0"/>
          </a:p>
          <a:p>
            <a:pPr marL="457200" lvl="1" indent="0">
              <a:buNone/>
            </a:pPr>
            <a:r>
              <a:rPr lang="en-US" altLang="zh-CN" dirty="0" smtClean="0"/>
              <a:t>	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5552" y="2180772"/>
            <a:ext cx="9968248" cy="4226378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8843" y="6407150"/>
            <a:ext cx="1081088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24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使用</a:t>
            </a:r>
            <a:r>
              <a:rPr lang="en-US" altLang="zh-CN" dirty="0" err="1" smtClean="0"/>
              <a:t>Jmeter</a:t>
            </a:r>
            <a:r>
              <a:rPr lang="zh-CN" altLang="en-US" dirty="0" smtClean="0"/>
              <a:t>录制脚本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6112" y="1545466"/>
            <a:ext cx="9403742" cy="4702934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/>
              <a:t>	</a:t>
            </a:r>
            <a:r>
              <a:rPr lang="zh-CN" altLang="en-US" sz="2600" dirty="0"/>
              <a:t>脚本录制工具很多，比较流行的是</a:t>
            </a:r>
            <a:r>
              <a:rPr lang="en-US" altLang="zh-CN" sz="2600" dirty="0" err="1"/>
              <a:t>Badboy</a:t>
            </a:r>
            <a:r>
              <a:rPr lang="zh-CN" altLang="en-US" sz="2600" dirty="0"/>
              <a:t>，</a:t>
            </a:r>
            <a:r>
              <a:rPr lang="en-US" altLang="zh-CN" sz="2600" dirty="0" err="1"/>
              <a:t>Badboy</a:t>
            </a:r>
            <a:r>
              <a:rPr lang="zh-CN" altLang="en-US" sz="2600" dirty="0"/>
              <a:t>这款软件操作比较简单，关于使用，可以网上百度，如果百度之后还不知道怎么用，在联系我。这里讲的是</a:t>
            </a:r>
            <a:r>
              <a:rPr lang="en-US" altLang="zh-CN" sz="2600" dirty="0" err="1"/>
              <a:t>Jmete</a:t>
            </a:r>
            <a:r>
              <a:rPr lang="zh-CN" altLang="en-US" sz="2600" dirty="0"/>
              <a:t>自带的录制工具。具体操作步骤如下：</a:t>
            </a:r>
            <a:endParaRPr lang="en-US" altLang="zh-CN" sz="2600" dirty="0"/>
          </a:p>
          <a:p>
            <a:pPr marL="0" indent="0">
              <a:buNone/>
            </a:pPr>
            <a:r>
              <a:rPr lang="en-US" altLang="zh-CN" sz="2600" dirty="0"/>
              <a:t>	</a:t>
            </a:r>
            <a:r>
              <a:rPr lang="zh-CN" altLang="en-US" sz="2600" b="1" dirty="0">
                <a:solidFill>
                  <a:schemeClr val="accent2"/>
                </a:solidFill>
              </a:rPr>
              <a:t>一、 给浏览器设置代理服务，操作截图如下：</a:t>
            </a:r>
            <a:endParaRPr lang="en-US" altLang="zh-CN" sz="2600" b="1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676" y="3669751"/>
            <a:ext cx="4610639" cy="2737399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8843" y="6407150"/>
            <a:ext cx="1081088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730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23175"/>
          </a:xfrm>
        </p:spPr>
        <p:txBody>
          <a:bodyPr/>
          <a:lstStyle/>
          <a:p>
            <a:r>
              <a:rPr lang="zh-CN" altLang="en-US" dirty="0"/>
              <a:t>使用</a:t>
            </a:r>
            <a:r>
              <a:rPr lang="en-US" altLang="zh-CN" dirty="0" err="1"/>
              <a:t>Jmeter</a:t>
            </a:r>
            <a:r>
              <a:rPr lang="zh-CN" altLang="en-US" dirty="0"/>
              <a:t>录制脚本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6112" y="1545466"/>
            <a:ext cx="9403742" cy="4702934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/>
              <a:t>	</a:t>
            </a:r>
            <a:r>
              <a:rPr lang="zh-CN" altLang="en-US" sz="2600" b="1" dirty="0" smtClean="0">
                <a:solidFill>
                  <a:schemeClr val="accent2"/>
                </a:solidFill>
                <a:latin typeface="+mn-ea"/>
                <a:ea typeface="+mn-ea"/>
              </a:rPr>
              <a:t>二、添加‘</a:t>
            </a:r>
            <a:r>
              <a:rPr lang="en-US" altLang="zh-CN" sz="2600" b="1" dirty="0">
                <a:solidFill>
                  <a:schemeClr val="accent2"/>
                </a:solidFill>
                <a:latin typeface="+mn-ea"/>
                <a:ea typeface="+mn-ea"/>
              </a:rPr>
              <a:t>no-test </a:t>
            </a:r>
            <a:r>
              <a:rPr lang="en-US" altLang="zh-CN" sz="2600" b="1" dirty="0" smtClean="0">
                <a:solidFill>
                  <a:schemeClr val="accent2"/>
                </a:solidFill>
                <a:latin typeface="+mn-ea"/>
                <a:ea typeface="+mn-ea"/>
              </a:rPr>
              <a:t>element-</a:t>
            </a:r>
            <a:r>
              <a:rPr lang="en-US" altLang="zh-CN" sz="2600" b="1" dirty="0">
                <a:solidFill>
                  <a:schemeClr val="accent2"/>
                </a:solidFill>
                <a:latin typeface="+mn-ea"/>
                <a:ea typeface="+mn-ea"/>
              </a:rPr>
              <a:t>&gt;</a:t>
            </a:r>
            <a:r>
              <a:rPr lang="en-US" altLang="zh-CN" sz="2600" b="1" dirty="0" smtClean="0">
                <a:solidFill>
                  <a:schemeClr val="accent2"/>
                </a:solidFill>
                <a:latin typeface="+mn-ea"/>
                <a:ea typeface="+mn-ea"/>
              </a:rPr>
              <a:t>HTTP(S</a:t>
            </a:r>
            <a:r>
              <a:rPr lang="en-US" altLang="zh-CN" sz="2600" b="1" dirty="0">
                <a:solidFill>
                  <a:schemeClr val="accent2"/>
                </a:solidFill>
                <a:latin typeface="+mn-ea"/>
                <a:ea typeface="+mn-ea"/>
              </a:rPr>
              <a:t>) Test Script Recorder</a:t>
            </a:r>
            <a:r>
              <a:rPr lang="zh-CN" altLang="en-US" sz="2600" b="1" dirty="0" smtClean="0">
                <a:solidFill>
                  <a:schemeClr val="accent2"/>
                </a:solidFill>
                <a:latin typeface="+mn-ea"/>
                <a:ea typeface="+mn-ea"/>
              </a:rPr>
              <a:t>’</a:t>
            </a:r>
            <a:r>
              <a:rPr lang="en-US" altLang="zh-CN" sz="2600" b="1" dirty="0" smtClean="0">
                <a:solidFill>
                  <a:schemeClr val="accent2"/>
                </a:solidFill>
                <a:latin typeface="+mn-ea"/>
                <a:ea typeface="+mn-ea"/>
              </a:rPr>
              <a:t>:</a:t>
            </a:r>
          </a:p>
          <a:p>
            <a:pPr marL="0" indent="0">
              <a:buNone/>
            </a:pPr>
            <a:r>
              <a:rPr lang="en-US" altLang="zh-CN" dirty="0" smtClean="0"/>
              <a:t>	</a:t>
            </a:r>
            <a:r>
              <a:rPr lang="zh-CN" altLang="en-US" dirty="0" smtClean="0"/>
              <a:t> 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7566" y="2571267"/>
            <a:ext cx="7365977" cy="3677133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8843" y="6407150"/>
            <a:ext cx="1081088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010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使用</a:t>
            </a:r>
            <a:r>
              <a:rPr lang="en-US" altLang="zh-CN" dirty="0" err="1"/>
              <a:t>Jmeter</a:t>
            </a:r>
            <a:r>
              <a:rPr lang="zh-CN" altLang="en-US" dirty="0"/>
              <a:t>录制脚本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6112" y="1545466"/>
            <a:ext cx="9403742" cy="4702934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2600" b="1" dirty="0" smtClean="0">
                <a:solidFill>
                  <a:schemeClr val="accent2"/>
                </a:solidFill>
                <a:latin typeface="+mn-ea"/>
                <a:ea typeface="+mn-ea"/>
              </a:rPr>
              <a:t>	</a:t>
            </a:r>
            <a:r>
              <a:rPr lang="zh-CN" altLang="en-US" sz="2600" b="1" dirty="0" smtClean="0">
                <a:solidFill>
                  <a:schemeClr val="accent2"/>
                </a:solidFill>
                <a:latin typeface="+mn-ea"/>
                <a:ea typeface="+mn-ea"/>
              </a:rPr>
              <a:t>三、</a:t>
            </a:r>
            <a:r>
              <a:rPr lang="zh-CN" altLang="en-US" sz="2600" b="1" dirty="0">
                <a:solidFill>
                  <a:schemeClr val="accent2"/>
                </a:solidFill>
                <a:latin typeface="+mn-ea"/>
                <a:ea typeface="+mn-ea"/>
              </a:rPr>
              <a:t>配置‘</a:t>
            </a:r>
            <a:r>
              <a:rPr lang="en-US" altLang="zh-CN" sz="2600" b="1" dirty="0">
                <a:solidFill>
                  <a:schemeClr val="accent2"/>
                </a:solidFill>
                <a:latin typeface="+mn-ea"/>
                <a:ea typeface="+mn-ea"/>
              </a:rPr>
              <a:t>HTTP(S) Test Script Recorder</a:t>
            </a:r>
            <a:r>
              <a:rPr lang="zh-CN" altLang="en-US" sz="2600" b="1" dirty="0">
                <a:solidFill>
                  <a:schemeClr val="accent2"/>
                </a:solidFill>
                <a:latin typeface="+mn-ea"/>
                <a:ea typeface="+mn-ea"/>
              </a:rPr>
              <a:t>’： </a:t>
            </a:r>
            <a:r>
              <a:rPr lang="en-US" altLang="zh-CN" dirty="0"/>
              <a:t>	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	</a:t>
            </a:r>
            <a:r>
              <a:rPr lang="zh-CN" altLang="en-US" dirty="0" smtClean="0"/>
              <a:t> </a:t>
            </a: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389" y="2109256"/>
            <a:ext cx="9541078" cy="4139144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8843" y="6407150"/>
            <a:ext cx="1081088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519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965</TotalTime>
  <Words>190</Words>
  <Application>Microsoft Office PowerPoint</Application>
  <PresentationFormat>宽屏</PresentationFormat>
  <Paragraphs>107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1" baseType="lpstr">
      <vt:lpstr>Arial Unicode MS</vt:lpstr>
      <vt:lpstr>宋体</vt:lpstr>
      <vt:lpstr>微软雅黑</vt:lpstr>
      <vt:lpstr>Arial</vt:lpstr>
      <vt:lpstr>Calibri</vt:lpstr>
      <vt:lpstr>Calibri Light</vt:lpstr>
      <vt:lpstr>Wingdings</vt:lpstr>
      <vt:lpstr>Office 主题</vt:lpstr>
      <vt:lpstr>PowerPoint 演示文稿</vt:lpstr>
      <vt:lpstr>Jmeter工作界面及脚本录制</vt:lpstr>
      <vt:lpstr>Jmeter工作界面</vt:lpstr>
      <vt:lpstr>Jmeter工作界面---菜单栏、快捷菜单</vt:lpstr>
      <vt:lpstr>Jmeter工作界面---脚本工作区</vt:lpstr>
      <vt:lpstr>Jmeter工作界面---参数配置区</vt:lpstr>
      <vt:lpstr>使用Jmeter录制脚本</vt:lpstr>
      <vt:lpstr>使用Jmeter录制脚本</vt:lpstr>
      <vt:lpstr>使用Jmeter录制脚本</vt:lpstr>
      <vt:lpstr>使用Jmeter录制脚本</vt:lpstr>
      <vt:lpstr>使用Jmeter录制脚本</vt:lpstr>
      <vt:lpstr>使用Jmeter录制脚本</vt:lpstr>
      <vt:lpstr>PowerPoint 演示文稿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使用Jmeter进行接口与性能测试</dc:title>
  <dc:creator>China</dc:creator>
  <cp:lastModifiedBy>China</cp:lastModifiedBy>
  <cp:revision>240</cp:revision>
  <dcterms:created xsi:type="dcterms:W3CDTF">2019-02-26T05:59:00Z</dcterms:created>
  <dcterms:modified xsi:type="dcterms:W3CDTF">2019-02-28T05:19:05Z</dcterms:modified>
</cp:coreProperties>
</file>