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65" r:id="rId2"/>
    <p:sldMasterId id="2147483707" r:id="rId3"/>
    <p:sldMasterId id="2147483700" r:id="rId4"/>
    <p:sldMasterId id="2147483698" r:id="rId5"/>
    <p:sldMasterId id="2147483668" r:id="rId6"/>
    <p:sldMasterId id="2147483672" r:id="rId7"/>
  </p:sldMasterIdLst>
  <p:notesMasterIdLst>
    <p:notesMasterId r:id="rId39"/>
  </p:notesMasterIdLst>
  <p:handoutMasterIdLst>
    <p:handoutMasterId r:id="rId40"/>
  </p:handoutMasterIdLst>
  <p:sldIdLst>
    <p:sldId id="462" r:id="rId8"/>
    <p:sldId id="463" r:id="rId9"/>
    <p:sldId id="464" r:id="rId10"/>
    <p:sldId id="466" r:id="rId11"/>
    <p:sldId id="564" r:id="rId12"/>
    <p:sldId id="577" r:id="rId13"/>
    <p:sldId id="578" r:id="rId14"/>
    <p:sldId id="581" r:id="rId15"/>
    <p:sldId id="536" r:id="rId16"/>
    <p:sldId id="532" r:id="rId17"/>
    <p:sldId id="566" r:id="rId18"/>
    <p:sldId id="567" r:id="rId19"/>
    <p:sldId id="579" r:id="rId20"/>
    <p:sldId id="580" r:id="rId21"/>
    <p:sldId id="570" r:id="rId22"/>
    <p:sldId id="571" r:id="rId23"/>
    <p:sldId id="582" r:id="rId24"/>
    <p:sldId id="583" r:id="rId25"/>
    <p:sldId id="584" r:id="rId26"/>
    <p:sldId id="572" r:id="rId27"/>
    <p:sldId id="585" r:id="rId28"/>
    <p:sldId id="586" r:id="rId29"/>
    <p:sldId id="587" r:id="rId30"/>
    <p:sldId id="588" r:id="rId31"/>
    <p:sldId id="589" r:id="rId32"/>
    <p:sldId id="590" r:id="rId33"/>
    <p:sldId id="592" r:id="rId34"/>
    <p:sldId id="593" r:id="rId35"/>
    <p:sldId id="594" r:id="rId36"/>
    <p:sldId id="595" r:id="rId37"/>
    <p:sldId id="264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206"/>
    <a:srgbClr val="AD2B26"/>
    <a:srgbClr val="49504F"/>
    <a:srgbClr val="B70006"/>
    <a:srgbClr val="FFFFE4"/>
    <a:srgbClr val="919191"/>
    <a:srgbClr val="333333"/>
    <a:srgbClr val="FFFFFF"/>
    <a:srgbClr val="D9D9D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5" autoAdjust="0"/>
    <p:restoredTop sz="91940" autoAdjust="0"/>
  </p:normalViewPr>
  <p:slideViewPr>
    <p:cSldViewPr snapToGrid="0">
      <p:cViewPr varScale="1">
        <p:scale>
          <a:sx n="79" d="100"/>
          <a:sy n="79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4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75BAB8F7-26C7-2345-A2F0-4C70E8EFA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EB0FE49-C86E-0B42-8C7E-921C60B5A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DFD10-C36A-A44C-AC52-E91D9A58CF7E}" type="datetimeFigureOut">
              <a:rPr kumimoji="1" lang="zh-CN" altLang="en-US" smtClean="0"/>
              <a:t>2021/2/25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E928822-8127-CD43-9156-5BB443851D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FC3EF7F-6078-7249-A167-F5C0687992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B397-CD8F-1C4C-97BB-ADF18DDD1C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265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7ACF5-0677-4CC5-89ED-AE83D3F5859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3F50-FC71-46DD-9BDC-11F985EF4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9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2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40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22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62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36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8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91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07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93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469F54-72BF-044A-89E7-CDAF75E94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44725"/>
            <a:ext cx="10541000" cy="1158875"/>
          </a:xfrm>
          <a:prstGeom prst="rect">
            <a:avLst/>
          </a:prstGeom>
        </p:spPr>
        <p:txBody>
          <a:bodyPr anchor="ctr"/>
          <a:lstStyle>
            <a:lvl1pPr>
              <a:defRPr sz="7200" b="0" i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主标题</a:t>
            </a:r>
          </a:p>
        </p:txBody>
      </p:sp>
      <p:sp>
        <p:nvSpPr>
          <p:cNvPr id="3" name="文本占位符 3">
            <a:extLst>
              <a:ext uri="{FF2B5EF4-FFF2-40B4-BE49-F238E27FC236}">
                <a16:creationId xmlns:a16="http://schemas.microsoft.com/office/drawing/2014/main" xmlns="" id="{FE68CD30-ECD6-A642-8C7F-BA42D1249D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454401"/>
            <a:ext cx="10540999" cy="63023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</a:lstStyle>
          <a:p>
            <a:pPr lvl="0"/>
            <a:r>
              <a:rPr kumimoji="1" lang="zh-CN" altLang="en-US" dirty="0"/>
              <a:t>副标题内容，如若没有可以删除</a:t>
            </a:r>
          </a:p>
        </p:txBody>
      </p:sp>
    </p:spTree>
    <p:extLst>
      <p:ext uri="{BB962C8B-B14F-4D97-AF65-F5344CB8AC3E}">
        <p14:creationId xmlns:p14="http://schemas.microsoft.com/office/powerpoint/2010/main" val="5887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（无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xmlns="" id="{0F12D90F-BB49-421D-A9D1-C25C2A378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940081"/>
            <a:ext cx="9845675" cy="4871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此为正文内容，字体不可改，阿里巴巴普惠体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947CB16-8D08-5242-A2E0-936DC1D43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29088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（数字符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xmlns="" id="{B678CE99-982F-E747-B6C5-B29DECDE3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" name="文本占位符 11">
            <a:extLst>
              <a:ext uri="{FF2B5EF4-FFF2-40B4-BE49-F238E27FC236}">
                <a16:creationId xmlns:a16="http://schemas.microsoft.com/office/drawing/2014/main" xmlns="" id="{88D105DB-24C1-B042-AF5E-89B957331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79" y="934933"/>
            <a:ext cx="10719120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+mj-lt"/>
              <a:buAutoNum type="arabicPeriod"/>
              <a:tabLst/>
              <a:def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20000" indent="-360000">
              <a:lnSpc>
                <a:spcPct val="150000"/>
              </a:lnSpc>
              <a:buFont typeface="+mj-lt"/>
              <a:buAutoNum type="arabicPeriod"/>
              <a:tabLst/>
              <a:defRPr lang="en-US" altLang="zh-CN" sz="1400" b="0" i="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+mj-ea"/>
              <a:buAutoNum type="circleNumDbPlain"/>
              <a:tabLst/>
              <a:defRPr lang="zh-CN" altLang="en-US" sz="1400" b="0" i="0" dirty="0"/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887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+项目编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" name="文本占位符 11">
            <a:extLst>
              <a:ext uri="{FF2B5EF4-FFF2-40B4-BE49-F238E27FC236}">
                <a16:creationId xmlns:a16="http://schemas.microsoft.com/office/drawing/2014/main" xmlns="" id="{9C0915B4-3DAF-C444-883E-818CAE39A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945093"/>
            <a:ext cx="10748057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zh-CN" altLang="en-US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buFont typeface="Wingdings" pitchFamily="2" charset="2"/>
              <a:buChar char="l"/>
              <a:tabLst/>
              <a:defRPr lang="zh-CN" altLang="en-US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</a:lstStyle>
          <a:p>
            <a:pPr lvl="0"/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163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由发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118248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案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xmlns="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xmlns="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xmlns="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案例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xmlns="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案例标题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xmlns="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此为案例内容，字体不可改，阿里巴巴普惠体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280633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xmlns="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xmlns="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xmlns="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步骤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xmlns="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步骤标题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xmlns="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此为案例内容，字体不可改，阿里巴巴普惠体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245584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xmlns="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xmlns="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xmlns="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练习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xmlns="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练习标题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xmlns="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此为练习内容，字体不可改，阿里巴巴普惠体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1414583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六边形 27">
            <a:extLst>
              <a:ext uri="{FF2B5EF4-FFF2-40B4-BE49-F238E27FC236}">
                <a16:creationId xmlns:a16="http://schemas.microsoft.com/office/drawing/2014/main" xmlns="" id="{380B9059-6AA7-9E4F-BC56-F30289A262EA}"/>
              </a:ext>
            </a:extLst>
          </p:cNvPr>
          <p:cNvSpPr/>
          <p:nvPr userDrawn="1"/>
        </p:nvSpPr>
        <p:spPr>
          <a:xfrm rot="5400000">
            <a:off x="941355" y="3612018"/>
            <a:ext cx="1225219" cy="1056223"/>
          </a:xfrm>
          <a:prstGeom prst="hexagon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六边形 22">
            <a:extLst>
              <a:ext uri="{FF2B5EF4-FFF2-40B4-BE49-F238E27FC236}">
                <a16:creationId xmlns:a16="http://schemas.microsoft.com/office/drawing/2014/main" xmlns="" id="{D71D36F9-1B1C-094A-A062-19A46A7AB388}"/>
              </a:ext>
            </a:extLst>
          </p:cNvPr>
          <p:cNvSpPr/>
          <p:nvPr userDrawn="1"/>
        </p:nvSpPr>
        <p:spPr>
          <a:xfrm rot="5400000">
            <a:off x="1484022" y="2632538"/>
            <a:ext cx="1944550" cy="1676336"/>
          </a:xfrm>
          <a:prstGeom prst="hexagon">
            <a:avLst/>
          </a:prstGeom>
          <a:solidFill>
            <a:schemeClr val="bg1"/>
          </a:solidFill>
          <a:ln w="11430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占位符 3">
            <a:extLst>
              <a:ext uri="{FF2B5EF4-FFF2-40B4-BE49-F238E27FC236}">
                <a16:creationId xmlns:a16="http://schemas.microsoft.com/office/drawing/2014/main" xmlns="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36556"/>
            <a:ext cx="5760538" cy="4710244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7" name="标题占位符 1">
            <a:extLst>
              <a:ext uri="{FF2B5EF4-FFF2-40B4-BE49-F238E27FC236}">
                <a16:creationId xmlns:a16="http://schemas.microsoft.com/office/drawing/2014/main" xmlns="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5420" y="2987770"/>
            <a:ext cx="1567542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4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思考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xmlns="" id="{493FA365-EB18-4C49-B470-79A013EED4C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24" name="六边形 23">
            <a:extLst>
              <a:ext uri="{FF2B5EF4-FFF2-40B4-BE49-F238E27FC236}">
                <a16:creationId xmlns:a16="http://schemas.microsoft.com/office/drawing/2014/main" xmlns="" id="{745B08E3-3066-3844-87E9-46D7426765C6}"/>
              </a:ext>
            </a:extLst>
          </p:cNvPr>
          <p:cNvSpPr/>
          <p:nvPr userDrawn="1"/>
        </p:nvSpPr>
        <p:spPr>
          <a:xfrm rot="5400000">
            <a:off x="3294074" y="2254203"/>
            <a:ext cx="566610" cy="488457"/>
          </a:xfrm>
          <a:prstGeom prst="hexagon">
            <a:avLst/>
          </a:prstGeom>
          <a:solidFill>
            <a:srgbClr val="AD2B2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六边形 24">
            <a:extLst>
              <a:ext uri="{FF2B5EF4-FFF2-40B4-BE49-F238E27FC236}">
                <a16:creationId xmlns:a16="http://schemas.microsoft.com/office/drawing/2014/main" xmlns="" id="{B7A42CA5-7885-7642-B20D-B92B35099CBC}"/>
              </a:ext>
            </a:extLst>
          </p:cNvPr>
          <p:cNvSpPr/>
          <p:nvPr userDrawn="1"/>
        </p:nvSpPr>
        <p:spPr>
          <a:xfrm rot="5400000">
            <a:off x="1198356" y="4231536"/>
            <a:ext cx="298934" cy="257702"/>
          </a:xfrm>
          <a:prstGeom prst="hexagon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六边形 25">
            <a:extLst>
              <a:ext uri="{FF2B5EF4-FFF2-40B4-BE49-F238E27FC236}">
                <a16:creationId xmlns:a16="http://schemas.microsoft.com/office/drawing/2014/main" xmlns="" id="{DE7B2235-1C6B-6B44-BC4F-1EC9BD8B9D8D}"/>
              </a:ext>
            </a:extLst>
          </p:cNvPr>
          <p:cNvSpPr/>
          <p:nvPr userDrawn="1"/>
        </p:nvSpPr>
        <p:spPr>
          <a:xfrm rot="5400000">
            <a:off x="3642476" y="4490365"/>
            <a:ext cx="566612" cy="488459"/>
          </a:xfrm>
          <a:prstGeom prst="hexagon">
            <a:avLst/>
          </a:prstGeom>
          <a:noFill/>
          <a:ln w="1905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六边形 29">
            <a:extLst>
              <a:ext uri="{FF2B5EF4-FFF2-40B4-BE49-F238E27FC236}">
                <a16:creationId xmlns:a16="http://schemas.microsoft.com/office/drawing/2014/main" xmlns="" id="{5BF818FD-51C6-E54A-9D53-783E1313F19E}"/>
              </a:ext>
            </a:extLst>
          </p:cNvPr>
          <p:cNvSpPr/>
          <p:nvPr userDrawn="1"/>
        </p:nvSpPr>
        <p:spPr>
          <a:xfrm rot="5400000">
            <a:off x="1190641" y="1820150"/>
            <a:ext cx="854974" cy="737047"/>
          </a:xfrm>
          <a:prstGeom prst="hexagon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总结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xmlns="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63040"/>
            <a:ext cx="5760538" cy="451104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xmlns="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889250"/>
            <a:ext cx="5105400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>
              <a:defRPr/>
            </a:pPr>
            <a:r>
              <a:rPr lang="zh-CN" altLang="en-US" sz="4800" kern="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总结</a:t>
            </a:r>
            <a:endParaRPr lang="zh-TW" altLang="zh-CN" sz="4800" kern="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710880" y="1928702"/>
            <a:ext cx="3587349" cy="3036721"/>
            <a:chOff x="864135" y="2246295"/>
            <a:chExt cx="3587349" cy="3036721"/>
          </a:xfrm>
        </p:grpSpPr>
        <p:sp>
          <p:nvSpPr>
            <p:cNvPr id="12" name="椭圆 11"/>
            <p:cNvSpPr/>
            <p:nvPr userDrawn="1"/>
          </p:nvSpPr>
          <p:spPr>
            <a:xfrm>
              <a:off x="1348310" y="4694927"/>
              <a:ext cx="588089" cy="588089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/>
          </p:nvSpPr>
          <p:spPr>
            <a:xfrm>
              <a:off x="2962055" y="4101828"/>
              <a:ext cx="926888" cy="926888"/>
            </a:xfrm>
            <a:prstGeom prst="ellipse">
              <a:avLst/>
            </a:prstGeom>
            <a:solidFill>
              <a:srgbClr val="515151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2860808" y="2695667"/>
              <a:ext cx="1590676" cy="1590676"/>
            </a:xfrm>
            <a:prstGeom prst="ellipse">
              <a:avLst/>
            </a:prstGeom>
            <a:noFill/>
            <a:ln w="12700">
              <a:solidFill>
                <a:srgbClr val="51515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1642355" y="2871191"/>
              <a:ext cx="1924945" cy="1895739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864135" y="2246295"/>
              <a:ext cx="804338" cy="804338"/>
            </a:xfrm>
            <a:prstGeom prst="ellipse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3257550" y="2352674"/>
              <a:ext cx="314325" cy="314325"/>
            </a:xfrm>
            <a:prstGeom prst="ellipse">
              <a:avLst/>
            </a:prstGeom>
            <a:solidFill>
              <a:srgbClr val="49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标题占位符 1">
              <a:extLst>
                <a:ext uri="{FF2B5EF4-FFF2-40B4-BE49-F238E27FC236}">
                  <a16:creationId xmlns:a16="http://schemas.microsoft.com/office/drawing/2014/main" xmlns="" id="{EBBF2F2F-D96E-4638-A53F-CD7237FF5C1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822066" y="3328761"/>
              <a:ext cx="1567542" cy="10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5pPr>
              <a:lvl6pPr marL="3429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6pPr>
              <a:lvl7pPr marL="685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7pPr>
              <a:lvl8pPr marL="10287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8pPr>
              <a:lvl9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9pPr>
            </a:lstStyle>
            <a:p>
              <a:pPr algn="ctr"/>
              <a:r>
                <a:rPr lang="zh-CN" altLang="en-US" sz="4000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总结</a:t>
              </a:r>
            </a:p>
          </p:txBody>
        </p:sp>
      </p:grpSp>
      <p:sp>
        <p:nvSpPr>
          <p:cNvPr id="21" name="标题 1">
            <a:extLst>
              <a:ext uri="{FF2B5EF4-FFF2-40B4-BE49-F238E27FC236}">
                <a16:creationId xmlns:a16="http://schemas.microsoft.com/office/drawing/2014/main" xmlns="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4170094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xmlns="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63040"/>
            <a:ext cx="5760538" cy="451104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xmlns="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889250"/>
            <a:ext cx="5105400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>
              <a:defRPr/>
            </a:pPr>
            <a:r>
              <a:rPr lang="zh-CN" altLang="en-US" sz="4800" kern="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总结</a:t>
            </a:r>
            <a:endParaRPr lang="zh-TW" altLang="zh-CN" sz="4800" kern="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xmlns="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15" name="泪珠形 14">
            <a:extLst>
              <a:ext uri="{FF2B5EF4-FFF2-40B4-BE49-F238E27FC236}">
                <a16:creationId xmlns:a16="http://schemas.microsoft.com/office/drawing/2014/main" xmlns="" id="{0EFAFC56-5B16-1644-BDCA-117D21E2806E}"/>
              </a:ext>
            </a:extLst>
          </p:cNvPr>
          <p:cNvSpPr/>
          <p:nvPr userDrawn="1"/>
        </p:nvSpPr>
        <p:spPr>
          <a:xfrm>
            <a:off x="1013943" y="3264492"/>
            <a:ext cx="1399001" cy="1399001"/>
          </a:xfrm>
          <a:prstGeom prst="teardrop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0" name="泪珠形 19">
            <a:extLst>
              <a:ext uri="{FF2B5EF4-FFF2-40B4-BE49-F238E27FC236}">
                <a16:creationId xmlns:a16="http://schemas.microsoft.com/office/drawing/2014/main" xmlns="" id="{02C17FF1-E140-B64F-AF1C-FE17A937E731}"/>
              </a:ext>
            </a:extLst>
          </p:cNvPr>
          <p:cNvSpPr/>
          <p:nvPr userDrawn="1"/>
        </p:nvSpPr>
        <p:spPr>
          <a:xfrm>
            <a:off x="1645363" y="2434299"/>
            <a:ext cx="2017950" cy="2017950"/>
          </a:xfrm>
          <a:prstGeom prst="teardrop">
            <a:avLst/>
          </a:prstGeom>
          <a:solidFill>
            <a:schemeClr val="bg1"/>
          </a:solidFill>
          <a:ln w="114300">
            <a:solidFill>
              <a:srgbClr val="B60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2" name="标题占位符 1">
            <a:extLst>
              <a:ext uri="{FF2B5EF4-FFF2-40B4-BE49-F238E27FC236}">
                <a16:creationId xmlns:a16="http://schemas.microsoft.com/office/drawing/2014/main" xmlns="" id="{F639FB5D-6047-3448-A319-F4FD2BA72B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38193" y="2679748"/>
            <a:ext cx="1567542" cy="154657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思路</a:t>
            </a:r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3" name="泪珠形 22">
            <a:extLst>
              <a:ext uri="{FF2B5EF4-FFF2-40B4-BE49-F238E27FC236}">
                <a16:creationId xmlns:a16="http://schemas.microsoft.com/office/drawing/2014/main" xmlns="" id="{0C1BFADD-1066-B04B-BD99-C7E20F0FA73E}"/>
              </a:ext>
            </a:extLst>
          </p:cNvPr>
          <p:cNvSpPr/>
          <p:nvPr userDrawn="1"/>
        </p:nvSpPr>
        <p:spPr>
          <a:xfrm>
            <a:off x="3663313" y="4089233"/>
            <a:ext cx="439924" cy="439924"/>
          </a:xfrm>
          <a:prstGeom prst="teardrop">
            <a:avLst/>
          </a:prstGeom>
          <a:solidFill>
            <a:srgbClr val="51515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4" name="泪珠形 23">
            <a:extLst>
              <a:ext uri="{FF2B5EF4-FFF2-40B4-BE49-F238E27FC236}">
                <a16:creationId xmlns:a16="http://schemas.microsoft.com/office/drawing/2014/main" xmlns="" id="{20149FF9-71F5-FB43-A7A0-BB0C90CB4486}"/>
              </a:ext>
            </a:extLst>
          </p:cNvPr>
          <p:cNvSpPr/>
          <p:nvPr userDrawn="1"/>
        </p:nvSpPr>
        <p:spPr>
          <a:xfrm>
            <a:off x="2152487" y="2051117"/>
            <a:ext cx="260457" cy="260457"/>
          </a:xfrm>
          <a:prstGeom prst="teardrop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泪珠形 24">
            <a:extLst>
              <a:ext uri="{FF2B5EF4-FFF2-40B4-BE49-F238E27FC236}">
                <a16:creationId xmlns:a16="http://schemas.microsoft.com/office/drawing/2014/main" xmlns="" id="{098F3E8C-7A22-A34B-817A-438DDA0CAC1C}"/>
              </a:ext>
            </a:extLst>
          </p:cNvPr>
          <p:cNvSpPr/>
          <p:nvPr userDrawn="1"/>
        </p:nvSpPr>
        <p:spPr>
          <a:xfrm>
            <a:off x="844996" y="3381144"/>
            <a:ext cx="562210" cy="562210"/>
          </a:xfrm>
          <a:prstGeom prst="teardrop">
            <a:avLst/>
          </a:prstGeom>
          <a:noFill/>
          <a:ln w="12700">
            <a:solidFill>
              <a:srgbClr val="DE001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68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81B62E64-63F1-3949-8E18-11A80E8D9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9358" y="1006475"/>
            <a:ext cx="5973761" cy="4256405"/>
          </a:xfrm>
          <a:prstGeom prst="rect">
            <a:avLst/>
          </a:prstGeom>
        </p:spPr>
        <p:txBody>
          <a:bodyPr anchor="ctr"/>
          <a:lstStyle>
            <a:lvl1pPr marL="457189" marR="0" indent="-457189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根据实际内容可调整文字高低的位置</a:t>
            </a:r>
            <a:endParaRPr kumimoji="1" lang="en-US" altLang="zh-CN" dirty="0"/>
          </a:p>
          <a:p>
            <a:pPr marL="457189" marR="0" lvl="0" indent="-457189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1" lang="zh-CN" altLang="en-US" dirty="0"/>
              <a:t>此内容上下居中对齐，可根据实际情况微调位置和字体大小</a:t>
            </a:r>
          </a:p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694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今日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4AB6E3BD-F819-724D-9482-568CE7A3A1F8}"/>
              </a:ext>
            </a:extLst>
          </p:cNvPr>
          <p:cNvSpPr/>
          <p:nvPr userDrawn="1"/>
        </p:nvSpPr>
        <p:spPr>
          <a:xfrm rot="2700000">
            <a:off x="3564412" y="3089727"/>
            <a:ext cx="936368" cy="93636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19BD6F73-BC4E-714F-81EB-5276C9B1460A}"/>
              </a:ext>
            </a:extLst>
          </p:cNvPr>
          <p:cNvSpPr/>
          <p:nvPr userDrawn="1"/>
        </p:nvSpPr>
        <p:spPr>
          <a:xfrm rot="2700000">
            <a:off x="3711024" y="4032814"/>
            <a:ext cx="643144" cy="643144"/>
          </a:xfrm>
          <a:prstGeom prst="rect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93788A09-8D86-D048-B1A9-A02E86D4E252}"/>
              </a:ext>
            </a:extLst>
          </p:cNvPr>
          <p:cNvSpPr/>
          <p:nvPr userDrawn="1"/>
        </p:nvSpPr>
        <p:spPr>
          <a:xfrm rot="2700000">
            <a:off x="1595908" y="2140629"/>
            <a:ext cx="219635" cy="219635"/>
          </a:xfrm>
          <a:prstGeom prst="rect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B9328185-789E-DD42-AA27-851035E2E6BA}"/>
              </a:ext>
            </a:extLst>
          </p:cNvPr>
          <p:cNvSpPr/>
          <p:nvPr userDrawn="1"/>
        </p:nvSpPr>
        <p:spPr>
          <a:xfrm rot="2700000">
            <a:off x="1559312" y="4247863"/>
            <a:ext cx="494750" cy="494750"/>
          </a:xfrm>
          <a:prstGeom prst="rect">
            <a:avLst/>
          </a:prstGeom>
          <a:solidFill>
            <a:srgbClr val="51515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5F2080FE-05C6-2340-B7D7-FCDE4D780420}"/>
              </a:ext>
            </a:extLst>
          </p:cNvPr>
          <p:cNvSpPr/>
          <p:nvPr userDrawn="1"/>
        </p:nvSpPr>
        <p:spPr>
          <a:xfrm rot="2700000">
            <a:off x="986540" y="2161712"/>
            <a:ext cx="361655" cy="361655"/>
          </a:xfrm>
          <a:prstGeom prst="rect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990C36A6-06C1-0647-8725-306AE7D5DB42}"/>
              </a:ext>
            </a:extLst>
          </p:cNvPr>
          <p:cNvSpPr/>
          <p:nvPr userDrawn="1"/>
        </p:nvSpPr>
        <p:spPr>
          <a:xfrm rot="2700000">
            <a:off x="1815645" y="2537749"/>
            <a:ext cx="1828800" cy="1828800"/>
          </a:xfrm>
          <a:prstGeom prst="rect">
            <a:avLst/>
          </a:prstGeom>
          <a:solidFill>
            <a:schemeClr val="bg1"/>
          </a:solidFill>
          <a:ln w="11430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xmlns="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371600"/>
            <a:ext cx="5760538" cy="46736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xmlns="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3" name="标题占位符 1">
            <a:extLst>
              <a:ext uri="{FF2B5EF4-FFF2-40B4-BE49-F238E27FC236}">
                <a16:creationId xmlns:a16="http://schemas.microsoft.com/office/drawing/2014/main" xmlns="" id="{C9A22D05-8FDB-7546-BB47-01F708903C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38193" y="2679748"/>
            <a:ext cx="1567542" cy="154657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今日</a:t>
            </a:r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ctr"/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作业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9C7A4DAB-DC8A-9A43-A443-C9AE1D1E2698}"/>
              </a:ext>
            </a:extLst>
          </p:cNvPr>
          <p:cNvSpPr/>
          <p:nvPr userDrawn="1"/>
        </p:nvSpPr>
        <p:spPr>
          <a:xfrm rot="2700000">
            <a:off x="4273426" y="2466440"/>
            <a:ext cx="263657" cy="263657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92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15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81B62E64-63F1-3949-8E18-11A80E8D9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6958" y="1087755"/>
            <a:ext cx="6298881" cy="485584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根据实际内容可调整文字高低的位置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此内容上下居中对齐，可根据实际情况微调位置和字体大小</a:t>
            </a:r>
          </a:p>
        </p:txBody>
      </p:sp>
    </p:spTree>
    <p:extLst>
      <p:ext uri="{BB962C8B-B14F-4D97-AF65-F5344CB8AC3E}">
        <p14:creationId xmlns:p14="http://schemas.microsoft.com/office/powerpoint/2010/main" val="219625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版式（一级+二级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239209-2A8D-D940-8FA0-61988543E4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040" y="2398078"/>
            <a:ext cx="6725920" cy="5483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标题，右侧章节自行设置，如</a:t>
            </a:r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xmlns="" id="{CA56E57C-1F68-E948-87DC-0FF15A8C7DE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273040" y="3069272"/>
            <a:ext cx="5466080" cy="203104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>
              <a:buNone/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  <a:lvl4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4pPr>
            <a:lvl5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5pPr>
          </a:lstStyle>
          <a:p>
            <a:pPr lvl="0"/>
            <a:r>
              <a:rPr kumimoji="1" lang="zh-CN" altLang="en-US" dirty="0"/>
              <a:t>输入具体主讲内容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可根据标题数量调整字体大小</a:t>
            </a:r>
          </a:p>
        </p:txBody>
      </p:sp>
      <p:sp>
        <p:nvSpPr>
          <p:cNvPr id="17" name="文本占位符 13">
            <a:extLst>
              <a:ext uri="{FF2B5EF4-FFF2-40B4-BE49-F238E27FC236}">
                <a16:creationId xmlns:a16="http://schemas.microsoft.com/office/drawing/2014/main" xmlns="" id="{01590D97-7CA9-B247-806A-885950A78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1755" y="2468880"/>
            <a:ext cx="1127125" cy="114808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i="0">
                <a:solidFill>
                  <a:srgbClr val="FFFFFF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kumimoji="1" lang="zh-CN" altLang="en-US" dirty="0"/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19876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版式（一级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xmlns="" id="{ED1003EB-0D97-5849-AC50-BFB3EDAA3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400" y="2766218"/>
            <a:ext cx="6654800" cy="1325563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章节标题，右侧章节数字需自行设置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xmlns="" id="{0C8E5D29-3E75-FC46-80C9-2080D9268E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1755" y="2468880"/>
            <a:ext cx="1127125" cy="114808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i="0">
                <a:solidFill>
                  <a:srgbClr val="FFFFFF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kumimoji="1" lang="zh-CN" altLang="en-US" dirty="0"/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331533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无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6C2551-88ED-4239-96A2-7F3C49A20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xmlns="" id="{1BE760B7-955D-46DB-9CF6-0F5E75ACE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69880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xmlns="" id="{0F12D90F-BB49-421D-A9D1-C25C2A378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1656000"/>
            <a:ext cx="1069880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此为正文内容，字体不可改，阿里巴巴普惠体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1888985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项目符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1">
            <a:extLst>
              <a:ext uri="{FF2B5EF4-FFF2-40B4-BE49-F238E27FC236}">
                <a16:creationId xmlns:a16="http://schemas.microsoft.com/office/drawing/2014/main" xmlns="" id="{052D8D2A-DC76-4246-B7A3-897EC5980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1" y="1646133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lnSpc>
                <a:spcPct val="150000"/>
              </a:lnSpc>
              <a:buFont typeface="Wingdings" pitchFamily="2" charset="2"/>
              <a:buChar char="l"/>
              <a:tabLst/>
              <a:defRPr lang="en-US" altLang="zh-CN" sz="1400" b="0" i="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 lang="zh-CN" altLang="en-US" sz="1400" b="0" i="0" dirty="0"/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49FCFB1A-E1EE-3245-9778-ABB7ACB14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4418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9">
            <a:extLst>
              <a:ext uri="{FF2B5EF4-FFF2-40B4-BE49-F238E27FC236}">
                <a16:creationId xmlns:a16="http://schemas.microsoft.com/office/drawing/2014/main" xmlns="" id="{2DD40269-A2A6-814E-991D-1DBB12873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749599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16399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数字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1">
            <a:extLst>
              <a:ext uri="{FF2B5EF4-FFF2-40B4-BE49-F238E27FC236}">
                <a16:creationId xmlns:a16="http://schemas.microsoft.com/office/drawing/2014/main" xmlns="" id="{052D8D2A-DC76-4246-B7A3-897EC5980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79" y="1646133"/>
            <a:ext cx="10719120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+mj-lt"/>
              <a:buAutoNum type="arabicPeriod"/>
              <a:tabLst/>
              <a:def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20000" indent="-360000">
              <a:lnSpc>
                <a:spcPct val="150000"/>
              </a:lnSpc>
              <a:buFont typeface="+mj-lt"/>
              <a:buAutoNum type="arabicPeriod"/>
              <a:tabLst/>
              <a:defRPr lang="en-US" altLang="zh-CN" sz="1400" b="0" i="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+mj-ea"/>
              <a:buAutoNum type="circleNumDbPlain"/>
              <a:tabLst/>
              <a:defRPr lang="zh-CN" altLang="en-US" sz="1400" b="0" i="0" dirty="0"/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64C54839-92D5-0E4E-B9C2-203FF53C3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9">
            <a:extLst>
              <a:ext uri="{FF2B5EF4-FFF2-40B4-BE49-F238E27FC236}">
                <a16:creationId xmlns:a16="http://schemas.microsoft.com/office/drawing/2014/main" xmlns="" id="{E5CC542A-FF04-5243-BA82-1AC7B0A112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1" y="940081"/>
            <a:ext cx="1071912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1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286276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E4D92416-D30F-8049-AD27-C955EC07F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5" name="文本占位符 9">
            <a:extLst>
              <a:ext uri="{FF2B5EF4-FFF2-40B4-BE49-F238E27FC236}">
                <a16:creationId xmlns:a16="http://schemas.microsoft.com/office/drawing/2014/main" xmlns="" id="{FB933948-E99B-AD48-8B41-DEA66BC8FB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748056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1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11">
            <a:extLst>
              <a:ext uri="{FF2B5EF4-FFF2-40B4-BE49-F238E27FC236}">
                <a16:creationId xmlns:a16="http://schemas.microsoft.com/office/drawing/2014/main" xmlns="" id="{D8BA1B0F-468D-0446-AB7E-B23A83414D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1646133"/>
            <a:ext cx="10748057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zh-CN" altLang="en-US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buFont typeface="Wingdings" pitchFamily="2" charset="2"/>
              <a:buChar char="l"/>
              <a:tabLst/>
              <a:defRPr lang="zh-CN" altLang="en-US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</a:lstStyle>
          <a:p>
            <a:pPr lvl="0"/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74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359BD9D-8F8C-A44C-91CC-CA8F5146AA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7" y="5726430"/>
            <a:ext cx="2748647" cy="448662"/>
          </a:xfrm>
          <a:prstGeom prst="rect">
            <a:avLst/>
          </a:prstGeom>
        </p:spPr>
      </p:pic>
      <p:sp>
        <p:nvSpPr>
          <p:cNvPr id="30" name="六边形 29">
            <a:extLst>
              <a:ext uri="{FF2B5EF4-FFF2-40B4-BE49-F238E27FC236}">
                <a16:creationId xmlns:a16="http://schemas.microsoft.com/office/drawing/2014/main" xmlns="" id="{6F51DA0D-EA98-B14B-A35B-7EDF8DBC5804}"/>
              </a:ext>
            </a:extLst>
          </p:cNvPr>
          <p:cNvSpPr/>
          <p:nvPr userDrawn="1"/>
        </p:nvSpPr>
        <p:spPr>
          <a:xfrm rot="5400000">
            <a:off x="8672366" y="-244234"/>
            <a:ext cx="1034350" cy="1136649"/>
          </a:xfrm>
          <a:custGeom>
            <a:avLst/>
            <a:gdLst>
              <a:gd name="connsiteX0" fmla="*/ 0 w 1318512"/>
              <a:gd name="connsiteY0" fmla="*/ 568325 h 1136649"/>
              <a:gd name="connsiteX1" fmla="*/ 284162 w 1318512"/>
              <a:gd name="connsiteY1" fmla="*/ 0 h 1136649"/>
              <a:gd name="connsiteX2" fmla="*/ 1034350 w 1318512"/>
              <a:gd name="connsiteY2" fmla="*/ 0 h 1136649"/>
              <a:gd name="connsiteX3" fmla="*/ 1318512 w 1318512"/>
              <a:gd name="connsiteY3" fmla="*/ 568325 h 1136649"/>
              <a:gd name="connsiteX4" fmla="*/ 1034350 w 1318512"/>
              <a:gd name="connsiteY4" fmla="*/ 1136649 h 1136649"/>
              <a:gd name="connsiteX5" fmla="*/ 284162 w 1318512"/>
              <a:gd name="connsiteY5" fmla="*/ 1136649 h 1136649"/>
              <a:gd name="connsiteX6" fmla="*/ 0 w 1318512"/>
              <a:gd name="connsiteY6" fmla="*/ 568325 h 1136649"/>
              <a:gd name="connsiteX0" fmla="*/ 0 w 1034350"/>
              <a:gd name="connsiteY0" fmla="*/ 1136649 h 1136649"/>
              <a:gd name="connsiteX1" fmla="*/ 0 w 1034350"/>
              <a:gd name="connsiteY1" fmla="*/ 0 h 1136649"/>
              <a:gd name="connsiteX2" fmla="*/ 750188 w 1034350"/>
              <a:gd name="connsiteY2" fmla="*/ 0 h 1136649"/>
              <a:gd name="connsiteX3" fmla="*/ 1034350 w 1034350"/>
              <a:gd name="connsiteY3" fmla="*/ 568325 h 1136649"/>
              <a:gd name="connsiteX4" fmla="*/ 750188 w 1034350"/>
              <a:gd name="connsiteY4" fmla="*/ 1136649 h 1136649"/>
              <a:gd name="connsiteX5" fmla="*/ 0 w 1034350"/>
              <a:gd name="connsiteY5" fmla="*/ 1136649 h 113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0" h="1136649">
                <a:moveTo>
                  <a:pt x="0" y="1136649"/>
                </a:moveTo>
                <a:lnTo>
                  <a:pt x="0" y="0"/>
                </a:lnTo>
                <a:lnTo>
                  <a:pt x="750188" y="0"/>
                </a:lnTo>
                <a:lnTo>
                  <a:pt x="1034350" y="568325"/>
                </a:lnTo>
                <a:lnTo>
                  <a:pt x="750188" y="1136649"/>
                </a:lnTo>
                <a:lnTo>
                  <a:pt x="0" y="1136649"/>
                </a:lnTo>
                <a:close/>
              </a:path>
            </a:pathLst>
          </a:cu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六边形 30">
            <a:extLst>
              <a:ext uri="{FF2B5EF4-FFF2-40B4-BE49-F238E27FC236}">
                <a16:creationId xmlns:a16="http://schemas.microsoft.com/office/drawing/2014/main" xmlns="" id="{B0F52978-FC9E-FC46-A244-4605B31E7CC6}"/>
              </a:ext>
            </a:extLst>
          </p:cNvPr>
          <p:cNvSpPr/>
          <p:nvPr userDrawn="1"/>
        </p:nvSpPr>
        <p:spPr>
          <a:xfrm rot="5400000">
            <a:off x="9521078" y="753888"/>
            <a:ext cx="523072" cy="450925"/>
          </a:xfrm>
          <a:prstGeom prst="hexagon">
            <a:avLst/>
          </a:prstGeom>
          <a:solidFill>
            <a:srgbClr val="49504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六边形 31">
            <a:extLst>
              <a:ext uri="{FF2B5EF4-FFF2-40B4-BE49-F238E27FC236}">
                <a16:creationId xmlns:a16="http://schemas.microsoft.com/office/drawing/2014/main" xmlns="" id="{6677D3A6-DA28-9444-815A-4524D9FED995}"/>
              </a:ext>
            </a:extLst>
          </p:cNvPr>
          <p:cNvSpPr/>
          <p:nvPr userDrawn="1"/>
        </p:nvSpPr>
        <p:spPr>
          <a:xfrm rot="5400000">
            <a:off x="8027944" y="996957"/>
            <a:ext cx="523072" cy="450925"/>
          </a:xfrm>
          <a:prstGeom prst="hexag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六边形 32">
            <a:extLst>
              <a:ext uri="{FF2B5EF4-FFF2-40B4-BE49-F238E27FC236}">
                <a16:creationId xmlns:a16="http://schemas.microsoft.com/office/drawing/2014/main" xmlns="" id="{B3967B50-7DD6-B247-97B6-4844195F68D5}"/>
              </a:ext>
            </a:extLst>
          </p:cNvPr>
          <p:cNvSpPr/>
          <p:nvPr userDrawn="1"/>
        </p:nvSpPr>
        <p:spPr>
          <a:xfrm rot="5400000">
            <a:off x="10287577" y="140894"/>
            <a:ext cx="196767" cy="169627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六边形 33">
            <a:extLst>
              <a:ext uri="{FF2B5EF4-FFF2-40B4-BE49-F238E27FC236}">
                <a16:creationId xmlns:a16="http://schemas.microsoft.com/office/drawing/2014/main" xmlns="" id="{4C290A33-8D65-DC47-BE12-79B4B22A299D}"/>
              </a:ext>
            </a:extLst>
          </p:cNvPr>
          <p:cNvSpPr/>
          <p:nvPr userDrawn="1"/>
        </p:nvSpPr>
        <p:spPr>
          <a:xfrm rot="5400000">
            <a:off x="3684719" y="893697"/>
            <a:ext cx="886529" cy="764250"/>
          </a:xfrm>
          <a:prstGeom prst="hexagon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六边形 34">
            <a:extLst>
              <a:ext uri="{FF2B5EF4-FFF2-40B4-BE49-F238E27FC236}">
                <a16:creationId xmlns:a16="http://schemas.microsoft.com/office/drawing/2014/main" xmlns="" id="{E0867641-ABCE-C84A-84A4-696E52E6543B}"/>
              </a:ext>
            </a:extLst>
          </p:cNvPr>
          <p:cNvSpPr/>
          <p:nvPr userDrawn="1"/>
        </p:nvSpPr>
        <p:spPr>
          <a:xfrm rot="5400000">
            <a:off x="11266257" y="1225116"/>
            <a:ext cx="206955" cy="178410"/>
          </a:xfrm>
          <a:prstGeom prst="hexagon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六边形 35">
            <a:extLst>
              <a:ext uri="{FF2B5EF4-FFF2-40B4-BE49-F238E27FC236}">
                <a16:creationId xmlns:a16="http://schemas.microsoft.com/office/drawing/2014/main" xmlns="" id="{3DC81806-A479-FD47-B1B6-A77189F32D48}"/>
              </a:ext>
            </a:extLst>
          </p:cNvPr>
          <p:cNvSpPr/>
          <p:nvPr userDrawn="1"/>
        </p:nvSpPr>
        <p:spPr>
          <a:xfrm rot="5400000">
            <a:off x="918490" y="676500"/>
            <a:ext cx="206955" cy="178410"/>
          </a:xfrm>
          <a:prstGeom prst="hexagon">
            <a:avLst/>
          </a:prstGeom>
          <a:solidFill>
            <a:srgbClr val="AD2B2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六边形 36">
            <a:extLst>
              <a:ext uri="{FF2B5EF4-FFF2-40B4-BE49-F238E27FC236}">
                <a16:creationId xmlns:a16="http://schemas.microsoft.com/office/drawing/2014/main" xmlns="" id="{D15987B7-89CB-8549-AEE5-ADD4AED257B7}"/>
              </a:ext>
            </a:extLst>
          </p:cNvPr>
          <p:cNvSpPr/>
          <p:nvPr userDrawn="1"/>
        </p:nvSpPr>
        <p:spPr>
          <a:xfrm rot="5400000">
            <a:off x="4564916" y="775592"/>
            <a:ext cx="369001" cy="318105"/>
          </a:xfrm>
          <a:prstGeom prst="hexagon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xmlns="" id="{382A540C-45FC-EB45-96D5-1EA0511DAF21}"/>
              </a:ext>
            </a:extLst>
          </p:cNvPr>
          <p:cNvCxnSpPr>
            <a:cxnSpLocks/>
          </p:cNvCxnSpPr>
          <p:nvPr userDrawn="1"/>
        </p:nvCxnSpPr>
        <p:spPr>
          <a:xfrm>
            <a:off x="9997213" y="1131213"/>
            <a:ext cx="647089" cy="3966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xmlns="" id="{28569DD6-18D5-5D45-BC4E-E4C2727B945C}"/>
              </a:ext>
            </a:extLst>
          </p:cNvPr>
          <p:cNvCxnSpPr>
            <a:cxnSpLocks/>
          </p:cNvCxnSpPr>
          <p:nvPr userDrawn="1"/>
        </p:nvCxnSpPr>
        <p:spPr>
          <a:xfrm>
            <a:off x="3898416" y="466240"/>
            <a:ext cx="691948" cy="3663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6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2" name="矩形 22">
            <a:extLst>
              <a:ext uri="{FF2B5EF4-FFF2-40B4-BE49-F238E27FC236}">
                <a16:creationId xmlns:a16="http://schemas.microsoft.com/office/drawing/2014/main" xmlns="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 dirty="0">
              <a:latin typeface="Segoe UI" pitchFamily="34" charset="0"/>
              <a:ea typeface="微软雅黑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3A7F5CA1-11F4-B94D-84AE-F6E3E12DEC4D}"/>
              </a:ext>
            </a:extLst>
          </p:cNvPr>
          <p:cNvGrpSpPr/>
          <p:nvPr userDrawn="1"/>
        </p:nvGrpSpPr>
        <p:grpSpPr>
          <a:xfrm>
            <a:off x="2126595" y="2260317"/>
            <a:ext cx="2280944" cy="1168683"/>
            <a:chOff x="1984355" y="1223746"/>
            <a:chExt cx="2280944" cy="116868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DB73C1A2-926E-3849-92AB-BCE7B4C71DF2}"/>
                </a:ext>
              </a:extLst>
            </p:cNvPr>
            <p:cNvSpPr txBox="1"/>
            <p:nvPr/>
          </p:nvSpPr>
          <p:spPr>
            <a:xfrm>
              <a:off x="2549296" y="1223746"/>
              <a:ext cx="124585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b="1" i="0" dirty="0"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目录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3EC96A2F-7D7A-F34F-9BE8-8ADCD2919ACB}"/>
                </a:ext>
              </a:extLst>
            </p:cNvPr>
            <p:cNvSpPr txBox="1"/>
            <p:nvPr/>
          </p:nvSpPr>
          <p:spPr>
            <a:xfrm>
              <a:off x="1984355" y="1869209"/>
              <a:ext cx="18339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>
                      <a:lumMod val="8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阿里巴巴普惠体" panose="00020600040101010101" pitchFamily="18" charset="-122"/>
                </a:rPr>
                <a:t>Contents</a:t>
              </a:r>
              <a:endParaRPr lang="zh-CN" altLang="en-US" sz="2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cxnSp>
          <p:nvCxnSpPr>
            <p:cNvPr id="23" name="直接连接符 2">
              <a:extLst>
                <a:ext uri="{FF2B5EF4-FFF2-40B4-BE49-F238E27FC236}">
                  <a16:creationId xmlns:a16="http://schemas.microsoft.com/office/drawing/2014/main" xmlns="" id="{83E925B0-57FD-8B4B-8FF7-8BCD8AADEF23}"/>
                </a:ext>
              </a:extLst>
            </p:cNvPr>
            <p:cNvCxnSpPr>
              <a:cxnSpLocks/>
            </p:cNvCxnSpPr>
            <p:nvPr/>
          </p:nvCxnSpPr>
          <p:spPr>
            <a:xfrm>
              <a:off x="4265299" y="1300145"/>
              <a:ext cx="0" cy="10622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六边形 24">
              <a:extLst>
                <a:ext uri="{FF2B5EF4-FFF2-40B4-BE49-F238E27FC236}">
                  <a16:creationId xmlns:a16="http://schemas.microsoft.com/office/drawing/2014/main" xmlns="" id="{3EDCC472-8CF0-F84C-9270-06FAC7E8DD4D}"/>
                </a:ext>
              </a:extLst>
            </p:cNvPr>
            <p:cNvSpPr/>
            <p:nvPr/>
          </p:nvSpPr>
          <p:spPr>
            <a:xfrm rot="5400000">
              <a:off x="2142134" y="1404577"/>
              <a:ext cx="437322" cy="377002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六边形 25">
              <a:extLst>
                <a:ext uri="{FF2B5EF4-FFF2-40B4-BE49-F238E27FC236}">
                  <a16:creationId xmlns:a16="http://schemas.microsoft.com/office/drawing/2014/main" xmlns="" id="{E8F71936-0CC4-CB4A-AF12-89754A9ADA5D}"/>
                </a:ext>
              </a:extLst>
            </p:cNvPr>
            <p:cNvSpPr/>
            <p:nvPr/>
          </p:nvSpPr>
          <p:spPr>
            <a:xfrm rot="5400000">
              <a:off x="2037082" y="1610051"/>
              <a:ext cx="246109" cy="212163"/>
            </a:xfrm>
            <a:prstGeom prst="hexagon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958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marR="0" indent="-457189" algn="l" defTabSz="914400" rtl="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75000"/>
              <a:lumOff val="25000"/>
            </a:schemeClr>
          </a:solidFill>
          <a:latin typeface="Alibaba PuHuiTi R" pitchFamily="18" charset="-122"/>
          <a:ea typeface="Alibaba PuHuiTi R" pitchFamily="18" charset="-122"/>
          <a:cs typeface="Alibaba PuHuiTi R" pitchFamily="18" charset="-122"/>
        </a:defRPr>
      </a:lvl1pPr>
      <a:lvl2pPr marL="609585" indent="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88438130-7B30-A94E-B2AC-38EDD0B85909}"/>
              </a:ext>
            </a:extLst>
          </p:cNvPr>
          <p:cNvSpPr/>
          <p:nvPr userDrawn="1"/>
        </p:nvSpPr>
        <p:spPr>
          <a:xfrm>
            <a:off x="1285029" y="2458684"/>
            <a:ext cx="474473" cy="474473"/>
          </a:xfrm>
          <a:prstGeom prst="ellipse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2" name="矩形 22">
            <a:extLst>
              <a:ext uri="{FF2B5EF4-FFF2-40B4-BE49-F238E27FC236}">
                <a16:creationId xmlns:a16="http://schemas.microsoft.com/office/drawing/2014/main" xmlns="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 dirty="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DB73C1A2-926E-3849-92AB-BCE7B4C71DF2}"/>
              </a:ext>
            </a:extLst>
          </p:cNvPr>
          <p:cNvSpPr txBox="1"/>
          <p:nvPr/>
        </p:nvSpPr>
        <p:spPr>
          <a:xfrm>
            <a:off x="1732839" y="2333175"/>
            <a:ext cx="2307042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200" b="1" i="0" dirty="0"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学习目标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3EC96A2F-7D7A-F34F-9BE8-8ADCD2919ACB}"/>
              </a:ext>
            </a:extLst>
          </p:cNvPr>
          <p:cNvSpPr txBox="1"/>
          <p:nvPr/>
        </p:nvSpPr>
        <p:spPr>
          <a:xfrm>
            <a:off x="702992" y="2983479"/>
            <a:ext cx="387372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Learning</a:t>
            </a:r>
            <a:r>
              <a:rPr lang="zh-CN" altLang="en-US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 </a:t>
            </a:r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Objectives</a:t>
            </a:r>
            <a:endParaRPr lang="zh-CN" altLang="en-US" sz="21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23" name="直接连接符 2">
            <a:extLst>
              <a:ext uri="{FF2B5EF4-FFF2-40B4-BE49-F238E27FC236}">
                <a16:creationId xmlns:a16="http://schemas.microsoft.com/office/drawing/2014/main" xmlns="" id="{83E925B0-57FD-8B4B-8FF7-8BCD8AADEF23}"/>
              </a:ext>
            </a:extLst>
          </p:cNvPr>
          <p:cNvCxnSpPr>
            <a:cxnSpLocks/>
          </p:cNvCxnSpPr>
          <p:nvPr/>
        </p:nvCxnSpPr>
        <p:spPr>
          <a:xfrm>
            <a:off x="4417699" y="2336716"/>
            <a:ext cx="0" cy="10622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A7484BB2-BD94-3C49-9EC4-B9A294E2A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19070" y="2491361"/>
            <a:ext cx="406390" cy="4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marR="0" indent="-457189" algn="l" defTabSz="914400" rtl="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75000"/>
              <a:lumOff val="25000"/>
            </a:schemeClr>
          </a:solidFill>
          <a:latin typeface="Alibaba PuHuiTi R" pitchFamily="18" charset="-122"/>
          <a:ea typeface="Alibaba PuHuiTi R" pitchFamily="18" charset="-122"/>
          <a:cs typeface="Alibaba PuHuiTi R" pitchFamily="18" charset="-122"/>
        </a:defRPr>
      </a:lvl1pPr>
      <a:lvl2pPr marL="609585" indent="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>
            <a:extLst>
              <a:ext uri="{FF2B5EF4-FFF2-40B4-BE49-F238E27FC236}">
                <a16:creationId xmlns:a16="http://schemas.microsoft.com/office/drawing/2014/main" xmlns="" id="{91B717BE-9DF9-1B41-9DBF-CB511A9C606B}"/>
              </a:ext>
            </a:extLst>
          </p:cNvPr>
          <p:cNvSpPr/>
          <p:nvPr userDrawn="1"/>
        </p:nvSpPr>
        <p:spPr>
          <a:xfrm rot="5400000">
            <a:off x="3779834" y="2429461"/>
            <a:ext cx="1318512" cy="1136649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六边形 7">
            <a:extLst>
              <a:ext uri="{FF2B5EF4-FFF2-40B4-BE49-F238E27FC236}">
                <a16:creationId xmlns:a16="http://schemas.microsoft.com/office/drawing/2014/main" xmlns="" id="{998722ED-C4DC-C24C-A17B-B9CA36751549}"/>
              </a:ext>
            </a:extLst>
          </p:cNvPr>
          <p:cNvSpPr/>
          <p:nvPr userDrawn="1"/>
        </p:nvSpPr>
        <p:spPr>
          <a:xfrm rot="5400000">
            <a:off x="3567036" y="3257393"/>
            <a:ext cx="429253" cy="370046"/>
          </a:xfrm>
          <a:prstGeom prst="hexag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757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>
            <a:extLst>
              <a:ext uri="{FF2B5EF4-FFF2-40B4-BE49-F238E27FC236}">
                <a16:creationId xmlns:a16="http://schemas.microsoft.com/office/drawing/2014/main" xmlns="" id="{D82380DF-4088-5449-BBFC-0B57E0B8F475}"/>
              </a:ext>
            </a:extLst>
          </p:cNvPr>
          <p:cNvSpPr/>
          <p:nvPr userDrawn="1"/>
        </p:nvSpPr>
        <p:spPr>
          <a:xfrm rot="5400000">
            <a:off x="3779834" y="2429461"/>
            <a:ext cx="1318512" cy="1136649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xmlns="" id="{2FB8D235-9189-C14B-8111-0D705B9AA121}"/>
              </a:ext>
            </a:extLst>
          </p:cNvPr>
          <p:cNvSpPr/>
          <p:nvPr userDrawn="1"/>
        </p:nvSpPr>
        <p:spPr>
          <a:xfrm rot="5400000">
            <a:off x="3567036" y="3257393"/>
            <a:ext cx="429253" cy="370046"/>
          </a:xfrm>
          <a:prstGeom prst="hexag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52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0" name="矩形 22">
            <a:extLst>
              <a:ext uri="{FF2B5EF4-FFF2-40B4-BE49-F238E27FC236}">
                <a16:creationId xmlns:a16="http://schemas.microsoft.com/office/drawing/2014/main" xmlns="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 dirty="0">
              <a:latin typeface="Segoe UI" pitchFamily="34" charset="0"/>
              <a:ea typeface="微软雅黑" pitchFamily="34" charset="-122"/>
            </a:endParaRPr>
          </a:p>
        </p:txBody>
      </p:sp>
      <p:cxnSp>
        <p:nvCxnSpPr>
          <p:cNvPr id="11" name="直接连接符 22">
            <a:extLst>
              <a:ext uri="{FF2B5EF4-FFF2-40B4-BE49-F238E27FC236}">
                <a16:creationId xmlns:a16="http://schemas.microsoft.com/office/drawing/2014/main" xmlns="" id="{E3D0AD59-338B-5041-BA54-3D9BB0E399D6}"/>
              </a:ext>
            </a:extLst>
          </p:cNvPr>
          <p:cNvCxnSpPr/>
          <p:nvPr userDrawn="1"/>
        </p:nvCxnSpPr>
        <p:spPr>
          <a:xfrm flipH="1">
            <a:off x="323600" y="763880"/>
            <a:ext cx="11544801" cy="0"/>
          </a:xfrm>
          <a:prstGeom prst="line">
            <a:avLst/>
          </a:prstGeom>
          <a:ln w="95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2197ADE-85E8-B341-8233-C315893A0BCC}"/>
              </a:ext>
            </a:extLst>
          </p:cNvPr>
          <p:cNvGrpSpPr/>
          <p:nvPr userDrawn="1"/>
        </p:nvGrpSpPr>
        <p:grpSpPr>
          <a:xfrm>
            <a:off x="0" y="420997"/>
            <a:ext cx="224590" cy="220464"/>
            <a:chOff x="0" y="262878"/>
            <a:chExt cx="224590" cy="50626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3756651-9738-8349-95DA-B0B282B3FAEA}"/>
                </a:ext>
              </a:extLst>
            </p:cNvPr>
            <p:cNvSpPr/>
            <p:nvPr/>
          </p:nvSpPr>
          <p:spPr>
            <a:xfrm>
              <a:off x="0" y="262878"/>
              <a:ext cx="224590" cy="5062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5EF63353-41E7-0E43-AFC0-B2282740E9FE}"/>
                </a:ext>
              </a:extLst>
            </p:cNvPr>
            <p:cNvSpPr/>
            <p:nvPr/>
          </p:nvSpPr>
          <p:spPr>
            <a:xfrm>
              <a:off x="142500" y="262878"/>
              <a:ext cx="82090" cy="506266"/>
            </a:xfrm>
            <a:prstGeom prst="rect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7893006-C6C0-BC4A-8CFB-289F585A277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42" y="283220"/>
            <a:ext cx="1225447" cy="3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83" r:id="rId3"/>
    <p:sldLayoutId id="2147483678" r:id="rId4"/>
    <p:sldLayoutId id="2147483679" r:id="rId5"/>
    <p:sldLayoutId id="2147483680" r:id="rId6"/>
    <p:sldLayoutId id="2147483677" r:id="rId7"/>
    <p:sldLayoutId id="2147483702" r:id="rId8"/>
    <p:sldLayoutId id="2147483703" r:id="rId9"/>
    <p:sldLayoutId id="2147483709" r:id="rId10"/>
    <p:sldLayoutId id="2147483704" r:id="rId11"/>
    <p:sldLayoutId id="2147483681" r:id="rId12"/>
    <p:sldLayoutId id="2147483693" r:id="rId13"/>
    <p:sldLayoutId id="2147483710" r:id="rId14"/>
    <p:sldLayoutId id="214748370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3" y="2604635"/>
            <a:ext cx="2314575" cy="9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16EC87-9B0D-CD4B-997D-0A66FE90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Python</a:t>
            </a:r>
            <a:r>
              <a:rPr lang="zh-CN" altLang="en-US" dirty="0" smtClean="0"/>
              <a:t>循环结构（下）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B6AC0F8-4890-4046-8499-78F7C6973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人生苦</a:t>
            </a:r>
            <a:r>
              <a:rPr kumimoji="1" lang="zh-CN" altLang="en-US" dirty="0" smtClean="0"/>
              <a:t>短，我学</a:t>
            </a:r>
            <a:r>
              <a:rPr kumimoji="1" lang="en-US" altLang="zh-CN" dirty="0" smtClean="0"/>
              <a:t>Python</a:t>
            </a:r>
            <a:r>
              <a:rPr kumimoji="1" lang="en-US" altLang="zh-CN" dirty="0"/>
              <a:t>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9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循环中的两大关键词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、退出循环的两种方式</a:t>
            </a:r>
            <a:endParaRPr lang="zh-CN" altLang="en-US" dirty="0"/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219575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863281" y="1798533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break</a:t>
            </a:r>
            <a:r>
              <a:rPr lang="zh-CN" altLang="en-US" dirty="0"/>
              <a:t>和</a:t>
            </a:r>
            <a:r>
              <a:rPr lang="en-US" altLang="zh-CN" dirty="0"/>
              <a:t>continue</a:t>
            </a:r>
            <a:r>
              <a:rPr lang="zh-CN" altLang="en-US" dirty="0"/>
              <a:t>是循环中满足一定条件退出循环的两种不同方式</a:t>
            </a:r>
            <a:endParaRPr lang="zh-CN" altLang="en-US" dirty="0">
              <a:solidFill>
                <a:srgbClr val="B60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0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循环中的两大关键词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break</a:t>
            </a:r>
            <a:r>
              <a:rPr lang="zh-CN" altLang="en-US" dirty="0" smtClean="0"/>
              <a:t>关键字</a:t>
            </a:r>
            <a:endParaRPr lang="zh-CN" altLang="en-US" dirty="0"/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2195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案例：打印</a:t>
            </a:r>
            <a:r>
              <a:rPr lang="en-US" altLang="zh-CN" dirty="0"/>
              <a:t>itheima</a:t>
            </a:r>
            <a:r>
              <a:rPr lang="zh-CN" altLang="en-US" dirty="0"/>
              <a:t>字符串中的每个字符，遇</a:t>
            </a:r>
            <a:r>
              <a:rPr lang="en-US" altLang="zh-CN" dirty="0"/>
              <a:t>'e'</a:t>
            </a:r>
            <a:r>
              <a:rPr lang="zh-CN" altLang="en-US" dirty="0"/>
              <a:t>终止</a:t>
            </a:r>
            <a:r>
              <a:rPr lang="zh-CN" altLang="en-US" dirty="0" smtClean="0"/>
              <a:t>循环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运行结果：</a:t>
            </a:r>
            <a:endParaRPr lang="en-US" altLang="zh-CN" dirty="0" smtClean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2131638"/>
            <a:ext cx="10666853" cy="156966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str1 = 'itheima'</a:t>
            </a:r>
          </a:p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for </a:t>
            </a:r>
            <a:r>
              <a:rPr lang="en-US" altLang="zh-CN" sz="1600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in str1:</a:t>
            </a:r>
          </a:p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if </a:t>
            </a:r>
            <a:r>
              <a:rPr lang="en-US" altLang="zh-CN" sz="1600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== 'e':</a:t>
            </a:r>
          </a:p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    print('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遇到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不打印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')</a:t>
            </a:r>
          </a:p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    break</a:t>
            </a:r>
          </a:p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print(</a:t>
            </a:r>
            <a:r>
              <a:rPr lang="en-US" altLang="zh-CN" sz="16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0" y="4186803"/>
            <a:ext cx="9799241" cy="22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5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循环中的两大关键词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continue</a:t>
            </a:r>
            <a:r>
              <a:rPr lang="zh-CN" altLang="en-US" dirty="0" smtClean="0"/>
              <a:t>关键字</a:t>
            </a:r>
            <a:endParaRPr lang="zh-CN" altLang="en-US" dirty="0"/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2195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案例</a:t>
            </a:r>
            <a:r>
              <a:rPr lang="zh-CN" altLang="en-US" dirty="0"/>
              <a:t>：打印</a:t>
            </a:r>
            <a:r>
              <a:rPr lang="en-US" altLang="zh-CN" dirty="0"/>
              <a:t>itheima</a:t>
            </a:r>
            <a:r>
              <a:rPr lang="zh-CN" altLang="en-US" dirty="0"/>
              <a:t>字符串中的每个字符，遇</a:t>
            </a:r>
            <a:r>
              <a:rPr lang="en-US" altLang="zh-CN" dirty="0"/>
              <a:t>'e</a:t>
            </a:r>
            <a:r>
              <a:rPr lang="en-US" altLang="zh-CN" dirty="0" smtClean="0"/>
              <a:t>'</a:t>
            </a:r>
            <a:r>
              <a:rPr lang="zh-CN" altLang="en-US" dirty="0" smtClean="0"/>
              <a:t>跳过循环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运行结果：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2132489"/>
            <a:ext cx="10666853" cy="156966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str1 = 'itheima'</a:t>
            </a:r>
          </a:p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for </a:t>
            </a:r>
            <a:r>
              <a:rPr lang="en-US" altLang="zh-CN" sz="1600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in str1:</a:t>
            </a:r>
          </a:p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if </a:t>
            </a:r>
            <a:r>
              <a:rPr lang="en-US" altLang="zh-CN" sz="1600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== 'e':</a:t>
            </a:r>
          </a:p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    print('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遇到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不打印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')</a:t>
            </a:r>
          </a:p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    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continue</a:t>
            </a: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print(</a:t>
            </a:r>
            <a:r>
              <a:rPr lang="en-US" altLang="zh-CN" sz="1600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0" y="4188505"/>
            <a:ext cx="8723215" cy="23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0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案例：用</a:t>
            </a:r>
            <a:r>
              <a:rPr lang="en-US" altLang="zh-CN" dirty="0"/>
              <a:t>for</a:t>
            </a:r>
            <a:r>
              <a:rPr lang="zh-CN" altLang="en-US" dirty="0"/>
              <a:t>循环</a:t>
            </a:r>
            <a:r>
              <a:rPr lang="zh-CN" altLang="en-US" dirty="0" smtClean="0"/>
              <a:t>实现用户登录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① 输入</a:t>
            </a:r>
            <a:r>
              <a:rPr lang="zh-CN" altLang="en-US" dirty="0"/>
              <a:t>用户名和</a:t>
            </a:r>
            <a:r>
              <a:rPr lang="zh-CN" altLang="en-US" dirty="0" smtClean="0"/>
              <a:t>密码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② 判断</a:t>
            </a:r>
            <a:r>
              <a:rPr lang="zh-CN" altLang="en-US" dirty="0"/>
              <a:t>用户名和密码是否正确</a:t>
            </a:r>
            <a:r>
              <a:rPr lang="zh-CN" altLang="en-US" dirty="0" smtClean="0"/>
              <a:t>（</a:t>
            </a:r>
            <a:r>
              <a:rPr lang="en-US" altLang="zh-CN" dirty="0" smtClean="0"/>
              <a:t>username='admin'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password='admin888'</a:t>
            </a:r>
            <a:r>
              <a:rPr lang="zh-CN" altLang="en-US" dirty="0"/>
              <a:t>）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③ 登录</a:t>
            </a:r>
            <a:r>
              <a:rPr lang="zh-CN" altLang="en-US" dirty="0"/>
              <a:t>仅有三次机会，超过</a:t>
            </a:r>
            <a:r>
              <a:rPr lang="en-US" altLang="zh-CN" dirty="0"/>
              <a:t>3</a:t>
            </a:r>
            <a:r>
              <a:rPr lang="zh-CN" altLang="en-US" dirty="0"/>
              <a:t>次会报错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0" indent="0">
              <a:buNone/>
            </a:pPr>
            <a:r>
              <a:rPr lang="zh-CN" altLang="en-US" dirty="0"/>
              <a:t>分析</a:t>
            </a:r>
            <a:r>
              <a:rPr lang="zh-CN" altLang="en-US" dirty="0" smtClean="0"/>
              <a:t>：用户</a:t>
            </a:r>
            <a:r>
              <a:rPr lang="zh-CN" altLang="en-US" dirty="0"/>
              <a:t>登陆情况有</a:t>
            </a:r>
            <a:r>
              <a:rPr lang="en-US" altLang="zh-CN" dirty="0"/>
              <a:t>3</a:t>
            </a:r>
            <a:r>
              <a:rPr lang="zh-CN" altLang="en-US" dirty="0"/>
              <a:t>种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zh-CN" altLang="en-US" dirty="0" smtClean="0"/>
              <a:t>① 用户名</a:t>
            </a:r>
            <a:r>
              <a:rPr lang="zh-CN" altLang="en-US" dirty="0"/>
              <a:t>错误</a:t>
            </a:r>
            <a:r>
              <a:rPr lang="en-US" altLang="zh-CN" dirty="0"/>
              <a:t>(</a:t>
            </a:r>
            <a:r>
              <a:rPr lang="zh-CN" altLang="en-US" dirty="0"/>
              <a:t>此时便无需判断密码是否正确</a:t>
            </a:r>
            <a:r>
              <a:rPr lang="en-US" altLang="zh-CN" dirty="0"/>
              <a:t>) </a:t>
            </a:r>
            <a:r>
              <a:rPr lang="en-US" altLang="zh-CN" dirty="0" smtClean="0"/>
              <a:t> -- </a:t>
            </a:r>
            <a:r>
              <a:rPr lang="zh-CN" altLang="en-US" dirty="0" smtClean="0"/>
              <a:t>登陆</a:t>
            </a:r>
            <a:r>
              <a:rPr lang="zh-CN" altLang="en-US" dirty="0"/>
              <a:t>失败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② 用户名</a:t>
            </a:r>
            <a:r>
              <a:rPr lang="zh-CN" altLang="en-US" dirty="0"/>
              <a:t>正确 </a:t>
            </a:r>
            <a:r>
              <a:rPr lang="zh-CN" altLang="en-US" dirty="0" smtClean="0"/>
              <a:t>密码</a:t>
            </a:r>
            <a:r>
              <a:rPr lang="zh-CN" altLang="en-US" dirty="0"/>
              <a:t>错误 </a:t>
            </a:r>
            <a:r>
              <a:rPr lang="en-US" altLang="zh-CN" dirty="0" smtClean="0"/>
              <a:t>--</a:t>
            </a:r>
            <a:r>
              <a:rPr lang="zh-CN" altLang="en-US" dirty="0" smtClean="0"/>
              <a:t>登陆</a:t>
            </a:r>
            <a:r>
              <a:rPr lang="zh-CN" altLang="en-US" dirty="0"/>
              <a:t>失败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③ 用户名</a:t>
            </a:r>
            <a:r>
              <a:rPr lang="zh-CN" altLang="en-US" dirty="0"/>
              <a:t>正确 密码正确 </a:t>
            </a:r>
            <a:r>
              <a:rPr lang="en-US" altLang="zh-CN" dirty="0"/>
              <a:t>--</a:t>
            </a:r>
            <a:r>
              <a:rPr lang="zh-CN" altLang="en-US" dirty="0"/>
              <a:t>登陆成功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循环中的两大关键词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for</a:t>
            </a:r>
            <a:r>
              <a:rPr lang="zh-CN" altLang="en-US" dirty="0" smtClean="0"/>
              <a:t>循环案例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338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循环中的两大关键词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for</a:t>
            </a:r>
            <a:r>
              <a:rPr lang="zh-CN" altLang="en-US" dirty="0" smtClean="0"/>
              <a:t>循环案例</a:t>
            </a:r>
            <a:endParaRPr lang="zh-CN" altLang="en-US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93626" y="1635973"/>
            <a:ext cx="10666853" cy="4401205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ea typeface="Alibaba PuHuiTi B"/>
              </a:rPr>
              <a:t># </a:t>
            </a:r>
            <a:r>
              <a:rPr lang="zh-CN" altLang="en-US" sz="1400" dirty="0">
                <a:ea typeface="Alibaba PuHuiTi B"/>
              </a:rPr>
              <a:t>记录尝试登陆次数</a:t>
            </a:r>
            <a:br>
              <a:rPr lang="zh-CN" altLang="en-US" sz="1400" dirty="0">
                <a:ea typeface="Alibaba PuHuiTi B"/>
              </a:rPr>
            </a:br>
            <a:r>
              <a:rPr lang="en-US" altLang="zh-CN" sz="1400" dirty="0" err="1">
                <a:ea typeface="Alibaba PuHuiTi B"/>
              </a:rPr>
              <a:t>trycount</a:t>
            </a:r>
            <a:r>
              <a:rPr lang="en-US" altLang="zh-CN" sz="1400" dirty="0">
                <a:ea typeface="Alibaba PuHuiTi B"/>
              </a:rPr>
              <a:t> = 0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/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for </a:t>
            </a:r>
            <a:r>
              <a:rPr lang="en-US" altLang="zh-CN" sz="1400" dirty="0" err="1">
                <a:ea typeface="Alibaba PuHuiTi B"/>
              </a:rPr>
              <a:t>i</a:t>
            </a:r>
            <a:r>
              <a:rPr lang="en-US" altLang="zh-CN" sz="1400" dirty="0">
                <a:ea typeface="Alibaba PuHuiTi B"/>
              </a:rPr>
              <a:t> in range(3):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# </a:t>
            </a:r>
            <a:r>
              <a:rPr lang="zh-CN" altLang="en-US" sz="1400" dirty="0">
                <a:ea typeface="Alibaba PuHuiTi B"/>
              </a:rPr>
              <a:t>接收用户名与密码信息</a:t>
            </a:r>
            <a:br>
              <a:rPr lang="zh-CN" altLang="en-US" sz="1400" dirty="0">
                <a:ea typeface="Alibaba PuHuiTi B"/>
              </a:rPr>
            </a:br>
            <a:r>
              <a:rPr lang="zh-CN" altLang="en-US" sz="1400" dirty="0">
                <a:ea typeface="Alibaba PuHuiTi B"/>
              </a:rPr>
              <a:t>    </a:t>
            </a:r>
            <a:r>
              <a:rPr lang="en-US" altLang="zh-CN" sz="1400" dirty="0">
                <a:ea typeface="Alibaba PuHuiTi B"/>
              </a:rPr>
              <a:t>username = input('</a:t>
            </a:r>
            <a:r>
              <a:rPr lang="zh-CN" altLang="en-US" sz="1400" dirty="0">
                <a:ea typeface="Alibaba PuHuiTi B"/>
              </a:rPr>
              <a:t>请输入要登陆的用户名：</a:t>
            </a:r>
            <a:r>
              <a:rPr lang="en-US" altLang="zh-CN" sz="1400" dirty="0">
                <a:ea typeface="Alibaba PuHuiTi B"/>
              </a:rPr>
              <a:t>')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password = input('</a:t>
            </a:r>
            <a:r>
              <a:rPr lang="zh-CN" altLang="en-US" sz="1400" dirty="0">
                <a:ea typeface="Alibaba PuHuiTi B"/>
              </a:rPr>
              <a:t>请输入要登陆的密码：</a:t>
            </a:r>
            <a:r>
              <a:rPr lang="en-US" altLang="zh-CN" sz="1400" dirty="0">
                <a:ea typeface="Alibaba PuHuiTi B"/>
              </a:rPr>
              <a:t>')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# </a:t>
            </a:r>
            <a:r>
              <a:rPr lang="zh-CN" altLang="en-US" sz="1400" dirty="0">
                <a:ea typeface="Alibaba PuHuiTi B"/>
              </a:rPr>
              <a:t>更新登陆次数</a:t>
            </a:r>
            <a:br>
              <a:rPr lang="zh-CN" altLang="en-US" sz="1400" dirty="0">
                <a:ea typeface="Alibaba PuHuiTi B"/>
              </a:rPr>
            </a:br>
            <a:r>
              <a:rPr lang="zh-CN" altLang="en-US" sz="1400" dirty="0">
                <a:ea typeface="Alibaba PuHuiTi B"/>
              </a:rPr>
              <a:t>    </a:t>
            </a:r>
            <a:r>
              <a:rPr lang="en-US" altLang="zh-CN" sz="1400" dirty="0" err="1">
                <a:ea typeface="Alibaba PuHuiTi B"/>
              </a:rPr>
              <a:t>trycount</a:t>
            </a:r>
            <a:r>
              <a:rPr lang="en-US" altLang="zh-CN" sz="1400" dirty="0">
                <a:ea typeface="Alibaba PuHuiTi B"/>
              </a:rPr>
              <a:t> += 1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# </a:t>
            </a:r>
            <a:r>
              <a:rPr lang="zh-CN" altLang="en-US" sz="1400" dirty="0">
                <a:ea typeface="Alibaba PuHuiTi B"/>
              </a:rPr>
              <a:t>判断用户名密码是否正确</a:t>
            </a:r>
            <a:br>
              <a:rPr lang="zh-CN" altLang="en-US" sz="1400" dirty="0">
                <a:ea typeface="Alibaba PuHuiTi B"/>
              </a:rPr>
            </a:br>
            <a:r>
              <a:rPr lang="zh-CN" altLang="en-US" sz="1400" dirty="0">
                <a:ea typeface="Alibaba PuHuiTi B"/>
              </a:rPr>
              <a:t>    </a:t>
            </a:r>
            <a:r>
              <a:rPr lang="en-US" altLang="zh-CN" sz="1400" dirty="0">
                <a:ea typeface="Alibaba PuHuiTi B"/>
              </a:rPr>
              <a:t>if username == 'admin':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    if password == 'admin888':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        print('</a:t>
            </a:r>
            <a:r>
              <a:rPr lang="zh-CN" altLang="en-US" sz="1400" dirty="0">
                <a:ea typeface="Alibaba PuHuiTi B"/>
              </a:rPr>
              <a:t>登陆成功</a:t>
            </a:r>
            <a:r>
              <a:rPr lang="en-US" altLang="zh-CN" sz="1400" dirty="0">
                <a:ea typeface="Alibaba PuHuiTi B"/>
              </a:rPr>
              <a:t>')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        break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    else: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        print('</a:t>
            </a:r>
            <a:r>
              <a:rPr lang="zh-CN" altLang="en-US" sz="1400" dirty="0">
                <a:ea typeface="Alibaba PuHuiTi B"/>
              </a:rPr>
              <a:t>密码错误</a:t>
            </a:r>
            <a:r>
              <a:rPr lang="en-US" altLang="zh-CN" sz="1400" dirty="0">
                <a:ea typeface="Alibaba PuHuiTi B"/>
              </a:rPr>
              <a:t>')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        print(f'</a:t>
            </a:r>
            <a:r>
              <a:rPr lang="zh-CN" altLang="en-US" sz="1400" dirty="0">
                <a:ea typeface="Alibaba PuHuiTi B"/>
              </a:rPr>
              <a:t>你还有</a:t>
            </a:r>
            <a:r>
              <a:rPr lang="en-US" altLang="zh-CN" sz="1400" dirty="0">
                <a:ea typeface="Alibaba PuHuiTi B"/>
              </a:rPr>
              <a:t>{3-trycount}</a:t>
            </a:r>
            <a:r>
              <a:rPr lang="zh-CN" altLang="en-US" sz="1400" dirty="0">
                <a:ea typeface="Alibaba PuHuiTi B"/>
              </a:rPr>
              <a:t>次机会</a:t>
            </a:r>
            <a:r>
              <a:rPr lang="en-US" altLang="zh-CN" sz="1400" dirty="0">
                <a:ea typeface="Alibaba PuHuiTi B"/>
              </a:rPr>
              <a:t>')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else: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    print('</a:t>
            </a:r>
            <a:r>
              <a:rPr lang="zh-CN" altLang="en-US" sz="1400" dirty="0">
                <a:ea typeface="Alibaba PuHuiTi B"/>
              </a:rPr>
              <a:t>用户名错误</a:t>
            </a:r>
            <a:r>
              <a:rPr lang="en-US" altLang="zh-CN" sz="1400" dirty="0">
                <a:ea typeface="Alibaba PuHuiTi B"/>
              </a:rPr>
              <a:t>')</a:t>
            </a:r>
            <a:br>
              <a:rPr lang="en-US" altLang="zh-CN" sz="1400" dirty="0">
                <a:ea typeface="Alibaba PuHuiTi B"/>
              </a:rPr>
            </a:br>
            <a:r>
              <a:rPr lang="en-US" altLang="zh-CN" sz="1400" dirty="0">
                <a:ea typeface="Alibaba PuHuiTi B"/>
              </a:rPr>
              <a:t>        print(f'</a:t>
            </a:r>
            <a:r>
              <a:rPr lang="zh-CN" altLang="en-US" sz="1400" dirty="0">
                <a:ea typeface="Alibaba PuHuiTi B"/>
              </a:rPr>
              <a:t>你还有</a:t>
            </a:r>
            <a:r>
              <a:rPr lang="en-US" altLang="zh-CN" sz="1400" dirty="0">
                <a:ea typeface="Alibaba PuHuiTi B"/>
              </a:rPr>
              <a:t>{3-trycount}</a:t>
            </a:r>
            <a:r>
              <a:rPr lang="zh-CN" altLang="en-US" sz="1400" dirty="0">
                <a:ea typeface="Alibaba PuHuiTi B"/>
              </a:rPr>
              <a:t>次机会</a:t>
            </a:r>
            <a:r>
              <a:rPr lang="en-US" altLang="zh-CN" sz="1400" dirty="0" smtClean="0">
                <a:ea typeface="Alibaba PuHuiTi B"/>
              </a:rPr>
              <a:t>')</a:t>
            </a:r>
            <a:endParaRPr lang="en-US" altLang="zh-CN" sz="1400" dirty="0">
              <a:ea typeface="Alibaba PuHuiTi B"/>
            </a:endParaRPr>
          </a:p>
        </p:txBody>
      </p:sp>
    </p:spTree>
    <p:extLst>
      <p:ext uri="{BB962C8B-B14F-4D97-AF65-F5344CB8AC3E}">
        <p14:creationId xmlns:p14="http://schemas.microsoft.com/office/powerpoint/2010/main" val="390213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循环嵌套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22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4717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所谓</a:t>
            </a:r>
            <a:r>
              <a:rPr lang="en-US" altLang="zh-CN" dirty="0" smtClean="0"/>
              <a:t>for</a:t>
            </a:r>
            <a:r>
              <a:rPr lang="zh-CN" altLang="en-US" dirty="0" smtClean="0"/>
              <a:t>循环</a:t>
            </a:r>
            <a:r>
              <a:rPr lang="zh-CN" altLang="en-US" dirty="0"/>
              <a:t>嵌套，就是一</a:t>
            </a:r>
            <a:r>
              <a:rPr lang="zh-CN" altLang="en-US" dirty="0" smtClean="0"/>
              <a:t>个</a:t>
            </a:r>
            <a:r>
              <a:rPr lang="en-US" altLang="zh-CN" dirty="0" smtClean="0"/>
              <a:t>for</a:t>
            </a:r>
            <a:r>
              <a:rPr lang="zh-CN" altLang="en-US" dirty="0" smtClean="0"/>
              <a:t>循环里面嵌套另外一个</a:t>
            </a:r>
            <a:r>
              <a:rPr lang="en-US" altLang="zh-CN" dirty="0" smtClean="0"/>
              <a:t>for</a:t>
            </a:r>
            <a:r>
              <a:rPr lang="zh-CN" altLang="en-US" dirty="0" smtClean="0"/>
              <a:t>循环的写法。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当循环</a:t>
            </a:r>
            <a:r>
              <a:rPr lang="zh-CN" altLang="en-US" dirty="0"/>
              <a:t>结构相互嵌套时，位于外层的循环结构常简称为外层循环或外循环，位于内层的循环结构常简称为内层循环或内循环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>
                <a:solidFill>
                  <a:srgbClr val="B60206"/>
                </a:solidFill>
              </a:rPr>
              <a:t>① 循环</a:t>
            </a:r>
            <a:r>
              <a:rPr lang="zh-CN" altLang="en-US" dirty="0">
                <a:solidFill>
                  <a:srgbClr val="B60206"/>
                </a:solidFill>
              </a:rPr>
              <a:t>嵌套结构的代码，</a:t>
            </a:r>
            <a:r>
              <a:rPr lang="en-US" altLang="zh-CN" dirty="0">
                <a:solidFill>
                  <a:srgbClr val="B60206"/>
                </a:solidFill>
              </a:rPr>
              <a:t>Python </a:t>
            </a:r>
            <a:r>
              <a:rPr lang="zh-CN" altLang="en-US" dirty="0">
                <a:solidFill>
                  <a:srgbClr val="B60206"/>
                </a:solidFill>
              </a:rPr>
              <a:t>解释器执行的流程为：当外层循环条件为 </a:t>
            </a:r>
            <a:r>
              <a:rPr lang="en-US" altLang="zh-CN" dirty="0">
                <a:solidFill>
                  <a:srgbClr val="B60206"/>
                </a:solidFill>
              </a:rPr>
              <a:t>True </a:t>
            </a:r>
            <a:r>
              <a:rPr lang="zh-CN" altLang="en-US" dirty="0">
                <a:solidFill>
                  <a:srgbClr val="B60206"/>
                </a:solidFill>
              </a:rPr>
              <a:t>时，则执行外层循环结构中的</a:t>
            </a:r>
            <a:r>
              <a:rPr lang="zh-CN" altLang="en-US" dirty="0" smtClean="0">
                <a:solidFill>
                  <a:srgbClr val="B60206"/>
                </a:solidFill>
              </a:rPr>
              <a:t>循环体</a:t>
            </a:r>
            <a:endParaRPr lang="zh-CN" altLang="en-US" dirty="0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B60206"/>
                </a:solidFill>
              </a:rPr>
              <a:t>② 外层</a:t>
            </a:r>
            <a:r>
              <a:rPr lang="zh-CN" altLang="en-US" dirty="0">
                <a:solidFill>
                  <a:srgbClr val="B60206"/>
                </a:solidFill>
              </a:rPr>
              <a:t>循环体中包含了普通程序和内循环，当内层循环的循环条件为 </a:t>
            </a:r>
            <a:r>
              <a:rPr lang="en-US" altLang="zh-CN" dirty="0">
                <a:solidFill>
                  <a:srgbClr val="B60206"/>
                </a:solidFill>
              </a:rPr>
              <a:t>True </a:t>
            </a:r>
            <a:r>
              <a:rPr lang="zh-CN" altLang="en-US" dirty="0">
                <a:solidFill>
                  <a:srgbClr val="B60206"/>
                </a:solidFill>
              </a:rPr>
              <a:t>时会执行此循环中的循环体，直到内层循环条件为 </a:t>
            </a:r>
            <a:r>
              <a:rPr lang="en-US" altLang="zh-CN" dirty="0">
                <a:solidFill>
                  <a:srgbClr val="B60206"/>
                </a:solidFill>
              </a:rPr>
              <a:t>False</a:t>
            </a:r>
            <a:r>
              <a:rPr lang="zh-CN" altLang="en-US" dirty="0">
                <a:solidFill>
                  <a:srgbClr val="B60206"/>
                </a:solidFill>
              </a:rPr>
              <a:t>，跳出内</a:t>
            </a:r>
            <a:r>
              <a:rPr lang="zh-CN" altLang="en-US" dirty="0" smtClean="0">
                <a:solidFill>
                  <a:srgbClr val="B60206"/>
                </a:solidFill>
              </a:rPr>
              <a:t>循环</a:t>
            </a:r>
            <a:endParaRPr lang="zh-CN" altLang="en-US" dirty="0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B60206"/>
                </a:solidFill>
              </a:rPr>
              <a:t>③ 如果</a:t>
            </a:r>
            <a:r>
              <a:rPr lang="zh-CN" altLang="en-US" dirty="0">
                <a:solidFill>
                  <a:srgbClr val="B60206"/>
                </a:solidFill>
              </a:rPr>
              <a:t>此时外层循环的条件仍为 </a:t>
            </a:r>
            <a:r>
              <a:rPr lang="en-US" altLang="zh-CN" dirty="0">
                <a:solidFill>
                  <a:srgbClr val="B60206"/>
                </a:solidFill>
              </a:rPr>
              <a:t>True</a:t>
            </a:r>
            <a:r>
              <a:rPr lang="zh-CN" altLang="en-US" dirty="0">
                <a:solidFill>
                  <a:srgbClr val="B60206"/>
                </a:solidFill>
              </a:rPr>
              <a:t>，则返回第 </a:t>
            </a:r>
            <a:r>
              <a:rPr lang="en-US" altLang="zh-CN" dirty="0">
                <a:solidFill>
                  <a:srgbClr val="B60206"/>
                </a:solidFill>
              </a:rPr>
              <a:t>2 </a:t>
            </a:r>
            <a:r>
              <a:rPr lang="zh-CN" altLang="en-US" dirty="0">
                <a:solidFill>
                  <a:srgbClr val="B60206"/>
                </a:solidFill>
              </a:rPr>
              <a:t>步，继续执行外层循环体，直到外层循环的循环条件为 </a:t>
            </a:r>
            <a:r>
              <a:rPr lang="en-US" altLang="zh-CN" dirty="0" smtClean="0">
                <a:solidFill>
                  <a:srgbClr val="B60206"/>
                </a:solidFill>
              </a:rPr>
              <a:t>False</a:t>
            </a:r>
            <a:endParaRPr lang="zh-CN" altLang="en-US" dirty="0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B60206"/>
                </a:solidFill>
              </a:rPr>
              <a:t>④ 当</a:t>
            </a:r>
            <a:r>
              <a:rPr lang="zh-CN" altLang="en-US" dirty="0">
                <a:solidFill>
                  <a:srgbClr val="B60206"/>
                </a:solidFill>
              </a:rPr>
              <a:t>内层循环的循环条件为 </a:t>
            </a:r>
            <a:r>
              <a:rPr lang="en-US" altLang="zh-CN" dirty="0">
                <a:solidFill>
                  <a:srgbClr val="B60206"/>
                </a:solidFill>
              </a:rPr>
              <a:t>False</a:t>
            </a:r>
            <a:r>
              <a:rPr lang="zh-CN" altLang="en-US" dirty="0">
                <a:solidFill>
                  <a:srgbClr val="B60206"/>
                </a:solidFill>
              </a:rPr>
              <a:t>，且外层循环的循环条件也为 </a:t>
            </a:r>
            <a:r>
              <a:rPr lang="en-US" altLang="zh-CN" dirty="0">
                <a:solidFill>
                  <a:srgbClr val="B60206"/>
                </a:solidFill>
              </a:rPr>
              <a:t>False</a:t>
            </a:r>
            <a:r>
              <a:rPr lang="zh-CN" altLang="en-US" dirty="0">
                <a:solidFill>
                  <a:srgbClr val="B60206"/>
                </a:solidFill>
              </a:rPr>
              <a:t>，则整个嵌套循环才算执行</a:t>
            </a:r>
            <a:r>
              <a:rPr lang="zh-CN" altLang="en-US" dirty="0" smtClean="0">
                <a:solidFill>
                  <a:srgbClr val="B60206"/>
                </a:solidFill>
              </a:rPr>
              <a:t>完毕</a:t>
            </a:r>
            <a:endParaRPr lang="zh-CN" altLang="en-US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 smtClean="0"/>
              <a:t>循环嵌套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、循环嵌套语法</a:t>
            </a:r>
            <a:endParaRPr lang="zh-CN" altLang="en-US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93626" y="3031636"/>
            <a:ext cx="10666853" cy="1384995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ea typeface="Alibaba PuHuiTi B"/>
              </a:rPr>
              <a:t># </a:t>
            </a:r>
            <a:r>
              <a:rPr lang="zh-CN" altLang="en-US" sz="1400" dirty="0">
                <a:ea typeface="Alibaba PuHuiTi B"/>
              </a:rPr>
              <a:t>外层循环</a:t>
            </a:r>
          </a:p>
          <a:p>
            <a:r>
              <a:rPr lang="en-US" altLang="zh-CN" sz="1400" dirty="0">
                <a:ea typeface="Alibaba PuHuiTi B"/>
              </a:rPr>
              <a:t>for </a:t>
            </a:r>
            <a:r>
              <a:rPr lang="en-US" altLang="zh-CN" sz="1400" dirty="0" err="1">
                <a:ea typeface="Alibaba PuHuiTi B"/>
              </a:rPr>
              <a:t>i</a:t>
            </a:r>
            <a:r>
              <a:rPr lang="en-US" altLang="zh-CN" sz="1400" dirty="0">
                <a:ea typeface="Alibaba PuHuiTi B"/>
              </a:rPr>
              <a:t> in </a:t>
            </a:r>
            <a:r>
              <a:rPr lang="zh-CN" altLang="en-US" sz="1400" dirty="0">
                <a:ea typeface="Alibaba PuHuiTi B"/>
              </a:rPr>
              <a:t>序列</a:t>
            </a:r>
            <a:r>
              <a:rPr lang="en-US" altLang="zh-CN" sz="1400" dirty="0">
                <a:ea typeface="Alibaba PuHuiTi B"/>
              </a:rPr>
              <a:t>1:</a:t>
            </a:r>
          </a:p>
          <a:p>
            <a:r>
              <a:rPr lang="en-US" altLang="zh-CN" sz="1400" dirty="0">
                <a:ea typeface="Alibaba PuHuiTi B"/>
              </a:rPr>
              <a:t>    </a:t>
            </a:r>
            <a:r>
              <a:rPr lang="zh-CN" altLang="en-US" sz="1400" dirty="0">
                <a:ea typeface="Alibaba PuHuiTi B"/>
              </a:rPr>
              <a:t>普通程序</a:t>
            </a:r>
            <a:r>
              <a:rPr lang="en-US" altLang="zh-CN" sz="1400" dirty="0">
                <a:ea typeface="Alibaba PuHuiTi B"/>
              </a:rPr>
              <a:t>...</a:t>
            </a:r>
          </a:p>
          <a:p>
            <a:r>
              <a:rPr lang="en-US" altLang="zh-CN" sz="1400" dirty="0">
                <a:ea typeface="Alibaba PuHuiTi B"/>
              </a:rPr>
              <a:t>    # </a:t>
            </a:r>
            <a:r>
              <a:rPr lang="zh-CN" altLang="en-US" sz="1400" dirty="0">
                <a:ea typeface="Alibaba PuHuiTi B"/>
              </a:rPr>
              <a:t>内层循环</a:t>
            </a:r>
          </a:p>
          <a:p>
            <a:r>
              <a:rPr lang="zh-CN" altLang="en-US" sz="1400" dirty="0">
                <a:ea typeface="Alibaba PuHuiTi B"/>
              </a:rPr>
              <a:t>    </a:t>
            </a:r>
            <a:r>
              <a:rPr lang="en-US" altLang="zh-CN" sz="1400" dirty="0">
                <a:ea typeface="Alibaba PuHuiTi B"/>
              </a:rPr>
              <a:t>for j in </a:t>
            </a:r>
            <a:r>
              <a:rPr lang="zh-CN" altLang="en-US" sz="1400" dirty="0">
                <a:ea typeface="Alibaba PuHuiTi B"/>
              </a:rPr>
              <a:t>序列</a:t>
            </a:r>
            <a:r>
              <a:rPr lang="en-US" altLang="zh-CN" sz="1400" dirty="0">
                <a:ea typeface="Alibaba PuHuiTi B"/>
              </a:rPr>
              <a:t>2:</a:t>
            </a:r>
          </a:p>
          <a:p>
            <a:r>
              <a:rPr lang="en-US" altLang="zh-CN" sz="1400" dirty="0">
                <a:ea typeface="Alibaba PuHuiTi B"/>
              </a:rPr>
              <a:t>        </a:t>
            </a:r>
            <a:r>
              <a:rPr lang="zh-CN" altLang="en-US" sz="1400" dirty="0">
                <a:ea typeface="Alibaba PuHuiTi B"/>
              </a:rPr>
              <a:t>普通程序</a:t>
            </a:r>
            <a:r>
              <a:rPr lang="en-US" altLang="zh-CN" sz="1400" dirty="0">
                <a:ea typeface="Alibaba PuHuiTi B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88591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案例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：使用</a:t>
            </a:r>
            <a:r>
              <a:rPr lang="en-US" altLang="zh-CN" dirty="0" smtClean="0"/>
              <a:t>for</a:t>
            </a:r>
            <a:r>
              <a:rPr lang="zh-CN" altLang="en-US" dirty="0" smtClean="0"/>
              <a:t>循环嵌套编写</a:t>
            </a:r>
            <a:r>
              <a:rPr lang="en-US" altLang="zh-CN" dirty="0" smtClean="0"/>
              <a:t>9x9</a:t>
            </a:r>
            <a:r>
              <a:rPr lang="zh-CN" altLang="en-US" dirty="0" smtClean="0"/>
              <a:t>乘法表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运行结果：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循环嵌套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for</a:t>
            </a:r>
            <a:r>
              <a:rPr lang="zh-CN" altLang="en-US" dirty="0" smtClean="0"/>
              <a:t>循环嵌套案例</a:t>
            </a:r>
            <a:endParaRPr lang="zh-CN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2171672"/>
            <a:ext cx="10666853" cy="1077218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ea typeface="Alibaba PuHuiTi B"/>
              </a:rPr>
              <a:t>for </a:t>
            </a:r>
            <a:r>
              <a:rPr lang="en-US" altLang="zh-CN" sz="1600" dirty="0" err="1">
                <a:ea typeface="Alibaba PuHuiTi B"/>
              </a:rPr>
              <a:t>i</a:t>
            </a:r>
            <a:r>
              <a:rPr lang="en-US" altLang="zh-CN" sz="1600" dirty="0">
                <a:ea typeface="Alibaba PuHuiTi B"/>
              </a:rPr>
              <a:t> in range(1, 10):</a:t>
            </a:r>
          </a:p>
          <a:p>
            <a:r>
              <a:rPr lang="en-US" altLang="zh-CN" sz="1600" dirty="0">
                <a:ea typeface="Alibaba PuHuiTi B"/>
              </a:rPr>
              <a:t>    for j in range(1, i+1):</a:t>
            </a:r>
          </a:p>
          <a:p>
            <a:r>
              <a:rPr lang="en-US" altLang="zh-CN" sz="1600" dirty="0">
                <a:ea typeface="Alibaba PuHuiTi B"/>
              </a:rPr>
              <a:t>        print(f'{j}*{</a:t>
            </a:r>
            <a:r>
              <a:rPr lang="en-US" altLang="zh-CN" sz="1600" dirty="0" err="1">
                <a:ea typeface="Alibaba PuHuiTi B"/>
              </a:rPr>
              <a:t>i</a:t>
            </a:r>
            <a:r>
              <a:rPr lang="en-US" altLang="zh-CN" sz="1600" dirty="0">
                <a:ea typeface="Alibaba PuHuiTi B"/>
              </a:rPr>
              <a:t>}={j*</a:t>
            </a:r>
            <a:r>
              <a:rPr lang="en-US" altLang="zh-CN" sz="1600" dirty="0" err="1">
                <a:ea typeface="Alibaba PuHuiTi B"/>
              </a:rPr>
              <a:t>i</a:t>
            </a:r>
            <a:r>
              <a:rPr lang="en-US" altLang="zh-CN" sz="1600" dirty="0">
                <a:ea typeface="Alibaba PuHuiTi B"/>
              </a:rPr>
              <a:t>}', end='\t')</a:t>
            </a:r>
          </a:p>
          <a:p>
            <a:r>
              <a:rPr lang="en-US" altLang="zh-CN" sz="1600" dirty="0">
                <a:ea typeface="Alibaba PuHuiTi B"/>
              </a:rPr>
              <a:t>    print('')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0" y="3816338"/>
            <a:ext cx="9929714" cy="27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5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案例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：使用</a:t>
            </a:r>
            <a:r>
              <a:rPr lang="en-US" altLang="zh-CN" dirty="0" smtClean="0"/>
              <a:t>for</a:t>
            </a:r>
            <a:r>
              <a:rPr lang="zh-CN" altLang="en-US" dirty="0" smtClean="0"/>
              <a:t>循环打印直角三角形（需要手工输入行数）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运行结果：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循环嵌套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for</a:t>
            </a:r>
            <a:r>
              <a:rPr lang="zh-CN" altLang="en-US" dirty="0" smtClean="0"/>
              <a:t>循环嵌套案例</a:t>
            </a:r>
            <a:endParaRPr lang="zh-CN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2248674"/>
            <a:ext cx="10666853" cy="1323439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n = </a:t>
            </a:r>
            <a:r>
              <a:rPr lang="en-US" altLang="zh-CN" sz="1600" dirty="0" err="1"/>
              <a:t>int</a:t>
            </a:r>
            <a:r>
              <a:rPr lang="en-US" altLang="zh-CN" sz="1600" dirty="0"/>
              <a:t>(input('</a:t>
            </a:r>
            <a:r>
              <a:rPr lang="zh-CN" altLang="en-US" sz="1600" dirty="0"/>
              <a:t>请输入要显示的行数：</a:t>
            </a:r>
            <a:r>
              <a:rPr lang="en-US" altLang="zh-CN" sz="1600" dirty="0"/>
              <a:t>'))</a:t>
            </a:r>
            <a:br>
              <a:rPr lang="en-US" altLang="zh-CN" sz="1600" dirty="0"/>
            </a:br>
            <a:r>
              <a:rPr lang="en-US" altLang="zh-CN" sz="1600" dirty="0"/>
              <a:t>for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in range(1, n+1):</a:t>
            </a:r>
            <a:br>
              <a:rPr lang="en-US" altLang="zh-CN" sz="1600" dirty="0"/>
            </a:br>
            <a:r>
              <a:rPr lang="en-US" altLang="zh-CN" sz="1600" dirty="0"/>
              <a:t>    for j in range(</a:t>
            </a:r>
            <a:r>
              <a:rPr lang="en-US" altLang="zh-CN" sz="1600" dirty="0" err="1"/>
              <a:t>i</a:t>
            </a:r>
            <a:r>
              <a:rPr lang="en-US" altLang="zh-CN" sz="1600" dirty="0"/>
              <a:t>):</a:t>
            </a:r>
            <a:br>
              <a:rPr lang="en-US" altLang="zh-CN" sz="1600" dirty="0"/>
            </a:br>
            <a:r>
              <a:rPr lang="en-US" altLang="zh-CN" sz="1600" dirty="0"/>
              <a:t>        print('*', end='\t')</a:t>
            </a:r>
            <a:br>
              <a:rPr lang="en-US" altLang="zh-CN" sz="1600" dirty="0"/>
            </a:br>
            <a:r>
              <a:rPr lang="en-US" altLang="zh-CN" sz="1600" dirty="0"/>
              <a:t>    print</a:t>
            </a:r>
            <a:r>
              <a:rPr lang="en-US" altLang="zh-CN" sz="1600" dirty="0" smtClean="0"/>
              <a:t>('')</a:t>
            </a:r>
            <a:endParaRPr lang="en-US" altLang="zh-CN" sz="1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0" y="4174654"/>
            <a:ext cx="8794242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while</a:t>
            </a:r>
            <a:r>
              <a:rPr kumimoji="1" lang="zh-CN" altLang="en-US" dirty="0" smtClean="0"/>
              <a:t>循环</a:t>
            </a:r>
            <a:r>
              <a:rPr kumimoji="1" lang="en-US" altLang="zh-CN" dirty="0" smtClean="0"/>
              <a:t>else</a:t>
            </a:r>
            <a:r>
              <a:rPr kumimoji="1" lang="zh-CN" altLang="en-US" dirty="0" smtClean="0"/>
              <a:t>结构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56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2691FACA-E1ED-6A48-A1E4-D925AAC03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AD2B26"/>
                </a:solidFill>
              </a:rPr>
              <a:t>for</a:t>
            </a:r>
            <a:r>
              <a:rPr lang="zh-CN" altLang="en-US" dirty="0" smtClean="0">
                <a:solidFill>
                  <a:srgbClr val="AD2B26"/>
                </a:solidFill>
              </a:rPr>
              <a:t>循环结构</a:t>
            </a:r>
            <a:endParaRPr lang="en-US" altLang="zh-CN" dirty="0" smtClean="0">
              <a:solidFill>
                <a:srgbClr val="AD2B26"/>
              </a:solidFill>
            </a:endParaRPr>
          </a:p>
          <a:p>
            <a:r>
              <a:rPr lang="zh-CN" altLang="en-US" dirty="0">
                <a:solidFill>
                  <a:srgbClr val="B60206"/>
                </a:solidFill>
              </a:rPr>
              <a:t>循环中的两大关键词</a:t>
            </a:r>
            <a:r>
              <a:rPr lang="en-US" altLang="zh-CN" dirty="0">
                <a:solidFill>
                  <a:srgbClr val="B60206"/>
                </a:solidFill>
              </a:rPr>
              <a:t>continue</a:t>
            </a:r>
            <a:r>
              <a:rPr lang="zh-CN" altLang="en-US" dirty="0">
                <a:solidFill>
                  <a:srgbClr val="B60206"/>
                </a:solidFill>
              </a:rPr>
              <a:t>与</a:t>
            </a:r>
            <a:r>
              <a:rPr lang="en-US" altLang="zh-CN" dirty="0" smtClean="0">
                <a:solidFill>
                  <a:srgbClr val="B60206"/>
                </a:solidFill>
              </a:rPr>
              <a:t>break</a:t>
            </a:r>
            <a:endParaRPr lang="en-US" altLang="zh-CN" dirty="0" smtClean="0"/>
          </a:p>
          <a:p>
            <a:r>
              <a:rPr lang="en-US" altLang="zh-CN" dirty="0" smtClean="0"/>
              <a:t>while</a:t>
            </a:r>
            <a:r>
              <a:rPr lang="zh-CN" altLang="en-US" dirty="0" smtClean="0"/>
              <a:t>循环</a:t>
            </a:r>
            <a:r>
              <a:rPr lang="zh-CN" altLang="en-US" dirty="0"/>
              <a:t>中的</a:t>
            </a:r>
            <a:r>
              <a:rPr lang="en-US" altLang="zh-CN" dirty="0"/>
              <a:t>else</a:t>
            </a:r>
            <a:r>
              <a:rPr lang="zh-CN" altLang="en-US" dirty="0" smtClean="0"/>
              <a:t>结构</a:t>
            </a:r>
            <a:endParaRPr lang="en-US" altLang="zh-CN" dirty="0" smtClean="0"/>
          </a:p>
          <a:p>
            <a:r>
              <a:rPr lang="en-US" altLang="zh-CN" dirty="0" smtClean="0"/>
              <a:t>for</a:t>
            </a:r>
            <a:r>
              <a:rPr lang="zh-CN" altLang="en-US" dirty="0" smtClean="0"/>
              <a:t>循环中的</a:t>
            </a:r>
            <a:r>
              <a:rPr lang="en-US" altLang="zh-CN" dirty="0" smtClean="0"/>
              <a:t>else</a:t>
            </a:r>
            <a:r>
              <a:rPr lang="zh-CN" altLang="en-US" dirty="0" smtClean="0"/>
              <a:t>结构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B60206"/>
                </a:solidFill>
              </a:rPr>
              <a:t>综合案例：</a:t>
            </a:r>
            <a:r>
              <a:rPr lang="zh-CN" altLang="en-US" dirty="0">
                <a:solidFill>
                  <a:srgbClr val="B60206"/>
                </a:solidFill>
              </a:rPr>
              <a:t>报数字游戏</a:t>
            </a:r>
            <a:endParaRPr lang="en-US" altLang="zh-CN" dirty="0">
              <a:solidFill>
                <a:srgbClr val="B60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循环可以和</a:t>
            </a:r>
            <a:r>
              <a:rPr lang="en-US" altLang="zh-CN" dirty="0"/>
              <a:t>else</a:t>
            </a:r>
            <a:r>
              <a:rPr lang="zh-CN" altLang="en-US" dirty="0"/>
              <a:t>配合使用，</a:t>
            </a:r>
            <a:r>
              <a:rPr lang="en-US" altLang="zh-CN" dirty="0"/>
              <a:t>else</a:t>
            </a:r>
            <a:r>
              <a:rPr lang="zh-CN" altLang="en-US" dirty="0"/>
              <a:t>下方缩进的代码指的</a:t>
            </a:r>
            <a:r>
              <a:rPr lang="zh-CN" altLang="en-US" dirty="0" smtClean="0"/>
              <a:t>是当</a:t>
            </a:r>
            <a:r>
              <a:rPr lang="zh-CN" altLang="en-US" dirty="0"/>
              <a:t>循环</a:t>
            </a:r>
            <a:r>
              <a:rPr lang="zh-CN" altLang="en-US" dirty="0">
                <a:solidFill>
                  <a:srgbClr val="B60206"/>
                </a:solidFill>
              </a:rPr>
              <a:t>正常结束</a:t>
            </a:r>
            <a:r>
              <a:rPr lang="zh-CN" altLang="en-US" dirty="0"/>
              <a:t>之后要执行的</a:t>
            </a:r>
            <a:r>
              <a:rPr lang="zh-CN" altLang="en-US" dirty="0" smtClean="0"/>
              <a:t>代码。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需求：女朋友生气了，要惩罚：连续说</a:t>
            </a:r>
            <a:r>
              <a:rPr lang="en-US" altLang="zh-CN" dirty="0"/>
              <a:t>5</a:t>
            </a:r>
            <a:r>
              <a:rPr lang="zh-CN" altLang="en-US" dirty="0"/>
              <a:t>遍“老婆大人，我错了”，如果道歉正常完毕后女朋友就原谅我了，这个程序怎么写？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思考： 这个</a:t>
            </a:r>
            <a:r>
              <a:rPr lang="en-US" altLang="zh-CN" dirty="0"/>
              <a:t>print</a:t>
            </a:r>
            <a:r>
              <a:rPr lang="zh-CN" altLang="en-US" dirty="0"/>
              <a:t>是不是没有循环也能执行？那我们应该如何解决呢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答：使用</a:t>
            </a:r>
            <a:r>
              <a:rPr lang="en-US" altLang="zh-CN" dirty="0"/>
              <a:t>while...else</a:t>
            </a:r>
            <a:r>
              <a:rPr lang="zh-CN" altLang="en-US" dirty="0"/>
              <a:t>结构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while</a:t>
            </a:r>
            <a:r>
              <a:rPr kumimoji="1" lang="zh-CN" altLang="en-US" dirty="0"/>
              <a:t>循环</a:t>
            </a:r>
            <a:r>
              <a:rPr kumimoji="1" lang="en-US" altLang="zh-CN" dirty="0"/>
              <a:t>else</a:t>
            </a:r>
            <a:r>
              <a:rPr kumimoji="1" lang="zh-CN" altLang="en-US" dirty="0"/>
              <a:t>结构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、为什么需要</a:t>
            </a:r>
            <a:r>
              <a:rPr lang="en-US" altLang="zh-CN" dirty="0" smtClean="0"/>
              <a:t>while</a:t>
            </a:r>
            <a:r>
              <a:rPr lang="zh-CN" altLang="en-US" dirty="0" smtClean="0"/>
              <a:t>循环</a:t>
            </a:r>
            <a:r>
              <a:rPr lang="en-US" altLang="zh-CN" dirty="0" smtClean="0"/>
              <a:t>else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93626" y="3422958"/>
            <a:ext cx="10666853" cy="1169551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i</a:t>
            </a:r>
            <a:r>
              <a:rPr lang="en-US" altLang="zh-CN" sz="1400" dirty="0"/>
              <a:t> = 0</a:t>
            </a:r>
          </a:p>
          <a:p>
            <a:r>
              <a:rPr lang="en-US" altLang="zh-CN" sz="1400" dirty="0"/>
              <a:t>while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&lt; 5:</a:t>
            </a:r>
          </a:p>
          <a:p>
            <a:r>
              <a:rPr lang="en-US" altLang="zh-CN" sz="1400" dirty="0"/>
              <a:t>    print('</a:t>
            </a:r>
            <a:r>
              <a:rPr lang="zh-CN" altLang="en-US" sz="1400" dirty="0"/>
              <a:t>老婆大人，我错了</a:t>
            </a:r>
            <a:r>
              <a:rPr lang="en-US" altLang="zh-CN" sz="1400" dirty="0"/>
              <a:t>')</a:t>
            </a:r>
          </a:p>
          <a:p>
            <a:r>
              <a:rPr lang="en-US" altLang="zh-CN" sz="1400" dirty="0"/>
              <a:t>   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+= 1</a:t>
            </a:r>
          </a:p>
          <a:p>
            <a:r>
              <a:rPr lang="en-US" altLang="zh-CN" sz="1400" dirty="0"/>
              <a:t>print('</a:t>
            </a:r>
            <a:r>
              <a:rPr lang="zh-CN" altLang="en-US" sz="1400" dirty="0"/>
              <a:t>老婆大人原谅我了</a:t>
            </a:r>
            <a:r>
              <a:rPr lang="en-US" altLang="zh-CN" sz="1400" dirty="0"/>
              <a:t>...')</a:t>
            </a:r>
          </a:p>
        </p:txBody>
      </p:sp>
    </p:spTree>
    <p:extLst>
      <p:ext uri="{BB962C8B-B14F-4D97-AF65-F5344CB8AC3E}">
        <p14:creationId xmlns:p14="http://schemas.microsoft.com/office/powerpoint/2010/main" val="19727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2" y="1457271"/>
            <a:ext cx="10749598" cy="4219575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案例演示：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运行结果：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while</a:t>
            </a:r>
            <a:r>
              <a:rPr kumimoji="1" lang="zh-CN" altLang="en-US" dirty="0"/>
              <a:t>循环</a:t>
            </a:r>
            <a:r>
              <a:rPr kumimoji="1" lang="en-US" altLang="zh-CN" dirty="0"/>
              <a:t>else</a:t>
            </a:r>
            <a:r>
              <a:rPr kumimoji="1" lang="zh-CN" altLang="en-US" dirty="0"/>
              <a:t>结构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while</a:t>
            </a:r>
            <a:r>
              <a:rPr lang="zh-CN" altLang="en-US" dirty="0" smtClean="0"/>
              <a:t>循环</a:t>
            </a:r>
            <a:r>
              <a:rPr lang="en-US" altLang="zh-CN" dirty="0" smtClean="0"/>
              <a:t>else</a:t>
            </a:r>
            <a:r>
              <a:rPr lang="zh-CN" altLang="en-US" dirty="0" smtClean="0"/>
              <a:t>结构基本语法</a:t>
            </a:r>
            <a:endParaRPr lang="zh-CN" altLang="en-US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1591490"/>
            <a:ext cx="10666853" cy="954107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/>
              <a:t>while </a:t>
            </a:r>
            <a:r>
              <a:rPr lang="zh-CN" altLang="en-US" sz="1400" dirty="0"/>
              <a:t>条件</a:t>
            </a:r>
            <a:r>
              <a:rPr lang="en-US" altLang="zh-CN" sz="1400" dirty="0"/>
              <a:t>:</a:t>
            </a:r>
          </a:p>
          <a:p>
            <a:r>
              <a:rPr lang="en-US" altLang="zh-CN" sz="1400" dirty="0"/>
              <a:t>    </a:t>
            </a:r>
            <a:r>
              <a:rPr lang="zh-CN" altLang="en-US" sz="1400" dirty="0"/>
              <a:t>条件成立重复执行的代码</a:t>
            </a:r>
          </a:p>
          <a:p>
            <a:r>
              <a:rPr lang="en-US" altLang="zh-CN" sz="1400" dirty="0"/>
              <a:t>else:</a:t>
            </a:r>
          </a:p>
          <a:p>
            <a:r>
              <a:rPr lang="en-US" altLang="zh-CN" sz="1400" dirty="0"/>
              <a:t>    </a:t>
            </a:r>
            <a:r>
              <a:rPr lang="zh-CN" altLang="en-US" sz="1400" dirty="0"/>
              <a:t>循环正常结束之后要执行的代码</a:t>
            </a:r>
            <a:endParaRPr lang="en-US" altLang="zh-CN" sz="140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79" y="3316223"/>
            <a:ext cx="10666853" cy="1384995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i</a:t>
            </a:r>
            <a:r>
              <a:rPr lang="en-US" altLang="zh-CN" sz="1400" dirty="0"/>
              <a:t> = 0</a:t>
            </a:r>
          </a:p>
          <a:p>
            <a:r>
              <a:rPr lang="en-US" altLang="zh-CN" sz="1400" dirty="0"/>
              <a:t>while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&lt; 5:</a:t>
            </a:r>
          </a:p>
          <a:p>
            <a:r>
              <a:rPr lang="en-US" altLang="zh-CN" sz="1400" dirty="0"/>
              <a:t>    print('</a:t>
            </a:r>
            <a:r>
              <a:rPr lang="zh-CN" altLang="en-US" sz="1400" dirty="0"/>
              <a:t>老婆大人，我错了</a:t>
            </a:r>
            <a:r>
              <a:rPr lang="en-US" altLang="zh-CN" sz="1400" dirty="0"/>
              <a:t>')</a:t>
            </a:r>
          </a:p>
          <a:p>
            <a:r>
              <a:rPr lang="en-US" altLang="zh-CN" sz="1400" dirty="0"/>
              <a:t>   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+= 1</a:t>
            </a:r>
          </a:p>
          <a:p>
            <a:r>
              <a:rPr lang="en-US" altLang="zh-CN" sz="1400" dirty="0"/>
              <a:t>else:</a:t>
            </a:r>
          </a:p>
          <a:p>
            <a:r>
              <a:rPr lang="en-US" altLang="zh-CN" sz="1400" dirty="0" smtClean="0"/>
              <a:t>    print</a:t>
            </a:r>
            <a:r>
              <a:rPr lang="en-US" altLang="zh-CN" sz="1400" dirty="0"/>
              <a:t>('</a:t>
            </a:r>
            <a:r>
              <a:rPr lang="zh-CN" altLang="en-US" sz="1400" dirty="0"/>
              <a:t>老婆大人原谅我了，真开心，哈哈</a:t>
            </a:r>
            <a:r>
              <a:rPr lang="en-US" altLang="zh-CN" sz="1400" dirty="0"/>
              <a:t>...')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0" y="5223552"/>
            <a:ext cx="6668180" cy="15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11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0" y="1501753"/>
            <a:ext cx="10749598" cy="42195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需求：女朋友生气，要求道歉</a:t>
            </a:r>
            <a:r>
              <a:rPr lang="en-US" altLang="zh-CN" dirty="0"/>
              <a:t>5</a:t>
            </a:r>
            <a:r>
              <a:rPr lang="zh-CN" altLang="en-US" dirty="0"/>
              <a:t>遍：老婆大人，我错了。道歉到第三遍的时候，媳妇埋怨这一遍说的不真诚，是不是就是要退出循环了？这个退出有两种可能性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① 更</a:t>
            </a:r>
            <a:r>
              <a:rPr lang="zh-CN" altLang="en-US" dirty="0"/>
              <a:t>生气，不打算原谅，也不需要道歉了，程序如何书写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② 只</a:t>
            </a:r>
            <a:r>
              <a:rPr lang="zh-CN" altLang="en-US" dirty="0"/>
              <a:t>一遍不真诚，可以忍受，继续下一遍道歉，程序如何书写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代码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所谓</a:t>
            </a:r>
            <a:r>
              <a:rPr lang="en-US" altLang="zh-CN" dirty="0"/>
              <a:t>else</a:t>
            </a:r>
            <a:r>
              <a:rPr lang="zh-CN" altLang="en-US" dirty="0"/>
              <a:t>指的是循环正常结束之后要执行的代码，即如果是</a:t>
            </a:r>
            <a:r>
              <a:rPr lang="en-US" altLang="zh-CN" dirty="0"/>
              <a:t>break</a:t>
            </a:r>
            <a:r>
              <a:rPr lang="zh-CN" altLang="en-US" dirty="0"/>
              <a:t>终止循环的情况，</a:t>
            </a:r>
            <a:r>
              <a:rPr lang="en-US" altLang="zh-CN" dirty="0"/>
              <a:t>else</a:t>
            </a:r>
            <a:r>
              <a:rPr lang="zh-CN" altLang="en-US" dirty="0"/>
              <a:t>下方缩进的代码将不执行。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while</a:t>
            </a:r>
            <a:r>
              <a:rPr kumimoji="1" lang="zh-CN" altLang="en-US" dirty="0"/>
              <a:t>循环</a:t>
            </a:r>
            <a:r>
              <a:rPr kumimoji="1" lang="en-US" altLang="zh-CN" dirty="0"/>
              <a:t>else</a:t>
            </a:r>
            <a:r>
              <a:rPr kumimoji="1" lang="zh-CN" altLang="en-US" dirty="0"/>
              <a:t>结构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/>
              <a:t>、退出循环</a:t>
            </a:r>
            <a:r>
              <a:rPr lang="zh-CN" altLang="en-US" dirty="0" smtClean="0"/>
              <a:t>的两种方式</a:t>
            </a:r>
            <a:endParaRPr lang="zh-CN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93626" y="3611541"/>
            <a:ext cx="10666853" cy="2031325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i</a:t>
            </a:r>
            <a:r>
              <a:rPr lang="en-US" altLang="zh-CN" sz="1400" dirty="0"/>
              <a:t> = 0</a:t>
            </a:r>
            <a:br>
              <a:rPr lang="en-US" altLang="zh-CN" sz="1400" dirty="0"/>
            </a:br>
            <a:r>
              <a:rPr lang="en-US" altLang="zh-CN" sz="1400" dirty="0"/>
              <a:t>while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&lt; 5:</a:t>
            </a:r>
            <a:br>
              <a:rPr lang="en-US" altLang="zh-CN" sz="1400" dirty="0"/>
            </a:br>
            <a:r>
              <a:rPr lang="en-US" altLang="zh-CN" sz="1400" dirty="0"/>
              <a:t>    if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== 2:</a:t>
            </a:r>
            <a:br>
              <a:rPr lang="en-US" altLang="zh-CN" sz="1400" dirty="0"/>
            </a:br>
            <a:r>
              <a:rPr lang="en-US" altLang="zh-CN" sz="1400" dirty="0"/>
              <a:t>        print('</a:t>
            </a:r>
            <a:r>
              <a:rPr lang="zh-CN" altLang="en-US" sz="1400" dirty="0"/>
              <a:t>这遍说的不够真诚</a:t>
            </a:r>
            <a:r>
              <a:rPr lang="en-US" altLang="zh-CN" sz="1400" dirty="0"/>
              <a:t>')</a:t>
            </a:r>
            <a:br>
              <a:rPr lang="en-US" altLang="zh-CN" sz="1400" dirty="0"/>
            </a:br>
            <a:r>
              <a:rPr lang="en-US" altLang="zh-CN" sz="1400" dirty="0"/>
              <a:t>        break</a:t>
            </a:r>
            <a:br>
              <a:rPr lang="en-US" altLang="zh-CN" sz="1400" dirty="0"/>
            </a:br>
            <a:r>
              <a:rPr lang="en-US" altLang="zh-CN" sz="1400" dirty="0"/>
              <a:t>    print('</a:t>
            </a:r>
            <a:r>
              <a:rPr lang="zh-CN" altLang="en-US" sz="1400" dirty="0"/>
              <a:t>老婆大人，我错了</a:t>
            </a:r>
            <a:r>
              <a:rPr lang="en-US" altLang="zh-CN" sz="1400" dirty="0"/>
              <a:t>...')</a:t>
            </a:r>
            <a:br>
              <a:rPr lang="en-US" altLang="zh-CN" sz="1400" dirty="0"/>
            </a:br>
            <a:r>
              <a:rPr lang="en-US" altLang="zh-CN" sz="1400" dirty="0"/>
              <a:t>   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+= 1</a:t>
            </a:r>
            <a:br>
              <a:rPr lang="en-US" altLang="zh-CN" sz="1400" dirty="0"/>
            </a:br>
            <a:r>
              <a:rPr lang="en-US" altLang="zh-CN" sz="1400" dirty="0"/>
              <a:t>else:</a:t>
            </a:r>
            <a:br>
              <a:rPr lang="en-US" altLang="zh-CN" sz="1400" dirty="0"/>
            </a:br>
            <a:r>
              <a:rPr lang="en-US" altLang="zh-CN" sz="1400" dirty="0"/>
              <a:t>    print('</a:t>
            </a:r>
            <a:r>
              <a:rPr lang="zh-CN" altLang="en-US" sz="1400" dirty="0"/>
              <a:t>哈哈，真开森，老婆大人原谅我了</a:t>
            </a:r>
            <a:r>
              <a:rPr lang="en-US" altLang="zh-CN" sz="1400" dirty="0"/>
              <a:t>!')</a:t>
            </a:r>
          </a:p>
        </p:txBody>
      </p:sp>
    </p:spTree>
    <p:extLst>
      <p:ext uri="{BB962C8B-B14F-4D97-AF65-F5344CB8AC3E}">
        <p14:creationId xmlns:p14="http://schemas.microsoft.com/office/powerpoint/2010/main" val="21165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1" y="1457271"/>
            <a:ext cx="10749598" cy="42195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需求：女朋友生气，要求道歉</a:t>
            </a:r>
            <a:r>
              <a:rPr lang="en-US" altLang="zh-CN" dirty="0"/>
              <a:t>5</a:t>
            </a:r>
            <a:r>
              <a:rPr lang="zh-CN" altLang="en-US" dirty="0"/>
              <a:t>遍：老婆大人，我错了。道歉到第三遍的时候，媳妇埋怨这一遍说的不真诚，是不是就是要退出循环了？这个退出有两种可能性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① 更</a:t>
            </a:r>
            <a:r>
              <a:rPr lang="zh-CN" altLang="en-US" dirty="0"/>
              <a:t>生气，不打算原谅，也不需要道歉了，程序如何书写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② 只</a:t>
            </a:r>
            <a:r>
              <a:rPr lang="zh-CN" altLang="en-US" dirty="0"/>
              <a:t>一遍不真诚，可以忍受，继续下一遍道歉，程序如何书写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代码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因为</a:t>
            </a:r>
            <a:r>
              <a:rPr lang="en-US" altLang="zh-CN" dirty="0"/>
              <a:t>continue</a:t>
            </a:r>
            <a:r>
              <a:rPr lang="zh-CN" altLang="en-US" dirty="0"/>
              <a:t>是退出当前一次循环，继续下一次循环，所以该循环在</a:t>
            </a:r>
            <a:r>
              <a:rPr lang="en-US" altLang="zh-CN" dirty="0"/>
              <a:t>continue</a:t>
            </a:r>
            <a:r>
              <a:rPr lang="zh-CN" altLang="en-US" dirty="0"/>
              <a:t>控制下是可以正常结束的，当循环结束后，则执行了</a:t>
            </a:r>
            <a:r>
              <a:rPr lang="en-US" altLang="zh-CN" dirty="0"/>
              <a:t>else</a:t>
            </a:r>
            <a:r>
              <a:rPr lang="zh-CN" altLang="en-US" dirty="0"/>
              <a:t>缩进的代码。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while</a:t>
            </a:r>
            <a:r>
              <a:rPr kumimoji="1" lang="zh-CN" altLang="en-US" dirty="0"/>
              <a:t>循环</a:t>
            </a:r>
            <a:r>
              <a:rPr kumimoji="1" lang="en-US" altLang="zh-CN" dirty="0"/>
              <a:t>else</a:t>
            </a:r>
            <a:r>
              <a:rPr kumimoji="1" lang="zh-CN" altLang="en-US" dirty="0"/>
              <a:t>结构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/>
              <a:t>、退出循环</a:t>
            </a:r>
            <a:r>
              <a:rPr lang="zh-CN" altLang="en-US" dirty="0" smtClean="0"/>
              <a:t>的两种方式</a:t>
            </a:r>
            <a:endParaRPr lang="zh-CN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3567058"/>
            <a:ext cx="10666853" cy="2246769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i</a:t>
            </a:r>
            <a:r>
              <a:rPr lang="en-US" altLang="zh-CN" sz="1400" dirty="0"/>
              <a:t> = 0</a:t>
            </a:r>
            <a:br>
              <a:rPr lang="en-US" altLang="zh-CN" sz="1400" dirty="0"/>
            </a:br>
            <a:r>
              <a:rPr lang="en-US" altLang="zh-CN" sz="1400" dirty="0"/>
              <a:t>while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&lt; 5:</a:t>
            </a:r>
            <a:br>
              <a:rPr lang="en-US" altLang="zh-CN" sz="1400" dirty="0"/>
            </a:br>
            <a:r>
              <a:rPr lang="en-US" altLang="zh-CN" sz="1400" dirty="0"/>
              <a:t>    if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== 2:</a:t>
            </a:r>
            <a:br>
              <a:rPr lang="en-US" altLang="zh-CN" sz="1400" dirty="0"/>
            </a:br>
            <a:r>
              <a:rPr lang="en-US" altLang="zh-CN" sz="1400" dirty="0"/>
              <a:t>        print('</a:t>
            </a:r>
            <a:r>
              <a:rPr lang="zh-CN" altLang="en-US" sz="1400" dirty="0"/>
              <a:t>这边说的不够</a:t>
            </a:r>
            <a:r>
              <a:rPr lang="zh-CN" altLang="en-US" sz="1400" dirty="0" smtClean="0"/>
              <a:t>真诚，重新说</a:t>
            </a:r>
            <a:r>
              <a:rPr lang="en-US" altLang="zh-CN" sz="1400" dirty="0" smtClean="0"/>
              <a:t>')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/>
              <a:t>       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+= 1</a:t>
            </a:r>
            <a:br>
              <a:rPr lang="en-US" altLang="zh-CN" sz="1400" dirty="0"/>
            </a:br>
            <a:r>
              <a:rPr lang="en-US" altLang="zh-CN" sz="1400" dirty="0"/>
              <a:t>        continue</a:t>
            </a:r>
            <a:br>
              <a:rPr lang="en-US" altLang="zh-CN" sz="1400" dirty="0"/>
            </a:br>
            <a:r>
              <a:rPr lang="en-US" altLang="zh-CN" sz="1400" dirty="0"/>
              <a:t>    print('</a:t>
            </a:r>
            <a:r>
              <a:rPr lang="zh-CN" altLang="en-US" sz="1400" dirty="0"/>
              <a:t>老婆大人，我错了</a:t>
            </a:r>
            <a:r>
              <a:rPr lang="en-US" altLang="zh-CN" sz="1400" dirty="0"/>
              <a:t>')</a:t>
            </a:r>
            <a:br>
              <a:rPr lang="en-US" altLang="zh-CN" sz="1400" dirty="0"/>
            </a:br>
            <a:r>
              <a:rPr lang="en-US" altLang="zh-CN" sz="1400" dirty="0"/>
              <a:t>   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+= 1</a:t>
            </a:r>
            <a:br>
              <a:rPr lang="en-US" altLang="zh-CN" sz="1400" dirty="0"/>
            </a:br>
            <a:r>
              <a:rPr lang="en-US" altLang="zh-CN" sz="1400" dirty="0"/>
              <a:t>else:</a:t>
            </a:r>
            <a:br>
              <a:rPr lang="en-US" altLang="zh-CN" sz="1400" dirty="0"/>
            </a:br>
            <a:r>
              <a:rPr lang="en-US" altLang="zh-CN" sz="1400" dirty="0"/>
              <a:t>    print('</a:t>
            </a:r>
            <a:r>
              <a:rPr lang="zh-CN" altLang="en-US" sz="1400" dirty="0"/>
              <a:t>哈哈，真开森，老婆大人原谅我了</a:t>
            </a:r>
            <a:r>
              <a:rPr lang="en-US" altLang="zh-CN" sz="1400" dirty="0"/>
              <a:t>!')</a:t>
            </a:r>
          </a:p>
        </p:txBody>
      </p:sp>
    </p:spTree>
    <p:extLst>
      <p:ext uri="{BB962C8B-B14F-4D97-AF65-F5344CB8AC3E}">
        <p14:creationId xmlns:p14="http://schemas.microsoft.com/office/powerpoint/2010/main" val="3862284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循环</a:t>
            </a:r>
            <a:r>
              <a:rPr kumimoji="1" lang="en-US" altLang="zh-CN" dirty="0" smtClean="0"/>
              <a:t>else</a:t>
            </a:r>
            <a:r>
              <a:rPr kumimoji="1" lang="zh-CN" altLang="en-US" dirty="0" smtClean="0"/>
              <a:t>结构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81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2" y="1635973"/>
            <a:ext cx="10749598" cy="4219575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所谓</a:t>
            </a:r>
            <a:r>
              <a:rPr lang="en-US" altLang="zh-CN" dirty="0"/>
              <a:t>else</a:t>
            </a:r>
            <a:r>
              <a:rPr lang="zh-CN" altLang="en-US" dirty="0"/>
              <a:t>指的是循环正常结束之后要执行的代码，即如果是</a:t>
            </a:r>
            <a:r>
              <a:rPr lang="en-US" altLang="zh-CN" dirty="0"/>
              <a:t>break</a:t>
            </a:r>
            <a:r>
              <a:rPr lang="zh-CN" altLang="en-US" dirty="0"/>
              <a:t>终止循环的情况，</a:t>
            </a:r>
            <a:r>
              <a:rPr lang="en-US" altLang="zh-CN" dirty="0"/>
              <a:t>else</a:t>
            </a:r>
            <a:r>
              <a:rPr lang="zh-CN" altLang="en-US" dirty="0"/>
              <a:t>下方缩进的代码将不执行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循环</a:t>
            </a:r>
            <a:r>
              <a:rPr kumimoji="1" lang="en-US" altLang="zh-CN" dirty="0"/>
              <a:t>else</a:t>
            </a:r>
            <a:r>
              <a:rPr kumimoji="1" lang="zh-CN" altLang="en-US" dirty="0"/>
              <a:t>结构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、基本语法</a:t>
            </a:r>
            <a:endParaRPr lang="zh-CN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1635973"/>
            <a:ext cx="10666853" cy="1169551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/>
              <a:t>for </a:t>
            </a:r>
            <a:r>
              <a:rPr lang="zh-CN" altLang="en-US" sz="1400" dirty="0"/>
              <a:t>临时变量 </a:t>
            </a:r>
            <a:r>
              <a:rPr lang="en-US" altLang="zh-CN" sz="1400" dirty="0"/>
              <a:t>in </a:t>
            </a:r>
            <a:r>
              <a:rPr lang="zh-CN" altLang="en-US" sz="1400" dirty="0"/>
              <a:t>序列</a:t>
            </a:r>
            <a:r>
              <a:rPr lang="en-US" altLang="zh-CN" sz="1400" dirty="0"/>
              <a:t>:</a:t>
            </a:r>
          </a:p>
          <a:p>
            <a:r>
              <a:rPr lang="en-US" altLang="zh-CN" sz="1400" dirty="0"/>
              <a:t>    </a:t>
            </a:r>
            <a:r>
              <a:rPr lang="zh-CN" altLang="en-US" sz="1400" dirty="0"/>
              <a:t>重复执行的代码</a:t>
            </a:r>
          </a:p>
          <a:p>
            <a:r>
              <a:rPr lang="zh-CN" altLang="en-US" sz="1400" dirty="0"/>
              <a:t>    </a:t>
            </a:r>
            <a:r>
              <a:rPr lang="en-US" altLang="zh-CN" sz="1400" dirty="0"/>
              <a:t>...</a:t>
            </a:r>
          </a:p>
          <a:p>
            <a:r>
              <a:rPr lang="en-US" altLang="zh-CN" sz="1400" dirty="0"/>
              <a:t>else:</a:t>
            </a:r>
          </a:p>
          <a:p>
            <a:r>
              <a:rPr lang="en-US" altLang="zh-CN" sz="1400" dirty="0"/>
              <a:t>    </a:t>
            </a:r>
            <a:r>
              <a:rPr lang="zh-CN" altLang="en-US" sz="1400" dirty="0"/>
              <a:t>循环正常结束之后要执行的代码</a:t>
            </a:r>
            <a:endParaRPr lang="en-US" altLang="zh-CN" sz="140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3424667"/>
            <a:ext cx="10666853" cy="1169551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/>
              <a:t>str1 = 'itheima'</a:t>
            </a:r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in str1:</a:t>
            </a:r>
          </a:p>
          <a:p>
            <a:r>
              <a:rPr lang="en-US" altLang="zh-CN" sz="1400" dirty="0"/>
              <a:t>    print(</a:t>
            </a:r>
            <a:r>
              <a:rPr lang="en-US" altLang="zh-CN" sz="1400" dirty="0" err="1"/>
              <a:t>i</a:t>
            </a:r>
            <a:r>
              <a:rPr lang="en-US" altLang="zh-CN" sz="1400" dirty="0"/>
              <a:t>)</a:t>
            </a:r>
          </a:p>
          <a:p>
            <a:r>
              <a:rPr lang="en-US" altLang="zh-CN" sz="1400" dirty="0"/>
              <a:t>else:</a:t>
            </a:r>
          </a:p>
          <a:p>
            <a:r>
              <a:rPr lang="en-US" altLang="zh-CN" sz="1400" dirty="0"/>
              <a:t>    print('</a:t>
            </a:r>
            <a:r>
              <a:rPr lang="zh-CN" altLang="en-US" sz="1400" dirty="0"/>
              <a:t>循环正常结束之后执行的代码</a:t>
            </a:r>
            <a:r>
              <a:rPr lang="en-US" altLang="zh-CN" sz="1400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1547662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1" y="1831744"/>
            <a:ext cx="10749598" cy="4219575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运行结果：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循环</a:t>
            </a:r>
            <a:r>
              <a:rPr kumimoji="1" lang="en-US" altLang="zh-CN" dirty="0"/>
              <a:t>else</a:t>
            </a:r>
            <a:r>
              <a:rPr kumimoji="1" lang="zh-CN" altLang="en-US" dirty="0"/>
              <a:t>结构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、退出循环的两种方式</a:t>
            </a:r>
            <a:endParaRPr lang="zh-CN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1635973"/>
            <a:ext cx="10666853" cy="1815882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/>
              <a:t>str1 = 'itheima'</a:t>
            </a:r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in str1:</a:t>
            </a:r>
          </a:p>
          <a:p>
            <a:r>
              <a:rPr lang="en-US" altLang="zh-CN" sz="1400" dirty="0"/>
              <a:t>    if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== 'e':</a:t>
            </a:r>
          </a:p>
          <a:p>
            <a:r>
              <a:rPr lang="en-US" altLang="zh-CN" sz="1400" dirty="0"/>
              <a:t>        print('</a:t>
            </a:r>
            <a:r>
              <a:rPr lang="zh-CN" altLang="en-US" sz="1400" dirty="0"/>
              <a:t>遇到</a:t>
            </a:r>
            <a:r>
              <a:rPr lang="en-US" altLang="zh-CN" sz="1400" dirty="0"/>
              <a:t>e</a:t>
            </a:r>
            <a:r>
              <a:rPr lang="zh-CN" altLang="en-US" sz="1400" dirty="0"/>
              <a:t>不打印</a:t>
            </a:r>
            <a:r>
              <a:rPr lang="en-US" altLang="zh-CN" sz="1400" dirty="0"/>
              <a:t>')</a:t>
            </a:r>
          </a:p>
          <a:p>
            <a:r>
              <a:rPr lang="en-US" altLang="zh-CN" sz="1400" dirty="0"/>
              <a:t>        break</a:t>
            </a:r>
          </a:p>
          <a:p>
            <a:r>
              <a:rPr lang="en-US" altLang="zh-CN" sz="1400" dirty="0"/>
              <a:t>    print(</a:t>
            </a:r>
            <a:r>
              <a:rPr lang="en-US" altLang="zh-CN" sz="1400" dirty="0" err="1"/>
              <a:t>i</a:t>
            </a:r>
            <a:r>
              <a:rPr lang="en-US" altLang="zh-CN" sz="1400" dirty="0"/>
              <a:t>)</a:t>
            </a:r>
          </a:p>
          <a:p>
            <a:r>
              <a:rPr lang="en-US" altLang="zh-CN" sz="1400" dirty="0"/>
              <a:t>else:</a:t>
            </a:r>
          </a:p>
          <a:p>
            <a:r>
              <a:rPr lang="en-US" altLang="zh-CN" sz="1400" dirty="0"/>
              <a:t>    print('</a:t>
            </a:r>
            <a:r>
              <a:rPr lang="zh-CN" altLang="en-US" sz="1400" dirty="0"/>
              <a:t>循环正常结束之后执行的代码</a:t>
            </a:r>
            <a:r>
              <a:rPr lang="en-US" altLang="zh-CN" sz="1400" dirty="0"/>
              <a:t>')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0" y="3978053"/>
            <a:ext cx="9196545" cy="22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0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1" y="1831744"/>
            <a:ext cx="10749598" cy="4219575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运行结果：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循环</a:t>
            </a:r>
            <a:r>
              <a:rPr kumimoji="1" lang="en-US" altLang="zh-CN" dirty="0"/>
              <a:t>else</a:t>
            </a:r>
            <a:r>
              <a:rPr kumimoji="1" lang="zh-CN" altLang="en-US" dirty="0"/>
              <a:t>结构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、退出循环的两种方式</a:t>
            </a:r>
            <a:endParaRPr lang="zh-CN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1635973"/>
            <a:ext cx="10666853" cy="1815882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/>
              <a:t>str1 = 'itheima'</a:t>
            </a:r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in str1:</a:t>
            </a:r>
          </a:p>
          <a:p>
            <a:r>
              <a:rPr lang="en-US" altLang="zh-CN" sz="1400" dirty="0"/>
              <a:t>    if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== 'e':</a:t>
            </a:r>
          </a:p>
          <a:p>
            <a:r>
              <a:rPr lang="en-US" altLang="zh-CN" sz="1400" dirty="0"/>
              <a:t>        print('</a:t>
            </a:r>
            <a:r>
              <a:rPr lang="zh-CN" altLang="en-US" sz="1400" dirty="0"/>
              <a:t>遇到</a:t>
            </a:r>
            <a:r>
              <a:rPr lang="en-US" altLang="zh-CN" sz="1400" dirty="0"/>
              <a:t>e</a:t>
            </a:r>
            <a:r>
              <a:rPr lang="zh-CN" altLang="en-US" sz="1400" dirty="0"/>
              <a:t>不打印</a:t>
            </a:r>
            <a:r>
              <a:rPr lang="en-US" altLang="zh-CN" sz="1400" dirty="0"/>
              <a:t>')</a:t>
            </a:r>
          </a:p>
          <a:p>
            <a:r>
              <a:rPr lang="en-US" altLang="zh-CN" sz="1400" dirty="0"/>
              <a:t>        continue</a:t>
            </a:r>
          </a:p>
          <a:p>
            <a:r>
              <a:rPr lang="en-US" altLang="zh-CN" sz="1400" dirty="0"/>
              <a:t>    print(</a:t>
            </a:r>
            <a:r>
              <a:rPr lang="en-US" altLang="zh-CN" sz="1400" dirty="0" err="1"/>
              <a:t>i</a:t>
            </a:r>
            <a:r>
              <a:rPr lang="en-US" altLang="zh-CN" sz="1400" dirty="0"/>
              <a:t>)</a:t>
            </a:r>
          </a:p>
          <a:p>
            <a:r>
              <a:rPr lang="en-US" altLang="zh-CN" sz="1400" dirty="0"/>
              <a:t>else:</a:t>
            </a:r>
          </a:p>
          <a:p>
            <a:r>
              <a:rPr lang="en-US" altLang="zh-CN" sz="1400" dirty="0"/>
              <a:t>    print('</a:t>
            </a:r>
            <a:r>
              <a:rPr lang="zh-CN" altLang="en-US" sz="1400" dirty="0"/>
              <a:t>循环正常结束之后执行的代码</a:t>
            </a:r>
            <a:r>
              <a:rPr lang="en-US" altLang="zh-CN" sz="1400" dirty="0"/>
              <a:t>')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0" y="3941531"/>
            <a:ext cx="7544454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综合案例：报数字游戏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17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1" y="1831744"/>
            <a:ext cx="10749598" cy="4219575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一些同学从</a:t>
            </a:r>
            <a:r>
              <a:rPr lang="en-US" altLang="zh-CN" dirty="0" smtClean="0"/>
              <a:t>1</a:t>
            </a:r>
            <a:r>
              <a:rPr lang="zh-CN" altLang="en-US" dirty="0" smtClean="0"/>
              <a:t>开始报数，当需要报出的数字尾数是</a:t>
            </a:r>
            <a:r>
              <a:rPr lang="en-US" altLang="zh-CN" dirty="0" smtClean="0"/>
              <a:t>7</a:t>
            </a:r>
            <a:r>
              <a:rPr lang="zh-CN" altLang="en-US" dirty="0" smtClean="0"/>
              <a:t>或者该数字是</a:t>
            </a:r>
            <a:r>
              <a:rPr lang="en-US" altLang="zh-CN" dirty="0" smtClean="0"/>
              <a:t>7</a:t>
            </a:r>
            <a:r>
              <a:rPr lang="zh-CN" altLang="en-US" dirty="0" smtClean="0"/>
              <a:t>的倍数时，则该同学跳过这个数字，不进行报数。所有同学都参与游戏后，游戏结束。如输入学生数量为</a:t>
            </a:r>
            <a:r>
              <a:rPr lang="en-US" altLang="zh-CN" dirty="0" smtClean="0"/>
              <a:t>50</a:t>
            </a:r>
            <a:r>
              <a:rPr lang="zh-CN" altLang="en-US" dirty="0" smtClean="0"/>
              <a:t>，游戏结束后，报数的同学数量为</a:t>
            </a:r>
            <a:r>
              <a:rPr lang="en-US" altLang="zh-CN" dirty="0" smtClean="0"/>
              <a:t>39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报数</a:t>
            </a:r>
            <a:r>
              <a:rPr kumimoji="1" lang="zh-CN" altLang="en-US" dirty="0" smtClean="0"/>
              <a:t>字游戏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、游戏规则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897" y="1635973"/>
            <a:ext cx="4333426" cy="16725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897" y="4585765"/>
            <a:ext cx="4433734" cy="15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7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F5F2403-DAC9-454A-9779-7331986EC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581" y="423612"/>
            <a:ext cx="6654482" cy="4855845"/>
          </a:xfrm>
        </p:spPr>
        <p:txBody>
          <a:bodyPr/>
          <a:lstStyle/>
          <a:p>
            <a:r>
              <a:rPr lang="zh-CN" altLang="en-US" dirty="0">
                <a:solidFill>
                  <a:srgbClr val="B60206"/>
                </a:solidFill>
              </a:rPr>
              <a:t>掌握</a:t>
            </a:r>
            <a:r>
              <a:rPr lang="en-US" altLang="zh-CN" dirty="0">
                <a:solidFill>
                  <a:srgbClr val="B60206"/>
                </a:solidFill>
              </a:rPr>
              <a:t>for</a:t>
            </a:r>
            <a:r>
              <a:rPr lang="zh-CN" altLang="en-US" dirty="0">
                <a:solidFill>
                  <a:srgbClr val="B60206"/>
                </a:solidFill>
              </a:rPr>
              <a:t>循环结构及其</a:t>
            </a:r>
            <a:r>
              <a:rPr lang="zh-CN" altLang="en-US" dirty="0" smtClean="0">
                <a:solidFill>
                  <a:srgbClr val="B60206"/>
                </a:solidFill>
              </a:rPr>
              <a:t>应用</a:t>
            </a:r>
            <a:endParaRPr lang="en-US" altLang="zh-CN" dirty="0" smtClean="0">
              <a:solidFill>
                <a:srgbClr val="B60206"/>
              </a:solidFill>
            </a:endParaRPr>
          </a:p>
          <a:p>
            <a:r>
              <a:rPr lang="zh-CN" altLang="en-US" dirty="0" smtClean="0">
                <a:solidFill>
                  <a:srgbClr val="AD2B26"/>
                </a:solidFill>
              </a:rPr>
              <a:t>能够理解</a:t>
            </a:r>
            <a:r>
              <a:rPr lang="en-US" altLang="zh-CN" dirty="0" smtClean="0">
                <a:solidFill>
                  <a:srgbClr val="AD2B26"/>
                </a:solidFill>
              </a:rPr>
              <a:t>for</a:t>
            </a:r>
            <a:r>
              <a:rPr lang="zh-CN" altLang="en-US" dirty="0" smtClean="0">
                <a:solidFill>
                  <a:srgbClr val="AD2B26"/>
                </a:solidFill>
              </a:rPr>
              <a:t>循环</a:t>
            </a:r>
            <a:r>
              <a:rPr lang="zh-CN" altLang="en-US" dirty="0">
                <a:solidFill>
                  <a:srgbClr val="AD2B26"/>
                </a:solidFill>
              </a:rPr>
              <a:t>中的两大关键词</a:t>
            </a:r>
            <a:r>
              <a:rPr lang="en-US" altLang="zh-CN" dirty="0">
                <a:solidFill>
                  <a:srgbClr val="AD2B26"/>
                </a:solidFill>
              </a:rPr>
              <a:t>break</a:t>
            </a:r>
            <a:r>
              <a:rPr lang="zh-CN" altLang="en-US" dirty="0">
                <a:solidFill>
                  <a:srgbClr val="AD2B26"/>
                </a:solidFill>
              </a:rPr>
              <a:t>和</a:t>
            </a:r>
            <a:r>
              <a:rPr lang="en-US" altLang="zh-CN" dirty="0">
                <a:solidFill>
                  <a:srgbClr val="AD2B26"/>
                </a:solidFill>
              </a:rPr>
              <a:t>continue【</a:t>
            </a:r>
            <a:r>
              <a:rPr lang="zh-CN" altLang="en-US" dirty="0">
                <a:solidFill>
                  <a:srgbClr val="AD2B26"/>
                </a:solidFill>
              </a:rPr>
              <a:t>重点</a:t>
            </a:r>
            <a:r>
              <a:rPr lang="en-US" altLang="zh-CN" dirty="0" smtClean="0">
                <a:solidFill>
                  <a:srgbClr val="AD2B26"/>
                </a:solidFill>
              </a:rPr>
              <a:t>】</a:t>
            </a:r>
          </a:p>
          <a:p>
            <a:r>
              <a:rPr lang="zh-CN" altLang="en-US" dirty="0" smtClean="0"/>
              <a:t>了解</a:t>
            </a:r>
            <a:r>
              <a:rPr lang="en-US" altLang="zh-CN" dirty="0" smtClean="0"/>
              <a:t>while</a:t>
            </a:r>
            <a:r>
              <a:rPr lang="zh-CN" altLang="en-US" dirty="0" smtClean="0"/>
              <a:t>循环中的</a:t>
            </a:r>
            <a:r>
              <a:rPr lang="en-US" altLang="zh-CN" dirty="0" smtClean="0"/>
              <a:t>else</a:t>
            </a:r>
            <a:r>
              <a:rPr lang="zh-CN" altLang="en-US" dirty="0"/>
              <a:t>结构</a:t>
            </a:r>
            <a:endParaRPr lang="en-US" altLang="zh-CN" dirty="0" smtClean="0"/>
          </a:p>
          <a:p>
            <a:r>
              <a:rPr lang="zh-CN" altLang="en-US" dirty="0" smtClean="0"/>
              <a:t>了解</a:t>
            </a:r>
            <a:r>
              <a:rPr lang="en-US" altLang="zh-CN" dirty="0" smtClean="0"/>
              <a:t>for</a:t>
            </a:r>
            <a:r>
              <a:rPr lang="zh-CN" altLang="en-US" dirty="0" smtClean="0"/>
              <a:t>循环</a:t>
            </a:r>
            <a:r>
              <a:rPr lang="zh-CN" altLang="en-US" dirty="0"/>
              <a:t>中的</a:t>
            </a:r>
            <a:r>
              <a:rPr lang="en-US" altLang="zh-CN" dirty="0"/>
              <a:t>else</a:t>
            </a:r>
            <a:r>
              <a:rPr lang="zh-CN" altLang="en-US" dirty="0" smtClean="0"/>
              <a:t>结构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B60206"/>
                </a:solidFill>
              </a:rPr>
              <a:t>综合案例：报数字游戏</a:t>
            </a:r>
            <a:endParaRPr lang="en-US" altLang="zh-CN" dirty="0">
              <a:solidFill>
                <a:srgbClr val="B60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报数字游戏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代码</a:t>
            </a:r>
            <a:endParaRPr lang="zh-CN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1635973"/>
            <a:ext cx="10666853" cy="3108543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/>
              <a:t>n = </a:t>
            </a:r>
            <a:r>
              <a:rPr lang="en-US" altLang="zh-CN" sz="1400" dirty="0" err="1"/>
              <a:t>int</a:t>
            </a:r>
            <a:r>
              <a:rPr lang="en-US" altLang="zh-CN" sz="1400" dirty="0"/>
              <a:t>(input('</a:t>
            </a:r>
            <a:r>
              <a:rPr lang="zh-CN" altLang="en-US" sz="1400" dirty="0"/>
              <a:t>请输入学生的数量：</a:t>
            </a:r>
            <a:r>
              <a:rPr lang="en-US" altLang="zh-CN" sz="1400" dirty="0"/>
              <a:t>'))</a:t>
            </a:r>
            <a:br>
              <a:rPr lang="en-US" altLang="zh-CN" sz="1400" dirty="0"/>
            </a:b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/>
              <a:t>count = 0</a:t>
            </a:r>
            <a:br>
              <a:rPr lang="en-US" altLang="zh-CN" sz="1400" dirty="0"/>
            </a:b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/>
              <a:t>for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in range(1, n+1):</a:t>
            </a:r>
            <a:br>
              <a:rPr lang="en-US" altLang="zh-CN" sz="1400" dirty="0"/>
            </a:br>
            <a:r>
              <a:rPr lang="en-US" altLang="zh-CN" sz="1400" dirty="0"/>
              <a:t>    if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% 7 == 0:</a:t>
            </a:r>
            <a:br>
              <a:rPr lang="en-US" altLang="zh-CN" sz="1400" dirty="0"/>
            </a:br>
            <a:r>
              <a:rPr lang="en-US" altLang="zh-CN" sz="1400" dirty="0"/>
              <a:t>        continue</a:t>
            </a:r>
            <a:br>
              <a:rPr lang="en-US" altLang="zh-CN" sz="1400" dirty="0"/>
            </a:b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/>
              <a:t>    if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% 10 == 7:</a:t>
            </a:r>
            <a:br>
              <a:rPr lang="en-US" altLang="zh-CN" sz="1400" dirty="0"/>
            </a:br>
            <a:r>
              <a:rPr lang="en-US" altLang="zh-CN" sz="1400" dirty="0"/>
              <a:t>        continue</a:t>
            </a:r>
            <a:br>
              <a:rPr lang="en-US" altLang="zh-CN" sz="1400" dirty="0"/>
            </a:b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/>
              <a:t>    count += 1</a:t>
            </a:r>
            <a:br>
              <a:rPr lang="en-US" altLang="zh-CN" sz="1400" dirty="0"/>
            </a:br>
            <a:r>
              <a:rPr lang="en-US" altLang="zh-CN" sz="1400" dirty="0"/>
              <a:t>else:</a:t>
            </a:r>
            <a:br>
              <a:rPr lang="en-US" altLang="zh-CN" sz="1400" dirty="0"/>
            </a:br>
            <a:r>
              <a:rPr lang="en-US" altLang="zh-CN" sz="1400" dirty="0"/>
              <a:t>    print('</a:t>
            </a:r>
            <a:r>
              <a:rPr lang="zh-CN" altLang="en-US" sz="1400" dirty="0"/>
              <a:t>报数同学的数量</a:t>
            </a:r>
            <a:r>
              <a:rPr lang="en-US" altLang="zh-CN" sz="1400" dirty="0"/>
              <a:t>%d' % count</a:t>
            </a:r>
            <a:r>
              <a:rPr lang="en-US" altLang="zh-CN" sz="1400" dirty="0" smtClean="0"/>
              <a:t>)</a:t>
            </a:r>
            <a:endParaRPr lang="en-US" altLang="zh-CN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0" y="4923218"/>
            <a:ext cx="9160034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38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6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循环结构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3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案例演示：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执行结果：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循环结构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、基本语法</a:t>
            </a:r>
            <a:endParaRPr lang="zh-CN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1517962"/>
            <a:ext cx="10666853" cy="954107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for 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临时变量 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in 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序列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:</a:t>
            </a:r>
          </a:p>
          <a:p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重复执行的代码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</a:p>
          <a:p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重复执行的代码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</a:t>
            </a:r>
          </a:p>
          <a:p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......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2918537"/>
            <a:ext cx="10666853" cy="73866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str1 = 'itheima'</a:t>
            </a:r>
          </a:p>
          <a:p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for </a:t>
            </a:r>
            <a:r>
              <a:rPr lang="en-US" altLang="zh-CN" sz="1400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in str1:</a:t>
            </a:r>
          </a:p>
          <a:p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print(</a:t>
            </a:r>
            <a:r>
              <a:rPr lang="en-US" altLang="zh-CN" sz="1400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0" y="4195129"/>
            <a:ext cx="10023888" cy="24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Python2 </a:t>
            </a:r>
            <a:r>
              <a:rPr lang="en-US" altLang="zh-CN" dirty="0" smtClean="0"/>
              <a:t>range() </a:t>
            </a:r>
            <a:r>
              <a:rPr lang="zh-CN" altLang="en-US" dirty="0" smtClean="0"/>
              <a:t>函数返回的</a:t>
            </a:r>
            <a:r>
              <a:rPr lang="zh-CN" altLang="en-US" dirty="0"/>
              <a:t>是</a:t>
            </a:r>
            <a:r>
              <a:rPr lang="zh-CN" altLang="en-US" dirty="0" smtClean="0"/>
              <a:t>列表，而在</a:t>
            </a:r>
            <a:r>
              <a:rPr lang="en-US" altLang="zh-CN" dirty="0" smtClean="0"/>
              <a:t>Python3</a:t>
            </a:r>
            <a:r>
              <a:rPr lang="zh-CN" altLang="en-US" dirty="0" smtClean="0"/>
              <a:t>中</a:t>
            </a:r>
            <a:r>
              <a:rPr lang="en-US" altLang="zh-CN" dirty="0"/>
              <a:t> </a:t>
            </a:r>
            <a:r>
              <a:rPr lang="en-US" altLang="zh-CN" dirty="0" smtClean="0"/>
              <a:t>range</a:t>
            </a:r>
            <a:r>
              <a:rPr lang="en-US" altLang="zh-CN" dirty="0"/>
              <a:t>() </a:t>
            </a:r>
            <a:r>
              <a:rPr lang="zh-CN" altLang="en-US" dirty="0"/>
              <a:t>函数返回的是一个</a:t>
            </a:r>
            <a:r>
              <a:rPr lang="zh-CN" altLang="en-US" dirty="0">
                <a:solidFill>
                  <a:srgbClr val="AD2B26"/>
                </a:solidFill>
              </a:rPr>
              <a:t>可迭代对象（类型是</a:t>
            </a:r>
            <a:r>
              <a:rPr lang="zh-CN" altLang="en-US" dirty="0" smtClean="0">
                <a:solidFill>
                  <a:srgbClr val="AD2B26"/>
                </a:solidFill>
              </a:rPr>
              <a:t>对象）</a:t>
            </a:r>
            <a:r>
              <a:rPr lang="zh-CN" altLang="en-US" dirty="0" smtClean="0"/>
              <a:t>，</a:t>
            </a:r>
            <a:r>
              <a:rPr lang="zh-CN" altLang="en-US" dirty="0"/>
              <a:t>而不是列表类型， 所以打印的时候不会打印列表</a:t>
            </a:r>
            <a:r>
              <a:rPr lang="zh-CN" altLang="en-US" dirty="0" smtClean="0"/>
              <a:t>。（由于我们还未学习面向对象，</a:t>
            </a:r>
            <a:r>
              <a:rPr lang="zh-CN" altLang="en-US" dirty="0" smtClean="0">
                <a:solidFill>
                  <a:srgbClr val="AD2B26"/>
                </a:solidFill>
              </a:rPr>
              <a:t>为了方便大家理解</a:t>
            </a:r>
            <a:r>
              <a:rPr lang="zh-CN" altLang="en-US" dirty="0">
                <a:solidFill>
                  <a:srgbClr val="AD2B26"/>
                </a:solidFill>
              </a:rPr>
              <a:t>，你</a:t>
            </a:r>
            <a:r>
              <a:rPr lang="zh-CN" altLang="en-US" dirty="0" smtClean="0">
                <a:solidFill>
                  <a:srgbClr val="AD2B26"/>
                </a:solidFill>
              </a:rPr>
              <a:t>可以简单的将其理解</a:t>
            </a:r>
            <a:r>
              <a:rPr lang="zh-CN" altLang="en-US" dirty="0">
                <a:solidFill>
                  <a:srgbClr val="AD2B26"/>
                </a:solidFill>
              </a:rPr>
              <a:t>为一个</a:t>
            </a:r>
            <a:r>
              <a:rPr lang="zh-CN" altLang="en-US" dirty="0" smtClean="0">
                <a:solidFill>
                  <a:srgbClr val="AD2B26"/>
                </a:solidFill>
              </a:rPr>
              <a:t>序列结构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基本语法：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案例演示：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循环结构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range</a:t>
            </a:r>
            <a:r>
              <a:rPr lang="zh-CN" altLang="en-US" dirty="0" smtClean="0"/>
              <a:t>函数基础用法</a:t>
            </a:r>
            <a:endParaRPr lang="zh-CN" altLang="en-US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93626" y="3755920"/>
            <a:ext cx="10666853" cy="1384995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range(stop)</a:t>
            </a:r>
          </a:p>
          <a:p>
            <a:r>
              <a:rPr lang="en-US" altLang="zh-CN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range(start, stop[, step</a:t>
            </a:r>
            <a:r>
              <a:rPr lang="en-US" altLang="zh-CN" sz="1400" dirty="0" smtClean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])</a:t>
            </a:r>
          </a:p>
          <a:p>
            <a:endParaRPr lang="en-US" altLang="zh-CN" sz="14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atinLnBrk="1"/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start: 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计数从 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start 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开始。</a:t>
            </a:r>
            <a:r>
              <a:rPr lang="zh-CN" altLang="en-US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默认是从 </a:t>
            </a:r>
            <a:r>
              <a:rPr lang="en-US" altLang="zh-CN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 </a:t>
            </a:r>
            <a:r>
              <a:rPr lang="zh-CN" altLang="en-US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。例如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range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5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）等价于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range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 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5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;</a:t>
            </a:r>
          </a:p>
          <a:p>
            <a:pPr latinLnBrk="1"/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stop: 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计数到 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stop 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结束，</a:t>
            </a:r>
            <a:r>
              <a:rPr lang="zh-CN" altLang="en-US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但不包括 </a:t>
            </a:r>
            <a:r>
              <a:rPr lang="en-US" altLang="zh-CN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stop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。例如：</a:t>
            </a:r>
            <a:r>
              <a:rPr lang="en-US" altLang="zh-CN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range</a:t>
            </a:r>
            <a:r>
              <a:rPr lang="zh-CN" altLang="en-US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</a:t>
            </a:r>
            <a:r>
              <a:rPr lang="zh-CN" altLang="en-US" sz="1400" dirty="0" smtClean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en-US" altLang="zh-CN" sz="1400" dirty="0" smtClean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5</a:t>
            </a:r>
            <a:r>
              <a:rPr lang="zh-CN" altLang="en-US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 </a:t>
            </a:r>
            <a:r>
              <a:rPr lang="zh-CN" altLang="en-US" sz="1400" dirty="0" smtClean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是 </a:t>
            </a:r>
            <a:r>
              <a:rPr lang="en-US" altLang="zh-CN" sz="1400" dirty="0" smtClean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[</a:t>
            </a:r>
            <a:r>
              <a:rPr lang="en-US" altLang="zh-CN" sz="1400" dirty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0, 1, 2, 3, 4</a:t>
            </a:r>
            <a:r>
              <a:rPr lang="en-US" altLang="zh-CN" sz="1400" dirty="0" smtClean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] </a:t>
            </a:r>
            <a:r>
              <a:rPr lang="zh-CN" altLang="en-US" sz="1400" dirty="0" smtClean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没有 </a:t>
            </a:r>
            <a:r>
              <a:rPr lang="en-US" altLang="zh-CN" sz="1400" dirty="0" smtClean="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5</a:t>
            </a:r>
            <a:endParaRPr lang="en-US" altLang="zh-CN" sz="1400" dirty="0">
              <a:solidFill>
                <a:srgbClr val="AD2B2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atinLnBrk="1"/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step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：步长，默认为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。例如：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range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sz="14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</a:t>
            </a:r>
            <a:r>
              <a:rPr lang="zh-CN" altLang="en-US" sz="14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en-US" altLang="zh-CN" sz="14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5</a:t>
            </a: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 等价于 </a:t>
            </a:r>
            <a:r>
              <a:rPr lang="en-US" altLang="zh-CN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range(0, 5, 1</a:t>
            </a:r>
            <a:r>
              <a:rPr lang="en-US" altLang="zh-CN" sz="14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  <a:endParaRPr lang="en-US" altLang="zh-CN" sz="14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93625" y="5865708"/>
            <a:ext cx="10666853" cy="52322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for i in range(5):</a:t>
            </a:r>
          </a:p>
          <a:p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print(i)</a:t>
            </a:r>
            <a:endParaRPr lang="en-US" altLang="zh-CN" sz="14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96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Python3.x 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 </a:t>
            </a:r>
            <a:r>
              <a:rPr lang="en-US" altLang="zh-CN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range() 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函数返回的结果是一个整数序列的对象，而不是列表。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循环结构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range</a:t>
            </a:r>
            <a:r>
              <a:rPr lang="zh-CN" altLang="en-US" dirty="0" smtClean="0"/>
              <a:t>函数其他用法</a:t>
            </a:r>
            <a:endParaRPr lang="zh-CN" altLang="en-US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80" y="1635973"/>
            <a:ext cx="10666853" cy="2462213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&gt;&gt;&gt;</a:t>
            </a:r>
            <a:r>
              <a:rPr lang="en-US" altLang="zh-CN" sz="1400" dirty="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list(range(0, 30, 5))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[0, 5, 10, 15, 20, 25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]</a:t>
            </a: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&gt;&gt;&gt; </a:t>
            </a:r>
            <a:r>
              <a:rPr lang="en-US" altLang="zh-CN" sz="1400" dirty="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list(range(0, 10, 2))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[0, 2, 4, 6, 8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]</a:t>
            </a: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&gt;&gt;&gt; </a:t>
            </a:r>
            <a:r>
              <a:rPr lang="en-US" altLang="zh-CN" sz="1400" dirty="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list(range(0, -10, -1))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[0, -1, -2, -3, -4, -5, -6, -7, -8, -9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]</a:t>
            </a: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&gt;&gt;&gt; </a:t>
            </a:r>
            <a:r>
              <a:rPr lang="en-US" altLang="zh-CN" sz="1400" dirty="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list(range(1, 0))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[]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79" y="4644761"/>
            <a:ext cx="10666853" cy="2031325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&gt;&gt;&gt;</a:t>
            </a:r>
            <a:r>
              <a:rPr lang="en-US" altLang="zh-CN" sz="1400" dirty="0" smtClean="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type(range(10))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&lt;class 'range'&gt;</a:t>
            </a: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当你 </a:t>
            </a:r>
            <a:r>
              <a:rPr lang="en-US" altLang="zh-CN" sz="1400" dirty="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help(range)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时会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看到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: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Return an object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...</a:t>
            </a: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 dirty="0"/>
              <a:t>所以，不是列表，但是可以利用 </a:t>
            </a:r>
            <a:r>
              <a:rPr lang="en-US" altLang="zh-CN" sz="1400" dirty="0"/>
              <a:t>list </a:t>
            </a:r>
            <a:r>
              <a:rPr lang="zh-CN" altLang="en-US" sz="1400" dirty="0"/>
              <a:t>函数返回列表，即</a:t>
            </a:r>
            <a:r>
              <a:rPr lang="zh-CN" altLang="en-US" sz="1400" dirty="0" smtClean="0"/>
              <a:t>：</a:t>
            </a:r>
            <a:endParaRPr lang="en-US" altLang="zh-CN" sz="1400" dirty="0" smtClean="0"/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&gt;&gt;&gt; </a:t>
            </a:r>
            <a:r>
              <a:rPr lang="en-US" altLang="zh-CN" sz="1400" dirty="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list(range(10))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[0, 1, 2, 3, 4, 5, 6, 7, 8, 9]</a:t>
            </a:r>
          </a:p>
        </p:txBody>
      </p:sp>
    </p:spTree>
    <p:extLst>
      <p:ext uri="{BB962C8B-B14F-4D97-AF65-F5344CB8AC3E}">
        <p14:creationId xmlns:p14="http://schemas.microsoft.com/office/powerpoint/2010/main" val="69626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案例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：求</a:t>
            </a:r>
            <a:r>
              <a:rPr lang="en-US" altLang="zh-CN" dirty="0" smtClean="0"/>
              <a:t>1-100</a:t>
            </a:r>
            <a:r>
              <a:rPr lang="zh-CN" altLang="en-US" dirty="0" smtClean="0"/>
              <a:t>的和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案例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：求</a:t>
            </a:r>
            <a:r>
              <a:rPr lang="en-US" altLang="zh-CN" dirty="0" smtClean="0"/>
              <a:t>1-100</a:t>
            </a:r>
            <a:r>
              <a:rPr lang="zh-CN" altLang="en-US" dirty="0" smtClean="0"/>
              <a:t>之间所有偶数的和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循环结构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循环案例</a:t>
            </a:r>
            <a:endParaRPr lang="zh-CN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79" y="2266675"/>
            <a:ext cx="10666853" cy="1323439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ea typeface="Alibaba PuHuiTi B"/>
              </a:rPr>
              <a:t>result = 0</a:t>
            </a:r>
            <a:br>
              <a:rPr lang="en-US" altLang="zh-CN" sz="1600" dirty="0">
                <a:ea typeface="Alibaba PuHuiTi B"/>
              </a:rPr>
            </a:br>
            <a:r>
              <a:rPr lang="en-US" altLang="zh-CN" sz="1600" dirty="0">
                <a:ea typeface="Alibaba PuHuiTi B"/>
              </a:rPr>
              <a:t>for </a:t>
            </a:r>
            <a:r>
              <a:rPr lang="en-US" altLang="zh-CN" sz="1600" dirty="0" err="1">
                <a:ea typeface="Alibaba PuHuiTi B"/>
              </a:rPr>
              <a:t>i</a:t>
            </a:r>
            <a:r>
              <a:rPr lang="en-US" altLang="zh-CN" sz="1600" dirty="0">
                <a:ea typeface="Alibaba PuHuiTi B"/>
              </a:rPr>
              <a:t> in range(101):</a:t>
            </a:r>
            <a:br>
              <a:rPr lang="en-US" altLang="zh-CN" sz="1600" dirty="0">
                <a:ea typeface="Alibaba PuHuiTi B"/>
              </a:rPr>
            </a:br>
            <a:r>
              <a:rPr lang="en-US" altLang="zh-CN" sz="1600" dirty="0">
                <a:ea typeface="Alibaba PuHuiTi B"/>
              </a:rPr>
              <a:t>    result += </a:t>
            </a:r>
            <a:r>
              <a:rPr lang="en-US" altLang="zh-CN" sz="1600" dirty="0" err="1">
                <a:ea typeface="Alibaba PuHuiTi B"/>
              </a:rPr>
              <a:t>i</a:t>
            </a:r>
            <a:r>
              <a:rPr lang="en-US" altLang="zh-CN" sz="1600" dirty="0">
                <a:ea typeface="Alibaba PuHuiTi B"/>
              </a:rPr>
              <a:t/>
            </a:r>
            <a:br>
              <a:rPr lang="en-US" altLang="zh-CN" sz="1600" dirty="0">
                <a:ea typeface="Alibaba PuHuiTi B"/>
              </a:rPr>
            </a:br>
            <a:r>
              <a:rPr lang="en-US" altLang="zh-CN" sz="1600" dirty="0">
                <a:ea typeface="Alibaba PuHuiTi B"/>
              </a:rPr>
              <a:t/>
            </a:r>
            <a:br>
              <a:rPr lang="en-US" altLang="zh-CN" sz="1600" dirty="0">
                <a:ea typeface="Alibaba PuHuiTi B"/>
              </a:rPr>
            </a:br>
            <a:r>
              <a:rPr lang="en-US" altLang="zh-CN" sz="1600" dirty="0">
                <a:ea typeface="Alibaba PuHuiTi B"/>
              </a:rPr>
              <a:t>print(f'1-100</a:t>
            </a:r>
            <a:r>
              <a:rPr lang="zh-CN" altLang="en-US" sz="1600" dirty="0">
                <a:ea typeface="Alibaba PuHuiTi B"/>
              </a:rPr>
              <a:t>的和为：</a:t>
            </a:r>
            <a:r>
              <a:rPr lang="en-US" altLang="zh-CN" sz="1600" dirty="0">
                <a:ea typeface="Alibaba PuHuiTi B"/>
              </a:rPr>
              <a:t>{result</a:t>
            </a:r>
            <a:r>
              <a:rPr lang="en-US" altLang="zh-CN" sz="1600" dirty="0" smtClean="0">
                <a:ea typeface="Alibaba PuHuiTi B"/>
              </a:rPr>
              <a:t>}')</a:t>
            </a:r>
            <a:endParaRPr lang="en-US" altLang="zh-CN" sz="1600" dirty="0">
              <a:ea typeface="Alibaba PuHuiTi B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0C998B78-AB18-3C47-A1C7-25AE9A3A40B0}"/>
              </a:ext>
            </a:extLst>
          </p:cNvPr>
          <p:cNvSpPr txBox="1"/>
          <p:nvPr/>
        </p:nvSpPr>
        <p:spPr>
          <a:xfrm>
            <a:off x="710879" y="4320980"/>
            <a:ext cx="10666853" cy="156966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ea typeface="Alibaba PuHuiTi B"/>
              </a:rPr>
              <a:t>result = 0</a:t>
            </a:r>
            <a:br>
              <a:rPr lang="en-US" altLang="zh-CN" sz="1600" dirty="0">
                <a:ea typeface="Alibaba PuHuiTi B"/>
              </a:rPr>
            </a:br>
            <a:r>
              <a:rPr lang="en-US" altLang="zh-CN" sz="1600" dirty="0">
                <a:ea typeface="Alibaba PuHuiTi B"/>
              </a:rPr>
              <a:t>for </a:t>
            </a:r>
            <a:r>
              <a:rPr lang="en-US" altLang="zh-CN" sz="1600" dirty="0" err="1">
                <a:ea typeface="Alibaba PuHuiTi B"/>
              </a:rPr>
              <a:t>i</a:t>
            </a:r>
            <a:r>
              <a:rPr lang="en-US" altLang="zh-CN" sz="1600" dirty="0">
                <a:ea typeface="Alibaba PuHuiTi B"/>
              </a:rPr>
              <a:t> in range(101):</a:t>
            </a:r>
            <a:br>
              <a:rPr lang="en-US" altLang="zh-CN" sz="1600" dirty="0">
                <a:ea typeface="Alibaba PuHuiTi B"/>
              </a:rPr>
            </a:br>
            <a:r>
              <a:rPr lang="en-US" altLang="zh-CN" sz="1600" dirty="0">
                <a:ea typeface="Alibaba PuHuiTi B"/>
              </a:rPr>
              <a:t>    if </a:t>
            </a:r>
            <a:r>
              <a:rPr lang="en-US" altLang="zh-CN" sz="1600" dirty="0" err="1">
                <a:ea typeface="Alibaba PuHuiTi B"/>
              </a:rPr>
              <a:t>i</a:t>
            </a:r>
            <a:r>
              <a:rPr lang="en-US" altLang="zh-CN" sz="1600" dirty="0">
                <a:ea typeface="Alibaba PuHuiTi B"/>
              </a:rPr>
              <a:t> % 2 == 0:</a:t>
            </a:r>
            <a:br>
              <a:rPr lang="en-US" altLang="zh-CN" sz="1600" dirty="0">
                <a:ea typeface="Alibaba PuHuiTi B"/>
              </a:rPr>
            </a:br>
            <a:r>
              <a:rPr lang="en-US" altLang="zh-CN" sz="1600" dirty="0">
                <a:ea typeface="Alibaba PuHuiTi B"/>
              </a:rPr>
              <a:t>        result += </a:t>
            </a:r>
            <a:r>
              <a:rPr lang="en-US" altLang="zh-CN" sz="1600" dirty="0" err="1">
                <a:ea typeface="Alibaba PuHuiTi B"/>
              </a:rPr>
              <a:t>i</a:t>
            </a:r>
            <a:r>
              <a:rPr lang="en-US" altLang="zh-CN" sz="1600" dirty="0">
                <a:ea typeface="Alibaba PuHuiTi B"/>
              </a:rPr>
              <a:t/>
            </a:r>
            <a:br>
              <a:rPr lang="en-US" altLang="zh-CN" sz="1600" dirty="0">
                <a:ea typeface="Alibaba PuHuiTi B"/>
              </a:rPr>
            </a:br>
            <a:r>
              <a:rPr lang="en-US" altLang="zh-CN" sz="1600" dirty="0">
                <a:ea typeface="Alibaba PuHuiTi B"/>
              </a:rPr>
              <a:t/>
            </a:r>
            <a:br>
              <a:rPr lang="en-US" altLang="zh-CN" sz="1600" dirty="0">
                <a:ea typeface="Alibaba PuHuiTi B"/>
              </a:rPr>
            </a:br>
            <a:r>
              <a:rPr lang="en-US" altLang="zh-CN" sz="1600" dirty="0">
                <a:ea typeface="Alibaba PuHuiTi B"/>
              </a:rPr>
              <a:t>print(f'1-100</a:t>
            </a:r>
            <a:r>
              <a:rPr lang="zh-CN" altLang="en-US" sz="1600" dirty="0">
                <a:ea typeface="Alibaba PuHuiTi B"/>
              </a:rPr>
              <a:t>的所有偶数的和为：</a:t>
            </a:r>
            <a:r>
              <a:rPr lang="en-US" altLang="zh-CN" sz="1600" dirty="0">
                <a:ea typeface="Alibaba PuHuiTi B"/>
              </a:rPr>
              <a:t>{result</a:t>
            </a:r>
            <a:r>
              <a:rPr lang="en-US" altLang="zh-CN" sz="1600" dirty="0" smtClean="0">
                <a:ea typeface="Alibaba PuHuiTi B"/>
              </a:rPr>
              <a:t>}')</a:t>
            </a:r>
            <a:endParaRPr lang="en-US" altLang="zh-CN" sz="1600" dirty="0">
              <a:ea typeface="Alibaba PuHuiTi B"/>
            </a:endParaRPr>
          </a:p>
        </p:txBody>
      </p:sp>
    </p:spTree>
    <p:extLst>
      <p:ext uri="{BB962C8B-B14F-4D97-AF65-F5344CB8AC3E}">
        <p14:creationId xmlns:p14="http://schemas.microsoft.com/office/powerpoint/2010/main" val="273492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循环中的两大关键词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74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封面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目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学习目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章节页版式（一级+二级标题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章节页版式（一级标题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正文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结束页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8027</TotalTime>
  <Words>1815</Words>
  <Application>Microsoft Office PowerPoint</Application>
  <PresentationFormat>宽屏</PresentationFormat>
  <Paragraphs>320</Paragraphs>
  <Slides>31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Alibaba PuHuiTi B</vt:lpstr>
      <vt:lpstr>Alibaba PuHuiTi M</vt:lpstr>
      <vt:lpstr>Alibaba PuHuiTi R</vt:lpstr>
      <vt:lpstr>阿里巴巴普惠体</vt:lpstr>
      <vt:lpstr>等线</vt:lpstr>
      <vt:lpstr>黑体</vt:lpstr>
      <vt:lpstr>宋体</vt:lpstr>
      <vt:lpstr>微软雅黑</vt:lpstr>
      <vt:lpstr>Arial</vt:lpstr>
      <vt:lpstr>Calibri</vt:lpstr>
      <vt:lpstr>Segoe UI</vt:lpstr>
      <vt:lpstr>Verdana</vt:lpstr>
      <vt:lpstr>Wingdings</vt:lpstr>
      <vt:lpstr>封面2</vt:lpstr>
      <vt:lpstr>目录</vt:lpstr>
      <vt:lpstr>学习目标</vt:lpstr>
      <vt:lpstr>章节页版式（一级+二级标题）</vt:lpstr>
      <vt:lpstr>章节页版式（一级标题）</vt:lpstr>
      <vt:lpstr>正文设计方案</vt:lpstr>
      <vt:lpstr>5_结束页设计方案</vt:lpstr>
      <vt:lpstr>Python循环结构（下）</vt:lpstr>
      <vt:lpstr>PowerPoint 演示文稿</vt:lpstr>
      <vt:lpstr>PowerPoint 演示文稿</vt:lpstr>
      <vt:lpstr>for循环结构</vt:lpstr>
      <vt:lpstr>for循环结构</vt:lpstr>
      <vt:lpstr>for循环结构</vt:lpstr>
      <vt:lpstr>for循环结构</vt:lpstr>
      <vt:lpstr>for循环结构</vt:lpstr>
      <vt:lpstr>循环中的两大关键词</vt:lpstr>
      <vt:lpstr>循环中的两大关键词</vt:lpstr>
      <vt:lpstr>循环中的两大关键词</vt:lpstr>
      <vt:lpstr>循环中的两大关键词</vt:lpstr>
      <vt:lpstr>循环中的两大关键词</vt:lpstr>
      <vt:lpstr>循环中的两大关键词</vt:lpstr>
      <vt:lpstr>for循环嵌套</vt:lpstr>
      <vt:lpstr>for循环嵌套</vt:lpstr>
      <vt:lpstr>for循环嵌套</vt:lpstr>
      <vt:lpstr>for循环嵌套</vt:lpstr>
      <vt:lpstr>while循环else结构</vt:lpstr>
      <vt:lpstr>while循环else结构</vt:lpstr>
      <vt:lpstr>while循环else结构</vt:lpstr>
      <vt:lpstr>while循环else结构</vt:lpstr>
      <vt:lpstr>while循环else结构</vt:lpstr>
      <vt:lpstr>for循环else结构</vt:lpstr>
      <vt:lpstr>for循环else结构</vt:lpstr>
      <vt:lpstr>for循环else结构</vt:lpstr>
      <vt:lpstr>for循环else结构</vt:lpstr>
      <vt:lpstr>综合案例：报数字游戏</vt:lpstr>
      <vt:lpstr>报数字游戏</vt:lpstr>
      <vt:lpstr>报数字游戏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8802</dc:creator>
  <cp:lastModifiedBy>itheima</cp:lastModifiedBy>
  <cp:revision>619</cp:revision>
  <dcterms:created xsi:type="dcterms:W3CDTF">2020-03-31T02:23:27Z</dcterms:created>
  <dcterms:modified xsi:type="dcterms:W3CDTF">2021-02-25T06:43:34Z</dcterms:modified>
</cp:coreProperties>
</file>