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6"/>
  </p:notesMasterIdLst>
  <p:sldIdLst>
    <p:sldId id="256" r:id="rId2"/>
    <p:sldId id="257" r:id="rId3"/>
    <p:sldId id="258" r:id="rId4"/>
    <p:sldId id="283" r:id="rId5"/>
    <p:sldId id="260" r:id="rId6"/>
    <p:sldId id="261" r:id="rId7"/>
    <p:sldId id="262" r:id="rId8"/>
    <p:sldId id="263" r:id="rId9"/>
    <p:sldId id="28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4" r:id="rId27"/>
    <p:sldId id="280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11" r:id="rId46"/>
    <p:sldId id="259" r:id="rId47"/>
    <p:sldId id="302" r:id="rId48"/>
    <p:sldId id="303" r:id="rId49"/>
    <p:sldId id="304" r:id="rId50"/>
    <p:sldId id="305" r:id="rId51"/>
    <p:sldId id="307" r:id="rId52"/>
    <p:sldId id="306" r:id="rId53"/>
    <p:sldId id="308" r:id="rId54"/>
    <p:sldId id="309" r:id="rId5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E4060A-15A5-4ABC-A343-B4F5C85F2357}" type="datetimeFigureOut">
              <a:rPr lang="zh-CN" altLang="en-US" smtClean="0"/>
              <a:t>2011/7/15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841E8-12EF-454B-B6FA-5E8DD09829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532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86523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85074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96107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02201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93341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43280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46679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37109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00436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96165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6489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10916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13030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85119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32362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600735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347151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160415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>
                <a:solidFill>
                  <a:prstClr val="black"/>
                </a:solidFill>
              </a:rPr>
              <a:pPr/>
              <a:t>26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09168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901802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973270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29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2111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780390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30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56532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31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709350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32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91643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33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66390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34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989788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35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848983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36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960842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37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550146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38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738735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39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628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09168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40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094606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41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904233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42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453005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43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18314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44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570971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>
                <a:solidFill>
                  <a:prstClr val="black"/>
                </a:solidFill>
              </a:rPr>
              <a:pPr/>
              <a:t>45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09168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46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861695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47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088648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48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413354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49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0753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831918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50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518566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>
                <a:solidFill>
                  <a:prstClr val="black"/>
                </a:solidFill>
              </a:rPr>
              <a:pPr/>
              <a:t>51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09168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52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407388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53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693689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54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29284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37042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40150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69483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841E8-12EF-454B-B6FA-5E8DD0982939}" type="slidenum">
              <a:rPr lang="zh-CN" altLang="en-US" smtClean="0">
                <a:solidFill>
                  <a:prstClr val="black"/>
                </a:solidFill>
              </a:rPr>
              <a:pPr/>
              <a:t>9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091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2011/7/15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2011/7/15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2011/7/15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2011/7/15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2011/7/15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2011/7/15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2011/7/15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2011/7/15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2011/7/15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2011/7/15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2011/7/15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13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4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2011/7/15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成功的产品经理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华成研发管理咨询有限公司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7101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产品经理的产生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产品经理</a:t>
            </a:r>
            <a:r>
              <a:rPr lang="en-US" altLang="zh-CN" dirty="0" smtClean="0"/>
              <a:t>/</a:t>
            </a:r>
            <a:r>
              <a:rPr lang="zh-CN" altLang="en-US" dirty="0" smtClean="0"/>
              <a:t>产品</a:t>
            </a:r>
            <a:r>
              <a:rPr lang="zh-CN" altLang="en-US" dirty="0" smtClean="0"/>
              <a:t>总监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产品策划经理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产品开发经理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产品行销经理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0658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产品经理概貌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一</a:t>
            </a:r>
            <a:r>
              <a:rPr lang="zh-CN" altLang="en-US" dirty="0" smtClean="0"/>
              <a:t>个定位</a:t>
            </a:r>
            <a:endParaRPr lang="en-US" altLang="zh-CN" dirty="0" smtClean="0"/>
          </a:p>
          <a:p>
            <a:r>
              <a:rPr lang="zh-CN" altLang="en-US" dirty="0"/>
              <a:t>两</a:t>
            </a:r>
            <a:r>
              <a:rPr lang="zh-CN" altLang="en-US" dirty="0" smtClean="0"/>
              <a:t>个跨越</a:t>
            </a:r>
            <a:endParaRPr lang="en-US" altLang="zh-CN" dirty="0" smtClean="0"/>
          </a:p>
          <a:p>
            <a:r>
              <a:rPr lang="zh-CN" altLang="en-US" dirty="0"/>
              <a:t>三</a:t>
            </a:r>
            <a:r>
              <a:rPr lang="zh-CN" altLang="en-US" dirty="0" smtClean="0"/>
              <a:t>种类型</a:t>
            </a:r>
            <a:endParaRPr lang="en-US" altLang="zh-CN" dirty="0" smtClean="0"/>
          </a:p>
          <a:p>
            <a:r>
              <a:rPr lang="zh-CN" altLang="en-US" dirty="0"/>
              <a:t>四</a:t>
            </a:r>
            <a:r>
              <a:rPr lang="zh-CN" altLang="en-US" dirty="0" smtClean="0"/>
              <a:t>个阶段</a:t>
            </a:r>
            <a:endParaRPr lang="en-US" altLang="zh-CN" dirty="0" smtClean="0"/>
          </a:p>
          <a:p>
            <a:r>
              <a:rPr lang="zh-CN" altLang="en-US" dirty="0"/>
              <a:t>五</a:t>
            </a:r>
            <a:r>
              <a:rPr lang="zh-CN" altLang="en-US" dirty="0" smtClean="0"/>
              <a:t>项素质</a:t>
            </a:r>
            <a:endParaRPr lang="en-US" altLang="zh-CN" dirty="0" smtClean="0"/>
          </a:p>
          <a:p>
            <a:r>
              <a:rPr lang="zh-CN" altLang="en-US" dirty="0"/>
              <a:t>六</a:t>
            </a:r>
            <a:r>
              <a:rPr lang="zh-CN" altLang="en-US" dirty="0" smtClean="0"/>
              <a:t>种职责</a:t>
            </a:r>
            <a:endParaRPr lang="en-US" altLang="zh-CN" dirty="0" smtClean="0"/>
          </a:p>
          <a:p>
            <a:r>
              <a:rPr lang="zh-CN" altLang="en-US" dirty="0"/>
              <a:t>七</a:t>
            </a:r>
            <a:r>
              <a:rPr lang="zh-CN" altLang="en-US" dirty="0" smtClean="0"/>
              <a:t>项原则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9699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一个定位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以产品包概念推动产品的全流程开发</a:t>
            </a:r>
            <a:endParaRPr lang="en-US" altLang="zh-CN" dirty="0" smtClean="0"/>
          </a:p>
          <a:p>
            <a:r>
              <a:rPr lang="zh-CN" altLang="en-US" dirty="0" smtClean="0"/>
              <a:t>对产品最终的市场成功和财务成功负责</a:t>
            </a:r>
            <a:endParaRPr lang="en-US" altLang="zh-CN" dirty="0" smtClean="0"/>
          </a:p>
          <a:p>
            <a:r>
              <a:rPr lang="zh-CN" altLang="en-US" dirty="0" smtClean="0"/>
              <a:t>只能成功不许失败</a:t>
            </a:r>
            <a:endParaRPr lang="en-US" altLang="zh-CN" dirty="0" smtClean="0"/>
          </a:p>
          <a:p>
            <a:r>
              <a:rPr lang="zh-CN" altLang="en-US" dirty="0" smtClean="0"/>
              <a:t>只有功劳没有苦劳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4767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两个跨越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跨越条块分割</a:t>
            </a:r>
            <a:endParaRPr lang="en-US" altLang="zh-CN" dirty="0" smtClean="0"/>
          </a:p>
          <a:p>
            <a:r>
              <a:rPr lang="zh-CN" altLang="en-US" dirty="0" smtClean="0"/>
              <a:t>跨越无面向产品线的经考核体制营预算和</a:t>
            </a:r>
            <a:r>
              <a:rPr lang="en-US" altLang="zh-CN" dirty="0" smtClean="0"/>
              <a:t>KPI</a:t>
            </a:r>
            <a:r>
              <a:rPr lang="zh-CN" altLang="en-US" dirty="0" smtClean="0"/>
              <a:t>绩效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0228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三种类型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 </a:t>
            </a:r>
            <a:r>
              <a:rPr lang="zh-CN" altLang="en-US" dirty="0" smtClean="0"/>
              <a:t>成熟业务的产品经理</a:t>
            </a:r>
            <a:endParaRPr lang="en-US" altLang="zh-CN" dirty="0" smtClean="0"/>
          </a:p>
          <a:p>
            <a:r>
              <a:rPr lang="zh-CN" altLang="en-US" dirty="0"/>
              <a:t>半</a:t>
            </a:r>
            <a:r>
              <a:rPr lang="zh-CN" altLang="en-US" dirty="0" smtClean="0"/>
              <a:t>成熟</a:t>
            </a:r>
            <a:r>
              <a:rPr lang="zh-CN" altLang="en-US" dirty="0"/>
              <a:t>业务的产品</a:t>
            </a:r>
            <a:r>
              <a:rPr lang="zh-CN" altLang="en-US" dirty="0" smtClean="0"/>
              <a:t>经理</a:t>
            </a:r>
            <a:endParaRPr lang="en-US" altLang="zh-CN" dirty="0" smtClean="0"/>
          </a:p>
          <a:p>
            <a:r>
              <a:rPr lang="zh-CN" altLang="en-US" dirty="0" smtClean="0"/>
              <a:t>全新业务</a:t>
            </a:r>
            <a:r>
              <a:rPr lang="zh-CN" altLang="en-US" dirty="0"/>
              <a:t>的产品经理</a:t>
            </a:r>
          </a:p>
        </p:txBody>
      </p:sp>
    </p:spTree>
    <p:extLst>
      <p:ext uri="{BB962C8B-B14F-4D97-AF65-F5344CB8AC3E}">
        <p14:creationId xmlns:p14="http://schemas.microsoft.com/office/powerpoint/2010/main" val="367045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四个阶段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救火型</a:t>
            </a:r>
            <a:endParaRPr lang="en-US" altLang="zh-CN" dirty="0" smtClean="0"/>
          </a:p>
          <a:p>
            <a:r>
              <a:rPr lang="zh-CN" altLang="en-US" dirty="0"/>
              <a:t>团队</a:t>
            </a:r>
            <a:r>
              <a:rPr lang="zh-CN" altLang="en-US" dirty="0" smtClean="0"/>
              <a:t>领导</a:t>
            </a:r>
            <a:endParaRPr lang="en-US" altLang="zh-CN" dirty="0" smtClean="0"/>
          </a:p>
          <a:p>
            <a:r>
              <a:rPr lang="zh-CN" altLang="en-US" dirty="0"/>
              <a:t>精算</a:t>
            </a:r>
            <a:r>
              <a:rPr lang="zh-CN" altLang="en-US" dirty="0" smtClean="0"/>
              <a:t>师</a:t>
            </a:r>
            <a:endParaRPr lang="en-US" altLang="zh-CN" dirty="0" smtClean="0"/>
          </a:p>
          <a:p>
            <a:r>
              <a:rPr lang="zh-CN" altLang="en-US" dirty="0"/>
              <a:t>产品督导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281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五项素质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业务能力</a:t>
            </a:r>
            <a:r>
              <a:rPr lang="en-US" altLang="zh-CN" dirty="0" smtClean="0"/>
              <a:t>			35%</a:t>
            </a:r>
          </a:p>
          <a:p>
            <a:r>
              <a:rPr lang="zh-CN" altLang="en-US" dirty="0" smtClean="0"/>
              <a:t>项目管理能力</a:t>
            </a:r>
            <a:r>
              <a:rPr lang="en-US" altLang="zh-CN" dirty="0" smtClean="0"/>
              <a:t>		20%</a:t>
            </a:r>
          </a:p>
          <a:p>
            <a:r>
              <a:rPr lang="zh-CN" altLang="en-US" dirty="0"/>
              <a:t>个人</a:t>
            </a:r>
            <a:r>
              <a:rPr lang="zh-CN" altLang="en-US" dirty="0" smtClean="0"/>
              <a:t>影响能力</a:t>
            </a:r>
            <a:r>
              <a:rPr lang="en-US" altLang="zh-CN" dirty="0" smtClean="0"/>
              <a:t>		15%</a:t>
            </a:r>
          </a:p>
          <a:p>
            <a:r>
              <a:rPr lang="zh-CN" altLang="en-US" dirty="0" smtClean="0"/>
              <a:t>技术能力</a:t>
            </a:r>
            <a:r>
              <a:rPr lang="en-US" altLang="zh-CN" dirty="0" smtClean="0"/>
              <a:t>			</a:t>
            </a:r>
            <a:r>
              <a:rPr lang="en-US" altLang="zh-CN" dirty="0"/>
              <a:t> 15%</a:t>
            </a:r>
            <a:endParaRPr lang="en-US" altLang="zh-CN" dirty="0" smtClean="0"/>
          </a:p>
          <a:p>
            <a:r>
              <a:rPr lang="zh-CN" altLang="en-US" dirty="0" smtClean="0"/>
              <a:t>沟通及处理能力</a:t>
            </a:r>
            <a:r>
              <a:rPr lang="en-US" altLang="zh-CN" dirty="0" smtClean="0"/>
              <a:t>		</a:t>
            </a:r>
            <a:r>
              <a:rPr lang="en-US" altLang="zh-CN" dirty="0"/>
              <a:t> 15%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3780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六</a:t>
            </a:r>
            <a:r>
              <a:rPr lang="zh-CN" altLang="en-US" dirty="0" smtClean="0"/>
              <a:t>项职责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en-US" dirty="0" smtClean="0"/>
              <a:t>对产品的市场成功和财务成功负责</a:t>
            </a:r>
            <a:endParaRPr lang="en-US" altLang="zh-CN" dirty="0" smtClean="0"/>
          </a:p>
          <a:p>
            <a:r>
              <a:rPr lang="zh-CN" altLang="en-US" dirty="0" smtClean="0"/>
              <a:t>实施产品的结构化开发，保证符合市场需求，使产品具备竞争力</a:t>
            </a:r>
            <a:endParaRPr lang="en-US" altLang="zh-CN" dirty="0" smtClean="0"/>
          </a:p>
          <a:p>
            <a:r>
              <a:rPr lang="zh-CN" altLang="en-US" dirty="0" smtClean="0"/>
              <a:t>对产品全流程负责，包括需求、开发、推广、生命周期各过程</a:t>
            </a:r>
            <a:endParaRPr lang="en-US" altLang="zh-CN" dirty="0" smtClean="0"/>
          </a:p>
          <a:p>
            <a:r>
              <a:rPr lang="zh-CN" altLang="en-US" dirty="0" smtClean="0"/>
              <a:t>对产品包负责，不仅仅是开发的产品，而且包括了质量、文档、成本、网络、运营支撑、定价、知识产权等</a:t>
            </a:r>
            <a:endParaRPr lang="en-US" altLang="zh-CN" dirty="0" smtClean="0"/>
          </a:p>
          <a:p>
            <a:r>
              <a:rPr lang="zh-CN" altLang="en-US" dirty="0" smtClean="0"/>
              <a:t>协调与资源部门的接口关系，保证信息交流和信息共享</a:t>
            </a:r>
            <a:endParaRPr lang="en-US" altLang="zh-CN" dirty="0" smtClean="0"/>
          </a:p>
          <a:p>
            <a:r>
              <a:rPr lang="zh-CN" altLang="en-US" dirty="0" smtClean="0"/>
              <a:t>进行信息收集和数据分析，为产品策略制定和决策服务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4810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七项原则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关注竞合</a:t>
            </a:r>
            <a:endParaRPr lang="en-US" altLang="zh-CN" dirty="0" smtClean="0"/>
          </a:p>
          <a:p>
            <a:r>
              <a:rPr lang="zh-CN" altLang="en-US" dirty="0" smtClean="0"/>
              <a:t>关注手中的资源</a:t>
            </a:r>
            <a:endParaRPr lang="en-US" altLang="zh-CN" dirty="0" smtClean="0"/>
          </a:p>
          <a:p>
            <a:r>
              <a:rPr lang="zh-CN" altLang="en-US" dirty="0"/>
              <a:t>先</a:t>
            </a:r>
            <a:r>
              <a:rPr lang="zh-CN" altLang="en-US" dirty="0" smtClean="0"/>
              <a:t>思考再行动</a:t>
            </a:r>
            <a:endParaRPr lang="en-US" altLang="zh-CN" dirty="0" smtClean="0"/>
          </a:p>
          <a:p>
            <a:r>
              <a:rPr lang="zh-CN" altLang="en-US" dirty="0" smtClean="0"/>
              <a:t>关注团队运作</a:t>
            </a:r>
            <a:endParaRPr lang="en-US" altLang="zh-CN" dirty="0" smtClean="0"/>
          </a:p>
          <a:p>
            <a:r>
              <a:rPr lang="zh-CN" altLang="en-US" dirty="0" smtClean="0"/>
              <a:t>不要与规则和约束对抗，主动</a:t>
            </a:r>
            <a:r>
              <a:rPr lang="zh-CN" altLang="en-US" dirty="0" smtClean="0"/>
              <a:t>承担责任</a:t>
            </a:r>
            <a:endParaRPr lang="en-US" altLang="zh-CN" dirty="0" smtClean="0"/>
          </a:p>
          <a:p>
            <a:r>
              <a:rPr lang="zh-CN" altLang="en-US" dirty="0" smtClean="0"/>
              <a:t>关注业务，不在乎组织结构</a:t>
            </a:r>
            <a:endParaRPr lang="en-US" altLang="zh-CN" dirty="0" smtClean="0"/>
          </a:p>
          <a:p>
            <a:r>
              <a:rPr lang="zh-CN" altLang="en-US" dirty="0" smtClean="0"/>
              <a:t>学会对最终结果负责任，不要纠缠细枝末节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6275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产品经理如何获得有效的支持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定期与周边部门交流</a:t>
            </a:r>
            <a:endParaRPr lang="en-US" altLang="zh-CN" dirty="0" smtClean="0"/>
          </a:p>
          <a:p>
            <a:r>
              <a:rPr lang="zh-CN" altLang="en-US" dirty="0" smtClean="0"/>
              <a:t>学会在矛盾中解决矛盾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954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案例分析</a:t>
            </a:r>
            <a:r>
              <a:rPr lang="en-US" altLang="zh-CN" dirty="0">
                <a:solidFill>
                  <a:srgbClr val="FF0000"/>
                </a:solidFill>
              </a:rPr>
              <a:t>-</a:t>
            </a:r>
            <a:r>
              <a:rPr lang="zh-CN" altLang="en-US" dirty="0">
                <a:solidFill>
                  <a:srgbClr val="FF0000"/>
                </a:solidFill>
              </a:rPr>
              <a:t>成长</a:t>
            </a:r>
            <a:r>
              <a:rPr lang="zh-CN" altLang="en-US" dirty="0" smtClean="0">
                <a:solidFill>
                  <a:srgbClr val="FF0000"/>
                </a:solidFill>
              </a:rPr>
              <a:t>的烦恼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/>
              <a:t>产品管理概述</a:t>
            </a:r>
            <a:endParaRPr lang="en-US" altLang="zh-CN" dirty="0" smtClean="0"/>
          </a:p>
          <a:p>
            <a:r>
              <a:rPr lang="zh-CN" altLang="en-US" dirty="0" smtClean="0"/>
              <a:t>产品经理的定位、职责与能力要求</a:t>
            </a:r>
            <a:endParaRPr lang="en-US" altLang="zh-CN" dirty="0" smtClean="0"/>
          </a:p>
          <a:p>
            <a:r>
              <a:rPr lang="zh-CN" altLang="en-US" b="1" dirty="0" smtClean="0"/>
              <a:t>产品经理的核心业务之一：产品策划</a:t>
            </a:r>
            <a:endParaRPr lang="en-US" altLang="zh-CN" b="1" dirty="0" smtClean="0"/>
          </a:p>
          <a:p>
            <a:r>
              <a:rPr lang="zh-CN" altLang="en-US" dirty="0"/>
              <a:t>产品经理的核心业务</a:t>
            </a:r>
            <a:r>
              <a:rPr lang="zh-CN" altLang="en-US" dirty="0" smtClean="0"/>
              <a:t>之二：产品需求</a:t>
            </a:r>
            <a:endParaRPr lang="en-US" altLang="zh-CN" dirty="0" smtClean="0"/>
          </a:p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产品经理的核心业务</a:t>
            </a:r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之三：产品开发</a:t>
            </a:r>
            <a:endParaRPr lang="en-US" altLang="zh-CN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产品经理的核心业务</a:t>
            </a:r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之四：产品上市</a:t>
            </a:r>
            <a:endParaRPr lang="en-US" altLang="zh-CN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CN" altLang="en-US" dirty="0" smtClean="0"/>
              <a:t>产品经理的培养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0682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产品经理的误区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沉于事务性工作，不能抓住重点</a:t>
            </a:r>
            <a:endParaRPr lang="en-US" altLang="zh-CN" dirty="0" smtClean="0"/>
          </a:p>
          <a:p>
            <a:r>
              <a:rPr lang="zh-CN" altLang="en-US" dirty="0" smtClean="0"/>
              <a:t>缺乏狼性，成功欲望不强</a:t>
            </a:r>
            <a:endParaRPr lang="en-US" altLang="zh-CN" dirty="0" smtClean="0"/>
          </a:p>
          <a:p>
            <a:r>
              <a:rPr lang="zh-CN" altLang="en-US" dirty="0" smtClean="0"/>
              <a:t>管理太软</a:t>
            </a:r>
            <a:endParaRPr lang="en-US" altLang="zh-CN" dirty="0" smtClean="0"/>
          </a:p>
          <a:p>
            <a:r>
              <a:rPr lang="zh-CN" altLang="en-US" dirty="0" smtClean="0"/>
              <a:t>激励和沟通能力差，缺乏号召力</a:t>
            </a:r>
            <a:endParaRPr lang="en-US" altLang="zh-CN" dirty="0" smtClean="0"/>
          </a:p>
          <a:p>
            <a:r>
              <a:rPr lang="zh-CN" altLang="en-US" dirty="0"/>
              <a:t>太</a:t>
            </a:r>
            <a:r>
              <a:rPr lang="zh-CN" altLang="en-US" dirty="0" smtClean="0"/>
              <a:t>专技术，忽视了全局，缺乏战略眼光</a:t>
            </a:r>
            <a:endParaRPr lang="en-US" altLang="zh-CN" dirty="0" smtClean="0"/>
          </a:p>
          <a:p>
            <a:r>
              <a:rPr lang="zh-CN" altLang="en-US" dirty="0" smtClean="0"/>
              <a:t>工作方法过于简单，不是太粗暴就是太软弱，有时比较独裁，不注重团队建设</a:t>
            </a:r>
            <a:endParaRPr lang="en-US" altLang="zh-CN" dirty="0" smtClean="0"/>
          </a:p>
          <a:p>
            <a:r>
              <a:rPr lang="zh-CN" altLang="en-US" dirty="0" smtClean="0"/>
              <a:t>对产品的版本管理、路标规划，关注不够，对发展预见性不足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2468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产品经理的素质特征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有管理经验，精明而讲实际</a:t>
            </a:r>
            <a:endParaRPr lang="en-US" altLang="zh-CN" dirty="0" smtClean="0"/>
          </a:p>
          <a:p>
            <a:r>
              <a:rPr lang="zh-CN" altLang="en-US" dirty="0" smtClean="0"/>
              <a:t>有个性魅力，使项目组快乐而有生气</a:t>
            </a:r>
            <a:endParaRPr lang="en-US" altLang="zh-CN" dirty="0" smtClean="0"/>
          </a:p>
          <a:p>
            <a:r>
              <a:rPr lang="zh-CN" altLang="en-US" dirty="0" smtClean="0"/>
              <a:t>有全流程的丰富的工作经验</a:t>
            </a:r>
            <a:endParaRPr lang="en-US" altLang="zh-CN" dirty="0" smtClean="0"/>
          </a:p>
          <a:p>
            <a:r>
              <a:rPr lang="zh-CN" altLang="en-US" dirty="0" smtClean="0"/>
              <a:t>具有创造性思维</a:t>
            </a:r>
            <a:endParaRPr lang="en-US" altLang="zh-CN" dirty="0" smtClean="0"/>
          </a:p>
          <a:p>
            <a:r>
              <a:rPr lang="zh-CN" altLang="en-US" dirty="0" smtClean="0"/>
              <a:t>具有灵活性，同时具有组织性和纪律性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3554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产品经理的性格特征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诚实、正直、热情</a:t>
            </a:r>
            <a:endParaRPr lang="en-US" altLang="zh-CN" dirty="0" smtClean="0"/>
          </a:p>
          <a:p>
            <a:r>
              <a:rPr lang="zh-CN" altLang="en-US" dirty="0" smtClean="0"/>
              <a:t>善于沟通</a:t>
            </a:r>
            <a:endParaRPr lang="en-US" altLang="zh-CN" dirty="0" smtClean="0"/>
          </a:p>
          <a:p>
            <a:r>
              <a:rPr lang="zh-CN" altLang="en-US" dirty="0" smtClean="0"/>
              <a:t>多面手</a:t>
            </a:r>
            <a:endParaRPr lang="en-US" altLang="zh-CN" dirty="0" smtClean="0"/>
          </a:p>
          <a:p>
            <a:r>
              <a:rPr lang="zh-CN" altLang="en-US" dirty="0" smtClean="0"/>
              <a:t>自信、有进取心</a:t>
            </a:r>
            <a:endParaRPr lang="en-US" altLang="zh-CN" dirty="0" smtClean="0"/>
          </a:p>
          <a:p>
            <a:r>
              <a:rPr lang="zh-CN" altLang="en-US" dirty="0" smtClean="0"/>
              <a:t>沉着冷静果断</a:t>
            </a:r>
            <a:endParaRPr lang="en-US" altLang="zh-CN" dirty="0" smtClean="0"/>
          </a:p>
          <a:p>
            <a:r>
              <a:rPr lang="zh-CN" altLang="en-US" dirty="0" smtClean="0"/>
              <a:t>敏感、反应敏捷</a:t>
            </a:r>
            <a:endParaRPr lang="en-US" altLang="zh-CN" dirty="0" smtClean="0"/>
          </a:p>
          <a:p>
            <a:r>
              <a:rPr lang="zh-CN" altLang="en-US" dirty="0" smtClean="0"/>
              <a:t>精力充沛、坚忍不拔</a:t>
            </a:r>
            <a:endParaRPr lang="en-US" altLang="zh-CN" dirty="0" smtClean="0"/>
          </a:p>
          <a:p>
            <a:r>
              <a:rPr lang="zh-CN" altLang="en-US" dirty="0" smtClean="0"/>
              <a:t>善解人意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0436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产品经理的任职资格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专业技术的任职资格标准</a:t>
            </a:r>
            <a:endParaRPr lang="en-US" altLang="zh-CN" dirty="0" smtClean="0"/>
          </a:p>
          <a:p>
            <a:r>
              <a:rPr lang="zh-CN" altLang="en-US" dirty="0" smtClean="0"/>
              <a:t>管理任职资格标准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任务管理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团队建设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流程执行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资源有效利用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职业素质与工作态度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7499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产品经理的培养途径和晋升通道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工程师</a:t>
            </a:r>
            <a:r>
              <a:rPr lang="en-US" altLang="zh-CN" dirty="0" smtClean="0"/>
              <a:t>-&gt;</a:t>
            </a:r>
            <a:r>
              <a:rPr lang="zh-CN" altLang="en-US" dirty="0" smtClean="0"/>
              <a:t>项目经理</a:t>
            </a:r>
            <a:r>
              <a:rPr lang="en-US" altLang="zh-CN" dirty="0" smtClean="0"/>
              <a:t>-&gt;</a:t>
            </a:r>
            <a:r>
              <a:rPr lang="zh-CN" altLang="en-US" dirty="0" smtClean="0"/>
              <a:t>产品经理</a:t>
            </a:r>
            <a:r>
              <a:rPr lang="en-US" altLang="zh-CN" dirty="0" smtClean="0"/>
              <a:t>-&gt;</a:t>
            </a:r>
            <a:r>
              <a:rPr lang="zh-CN" altLang="en-US" dirty="0" smtClean="0"/>
              <a:t>产品线总监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8598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理想产品经理的衡量标准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对行业具有敏锐的洞察力</a:t>
            </a:r>
            <a:endParaRPr lang="en-US" altLang="zh-CN" dirty="0" smtClean="0"/>
          </a:p>
          <a:p>
            <a:r>
              <a:rPr lang="zh-CN" altLang="en-US" dirty="0" smtClean="0"/>
              <a:t>强烈的责任感和自信心</a:t>
            </a:r>
            <a:endParaRPr lang="en-US" altLang="zh-CN" dirty="0" smtClean="0"/>
          </a:p>
          <a:p>
            <a:r>
              <a:rPr lang="zh-CN" altLang="en-US" dirty="0" smtClean="0"/>
              <a:t>具有号召、协调、策划能力</a:t>
            </a:r>
            <a:endParaRPr lang="en-US" altLang="zh-CN" dirty="0" smtClean="0"/>
          </a:p>
          <a:p>
            <a:r>
              <a:rPr lang="zh-CN" altLang="en-US" dirty="0" smtClean="0"/>
              <a:t>具有高尚的品德和正义感</a:t>
            </a:r>
            <a:endParaRPr lang="en-US" altLang="zh-CN" dirty="0" smtClean="0"/>
          </a:p>
          <a:p>
            <a:r>
              <a:rPr lang="zh-CN" altLang="en-US" dirty="0" smtClean="0"/>
              <a:t>具有很高的</a:t>
            </a:r>
            <a:r>
              <a:rPr lang="en-US" altLang="zh-CN" dirty="0" smtClean="0"/>
              <a:t>IQ</a:t>
            </a:r>
            <a:r>
              <a:rPr lang="zh-CN" altLang="en-US" dirty="0" smtClean="0"/>
              <a:t>、</a:t>
            </a:r>
            <a:r>
              <a:rPr lang="en-US" altLang="zh-CN" dirty="0" smtClean="0"/>
              <a:t>EQ</a:t>
            </a:r>
            <a:r>
              <a:rPr lang="zh-CN" altLang="en-US" dirty="0" smtClean="0"/>
              <a:t>、</a:t>
            </a:r>
            <a:r>
              <a:rPr lang="en-US" altLang="zh-CN" dirty="0" smtClean="0"/>
              <a:t>AQ</a:t>
            </a:r>
            <a:r>
              <a:rPr lang="zh-CN" altLang="en-US" dirty="0" smtClean="0"/>
              <a:t>，善于沟通和处理冲突</a:t>
            </a:r>
            <a:endParaRPr lang="en-US" altLang="zh-CN" dirty="0" smtClean="0"/>
          </a:p>
          <a:p>
            <a:r>
              <a:rPr lang="zh-CN" altLang="en-US" dirty="0" smtClean="0"/>
              <a:t>具有高效的工作方法</a:t>
            </a:r>
            <a:endParaRPr lang="en-US" altLang="zh-CN" dirty="0" smtClean="0"/>
          </a:p>
          <a:p>
            <a:r>
              <a:rPr lang="zh-CN" altLang="en-US" dirty="0" smtClean="0"/>
              <a:t>有强烈的紧迫感和危机意识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5879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/>
              <a:t>案例分析</a:t>
            </a:r>
            <a:r>
              <a:rPr lang="en-US" altLang="zh-CN" dirty="0"/>
              <a:t>-</a:t>
            </a:r>
            <a:r>
              <a:rPr lang="zh-CN" altLang="en-US" dirty="0"/>
              <a:t>成长</a:t>
            </a:r>
            <a:r>
              <a:rPr lang="zh-CN" altLang="en-US" dirty="0" smtClean="0"/>
              <a:t>的烦恼</a:t>
            </a:r>
            <a:endParaRPr lang="en-US" altLang="zh-CN" dirty="0" smtClean="0"/>
          </a:p>
          <a:p>
            <a:r>
              <a:rPr lang="zh-CN" altLang="en-US" dirty="0" smtClean="0"/>
              <a:t>产品管理概述</a:t>
            </a:r>
            <a:endParaRPr lang="en-US" altLang="zh-CN" dirty="0" smtClean="0"/>
          </a:p>
          <a:p>
            <a:r>
              <a:rPr lang="zh-CN" altLang="en-US" dirty="0" smtClean="0"/>
              <a:t>产品经理的定位、职责与能力要求</a:t>
            </a:r>
            <a:endParaRPr lang="en-US" altLang="zh-CN" dirty="0" smtClean="0"/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产品经理的核心业务之一：产品策划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r>
              <a:rPr lang="zh-CN" altLang="en-US" dirty="0"/>
              <a:t>产品经理的核心业务</a:t>
            </a:r>
            <a:r>
              <a:rPr lang="zh-CN" altLang="en-US" dirty="0" smtClean="0"/>
              <a:t>之二：产品需求</a:t>
            </a:r>
            <a:endParaRPr lang="en-US" altLang="zh-CN" dirty="0" smtClean="0"/>
          </a:p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产品经理的核心业务</a:t>
            </a:r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之三：产品开发</a:t>
            </a:r>
            <a:endParaRPr lang="en-US" altLang="zh-CN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产品经理的核心业务</a:t>
            </a:r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之四：产品上市</a:t>
            </a:r>
            <a:endParaRPr lang="en-US" altLang="zh-CN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CN" altLang="en-US" dirty="0" smtClean="0"/>
              <a:t>产品经理的培养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7833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为什么要做产品规划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产品规划是产品经理的重要职责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保持或提升产品线的营收能力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稳固市场地位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减少盲目的新产品开发，明确市场定位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5642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产品路标规划的输出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市场、技术、竞争分析</a:t>
            </a:r>
            <a:endParaRPr lang="en-US" altLang="zh-CN" dirty="0" smtClean="0"/>
          </a:p>
          <a:p>
            <a:r>
              <a:rPr lang="zh-CN" altLang="en-US" dirty="0" smtClean="0"/>
              <a:t>路标规划</a:t>
            </a:r>
            <a:endParaRPr lang="en-US" altLang="zh-CN" dirty="0" smtClean="0"/>
          </a:p>
          <a:p>
            <a:r>
              <a:rPr lang="zh-CN" altLang="en-US" dirty="0" smtClean="0"/>
              <a:t>资源需求计划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2839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市场分析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总体市场分析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环境分析（</a:t>
            </a:r>
            <a:r>
              <a:rPr lang="en-US" altLang="zh-CN" dirty="0" smtClean="0"/>
              <a:t>PEST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市场分析（市场、客户、销售）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竞争</a:t>
            </a:r>
            <a:r>
              <a:rPr lang="zh-CN" altLang="en-US" dirty="0"/>
              <a:t>分析（新加入</a:t>
            </a:r>
            <a:r>
              <a:rPr lang="zh-CN" altLang="en-US" dirty="0" smtClean="0"/>
              <a:t>者、客户、替代</a:t>
            </a:r>
            <a:r>
              <a:rPr lang="zh-CN" altLang="en-US" dirty="0"/>
              <a:t>者</a:t>
            </a:r>
            <a:r>
              <a:rPr lang="zh-CN" altLang="en-US" dirty="0" smtClean="0"/>
              <a:t>、</a:t>
            </a:r>
            <a:r>
              <a:rPr lang="zh-CN" altLang="en-US" dirty="0"/>
              <a:t>供货</a:t>
            </a:r>
            <a:r>
              <a:rPr lang="zh-CN" altLang="en-US" dirty="0" smtClean="0"/>
              <a:t>商及竞争者）</a:t>
            </a:r>
            <a:endParaRPr lang="en-US" altLang="zh-CN" dirty="0" smtClean="0"/>
          </a:p>
          <a:p>
            <a:pPr lvl="1"/>
            <a:r>
              <a:rPr lang="en-US" altLang="zh-CN" dirty="0"/>
              <a:t>SWOT</a:t>
            </a:r>
            <a:endParaRPr lang="en-US" altLang="zh-CN" dirty="0" smtClean="0"/>
          </a:p>
          <a:p>
            <a:r>
              <a:rPr lang="zh-CN" altLang="en-US" dirty="0" smtClean="0"/>
              <a:t>细分市场分析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市场差异程度越来越大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资源有限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竞争激烈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458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案例分析</a:t>
            </a:r>
            <a:r>
              <a:rPr lang="en-US" altLang="zh-CN" dirty="0"/>
              <a:t>-</a:t>
            </a:r>
            <a:r>
              <a:rPr lang="zh-CN" altLang="en-US" dirty="0"/>
              <a:t>成长的</a:t>
            </a:r>
            <a:r>
              <a:rPr lang="zh-CN" altLang="en-US" dirty="0" smtClean="0"/>
              <a:t>烦恼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缺乏明确的市场定位和进行充分的市场调查</a:t>
            </a:r>
            <a:endParaRPr lang="en-US" altLang="zh-CN" dirty="0" smtClean="0"/>
          </a:p>
          <a:p>
            <a:r>
              <a:rPr lang="zh-CN" altLang="en-US" dirty="0" smtClean="0"/>
              <a:t>公司管理体制不合理，产品经理无管理产品全流程权力，却要对产品全流程负责</a:t>
            </a:r>
            <a:endParaRPr lang="en-US" altLang="zh-CN" dirty="0" smtClean="0"/>
          </a:p>
          <a:p>
            <a:r>
              <a:rPr lang="zh-CN" altLang="en-US" dirty="0" smtClean="0"/>
              <a:t>产品缺乏严格而科学的系统测试</a:t>
            </a:r>
            <a:endParaRPr lang="en-US" altLang="zh-CN" dirty="0" smtClean="0"/>
          </a:p>
          <a:p>
            <a:r>
              <a:rPr lang="zh-CN" altLang="en-US" dirty="0" smtClean="0"/>
              <a:t>经验缺乏，产品开发基本上是自生自灭，公司没有提供应该的支持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8126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市场细分的作用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放弃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发现新的市场机会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准确的需求定位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快速的市场反应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4598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市场细分的三个维度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谁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客户类型、大小，市场要素</a:t>
            </a:r>
            <a:endParaRPr lang="en-US" altLang="zh-CN" dirty="0" smtClean="0"/>
          </a:p>
          <a:p>
            <a:r>
              <a:rPr lang="zh-CN" altLang="en-US" dirty="0" smtClean="0"/>
              <a:t>什么</a:t>
            </a:r>
            <a:endParaRPr lang="en-US" altLang="zh-CN" dirty="0"/>
          </a:p>
          <a:p>
            <a:pPr lvl="1"/>
            <a:r>
              <a:rPr lang="zh-CN" altLang="en-US" dirty="0" smtClean="0"/>
              <a:t>什么，哪里，怎样，产品差异化</a:t>
            </a:r>
            <a:endParaRPr lang="en-US" altLang="zh-CN" dirty="0" smtClean="0"/>
          </a:p>
          <a:p>
            <a:r>
              <a:rPr lang="zh-CN" altLang="en-US" dirty="0" smtClean="0"/>
              <a:t>为什么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好处，购买决策的关键要素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342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八种细分市场的类型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地理位置</a:t>
            </a:r>
            <a:endParaRPr lang="en-US" altLang="zh-CN" dirty="0" smtClean="0"/>
          </a:p>
          <a:p>
            <a:r>
              <a:rPr lang="zh-CN" altLang="en-US" dirty="0"/>
              <a:t>人口</a:t>
            </a:r>
            <a:r>
              <a:rPr lang="zh-CN" altLang="en-US" dirty="0" smtClean="0"/>
              <a:t>特征</a:t>
            </a:r>
            <a:endParaRPr lang="en-US" altLang="zh-CN" dirty="0" smtClean="0"/>
          </a:p>
          <a:p>
            <a:r>
              <a:rPr lang="zh-CN" altLang="en-US" dirty="0"/>
              <a:t>使用</a:t>
            </a:r>
            <a:r>
              <a:rPr lang="zh-CN" altLang="en-US" dirty="0" smtClean="0"/>
              <a:t>行为</a:t>
            </a:r>
            <a:endParaRPr lang="en-US" altLang="zh-CN" dirty="0" smtClean="0"/>
          </a:p>
          <a:p>
            <a:r>
              <a:rPr lang="zh-CN" altLang="en-US" dirty="0" smtClean="0"/>
              <a:t>利润潜力</a:t>
            </a:r>
            <a:endParaRPr lang="en-US" altLang="zh-CN" dirty="0" smtClean="0"/>
          </a:p>
          <a:p>
            <a:r>
              <a:rPr lang="zh-CN" altLang="en-US" dirty="0" smtClean="0"/>
              <a:t>价值观、生活方式</a:t>
            </a:r>
            <a:endParaRPr lang="en-US" altLang="zh-CN" dirty="0" smtClean="0"/>
          </a:p>
          <a:p>
            <a:r>
              <a:rPr lang="zh-CN" altLang="en-US" dirty="0" smtClean="0"/>
              <a:t>需求、动机、购买因素</a:t>
            </a:r>
            <a:endParaRPr lang="en-US" altLang="zh-CN" dirty="0" smtClean="0"/>
          </a:p>
          <a:p>
            <a:r>
              <a:rPr lang="zh-CN" altLang="en-US" dirty="0" smtClean="0"/>
              <a:t>态度</a:t>
            </a:r>
            <a:endParaRPr lang="en-US" altLang="zh-CN" dirty="0" smtClean="0"/>
          </a:p>
          <a:p>
            <a:r>
              <a:rPr lang="zh-CN" altLang="en-US" dirty="0" smtClean="0"/>
              <a:t>产品、服务、使用场合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7232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市场细分注意事项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集中资源在高利润回报的消费群体上</a:t>
            </a:r>
            <a:endParaRPr lang="en-US" altLang="zh-CN" dirty="0" smtClean="0"/>
          </a:p>
          <a:p>
            <a:r>
              <a:rPr lang="zh-CN" altLang="en-US" dirty="0" smtClean="0"/>
              <a:t>为高价值群体量身定制价值循环系统，价值竞争</a:t>
            </a:r>
            <a:endParaRPr lang="en-US" altLang="zh-CN" dirty="0" smtClean="0"/>
          </a:p>
          <a:p>
            <a:r>
              <a:rPr lang="zh-CN" altLang="en-US" dirty="0"/>
              <a:t>不</a:t>
            </a:r>
            <a:r>
              <a:rPr lang="zh-CN" altLang="en-US" dirty="0" smtClean="0"/>
              <a:t>存在一个唯一的，绝对的市场细分方法</a:t>
            </a:r>
            <a:endParaRPr lang="en-US" altLang="zh-CN" dirty="0" smtClean="0"/>
          </a:p>
          <a:p>
            <a:r>
              <a:rPr lang="zh-CN" altLang="en-US" dirty="0" smtClean="0"/>
              <a:t>好的、实用的细分市场需要大量有关行业，消费者、用户，竞争对手，利润、成本方面的信息和数据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8062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如何选定目标市场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市场潜力</a:t>
            </a:r>
            <a:endParaRPr lang="en-US" altLang="zh-CN" dirty="0" smtClean="0"/>
          </a:p>
          <a:p>
            <a:r>
              <a:rPr lang="zh-CN" altLang="en-US" dirty="0" smtClean="0"/>
              <a:t>竞争能力</a:t>
            </a:r>
            <a:endParaRPr lang="en-US" altLang="zh-CN" dirty="0" smtClean="0"/>
          </a:p>
          <a:p>
            <a:r>
              <a:rPr lang="zh-CN" altLang="en-US" dirty="0" smtClean="0"/>
              <a:t>财务汇报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9588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需求管理全过程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收集：客户、行业、竞争、高层、营销</a:t>
            </a:r>
            <a:r>
              <a:rPr lang="en-US" altLang="zh-CN" dirty="0" smtClean="0"/>
              <a:t>…</a:t>
            </a:r>
          </a:p>
          <a:p>
            <a:r>
              <a:rPr lang="zh-CN" altLang="en-US" dirty="0" smtClean="0"/>
              <a:t>分析：过滤、检视、分类、排序、证实</a:t>
            </a:r>
            <a:endParaRPr lang="en-US" altLang="zh-CN" dirty="0" smtClean="0"/>
          </a:p>
          <a:p>
            <a:r>
              <a:rPr lang="zh-CN" altLang="en-US" dirty="0" smtClean="0"/>
              <a:t>传递：路标、版本规划，变更</a:t>
            </a:r>
            <a:endParaRPr lang="en-US" altLang="zh-CN" dirty="0" smtClean="0"/>
          </a:p>
          <a:p>
            <a:r>
              <a:rPr lang="zh-CN" altLang="en-US" dirty="0" smtClean="0"/>
              <a:t>实现：需求开发、跟踪、变更</a:t>
            </a:r>
            <a:endParaRPr lang="en-US" altLang="zh-CN" dirty="0" smtClean="0"/>
          </a:p>
          <a:p>
            <a:r>
              <a:rPr lang="zh-CN" altLang="en-US" dirty="0" smtClean="0"/>
              <a:t>验证：验证需求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3904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客户不能提供的信息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客户不能告诉你应该开发什么产品</a:t>
            </a:r>
            <a:endParaRPr lang="en-US" altLang="zh-CN" dirty="0" smtClean="0"/>
          </a:p>
          <a:p>
            <a:r>
              <a:rPr lang="zh-CN" altLang="en-US" dirty="0" smtClean="0"/>
              <a:t>客户不能提供他们没有体验过的或不了解的事物信息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2533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如何发现客户的隐性需求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自己成为客户</a:t>
            </a:r>
            <a:r>
              <a:rPr lang="en-US" altLang="zh-CN" dirty="0" smtClean="0"/>
              <a:t>/</a:t>
            </a:r>
            <a:r>
              <a:rPr lang="zh-CN" altLang="en-US" dirty="0" smtClean="0"/>
              <a:t>用户</a:t>
            </a:r>
            <a:endParaRPr lang="en-US" altLang="zh-CN" dirty="0" smtClean="0"/>
          </a:p>
          <a:p>
            <a:r>
              <a:rPr lang="zh-CN" altLang="en-US" dirty="0"/>
              <a:t>与</a:t>
            </a:r>
            <a:r>
              <a:rPr lang="zh-CN" altLang="en-US" dirty="0" smtClean="0"/>
              <a:t>客户生活在一起（观察）</a:t>
            </a:r>
            <a:endParaRPr lang="en-US" altLang="zh-CN" dirty="0" smtClean="0"/>
          </a:p>
          <a:p>
            <a:r>
              <a:rPr lang="zh-CN" altLang="en-US" dirty="0" smtClean="0"/>
              <a:t>与客户面谈</a:t>
            </a:r>
            <a:endParaRPr lang="en-US" altLang="zh-CN" dirty="0" smtClean="0"/>
          </a:p>
          <a:p>
            <a:r>
              <a:rPr lang="zh-CN" altLang="en-US" dirty="0" smtClean="0"/>
              <a:t>让客户参与到我们的开发团队中</a:t>
            </a:r>
            <a:endParaRPr lang="en-US" altLang="zh-CN" dirty="0" smtClean="0"/>
          </a:p>
          <a:p>
            <a:r>
              <a:rPr lang="zh-CN" altLang="en-US" dirty="0" smtClean="0"/>
              <a:t>比客户更了解客户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39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需求分析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永远站在客户的角度来考虑需求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1875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分析用户的购买行为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S price</a:t>
            </a:r>
          </a:p>
          <a:p>
            <a:r>
              <a:rPr lang="en-US" altLang="zh-CN" dirty="0" smtClean="0"/>
              <a:t>Availability</a:t>
            </a:r>
          </a:p>
          <a:p>
            <a:r>
              <a:rPr lang="en-US" altLang="zh-CN" dirty="0" smtClean="0"/>
              <a:t>Packaging</a:t>
            </a:r>
          </a:p>
          <a:p>
            <a:r>
              <a:rPr lang="en-US" altLang="zh-CN" dirty="0" smtClean="0"/>
              <a:t>Performance</a:t>
            </a:r>
          </a:p>
          <a:p>
            <a:r>
              <a:rPr lang="en-US" altLang="zh-CN" dirty="0" smtClean="0"/>
              <a:t>Ease of use</a:t>
            </a:r>
          </a:p>
          <a:p>
            <a:r>
              <a:rPr lang="en-US" altLang="zh-CN" dirty="0" smtClean="0"/>
              <a:t>Assurances</a:t>
            </a:r>
          </a:p>
          <a:p>
            <a:r>
              <a:rPr lang="en-US" altLang="zh-CN" dirty="0" smtClean="0"/>
              <a:t>Life cycle costs</a:t>
            </a:r>
          </a:p>
          <a:p>
            <a:r>
              <a:rPr lang="en-US" altLang="zh-CN" dirty="0" smtClean="0"/>
              <a:t>Social influences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5398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/>
              <a:t>案例分析</a:t>
            </a:r>
            <a:r>
              <a:rPr lang="en-US" altLang="zh-CN" dirty="0"/>
              <a:t>-</a:t>
            </a:r>
            <a:r>
              <a:rPr lang="zh-CN" altLang="en-US" dirty="0"/>
              <a:t>成长</a:t>
            </a:r>
            <a:r>
              <a:rPr lang="zh-CN" altLang="en-US" dirty="0" smtClean="0"/>
              <a:t>的烦恼</a:t>
            </a:r>
            <a:endParaRPr lang="en-US" altLang="zh-CN" dirty="0" smtClean="0"/>
          </a:p>
          <a:p>
            <a:r>
              <a:rPr lang="zh-CN" altLang="en-US" dirty="0" smtClean="0">
                <a:solidFill>
                  <a:srgbClr val="FF0000"/>
                </a:solidFill>
              </a:rPr>
              <a:t>产品管理概述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/>
              <a:t>产品经理的定位、职责与能力要求</a:t>
            </a:r>
            <a:endParaRPr lang="en-US" altLang="zh-CN" dirty="0" smtClean="0"/>
          </a:p>
          <a:p>
            <a:r>
              <a:rPr lang="zh-CN" altLang="en-US" b="1" dirty="0" smtClean="0"/>
              <a:t>产品经理的核心业务之一：产品策划</a:t>
            </a:r>
            <a:endParaRPr lang="en-US" altLang="zh-CN" b="1" dirty="0" smtClean="0"/>
          </a:p>
          <a:p>
            <a:r>
              <a:rPr lang="zh-CN" altLang="en-US" dirty="0"/>
              <a:t>产品经理的核心业务</a:t>
            </a:r>
            <a:r>
              <a:rPr lang="zh-CN" altLang="en-US" dirty="0" smtClean="0"/>
              <a:t>之二：产品需求</a:t>
            </a:r>
            <a:endParaRPr lang="en-US" altLang="zh-CN" dirty="0" smtClean="0"/>
          </a:p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产品经理的核心业务</a:t>
            </a:r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之三：产品开发</a:t>
            </a:r>
            <a:endParaRPr lang="en-US" altLang="zh-CN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产品经理的核心业务</a:t>
            </a:r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之四：产品上市</a:t>
            </a:r>
            <a:endParaRPr lang="en-US" altLang="zh-CN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CN" altLang="en-US" dirty="0" smtClean="0"/>
              <a:t>产品经理的培养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4683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产品路标规划的制定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产品路标规划制定的责任中心</a:t>
            </a:r>
            <a:endParaRPr lang="en-US" altLang="zh-CN" dirty="0" smtClean="0"/>
          </a:p>
          <a:p>
            <a:pPr lvl="1"/>
            <a:r>
              <a:rPr lang="zh-CN" altLang="en-US" dirty="0"/>
              <a:t>产品</a:t>
            </a:r>
            <a:r>
              <a:rPr lang="zh-CN" altLang="en-US" dirty="0" smtClean="0"/>
              <a:t>线管理部门</a:t>
            </a:r>
            <a:endParaRPr lang="en-US" altLang="zh-CN" dirty="0" smtClean="0"/>
          </a:p>
          <a:p>
            <a:r>
              <a:rPr lang="zh-CN" altLang="en-US" dirty="0" smtClean="0"/>
              <a:t>产品路标规划制定的周期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2-4</a:t>
            </a:r>
            <a:r>
              <a:rPr lang="zh-CN" altLang="en-US" dirty="0" smtClean="0"/>
              <a:t>月、每季度</a:t>
            </a:r>
            <a:endParaRPr lang="en-US" altLang="zh-CN" dirty="0" smtClean="0"/>
          </a:p>
          <a:p>
            <a:r>
              <a:rPr lang="zh-CN" altLang="en-US" dirty="0" smtClean="0"/>
              <a:t>路标规划的时间范围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通常是最长研发周期时间的</a:t>
            </a:r>
            <a:r>
              <a:rPr lang="en-US" altLang="zh-CN" dirty="0" smtClean="0"/>
              <a:t>2-3</a:t>
            </a:r>
            <a:r>
              <a:rPr lang="zh-CN" altLang="en-US" dirty="0" smtClean="0"/>
              <a:t>倍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5182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产品规划报告大纲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en-US" dirty="0" smtClean="0"/>
              <a:t>总体市场分析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市场总体现状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行业发展趋势分析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技术发展趋势分析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商业模式分析</a:t>
            </a:r>
            <a:endParaRPr lang="en-US" altLang="zh-CN" dirty="0" smtClean="0"/>
          </a:p>
          <a:p>
            <a:r>
              <a:rPr lang="zh-CN" altLang="en-US" dirty="0" smtClean="0"/>
              <a:t>公司现状分析</a:t>
            </a:r>
            <a:endParaRPr lang="en-US" altLang="zh-CN" dirty="0" smtClean="0"/>
          </a:p>
          <a:p>
            <a:pPr lvl="1"/>
            <a:r>
              <a:rPr lang="zh-CN" altLang="en-US" dirty="0"/>
              <a:t>产品</a:t>
            </a:r>
            <a:r>
              <a:rPr lang="zh-CN" altLang="en-US" dirty="0" smtClean="0"/>
              <a:t>树分析及现有产品组合分析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销售与服务分析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问题与建议</a:t>
            </a:r>
            <a:endParaRPr lang="en-US" altLang="zh-CN" dirty="0" smtClean="0"/>
          </a:p>
          <a:p>
            <a:r>
              <a:rPr lang="zh-CN" altLang="en-US" dirty="0" smtClean="0"/>
              <a:t>总体竞争分析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主要竞争对手现状、发展趋势分析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公司级竞争对手分析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1639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产品规划报告大纲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细分市场分析及目标市场确定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细分市场分类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各细分市场容量、市场份额、销售利润率分析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各细分市场主流产品的</a:t>
            </a:r>
            <a:r>
              <a:rPr lang="en-US" altLang="zh-CN" dirty="0" smtClean="0"/>
              <a:t>SWOT</a:t>
            </a:r>
            <a:r>
              <a:rPr lang="zh-CN" altLang="en-US" dirty="0" smtClean="0"/>
              <a:t>分析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主流产品竞争对手分析及建议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客户需求分析和建议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细分市场策略</a:t>
            </a:r>
            <a:endParaRPr lang="en-US" altLang="zh-CN" dirty="0" smtClean="0"/>
          </a:p>
          <a:p>
            <a:r>
              <a:rPr lang="zh-CN" altLang="en-US" dirty="0" smtClean="0"/>
              <a:t>总体策略及建议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价值市场分析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价值产品分析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产品组合策略</a:t>
            </a:r>
            <a:endParaRPr lang="en-US" altLang="zh-CN" dirty="0" smtClean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5365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产品规划报告大纲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产品平台路标规划</a:t>
            </a:r>
            <a:endParaRPr lang="en-US" altLang="zh-CN" dirty="0" smtClean="0"/>
          </a:p>
          <a:p>
            <a:r>
              <a:rPr lang="zh-CN" altLang="en-US" dirty="0" smtClean="0"/>
              <a:t>产品路标规划</a:t>
            </a:r>
            <a:endParaRPr lang="en-US" altLang="zh-CN" dirty="0" smtClean="0"/>
          </a:p>
          <a:p>
            <a:r>
              <a:rPr lang="zh-CN" altLang="en-US" dirty="0" smtClean="0"/>
              <a:t>技术路标规划</a:t>
            </a:r>
            <a:endParaRPr lang="en-US" altLang="zh-CN" dirty="0" smtClean="0"/>
          </a:p>
          <a:p>
            <a:r>
              <a:rPr lang="zh-CN" altLang="en-US" dirty="0" smtClean="0"/>
              <a:t>资源规划</a:t>
            </a:r>
            <a:endParaRPr lang="en-US" altLang="zh-CN" dirty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2888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产品线年度经营计划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年度经营目标</a:t>
            </a:r>
            <a:endParaRPr lang="en-US" altLang="zh-CN" dirty="0"/>
          </a:p>
          <a:p>
            <a:pPr lvl="1"/>
            <a:r>
              <a:rPr lang="zh-CN" altLang="en-US" dirty="0" smtClean="0"/>
              <a:t>市场目标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财务目标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战略投资</a:t>
            </a:r>
            <a:endParaRPr lang="en-US" altLang="zh-CN" dirty="0" smtClean="0"/>
          </a:p>
          <a:p>
            <a:r>
              <a:rPr lang="zh-CN" altLang="en-US" dirty="0" smtClean="0"/>
              <a:t>各产品版本的经营目标</a:t>
            </a:r>
            <a:endParaRPr lang="en-US" altLang="zh-CN" dirty="0" smtClean="0"/>
          </a:p>
          <a:p>
            <a:r>
              <a:rPr lang="zh-CN" altLang="en-US" dirty="0" smtClean="0"/>
              <a:t>实施策略与商业计划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	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3417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/>
              <a:t>案例分析</a:t>
            </a:r>
            <a:r>
              <a:rPr lang="en-US" altLang="zh-CN" dirty="0"/>
              <a:t>-</a:t>
            </a:r>
            <a:r>
              <a:rPr lang="zh-CN" altLang="en-US" dirty="0"/>
              <a:t>成长</a:t>
            </a:r>
            <a:r>
              <a:rPr lang="zh-CN" altLang="en-US" dirty="0" smtClean="0"/>
              <a:t>的烦恼</a:t>
            </a:r>
            <a:endParaRPr lang="en-US" altLang="zh-CN" dirty="0" smtClean="0"/>
          </a:p>
          <a:p>
            <a:r>
              <a:rPr lang="zh-CN" altLang="en-US" dirty="0" smtClean="0"/>
              <a:t>产品管理概述</a:t>
            </a:r>
            <a:endParaRPr lang="en-US" altLang="zh-CN" dirty="0" smtClean="0"/>
          </a:p>
          <a:p>
            <a:r>
              <a:rPr lang="zh-CN" altLang="en-US" dirty="0" smtClean="0"/>
              <a:t>产品经理的定位、职责与能力要求</a:t>
            </a:r>
            <a:endParaRPr lang="en-US" altLang="zh-CN" dirty="0" smtClean="0"/>
          </a:p>
          <a:p>
            <a:r>
              <a:rPr lang="zh-CN" altLang="en-US" dirty="0" smtClean="0"/>
              <a:t>产品经理的核心业务之一：产品策划</a:t>
            </a:r>
            <a:endParaRPr lang="en-US" altLang="zh-CN" dirty="0" smtClean="0"/>
          </a:p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产品经理的核心业务</a:t>
            </a:r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之二：产品需求</a:t>
            </a:r>
            <a:endParaRPr lang="en-US" altLang="zh-CN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产品经理的核心业务</a:t>
            </a:r>
            <a:r>
              <a:rPr lang="zh-CN" altLang="en-US" dirty="0" smtClean="0">
                <a:solidFill>
                  <a:srgbClr val="FF0000"/>
                </a:solidFill>
              </a:rPr>
              <a:t>之三：产品开发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产品经理的核心业务</a:t>
            </a:r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之四：产品上市</a:t>
            </a:r>
            <a:endParaRPr lang="en-US" altLang="zh-CN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CN" altLang="en-US" dirty="0" smtClean="0"/>
              <a:t>产品经理的培养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5694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产品开发管理的关键过程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启动开发任务</a:t>
            </a:r>
            <a:endParaRPr lang="en-US" altLang="zh-CN" dirty="0" smtClean="0"/>
          </a:p>
          <a:p>
            <a:r>
              <a:rPr lang="zh-CN" altLang="en-US" dirty="0" smtClean="0"/>
              <a:t>组建开发团队</a:t>
            </a:r>
            <a:endParaRPr lang="en-US" altLang="zh-CN" dirty="0" smtClean="0"/>
          </a:p>
          <a:p>
            <a:r>
              <a:rPr lang="zh-CN" altLang="en-US" dirty="0" smtClean="0"/>
              <a:t>选取合适的产品开发流程</a:t>
            </a:r>
            <a:endParaRPr lang="en-US" altLang="zh-CN" dirty="0" smtClean="0"/>
          </a:p>
          <a:p>
            <a:r>
              <a:rPr lang="zh-CN" altLang="en-US" dirty="0" smtClean="0"/>
              <a:t>制定开发项目计划</a:t>
            </a:r>
            <a:endParaRPr lang="en-US" altLang="zh-CN" dirty="0" smtClean="0"/>
          </a:p>
          <a:p>
            <a:r>
              <a:rPr lang="zh-CN" altLang="en-US" dirty="0" smtClean="0"/>
              <a:t>执行、监控开发项目计划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25575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研发模式的演变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职能</a:t>
            </a:r>
            <a:r>
              <a:rPr lang="zh-CN" altLang="en-US" dirty="0" smtClean="0"/>
              <a:t>结构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项目运作效率中、项目管理难度低</a:t>
            </a:r>
            <a:endParaRPr lang="en-US" altLang="zh-CN" dirty="0" smtClean="0"/>
          </a:p>
          <a:p>
            <a:r>
              <a:rPr lang="zh-CN" altLang="en-US" dirty="0" smtClean="0"/>
              <a:t>研发项目团队结构</a:t>
            </a:r>
            <a:endParaRPr lang="en-US" altLang="zh-CN" dirty="0" smtClean="0"/>
          </a:p>
          <a:p>
            <a:pPr lvl="1"/>
            <a:r>
              <a:rPr lang="zh-CN" altLang="en-US" dirty="0"/>
              <a:t>项目运作</a:t>
            </a:r>
            <a:r>
              <a:rPr lang="zh-CN" altLang="en-US" dirty="0" smtClean="0"/>
              <a:t>效率中高、</a:t>
            </a:r>
            <a:r>
              <a:rPr lang="zh-CN" altLang="en-US" dirty="0"/>
              <a:t>项目管理</a:t>
            </a:r>
            <a:r>
              <a:rPr lang="zh-CN" altLang="en-US" dirty="0" smtClean="0"/>
              <a:t>难度中</a:t>
            </a:r>
            <a:endParaRPr lang="en-US" altLang="zh-CN" dirty="0"/>
          </a:p>
          <a:p>
            <a:r>
              <a:rPr lang="zh-CN" altLang="en-US" dirty="0" smtClean="0"/>
              <a:t>跨职能产品团队结构</a:t>
            </a:r>
            <a:endParaRPr lang="en-US" altLang="zh-CN" dirty="0" smtClean="0"/>
          </a:p>
          <a:p>
            <a:pPr lvl="1"/>
            <a:r>
              <a:rPr lang="zh-CN" altLang="en-US" dirty="0"/>
              <a:t>项目运作</a:t>
            </a:r>
            <a:r>
              <a:rPr lang="zh-CN" altLang="en-US" dirty="0" smtClean="0"/>
              <a:t>效率高、</a:t>
            </a:r>
            <a:r>
              <a:rPr lang="zh-CN" altLang="en-US" dirty="0"/>
              <a:t>项目管理</a:t>
            </a:r>
            <a:r>
              <a:rPr lang="zh-CN" altLang="en-US" dirty="0" smtClean="0"/>
              <a:t>难度高</a:t>
            </a:r>
            <a:endParaRPr lang="en-US" altLang="zh-CN" dirty="0"/>
          </a:p>
          <a:p>
            <a:pPr lvl="1"/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8163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跨部门团队的好处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资源分配体现市场驱动创新的原则</a:t>
            </a:r>
            <a:endParaRPr lang="en-US" altLang="zh-CN" dirty="0" smtClean="0"/>
          </a:p>
          <a:p>
            <a:r>
              <a:rPr lang="zh-CN" altLang="en-US" dirty="0" smtClean="0"/>
              <a:t>权力的设置保障了创新概念的实施</a:t>
            </a:r>
            <a:endParaRPr lang="en-US" altLang="zh-CN" dirty="0" smtClean="0"/>
          </a:p>
          <a:p>
            <a:r>
              <a:rPr lang="zh-CN" altLang="en-US" dirty="0"/>
              <a:t>有利于个人学习</a:t>
            </a:r>
            <a:r>
              <a:rPr lang="zh-CN" altLang="en-US" dirty="0" smtClean="0"/>
              <a:t>与组织学习的兼顾</a:t>
            </a:r>
            <a:endParaRPr lang="en-US" altLang="zh-CN" dirty="0" smtClean="0"/>
          </a:p>
          <a:p>
            <a:r>
              <a:rPr lang="zh-CN" altLang="en-US" dirty="0" smtClean="0"/>
              <a:t>有利于隐性知识和经验的获得</a:t>
            </a:r>
            <a:endParaRPr lang="en-US" altLang="zh-CN" dirty="0" smtClean="0"/>
          </a:p>
          <a:p>
            <a:r>
              <a:rPr lang="zh-CN" altLang="en-US" dirty="0" smtClean="0"/>
              <a:t>有利于跨越组织边界的学习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695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容易产生的问题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职能部门与项目小组的权责划分不清</a:t>
            </a:r>
            <a:endParaRPr lang="en-US" altLang="zh-CN" dirty="0" smtClean="0"/>
          </a:p>
          <a:p>
            <a:r>
              <a:rPr lang="zh-CN" altLang="en-US" dirty="0" smtClean="0"/>
              <a:t>小组成员的角色和责任不明晰</a:t>
            </a:r>
            <a:endParaRPr lang="en-US" altLang="zh-CN" dirty="0" smtClean="0"/>
          </a:p>
          <a:p>
            <a:r>
              <a:rPr lang="zh-CN" altLang="en-US" dirty="0" smtClean="0"/>
              <a:t>对跨部门的团队的运作理解不一致</a:t>
            </a:r>
            <a:endParaRPr lang="en-US" altLang="zh-CN" dirty="0" smtClean="0"/>
          </a:p>
          <a:p>
            <a:r>
              <a:rPr lang="zh-CN" altLang="en-US" dirty="0" smtClean="0"/>
              <a:t>核心项目小组没有得到适当的授权</a:t>
            </a:r>
            <a:endParaRPr lang="en-US" altLang="zh-CN" dirty="0" smtClean="0"/>
          </a:p>
          <a:p>
            <a:r>
              <a:rPr lang="zh-CN" altLang="en-US" dirty="0" smtClean="0"/>
              <a:t>小组成员没有全心投入到工作中去</a:t>
            </a:r>
            <a:endParaRPr lang="en-US" altLang="zh-CN" dirty="0" smtClean="0"/>
          </a:p>
          <a:p>
            <a:r>
              <a:rPr lang="zh-CN" altLang="en-US" dirty="0"/>
              <a:t>与</a:t>
            </a:r>
            <a:r>
              <a:rPr lang="zh-CN" altLang="en-US" dirty="0" smtClean="0"/>
              <a:t>之相关的文化没有跟上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3104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企业经营模式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项目型</a:t>
            </a:r>
            <a:endParaRPr lang="en-US" altLang="zh-CN" dirty="0" smtClean="0"/>
          </a:p>
          <a:p>
            <a:r>
              <a:rPr lang="zh-CN" altLang="en-US" dirty="0" smtClean="0"/>
              <a:t>产品型</a:t>
            </a:r>
            <a:endParaRPr lang="en-US" altLang="zh-CN" dirty="0" smtClean="0"/>
          </a:p>
          <a:p>
            <a:r>
              <a:rPr lang="zh-CN" altLang="en-US" dirty="0"/>
              <a:t>运营型</a:t>
            </a:r>
          </a:p>
        </p:txBody>
      </p:sp>
    </p:spTree>
    <p:extLst>
      <p:ext uri="{BB962C8B-B14F-4D97-AF65-F5344CB8AC3E}">
        <p14:creationId xmlns:p14="http://schemas.microsoft.com/office/powerpoint/2010/main" val="273153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矩阵式组织的难点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为保持两个系统之间的平衡，需要管理上进行不断的调整</a:t>
            </a:r>
            <a:endParaRPr lang="en-US" altLang="zh-CN" dirty="0" smtClean="0"/>
          </a:p>
          <a:p>
            <a:r>
              <a:rPr lang="zh-CN" altLang="en-US" dirty="0" smtClean="0"/>
              <a:t>需要在管理上不懈努力，以达到较高的经济效益</a:t>
            </a:r>
            <a:endParaRPr lang="en-US" altLang="zh-CN" dirty="0" smtClean="0"/>
          </a:p>
          <a:p>
            <a:r>
              <a:rPr lang="zh-CN" altLang="en-US" dirty="0" smtClean="0"/>
              <a:t>双重报告制度引起矛盾和混乱</a:t>
            </a:r>
            <a:endParaRPr lang="en-US" altLang="zh-CN" dirty="0" smtClean="0"/>
          </a:p>
          <a:p>
            <a:r>
              <a:rPr lang="zh-CN" altLang="en-US" dirty="0" smtClean="0"/>
              <a:t>渠道的增生可能导致信息的阻塞</a:t>
            </a:r>
            <a:endParaRPr lang="en-US" altLang="zh-CN" dirty="0" smtClean="0"/>
          </a:p>
          <a:p>
            <a:r>
              <a:rPr lang="zh-CN" altLang="en-US" dirty="0" smtClean="0"/>
              <a:t>责任的重叠会引起竞相争夺地盘和使考核困难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0433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/>
              <a:t>案例分析</a:t>
            </a:r>
            <a:r>
              <a:rPr lang="en-US" altLang="zh-CN" dirty="0"/>
              <a:t>-</a:t>
            </a:r>
            <a:r>
              <a:rPr lang="zh-CN" altLang="en-US" dirty="0"/>
              <a:t>成长</a:t>
            </a:r>
            <a:r>
              <a:rPr lang="zh-CN" altLang="en-US" dirty="0" smtClean="0"/>
              <a:t>的烦恼</a:t>
            </a:r>
            <a:endParaRPr lang="en-US" altLang="zh-CN" dirty="0" smtClean="0"/>
          </a:p>
          <a:p>
            <a:r>
              <a:rPr lang="zh-CN" altLang="en-US" dirty="0" smtClean="0"/>
              <a:t>产品管理概述</a:t>
            </a:r>
            <a:endParaRPr lang="en-US" altLang="zh-CN" dirty="0" smtClean="0"/>
          </a:p>
          <a:p>
            <a:r>
              <a:rPr lang="zh-CN" altLang="en-US" dirty="0" smtClean="0"/>
              <a:t>产品经理的定位、职责与能力要求</a:t>
            </a:r>
            <a:endParaRPr lang="en-US" altLang="zh-CN" dirty="0" smtClean="0"/>
          </a:p>
          <a:p>
            <a:r>
              <a:rPr lang="zh-CN" altLang="en-US" b="1" dirty="0" smtClean="0"/>
              <a:t>产品经理的核心业务之一：产品策划</a:t>
            </a:r>
            <a:endParaRPr lang="en-US" altLang="zh-CN" b="1" dirty="0" smtClean="0"/>
          </a:p>
          <a:p>
            <a:r>
              <a:rPr lang="zh-CN" altLang="en-US" dirty="0"/>
              <a:t>产品经理的核心业务</a:t>
            </a:r>
            <a:r>
              <a:rPr lang="zh-CN" altLang="en-US" dirty="0" smtClean="0"/>
              <a:t>之二：产品需求</a:t>
            </a:r>
            <a:endParaRPr lang="en-US" altLang="zh-CN" dirty="0" smtClean="0"/>
          </a:p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产品经理的核心业务</a:t>
            </a:r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之三：产品开发</a:t>
            </a:r>
            <a:endParaRPr lang="en-US" altLang="zh-CN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产品经理的核心业务</a:t>
            </a:r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之四：产品上市</a:t>
            </a:r>
            <a:endParaRPr lang="en-US" altLang="zh-CN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CN" altLang="en-US" dirty="0" smtClean="0">
                <a:solidFill>
                  <a:srgbClr val="FF0000"/>
                </a:solidFill>
              </a:rPr>
              <a:t>产品经理的培养</a:t>
            </a:r>
            <a:endParaRPr lang="en-US" altLang="zh-CN" dirty="0">
              <a:solidFill>
                <a:srgbClr val="FF0000"/>
              </a:solidFill>
            </a:endParaRPr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4619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常用的产品经理培养方法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岗位轮换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培养全流程的意识，换位思考</a:t>
            </a:r>
            <a:endParaRPr lang="en-US" altLang="zh-CN" dirty="0" smtClean="0"/>
          </a:p>
          <a:p>
            <a:r>
              <a:rPr lang="zh-CN" altLang="en-US" dirty="0" smtClean="0"/>
              <a:t>自我批判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善于总结成功的经验和失败的教训</a:t>
            </a:r>
            <a:endParaRPr lang="en-US" altLang="zh-CN" dirty="0" smtClean="0"/>
          </a:p>
          <a:p>
            <a:r>
              <a:rPr lang="zh-CN" altLang="en-US" dirty="0"/>
              <a:t>导师</a:t>
            </a:r>
            <a:r>
              <a:rPr lang="zh-CN" altLang="en-US" dirty="0" smtClean="0"/>
              <a:t>制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团队学习和培养，定点辅导</a:t>
            </a:r>
            <a:endParaRPr lang="en-US" altLang="zh-CN" dirty="0" smtClean="0"/>
          </a:p>
          <a:p>
            <a:r>
              <a:rPr lang="zh-CN" altLang="en-US" dirty="0" smtClean="0"/>
              <a:t>参加学习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参加系统课程培训，同行交流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3734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正式的产品经理培养方法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资源池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把有潜力的产品经理组织起来，有计划的进行培养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合理、高效地选拔和培养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以技能模型为基础，兼顾现实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提供锻炼机会，实战中培养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0277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总结与回顾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产品生命周期管理框架</a:t>
            </a:r>
            <a:endParaRPr lang="en-US" altLang="zh-CN" dirty="0" smtClean="0"/>
          </a:p>
          <a:p>
            <a:r>
              <a:rPr lang="zh-CN" altLang="en-US" dirty="0" smtClean="0"/>
              <a:t>产品经理的定位、责权利、能力</a:t>
            </a:r>
            <a:endParaRPr lang="en-US" altLang="zh-CN" dirty="0" smtClean="0"/>
          </a:p>
          <a:p>
            <a:r>
              <a:rPr lang="zh-CN" altLang="en-US" dirty="0"/>
              <a:t>产品</a:t>
            </a:r>
            <a:r>
              <a:rPr lang="zh-CN" altLang="en-US" dirty="0" smtClean="0"/>
              <a:t>规划</a:t>
            </a:r>
            <a:endParaRPr lang="en-US" altLang="zh-CN" dirty="0" smtClean="0"/>
          </a:p>
          <a:p>
            <a:r>
              <a:rPr lang="zh-CN" altLang="en-US" dirty="0" smtClean="0"/>
              <a:t>产品开发</a:t>
            </a:r>
            <a:endParaRPr lang="en-US" altLang="zh-CN" dirty="0" smtClean="0"/>
          </a:p>
          <a:p>
            <a:r>
              <a:rPr lang="zh-CN" altLang="en-US" dirty="0" smtClean="0"/>
              <a:t>产品经理的培养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087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产品成功的标准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市场成功</a:t>
            </a:r>
            <a:endParaRPr lang="en-US" altLang="zh-CN" dirty="0" smtClean="0"/>
          </a:p>
          <a:p>
            <a:r>
              <a:rPr lang="zh-CN" altLang="en-US" dirty="0" smtClean="0"/>
              <a:t>财务成功</a:t>
            </a:r>
            <a:endParaRPr lang="en-US" altLang="zh-CN" dirty="0" smtClean="0"/>
          </a:p>
          <a:p>
            <a:r>
              <a:rPr lang="zh-CN" altLang="en-US" dirty="0" smtClean="0"/>
              <a:t>战略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6613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产品生命周期管理总</a:t>
            </a:r>
            <a:r>
              <a:rPr lang="zh-CN" altLang="en-US" dirty="0"/>
              <a:t>体</a:t>
            </a:r>
            <a:r>
              <a:rPr lang="zh-CN" altLang="en-US" dirty="0" smtClean="0"/>
              <a:t>框架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32" y="1340768"/>
            <a:ext cx="8424935" cy="5035289"/>
          </a:xfrm>
        </p:spPr>
      </p:pic>
    </p:spTree>
    <p:extLst>
      <p:ext uri="{BB962C8B-B14F-4D97-AF65-F5344CB8AC3E}">
        <p14:creationId xmlns:p14="http://schemas.microsoft.com/office/powerpoint/2010/main" val="118388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企业扩张的两条线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产品扩张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全新产品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系列产品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改进产品</a:t>
            </a:r>
            <a:endParaRPr lang="en-US" altLang="zh-CN" dirty="0" smtClean="0"/>
          </a:p>
          <a:p>
            <a:pPr lvl="1"/>
            <a:r>
              <a:rPr lang="zh-CN" altLang="en-US" dirty="0"/>
              <a:t>老产品</a:t>
            </a:r>
            <a:endParaRPr lang="en-US" altLang="zh-CN" dirty="0" smtClean="0"/>
          </a:p>
          <a:p>
            <a:r>
              <a:rPr lang="zh-CN" altLang="en-US" dirty="0" smtClean="0"/>
              <a:t>市场扩张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全新市场</a:t>
            </a:r>
            <a:endParaRPr lang="en-US" altLang="zh-CN" dirty="0" smtClean="0"/>
          </a:p>
          <a:p>
            <a:pPr lvl="1"/>
            <a:r>
              <a:rPr lang="zh-CN" altLang="en-US" dirty="0"/>
              <a:t>拓展</a:t>
            </a:r>
            <a:r>
              <a:rPr lang="zh-CN" altLang="en-US" dirty="0" smtClean="0"/>
              <a:t>市场</a:t>
            </a:r>
            <a:endParaRPr lang="en-US" altLang="zh-CN" dirty="0" smtClean="0"/>
          </a:p>
          <a:p>
            <a:pPr lvl="1"/>
            <a:r>
              <a:rPr lang="zh-CN" altLang="en-US" dirty="0"/>
              <a:t>老市场</a:t>
            </a:r>
          </a:p>
        </p:txBody>
      </p:sp>
    </p:spTree>
    <p:extLst>
      <p:ext uri="{BB962C8B-B14F-4D97-AF65-F5344CB8AC3E}">
        <p14:creationId xmlns:p14="http://schemas.microsoft.com/office/powerpoint/2010/main" val="95971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/>
              <a:t>案例分析</a:t>
            </a:r>
            <a:r>
              <a:rPr lang="en-US" altLang="zh-CN" dirty="0"/>
              <a:t>-</a:t>
            </a:r>
            <a:r>
              <a:rPr lang="zh-CN" altLang="en-US" dirty="0"/>
              <a:t>成长</a:t>
            </a:r>
            <a:r>
              <a:rPr lang="zh-CN" altLang="en-US" dirty="0" smtClean="0"/>
              <a:t>的烦恼</a:t>
            </a:r>
            <a:endParaRPr lang="en-US" altLang="zh-CN" dirty="0" smtClean="0"/>
          </a:p>
          <a:p>
            <a:r>
              <a:rPr lang="zh-CN" altLang="en-US" dirty="0" smtClean="0"/>
              <a:t>产品管理概述</a:t>
            </a:r>
            <a:endParaRPr lang="en-US" altLang="zh-CN" dirty="0" smtClean="0"/>
          </a:p>
          <a:p>
            <a:r>
              <a:rPr lang="zh-CN" altLang="en-US" dirty="0" smtClean="0">
                <a:solidFill>
                  <a:srgbClr val="FF0000"/>
                </a:solidFill>
              </a:rPr>
              <a:t>产品经理的定位、职责与能力要求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b="1" dirty="0" smtClean="0"/>
              <a:t>产品经理的核心业务之一：产品策划</a:t>
            </a:r>
            <a:endParaRPr lang="en-US" altLang="zh-CN" b="1" dirty="0" smtClean="0"/>
          </a:p>
          <a:p>
            <a:r>
              <a:rPr lang="zh-CN" altLang="en-US" dirty="0"/>
              <a:t>产品经理的核心业务</a:t>
            </a:r>
            <a:r>
              <a:rPr lang="zh-CN" altLang="en-US" dirty="0" smtClean="0"/>
              <a:t>之二：产品需求</a:t>
            </a:r>
            <a:endParaRPr lang="en-US" altLang="zh-CN" dirty="0" smtClean="0"/>
          </a:p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产品经理的核心业务</a:t>
            </a:r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之三：产品开发</a:t>
            </a:r>
            <a:endParaRPr lang="en-US" altLang="zh-CN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产品经理的核心业务</a:t>
            </a:r>
            <a:r>
              <a:rPr lang="zh-CN" altLang="en-US" dirty="0" smtClean="0">
                <a:solidFill>
                  <a:schemeClr val="bg1">
                    <a:lumMod val="65000"/>
                  </a:schemeClr>
                </a:solidFill>
              </a:rPr>
              <a:t>之四：产品上市</a:t>
            </a:r>
            <a:endParaRPr lang="en-US" altLang="zh-CN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CN" altLang="en-US" dirty="0" smtClean="0"/>
              <a:t>产品经理的培养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8307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龙腾四海">
  <a:themeElements>
    <a:clrScheme name="龙腾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龙腾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龙腾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1477</TotalTime>
  <Words>1986</Words>
  <Application>Microsoft Office PowerPoint</Application>
  <PresentationFormat>全屏显示(4:3)</PresentationFormat>
  <Paragraphs>420</Paragraphs>
  <Slides>54</Slides>
  <Notes>54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54</vt:i4>
      </vt:variant>
    </vt:vector>
  </HeadingPairs>
  <TitlesOfParts>
    <vt:vector size="55" baseType="lpstr">
      <vt:lpstr>龙腾四海</vt:lpstr>
      <vt:lpstr>成功的产品经理</vt:lpstr>
      <vt:lpstr>目录</vt:lpstr>
      <vt:lpstr>案例分析-成长的烦恼</vt:lpstr>
      <vt:lpstr>目录</vt:lpstr>
      <vt:lpstr>企业经营模式</vt:lpstr>
      <vt:lpstr>产品成功的标准</vt:lpstr>
      <vt:lpstr>产品生命周期管理总体框架</vt:lpstr>
      <vt:lpstr>企业扩张的两条线</vt:lpstr>
      <vt:lpstr>目录</vt:lpstr>
      <vt:lpstr>产品经理的产生</vt:lpstr>
      <vt:lpstr>产品经理概貌</vt:lpstr>
      <vt:lpstr>一个定位</vt:lpstr>
      <vt:lpstr>两个跨越</vt:lpstr>
      <vt:lpstr>三种类型</vt:lpstr>
      <vt:lpstr>四个阶段</vt:lpstr>
      <vt:lpstr>五项素质</vt:lpstr>
      <vt:lpstr>六项职责</vt:lpstr>
      <vt:lpstr>七项原则</vt:lpstr>
      <vt:lpstr>产品经理如何获得有效的支持</vt:lpstr>
      <vt:lpstr>产品经理的误区</vt:lpstr>
      <vt:lpstr>产品经理的素质特征</vt:lpstr>
      <vt:lpstr>产品经理的性格特征</vt:lpstr>
      <vt:lpstr>产品经理的任职资格</vt:lpstr>
      <vt:lpstr>产品经理的培养途径和晋升通道</vt:lpstr>
      <vt:lpstr>理想产品经理的衡量标准</vt:lpstr>
      <vt:lpstr>目录</vt:lpstr>
      <vt:lpstr>为什么要做产品规划</vt:lpstr>
      <vt:lpstr>产品路标规划的输出</vt:lpstr>
      <vt:lpstr>市场分析</vt:lpstr>
      <vt:lpstr>市场细分的作用</vt:lpstr>
      <vt:lpstr>市场细分的三个维度</vt:lpstr>
      <vt:lpstr>八种细分市场的类型</vt:lpstr>
      <vt:lpstr>市场细分注意事项</vt:lpstr>
      <vt:lpstr>如何选定目标市场</vt:lpstr>
      <vt:lpstr>需求管理全过程</vt:lpstr>
      <vt:lpstr>客户不能提供的信息</vt:lpstr>
      <vt:lpstr>如何发现客户的隐性需求</vt:lpstr>
      <vt:lpstr>需求分析</vt:lpstr>
      <vt:lpstr>分析用户的购买行为</vt:lpstr>
      <vt:lpstr>产品路标规划的制定</vt:lpstr>
      <vt:lpstr>产品规划报告大纲</vt:lpstr>
      <vt:lpstr>产品规划报告大纲</vt:lpstr>
      <vt:lpstr>产品规划报告大纲</vt:lpstr>
      <vt:lpstr>产品线年度经营计划</vt:lpstr>
      <vt:lpstr>目录</vt:lpstr>
      <vt:lpstr>产品开发管理的关键过程</vt:lpstr>
      <vt:lpstr>研发模式的演变</vt:lpstr>
      <vt:lpstr>跨部门团队的好处</vt:lpstr>
      <vt:lpstr>容易产生的问题</vt:lpstr>
      <vt:lpstr>矩阵式组织的难点</vt:lpstr>
      <vt:lpstr>目录</vt:lpstr>
      <vt:lpstr>常用的产品经理培养方法</vt:lpstr>
      <vt:lpstr>正式的产品经理培养方法</vt:lpstr>
      <vt:lpstr>总结与回顾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于吉胜</dc:creator>
  <cp:lastModifiedBy>于吉胜</cp:lastModifiedBy>
  <cp:revision>34</cp:revision>
  <dcterms:created xsi:type="dcterms:W3CDTF">2011-07-12T02:18:28Z</dcterms:created>
  <dcterms:modified xsi:type="dcterms:W3CDTF">2011-07-15T01:42:25Z</dcterms:modified>
</cp:coreProperties>
</file>