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4"/>
  </p:notesMasterIdLst>
  <p:sldIdLst>
    <p:sldId id="261" r:id="rId3"/>
    <p:sldId id="264" r:id="rId4"/>
    <p:sldId id="292" r:id="rId5"/>
    <p:sldId id="296" r:id="rId6"/>
    <p:sldId id="295" r:id="rId7"/>
    <p:sldId id="291" r:id="rId8"/>
    <p:sldId id="298" r:id="rId9"/>
    <p:sldId id="299" r:id="rId10"/>
    <p:sldId id="311" r:id="rId11"/>
    <p:sldId id="312" r:id="rId12"/>
    <p:sldId id="368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3F3"/>
    <a:srgbClr val="333333"/>
    <a:srgbClr val="7C7C7C"/>
    <a:srgbClr val="D9D9D9"/>
    <a:srgbClr val="767171"/>
    <a:srgbClr val="F4B183"/>
    <a:srgbClr val="FFCCCC"/>
    <a:srgbClr val="69E3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2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20" y="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4A84A-A48E-45F8-94AB-70118EAE2C10}" type="datetimeFigureOut">
              <a:rPr lang="zh-CN" altLang="en-US" smtClean="0"/>
              <a:t>2018/11/22/Thu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AFEE9B-D2DC-4B6B-A957-136E33DFF4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2052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6944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C2756F-AF8A-4DAA-AA38-9DF4740DEAA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1452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010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46388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5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8883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6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0373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7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992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8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1681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C2756F-AF8A-4DAA-AA38-9DF4740DEAA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62874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10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914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2018/11/22/Thu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311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2018/11/22/Thu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823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2018/11/22/Thu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4868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2018/11/22/Thu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057932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2018/11/22/Thu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84666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2018/11/22/Thu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23031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2018/11/22/Thu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60590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2018/11/22/Thu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91334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2018/11/22/Thu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12058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2018/11/22/Thu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13105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2018/11/22/Thu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5713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2018/11/22/Thu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4355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2018/11/22/Thu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7527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2018/11/22/Thu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45747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2018/11/22/Thu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6642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2018/11/22/Thu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198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2018/11/22/Thu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716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2018/11/22/Thu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550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2018/11/22/Thu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153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2018/11/22/Thu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699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2018/11/22/Thu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90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2018/11/22/Thu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241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2018/11/22/Thu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58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2018/11/22/Thu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2020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4943791" y="3061797"/>
            <a:ext cx="26457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rgbClr val="F4B183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小结</a:t>
            </a:r>
            <a:r>
              <a:rPr lang="en-US" altLang="zh-CN" sz="3200" dirty="0">
                <a:solidFill>
                  <a:srgbClr val="F4B183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-</a:t>
            </a:r>
            <a:r>
              <a:rPr lang="zh-CN" altLang="en-US" sz="3200" dirty="0">
                <a:solidFill>
                  <a:srgbClr val="F4B183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思维篇</a:t>
            </a:r>
            <a:endParaRPr lang="en-US" altLang="zh-CN" sz="3200" dirty="0">
              <a:solidFill>
                <a:srgbClr val="F4B183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17108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DC188AE7-8A73-4499-8A5B-4E82148B9FB1}"/>
              </a:ext>
            </a:extLst>
          </p:cNvPr>
          <p:cNvSpPr txBox="1"/>
          <p:nvPr/>
        </p:nvSpPr>
        <p:spPr>
          <a:xfrm>
            <a:off x="2930978" y="762496"/>
            <a:ext cx="12164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配色</a:t>
            </a:r>
            <a:endParaRPr lang="en-US" altLang="zh-CN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A10933E7-8D9E-4A6E-AF37-F5B4ABE2C0D5}"/>
              </a:ext>
            </a:extLst>
          </p:cNvPr>
          <p:cNvSpPr txBox="1"/>
          <p:nvPr/>
        </p:nvSpPr>
        <p:spPr>
          <a:xfrm>
            <a:off x="4147457" y="691491"/>
            <a:ext cx="5495109" cy="4180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颜色柔和，有对比（有明有暗有衬托）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06BC884D-2836-49BC-AD18-AFE594F2E702}"/>
              </a:ext>
            </a:extLst>
          </p:cNvPr>
          <p:cNvSpPr txBox="1"/>
          <p:nvPr/>
        </p:nvSpPr>
        <p:spPr>
          <a:xfrm>
            <a:off x="2930978" y="1978975"/>
            <a:ext cx="12164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构图</a:t>
            </a:r>
            <a:endParaRPr lang="en-US" altLang="zh-CN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866B2D7B-7673-4294-B20F-0E108610ED2E}"/>
              </a:ext>
            </a:extLst>
          </p:cNvPr>
          <p:cNvSpPr txBox="1"/>
          <p:nvPr/>
        </p:nvSpPr>
        <p:spPr>
          <a:xfrm>
            <a:off x="4147457" y="1907970"/>
            <a:ext cx="5495109" cy="787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zh-CN" altLang="en-US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版式设计构图要左右平衡</a:t>
            </a:r>
            <a:endParaRPr lang="en-US" altLang="zh-CN" sz="1600" dirty="0">
              <a:solidFill>
                <a:prstClr val="black">
                  <a:lumMod val="75000"/>
                  <a:lumOff val="25000"/>
                </a:prst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lvl="0">
              <a:lnSpc>
                <a:spcPct val="150000"/>
              </a:lnSpc>
              <a:defRPr/>
            </a:pPr>
            <a:r>
              <a:rPr lang="zh-CN" altLang="en-US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图片可以主体居中，也可以主体放在黄金分割点附近</a:t>
            </a:r>
            <a:endParaRPr lang="en-US" altLang="zh-CN" sz="1600" dirty="0">
              <a:solidFill>
                <a:prstClr val="black">
                  <a:lumMod val="75000"/>
                  <a:lumOff val="25000"/>
                </a:prst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pic>
        <p:nvPicPr>
          <p:cNvPr id="12" name="图片 11">
            <a:extLst>
              <a:ext uri="{FF2B5EF4-FFF2-40B4-BE49-F238E27FC236}">
                <a16:creationId xmlns:a16="http://schemas.microsoft.com/office/drawing/2014/main" id="{C7C6DD6D-F08B-4732-8CE8-86D44082C56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5739" y="3169756"/>
            <a:ext cx="4435929" cy="249521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40951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E8907987-8311-4F90-B49B-84DAC5F938D1}"/>
              </a:ext>
            </a:extLst>
          </p:cNvPr>
          <p:cNvSpPr txBox="1"/>
          <p:nvPr/>
        </p:nvSpPr>
        <p:spPr>
          <a:xfrm>
            <a:off x="546814" y="1281671"/>
            <a:ext cx="603178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1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，除非特殊用法，中英文混杂的情况下要么全用衬线字体，要么全用非衬线字体；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2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，大陆版简体和非大陆版简体有些许差别，下载注意甄别；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3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，不要大段使用除了黑体、宋体、楷体之外其他的字体；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4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，汉字不要倾斜，汉字不要倾斜，汉字不要倾斜；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5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，如果你足够讲究，不要使用加粗，使用更粗的字体。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6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，如果你要输入小语种文字，下载该文字的字体。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7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，字体设计不要改变文字结构。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94CF0D52-EA03-4229-B7C3-4643E6F9563F}"/>
              </a:ext>
            </a:extLst>
          </p:cNvPr>
          <p:cNvSpPr txBox="1"/>
          <p:nvPr/>
        </p:nvSpPr>
        <p:spPr>
          <a:xfrm>
            <a:off x="546814" y="647431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字体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2E19D2A2-D803-4AC4-932A-B0C36ED74450}"/>
              </a:ext>
            </a:extLst>
          </p:cNvPr>
          <p:cNvSpPr txBox="1"/>
          <p:nvPr/>
        </p:nvSpPr>
        <p:spPr>
          <a:xfrm>
            <a:off x="7309503" y="647430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段落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4B148301-8897-4E41-AE96-DE369A836E86}"/>
              </a:ext>
            </a:extLst>
          </p:cNvPr>
          <p:cNvSpPr txBox="1"/>
          <p:nvPr/>
        </p:nvSpPr>
        <p:spPr>
          <a:xfrm>
            <a:off x="7309503" y="1281671"/>
            <a:ext cx="425148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1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，一般尽量不要使用大段文字；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2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，如果要使用，将文字精简；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3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，如果不能精简，使用空行、关键字、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小标题区分段落。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4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，如果无法区分，使用标题、关键词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提醒内容。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9478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>
            <a:extLst>
              <a:ext uri="{FF2B5EF4-FFF2-40B4-BE49-F238E27FC236}">
                <a16:creationId xmlns:a16="http://schemas.microsoft.com/office/drawing/2014/main" id="{9F88EEF5-EB33-4842-AAD3-9726F33DA900}"/>
              </a:ext>
            </a:extLst>
          </p:cNvPr>
          <p:cNvSpPr txBox="1"/>
          <p:nvPr/>
        </p:nvSpPr>
        <p:spPr>
          <a:xfrm>
            <a:off x="2218852" y="1686982"/>
            <a:ext cx="7827321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建立金字塔的步骤：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，从结论出发，自上而下地建立金字塔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，每个层级的内容必须“相互独立，完全穷尽”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，思考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2-3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层的客观、外部、宏观层面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4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，按照表达的需求，确定金字塔底端（大纲）的详细程度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5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，按照“问题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-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原因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-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措施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-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结论”的顺序</a:t>
            </a:r>
            <a:r>
              <a:rPr lang="zh-CN" altLang="en-US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演绎推理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，思考金字塔底层的内容；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或者以罗列并解析分论点的方式进行</a:t>
            </a:r>
            <a:r>
              <a:rPr lang="zh-CN" altLang="en-US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归纳推理</a:t>
            </a:r>
            <a:endParaRPr lang="en-US" altLang="zh-CN" b="1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9751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49E9A474-4939-4724-89E0-7744C3EB6D66}"/>
              </a:ext>
            </a:extLst>
          </p:cNvPr>
          <p:cNvSpPr txBox="1"/>
          <p:nvPr/>
        </p:nvSpPr>
        <p:spPr>
          <a:xfrm>
            <a:off x="3632841" y="1248806"/>
            <a:ext cx="175725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演绎推理大纲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E2A4E862-2409-48D7-BAAD-20FE65D3914F}"/>
              </a:ext>
            </a:extLst>
          </p:cNvPr>
          <p:cNvCxnSpPr/>
          <p:nvPr/>
        </p:nvCxnSpPr>
        <p:spPr>
          <a:xfrm>
            <a:off x="6680483" y="1838632"/>
            <a:ext cx="0" cy="3802626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>
            <a:extLst>
              <a:ext uri="{FF2B5EF4-FFF2-40B4-BE49-F238E27FC236}">
                <a16:creationId xmlns:a16="http://schemas.microsoft.com/office/drawing/2014/main" id="{4DBD1AAB-ADCC-4BDF-B2E2-D6C6392C2DFB}"/>
              </a:ext>
            </a:extLst>
          </p:cNvPr>
          <p:cNvSpPr txBox="1"/>
          <p:nvPr/>
        </p:nvSpPr>
        <p:spPr>
          <a:xfrm>
            <a:off x="8205563" y="1238005"/>
            <a:ext cx="161012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归纳推理大纲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D8AD37A3-C377-4300-899E-F26988F687F9}"/>
              </a:ext>
            </a:extLst>
          </p:cNvPr>
          <p:cNvSpPr txBox="1"/>
          <p:nvPr/>
        </p:nvSpPr>
        <p:spPr>
          <a:xfrm>
            <a:off x="2681125" y="3649518"/>
            <a:ext cx="366068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只讨论一件事，逻辑的前后顺序紧密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这件事没有进行归纳、分类的必要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6A50C58A-2625-45D4-A3A4-0D181187E44C}"/>
              </a:ext>
            </a:extLst>
          </p:cNvPr>
          <p:cNvSpPr txBox="1"/>
          <p:nvPr/>
        </p:nvSpPr>
        <p:spPr>
          <a:xfrm>
            <a:off x="7250754" y="3663122"/>
            <a:ext cx="395801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讨论多个角度、多个方面、多个指标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话题可以进行归纳推理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103359ED-689C-4FB9-8754-08B98119DE1B}"/>
              </a:ext>
            </a:extLst>
          </p:cNvPr>
          <p:cNvCxnSpPr/>
          <p:nvPr/>
        </p:nvCxnSpPr>
        <p:spPr>
          <a:xfrm>
            <a:off x="786580" y="4434347"/>
            <a:ext cx="10387245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>
            <a:extLst>
              <a:ext uri="{FF2B5EF4-FFF2-40B4-BE49-F238E27FC236}">
                <a16:creationId xmlns:a16="http://schemas.microsoft.com/office/drawing/2014/main" id="{F656EBE7-C53F-48E1-A75A-3776EC1A4053}"/>
              </a:ext>
            </a:extLst>
          </p:cNvPr>
          <p:cNvCxnSpPr/>
          <p:nvPr/>
        </p:nvCxnSpPr>
        <p:spPr>
          <a:xfrm>
            <a:off x="786580" y="1838631"/>
            <a:ext cx="10387245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>
            <a:extLst>
              <a:ext uri="{FF2B5EF4-FFF2-40B4-BE49-F238E27FC236}">
                <a16:creationId xmlns:a16="http://schemas.microsoft.com/office/drawing/2014/main" id="{E51580AF-FA7A-4A4C-A40A-C6DBE76A1958}"/>
              </a:ext>
            </a:extLst>
          </p:cNvPr>
          <p:cNvSpPr txBox="1"/>
          <p:nvPr/>
        </p:nvSpPr>
        <p:spPr>
          <a:xfrm>
            <a:off x="2968422" y="4444411"/>
            <a:ext cx="288912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适合思考，但不太适合表达和演示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C82B43D2-5A9D-45CB-8B4D-C1779EE7E8EA}"/>
              </a:ext>
            </a:extLst>
          </p:cNvPr>
          <p:cNvSpPr txBox="1"/>
          <p:nvPr/>
        </p:nvSpPr>
        <p:spPr>
          <a:xfrm>
            <a:off x="7545319" y="4456543"/>
            <a:ext cx="272507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适合思考，也适用于表达和演示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DEE6DCC1-A67F-4306-A242-239AC759AAB4}"/>
              </a:ext>
            </a:extLst>
          </p:cNvPr>
          <p:cNvCxnSpPr/>
          <p:nvPr/>
        </p:nvCxnSpPr>
        <p:spPr>
          <a:xfrm>
            <a:off x="821528" y="4884173"/>
            <a:ext cx="10387245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DD233148-0451-4CFC-9408-228EDC0048FF}"/>
              </a:ext>
            </a:extLst>
          </p:cNvPr>
          <p:cNvSpPr txBox="1"/>
          <p:nvPr/>
        </p:nvSpPr>
        <p:spPr>
          <a:xfrm>
            <a:off x="2681125" y="4917371"/>
            <a:ext cx="366068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制作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PPT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有明确的框架要求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无法进行归纳推理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F8C97E8C-27B9-4F3A-A0CC-37AEFB10F607}"/>
              </a:ext>
            </a:extLst>
          </p:cNvPr>
          <p:cNvSpPr txBox="1"/>
          <p:nvPr/>
        </p:nvSpPr>
        <p:spPr>
          <a:xfrm>
            <a:off x="7006794" y="4971377"/>
            <a:ext cx="416703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只要能使用归纳推理，就使用归纳推理</a:t>
            </a:r>
            <a:endParaRPr lang="en-US" altLang="zh-CN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cxnSp>
        <p:nvCxnSpPr>
          <p:cNvPr id="16" name="直接连接符 15">
            <a:extLst>
              <a:ext uri="{FF2B5EF4-FFF2-40B4-BE49-F238E27FC236}">
                <a16:creationId xmlns:a16="http://schemas.microsoft.com/office/drawing/2014/main" id="{409502DA-BE98-4520-98D5-4D9C9088E212}"/>
              </a:ext>
            </a:extLst>
          </p:cNvPr>
          <p:cNvCxnSpPr/>
          <p:nvPr/>
        </p:nvCxnSpPr>
        <p:spPr>
          <a:xfrm>
            <a:off x="843383" y="5641258"/>
            <a:ext cx="10387245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>
            <a:extLst>
              <a:ext uri="{FF2B5EF4-FFF2-40B4-BE49-F238E27FC236}">
                <a16:creationId xmlns:a16="http://schemas.microsoft.com/office/drawing/2014/main" id="{35223FC2-1C8F-412A-BD3F-926604D7A8F4}"/>
              </a:ext>
            </a:extLst>
          </p:cNvPr>
          <p:cNvCxnSpPr/>
          <p:nvPr/>
        </p:nvCxnSpPr>
        <p:spPr>
          <a:xfrm>
            <a:off x="821527" y="3663122"/>
            <a:ext cx="10387245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904D8EC0-831F-4A72-9A5F-FAE4AE00D18D}"/>
              </a:ext>
            </a:extLst>
          </p:cNvPr>
          <p:cNvGrpSpPr/>
          <p:nvPr/>
        </p:nvGrpSpPr>
        <p:grpSpPr>
          <a:xfrm>
            <a:off x="7875082" y="2080600"/>
            <a:ext cx="2139091" cy="1312368"/>
            <a:chOff x="3312163" y="2112203"/>
            <a:chExt cx="2139091" cy="1312368"/>
          </a:xfrm>
        </p:grpSpPr>
        <p:grpSp>
          <p:nvGrpSpPr>
            <p:cNvPr id="19" name="组合 18">
              <a:extLst>
                <a:ext uri="{FF2B5EF4-FFF2-40B4-BE49-F238E27FC236}">
                  <a16:creationId xmlns:a16="http://schemas.microsoft.com/office/drawing/2014/main" id="{A026519A-552D-4D7B-8664-94DBD104BFF1}"/>
                </a:ext>
              </a:extLst>
            </p:cNvPr>
            <p:cNvGrpSpPr/>
            <p:nvPr/>
          </p:nvGrpSpPr>
          <p:grpSpPr>
            <a:xfrm>
              <a:off x="3375919" y="2112203"/>
              <a:ext cx="1938039" cy="1312368"/>
              <a:chOff x="2541548" y="3043334"/>
              <a:chExt cx="2188677" cy="1482091"/>
            </a:xfrm>
          </p:grpSpPr>
          <p:sp>
            <p:nvSpPr>
              <p:cNvPr id="24" name="椭圆 23">
                <a:extLst>
                  <a:ext uri="{FF2B5EF4-FFF2-40B4-BE49-F238E27FC236}">
                    <a16:creationId xmlns:a16="http://schemas.microsoft.com/office/drawing/2014/main" id="{48BB4E4F-46BA-4CAF-A979-CF273F1A2DAB}"/>
                  </a:ext>
                </a:extLst>
              </p:cNvPr>
              <p:cNvSpPr/>
              <p:nvPr/>
            </p:nvSpPr>
            <p:spPr>
              <a:xfrm>
                <a:off x="3406884" y="3043334"/>
                <a:ext cx="468239" cy="468239"/>
              </a:xfrm>
              <a:prstGeom prst="ellipse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grpSp>
            <p:nvGrpSpPr>
              <p:cNvPr id="25" name="组合 24">
                <a:extLst>
                  <a:ext uri="{FF2B5EF4-FFF2-40B4-BE49-F238E27FC236}">
                    <a16:creationId xmlns:a16="http://schemas.microsoft.com/office/drawing/2014/main" id="{37B54E1E-35D2-4323-AABF-09E52A98289A}"/>
                  </a:ext>
                </a:extLst>
              </p:cNvPr>
              <p:cNvGrpSpPr/>
              <p:nvPr/>
            </p:nvGrpSpPr>
            <p:grpSpPr>
              <a:xfrm>
                <a:off x="2775667" y="3315034"/>
                <a:ext cx="1720438" cy="862334"/>
                <a:chOff x="1276584" y="2740540"/>
                <a:chExt cx="2274336" cy="601433"/>
              </a:xfrm>
            </p:grpSpPr>
            <p:cxnSp>
              <p:nvCxnSpPr>
                <p:cNvPr id="29" name="直接连接符 28">
                  <a:extLst>
                    <a:ext uri="{FF2B5EF4-FFF2-40B4-BE49-F238E27FC236}">
                      <a16:creationId xmlns:a16="http://schemas.microsoft.com/office/drawing/2014/main" id="{7FF63A1E-8E66-4F66-B080-76473342F46D}"/>
                    </a:ext>
                  </a:extLst>
                </p:cNvPr>
                <p:cNvCxnSpPr/>
                <p:nvPr/>
              </p:nvCxnSpPr>
              <p:spPr>
                <a:xfrm>
                  <a:off x="1276584" y="3045921"/>
                  <a:ext cx="2274336" cy="0"/>
                </a:xfrm>
                <a:prstGeom prst="line">
                  <a:avLst/>
                </a:prstGeom>
                <a:ln w="15875">
                  <a:solidFill>
                    <a:srgbClr val="AFABA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直接连接符 29">
                  <a:extLst>
                    <a:ext uri="{FF2B5EF4-FFF2-40B4-BE49-F238E27FC236}">
                      <a16:creationId xmlns:a16="http://schemas.microsoft.com/office/drawing/2014/main" id="{26FB04AB-593C-4680-AF41-A8D1969F3B62}"/>
                    </a:ext>
                  </a:extLst>
                </p:cNvPr>
                <p:cNvCxnSpPr/>
                <p:nvPr/>
              </p:nvCxnSpPr>
              <p:spPr>
                <a:xfrm>
                  <a:off x="1276584" y="3041158"/>
                  <a:ext cx="0" cy="300815"/>
                </a:xfrm>
                <a:prstGeom prst="line">
                  <a:avLst/>
                </a:prstGeom>
                <a:ln w="15875">
                  <a:solidFill>
                    <a:srgbClr val="AFABA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直接连接符 30">
                  <a:extLst>
                    <a:ext uri="{FF2B5EF4-FFF2-40B4-BE49-F238E27FC236}">
                      <a16:creationId xmlns:a16="http://schemas.microsoft.com/office/drawing/2014/main" id="{82BB8CCF-14A0-47CE-A96C-79D1E0D84A23}"/>
                    </a:ext>
                  </a:extLst>
                </p:cNvPr>
                <p:cNvCxnSpPr/>
                <p:nvPr/>
              </p:nvCxnSpPr>
              <p:spPr>
                <a:xfrm>
                  <a:off x="3550920" y="3041157"/>
                  <a:ext cx="0" cy="300815"/>
                </a:xfrm>
                <a:prstGeom prst="line">
                  <a:avLst/>
                </a:prstGeom>
                <a:ln w="15875">
                  <a:solidFill>
                    <a:srgbClr val="AFABA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直接连接符 31">
                  <a:extLst>
                    <a:ext uri="{FF2B5EF4-FFF2-40B4-BE49-F238E27FC236}">
                      <a16:creationId xmlns:a16="http://schemas.microsoft.com/office/drawing/2014/main" id="{7D6D5CCA-D68E-4DEE-B817-F9E1B97A7250}"/>
                    </a:ext>
                  </a:extLst>
                </p:cNvPr>
                <p:cNvCxnSpPr/>
                <p:nvPr/>
              </p:nvCxnSpPr>
              <p:spPr>
                <a:xfrm>
                  <a:off x="2420517" y="2740540"/>
                  <a:ext cx="0" cy="601432"/>
                </a:xfrm>
                <a:prstGeom prst="line">
                  <a:avLst/>
                </a:prstGeom>
                <a:ln w="15875">
                  <a:solidFill>
                    <a:srgbClr val="AFABA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6" name="椭圆 25">
                <a:extLst>
                  <a:ext uri="{FF2B5EF4-FFF2-40B4-BE49-F238E27FC236}">
                    <a16:creationId xmlns:a16="http://schemas.microsoft.com/office/drawing/2014/main" id="{B3B8CFFF-92EF-4196-A847-B0A9292AF502}"/>
                  </a:ext>
                </a:extLst>
              </p:cNvPr>
              <p:cNvSpPr/>
              <p:nvPr/>
            </p:nvSpPr>
            <p:spPr>
              <a:xfrm>
                <a:off x="2541548" y="4026804"/>
                <a:ext cx="468239" cy="468239"/>
              </a:xfrm>
              <a:prstGeom prst="ellipse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7" name="椭圆 26">
                <a:extLst>
                  <a:ext uri="{FF2B5EF4-FFF2-40B4-BE49-F238E27FC236}">
                    <a16:creationId xmlns:a16="http://schemas.microsoft.com/office/drawing/2014/main" id="{84C17A18-F878-431F-88B3-D8F4A0808030}"/>
                  </a:ext>
                </a:extLst>
              </p:cNvPr>
              <p:cNvSpPr/>
              <p:nvPr/>
            </p:nvSpPr>
            <p:spPr>
              <a:xfrm>
                <a:off x="3406884" y="4046443"/>
                <a:ext cx="468239" cy="468239"/>
              </a:xfrm>
              <a:prstGeom prst="ellipse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8" name="椭圆 27">
                <a:extLst>
                  <a:ext uri="{FF2B5EF4-FFF2-40B4-BE49-F238E27FC236}">
                    <a16:creationId xmlns:a16="http://schemas.microsoft.com/office/drawing/2014/main" id="{1A8E4E36-67C1-487F-B5C3-2F483DBBD20F}"/>
                  </a:ext>
                </a:extLst>
              </p:cNvPr>
              <p:cNvSpPr/>
              <p:nvPr/>
            </p:nvSpPr>
            <p:spPr>
              <a:xfrm>
                <a:off x="4261986" y="4057186"/>
                <a:ext cx="468239" cy="468239"/>
              </a:xfrm>
              <a:prstGeom prst="ellipse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20" name="文本框 19">
              <a:extLst>
                <a:ext uri="{FF2B5EF4-FFF2-40B4-BE49-F238E27FC236}">
                  <a16:creationId xmlns:a16="http://schemas.microsoft.com/office/drawing/2014/main" id="{7FC29901-3FE6-4049-8738-F702E0F139DC}"/>
                </a:ext>
              </a:extLst>
            </p:cNvPr>
            <p:cNvSpPr txBox="1"/>
            <p:nvPr/>
          </p:nvSpPr>
          <p:spPr>
            <a:xfrm>
              <a:off x="4101291" y="2127782"/>
              <a:ext cx="6007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1200" dirty="0">
                  <a:solidFill>
                    <a:schemeClr val="bg1"/>
                  </a:solidFill>
                  <a:latin typeface="思源黑体 CN Normal" panose="020B0400000000000000" pitchFamily="34" charset="-122"/>
                  <a:ea typeface="思源黑体 CN Normal" panose="020B0400000000000000" pitchFamily="34" charset="-122"/>
                </a:rPr>
                <a:t>结论</a:t>
              </a:r>
              <a:endParaRPr lang="en-US" altLang="zh-CN" sz="1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endParaRPr>
            </a:p>
          </p:txBody>
        </p:sp>
        <p:sp>
          <p:nvSpPr>
            <p:cNvPr id="21" name="文本框 20">
              <a:extLst>
                <a:ext uri="{FF2B5EF4-FFF2-40B4-BE49-F238E27FC236}">
                  <a16:creationId xmlns:a16="http://schemas.microsoft.com/office/drawing/2014/main" id="{BFD42F08-CFA0-4C18-BDB8-ECE4ED79FD37}"/>
                </a:ext>
              </a:extLst>
            </p:cNvPr>
            <p:cNvSpPr txBox="1"/>
            <p:nvPr/>
          </p:nvSpPr>
          <p:spPr>
            <a:xfrm>
              <a:off x="3312163" y="3003796"/>
              <a:ext cx="600720" cy="3406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1200" dirty="0">
                  <a:solidFill>
                    <a:schemeClr val="bg1"/>
                  </a:solidFill>
                  <a:latin typeface="思源黑体 CN Normal" panose="020B0400000000000000" pitchFamily="34" charset="-122"/>
                  <a:ea typeface="思源黑体 CN Normal" panose="020B0400000000000000" pitchFamily="34" charset="-122"/>
                </a:rPr>
                <a:t>论点</a:t>
              </a:r>
              <a:endParaRPr lang="en-US" altLang="zh-CN" sz="1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endParaRPr>
            </a:p>
          </p:txBody>
        </p:sp>
        <p:sp>
          <p:nvSpPr>
            <p:cNvPr id="22" name="文本框 21">
              <a:extLst>
                <a:ext uri="{FF2B5EF4-FFF2-40B4-BE49-F238E27FC236}">
                  <a16:creationId xmlns:a16="http://schemas.microsoft.com/office/drawing/2014/main" id="{A1BC15F4-E8ED-4953-B323-8FD425783CF7}"/>
                </a:ext>
              </a:extLst>
            </p:cNvPr>
            <p:cNvSpPr txBox="1"/>
            <p:nvPr/>
          </p:nvSpPr>
          <p:spPr>
            <a:xfrm>
              <a:off x="4098634" y="3003251"/>
              <a:ext cx="600720" cy="3406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1200" dirty="0">
                  <a:solidFill>
                    <a:schemeClr val="bg1"/>
                  </a:solidFill>
                  <a:latin typeface="思源黑体 CN Normal" panose="020B0400000000000000" pitchFamily="34" charset="-122"/>
                  <a:ea typeface="思源黑体 CN Normal" panose="020B0400000000000000" pitchFamily="34" charset="-122"/>
                </a:rPr>
                <a:t>论点</a:t>
              </a:r>
              <a:endParaRPr lang="en-US" altLang="zh-CN" sz="1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endParaRPr>
            </a:p>
          </p:txBody>
        </p:sp>
        <p:sp>
          <p:nvSpPr>
            <p:cNvPr id="23" name="文本框 22">
              <a:extLst>
                <a:ext uri="{FF2B5EF4-FFF2-40B4-BE49-F238E27FC236}">
                  <a16:creationId xmlns:a16="http://schemas.microsoft.com/office/drawing/2014/main" id="{A2495B6B-B6A2-4913-9AF6-E4BF44EF441D}"/>
                </a:ext>
              </a:extLst>
            </p:cNvPr>
            <p:cNvSpPr txBox="1"/>
            <p:nvPr/>
          </p:nvSpPr>
          <p:spPr>
            <a:xfrm>
              <a:off x="4850534" y="3022932"/>
              <a:ext cx="600720" cy="3406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1200" dirty="0">
                  <a:solidFill>
                    <a:schemeClr val="bg1"/>
                  </a:solidFill>
                  <a:latin typeface="思源黑体 CN Normal" panose="020B0400000000000000" pitchFamily="34" charset="-122"/>
                  <a:ea typeface="思源黑体 CN Normal" panose="020B0400000000000000" pitchFamily="34" charset="-122"/>
                </a:rPr>
                <a:t>论点</a:t>
              </a:r>
              <a:endParaRPr lang="en-US" altLang="zh-CN" sz="1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endParaRPr>
            </a:p>
          </p:txBody>
        </p:sp>
      </p:grpSp>
      <p:grpSp>
        <p:nvGrpSpPr>
          <p:cNvPr id="33" name="组合 32">
            <a:extLst>
              <a:ext uri="{FF2B5EF4-FFF2-40B4-BE49-F238E27FC236}">
                <a16:creationId xmlns:a16="http://schemas.microsoft.com/office/drawing/2014/main" id="{A259A6A6-995B-4CB7-8C78-EDC1CB5C84DA}"/>
              </a:ext>
            </a:extLst>
          </p:cNvPr>
          <p:cNvGrpSpPr/>
          <p:nvPr/>
        </p:nvGrpSpPr>
        <p:grpSpPr>
          <a:xfrm>
            <a:off x="2680850" y="2535242"/>
            <a:ext cx="3660957" cy="485776"/>
            <a:chOff x="1305949" y="1089024"/>
            <a:chExt cx="9600759" cy="485776"/>
          </a:xfrm>
        </p:grpSpPr>
        <p:sp>
          <p:nvSpPr>
            <p:cNvPr id="34" name="矩形 33">
              <a:extLst>
                <a:ext uri="{FF2B5EF4-FFF2-40B4-BE49-F238E27FC236}">
                  <a16:creationId xmlns:a16="http://schemas.microsoft.com/office/drawing/2014/main" id="{EFFADC18-2CE6-433A-8741-97426CD252E3}"/>
                </a:ext>
              </a:extLst>
            </p:cNvPr>
            <p:cNvSpPr/>
            <p:nvPr/>
          </p:nvSpPr>
          <p:spPr>
            <a:xfrm>
              <a:off x="1305949" y="1089025"/>
              <a:ext cx="1902099" cy="48577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问题</a:t>
              </a:r>
              <a:endParaRPr lang="en-US" altLang="zh-CN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  <a:p>
              <a:pPr algn="ctr"/>
              <a:r>
                <a:rPr lang="en-US" altLang="zh-CN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/</a:t>
              </a:r>
              <a:r>
                <a:rPr lang="zh-CN" altLang="en-US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现状</a:t>
              </a:r>
            </a:p>
          </p:txBody>
        </p:sp>
        <p:sp>
          <p:nvSpPr>
            <p:cNvPr id="35" name="矩形 34">
              <a:extLst>
                <a:ext uri="{FF2B5EF4-FFF2-40B4-BE49-F238E27FC236}">
                  <a16:creationId xmlns:a16="http://schemas.microsoft.com/office/drawing/2014/main" id="{7A37B46E-A5AB-4F5D-8794-8769E3598E71}"/>
                </a:ext>
              </a:extLst>
            </p:cNvPr>
            <p:cNvSpPr/>
            <p:nvPr/>
          </p:nvSpPr>
          <p:spPr>
            <a:xfrm>
              <a:off x="3872169" y="1089025"/>
              <a:ext cx="1902099" cy="48577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原因</a:t>
              </a:r>
              <a:endParaRPr lang="en-US" altLang="zh-CN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  <a:p>
              <a:pPr algn="ctr"/>
              <a:r>
                <a:rPr lang="en-US" altLang="zh-CN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/</a:t>
              </a:r>
              <a:r>
                <a:rPr lang="zh-CN" altLang="en-US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矛盾</a:t>
              </a:r>
            </a:p>
          </p:txBody>
        </p:sp>
        <p:sp>
          <p:nvSpPr>
            <p:cNvPr id="36" name="矩形 35">
              <a:extLst>
                <a:ext uri="{FF2B5EF4-FFF2-40B4-BE49-F238E27FC236}">
                  <a16:creationId xmlns:a16="http://schemas.microsoft.com/office/drawing/2014/main" id="{0F4D0489-759D-4129-8FBC-815F8CFE4C1C}"/>
                </a:ext>
              </a:extLst>
            </p:cNvPr>
            <p:cNvSpPr/>
            <p:nvPr/>
          </p:nvSpPr>
          <p:spPr>
            <a:xfrm>
              <a:off x="6438389" y="1089025"/>
              <a:ext cx="1902099" cy="48577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措施</a:t>
              </a:r>
            </a:p>
          </p:txBody>
        </p:sp>
        <p:sp>
          <p:nvSpPr>
            <p:cNvPr id="37" name="矩形 36">
              <a:extLst>
                <a:ext uri="{FF2B5EF4-FFF2-40B4-BE49-F238E27FC236}">
                  <a16:creationId xmlns:a16="http://schemas.microsoft.com/office/drawing/2014/main" id="{A22218DC-CC1D-4950-A76D-960A18078CCF}"/>
                </a:ext>
              </a:extLst>
            </p:cNvPr>
            <p:cNvSpPr/>
            <p:nvPr/>
          </p:nvSpPr>
          <p:spPr>
            <a:xfrm>
              <a:off x="9004609" y="1089024"/>
              <a:ext cx="1902099" cy="48577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结论</a:t>
              </a:r>
            </a:p>
          </p:txBody>
        </p:sp>
        <p:cxnSp>
          <p:nvCxnSpPr>
            <p:cNvPr id="38" name="直接箭头连接符 37">
              <a:extLst>
                <a:ext uri="{FF2B5EF4-FFF2-40B4-BE49-F238E27FC236}">
                  <a16:creationId xmlns:a16="http://schemas.microsoft.com/office/drawing/2014/main" id="{00B44AD4-4D35-4967-9392-70BEAB4834A8}"/>
                </a:ext>
              </a:extLst>
            </p:cNvPr>
            <p:cNvCxnSpPr/>
            <p:nvPr/>
          </p:nvCxnSpPr>
          <p:spPr>
            <a:xfrm>
              <a:off x="3208048" y="1351116"/>
              <a:ext cx="664121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箭头连接符 38">
              <a:extLst>
                <a:ext uri="{FF2B5EF4-FFF2-40B4-BE49-F238E27FC236}">
                  <a16:creationId xmlns:a16="http://schemas.microsoft.com/office/drawing/2014/main" id="{59585EE4-FD86-499B-9346-E1EC54F87061}"/>
                </a:ext>
              </a:extLst>
            </p:cNvPr>
            <p:cNvCxnSpPr/>
            <p:nvPr/>
          </p:nvCxnSpPr>
          <p:spPr>
            <a:xfrm>
              <a:off x="5774268" y="1341284"/>
              <a:ext cx="664121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接箭头连接符 39">
              <a:extLst>
                <a:ext uri="{FF2B5EF4-FFF2-40B4-BE49-F238E27FC236}">
                  <a16:creationId xmlns:a16="http://schemas.microsoft.com/office/drawing/2014/main" id="{88332635-2C1F-47DA-BEFC-D3A537A720F2}"/>
                </a:ext>
              </a:extLst>
            </p:cNvPr>
            <p:cNvCxnSpPr/>
            <p:nvPr/>
          </p:nvCxnSpPr>
          <p:spPr>
            <a:xfrm>
              <a:off x="8340488" y="1331451"/>
              <a:ext cx="664121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1" name="直接连接符 40">
            <a:extLst>
              <a:ext uri="{FF2B5EF4-FFF2-40B4-BE49-F238E27FC236}">
                <a16:creationId xmlns:a16="http://schemas.microsoft.com/office/drawing/2014/main" id="{ED214112-12B3-4C6D-ADA3-DBEA3782881A}"/>
              </a:ext>
            </a:extLst>
          </p:cNvPr>
          <p:cNvCxnSpPr/>
          <p:nvPr/>
        </p:nvCxnSpPr>
        <p:spPr>
          <a:xfrm>
            <a:off x="2344458" y="1853409"/>
            <a:ext cx="0" cy="3802626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文本框 41">
            <a:extLst>
              <a:ext uri="{FF2B5EF4-FFF2-40B4-BE49-F238E27FC236}">
                <a16:creationId xmlns:a16="http://schemas.microsoft.com/office/drawing/2014/main" id="{2D78B79D-8FBB-4742-B858-ECF6DFAD5A4B}"/>
              </a:ext>
            </a:extLst>
          </p:cNvPr>
          <p:cNvSpPr txBox="1"/>
          <p:nvPr/>
        </p:nvSpPr>
        <p:spPr>
          <a:xfrm>
            <a:off x="1215091" y="2505952"/>
            <a:ext cx="7576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模型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E80BD6C0-2221-4162-98AF-143862F34838}"/>
              </a:ext>
            </a:extLst>
          </p:cNvPr>
          <p:cNvSpPr txBox="1"/>
          <p:nvPr/>
        </p:nvSpPr>
        <p:spPr>
          <a:xfrm>
            <a:off x="989039" y="3785007"/>
            <a:ext cx="1152960" cy="4180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适用话题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44" name="文本框 43">
            <a:extLst>
              <a:ext uri="{FF2B5EF4-FFF2-40B4-BE49-F238E27FC236}">
                <a16:creationId xmlns:a16="http://schemas.microsoft.com/office/drawing/2014/main" id="{66155335-F20B-435E-9F8F-7FFC1733244B}"/>
              </a:ext>
            </a:extLst>
          </p:cNvPr>
          <p:cNvSpPr txBox="1"/>
          <p:nvPr/>
        </p:nvSpPr>
        <p:spPr>
          <a:xfrm>
            <a:off x="1105689" y="4412147"/>
            <a:ext cx="8643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适用性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45" name="文本框 44">
            <a:extLst>
              <a:ext uri="{FF2B5EF4-FFF2-40B4-BE49-F238E27FC236}">
                <a16:creationId xmlns:a16="http://schemas.microsoft.com/office/drawing/2014/main" id="{A21731E1-B6D3-47EE-9BB7-72FB38857F18}"/>
              </a:ext>
            </a:extLst>
          </p:cNvPr>
          <p:cNvSpPr txBox="1"/>
          <p:nvPr/>
        </p:nvSpPr>
        <p:spPr>
          <a:xfrm>
            <a:off x="994216" y="4994461"/>
            <a:ext cx="11055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使用条件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6625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3594089" y="2191550"/>
            <a:ext cx="3605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PPT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的核心目的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224793" y="2978251"/>
            <a:ext cx="1509466" cy="45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核心目的：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734259" y="2978251"/>
            <a:ext cx="8453887" cy="88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一页</a:t>
            </a:r>
            <a:r>
              <a:rPr lang="en-US" altLang="zh-CN" dirty="0">
                <a:solidFill>
                  <a:prstClr val="black">
                    <a:lumMod val="65000"/>
                    <a:lumOff val="35000"/>
                  </a:prst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PPT</a:t>
            </a: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只有一个目的，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rPr>
              <a:t>如果概括不了，说明这一页内容太多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楷体" panose="02010600040101010101" pitchFamily="2" charset="-122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rPr>
              <a:t>如“让观众了解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rPr>
              <a:t>XXX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rPr>
              <a:t>”“让观众感受到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rPr>
              <a:t>XXX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rPr>
              <a:t>”“让观众知道当前的论点”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楷体" panose="02010600040101010101" pitchFamily="2" charset="-122"/>
              <a:ea typeface="华文楷体" panose="02010600040101010101" pitchFamily="2" charset="-122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45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箭头: 右 1">
            <a:extLst>
              <a:ext uri="{FF2B5EF4-FFF2-40B4-BE49-F238E27FC236}">
                <a16:creationId xmlns:a16="http://schemas.microsoft.com/office/drawing/2014/main" id="{4C57F76D-D5AC-4174-81A4-EABBC06EC515}"/>
              </a:ext>
            </a:extLst>
          </p:cNvPr>
          <p:cNvSpPr/>
          <p:nvPr/>
        </p:nvSpPr>
        <p:spPr>
          <a:xfrm>
            <a:off x="2251747" y="1583596"/>
            <a:ext cx="7688505" cy="1165316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10D3AF6D-7ECA-43ED-8ED1-EC74DC8CC4ED}"/>
              </a:ext>
            </a:extLst>
          </p:cNvPr>
          <p:cNvSpPr txBox="1"/>
          <p:nvPr/>
        </p:nvSpPr>
        <p:spPr>
          <a:xfrm>
            <a:off x="4744426" y="1077495"/>
            <a:ext cx="2703148" cy="50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序言和摘要</a:t>
            </a:r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-SCQA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法则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979B9B41-ABED-446B-AD48-B9575EBC36A2}"/>
              </a:ext>
            </a:extLst>
          </p:cNvPr>
          <p:cNvSpPr txBox="1"/>
          <p:nvPr/>
        </p:nvSpPr>
        <p:spPr>
          <a:xfrm>
            <a:off x="2251747" y="1933918"/>
            <a:ext cx="1824146" cy="464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背景 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situation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0FF02AF1-3747-43CE-B966-106A81CDFD25}"/>
              </a:ext>
            </a:extLst>
          </p:cNvPr>
          <p:cNvSpPr txBox="1"/>
          <p:nvPr/>
        </p:nvSpPr>
        <p:spPr>
          <a:xfrm>
            <a:off x="4200740" y="1933916"/>
            <a:ext cx="2414002" cy="464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冲突 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complication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A8D93FE8-38CF-47B1-A545-01626AD073FA}"/>
              </a:ext>
            </a:extLst>
          </p:cNvPr>
          <p:cNvSpPr txBox="1"/>
          <p:nvPr/>
        </p:nvSpPr>
        <p:spPr>
          <a:xfrm>
            <a:off x="6483511" y="1933916"/>
            <a:ext cx="1759131" cy="464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疑问 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question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A324BABA-29AB-46BE-8902-05D4D0510765}"/>
              </a:ext>
            </a:extLst>
          </p:cNvPr>
          <p:cNvSpPr txBox="1"/>
          <p:nvPr/>
        </p:nvSpPr>
        <p:spPr>
          <a:xfrm>
            <a:off x="8333781" y="1933915"/>
            <a:ext cx="1759131" cy="464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答案 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answer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FAA142C-50B8-4DDD-9CF7-2AC251636172}"/>
              </a:ext>
            </a:extLst>
          </p:cNvPr>
          <p:cNvSpPr txBox="1"/>
          <p:nvPr/>
        </p:nvSpPr>
        <p:spPr>
          <a:xfrm>
            <a:off x="2245925" y="2755443"/>
            <a:ext cx="7846987" cy="1711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S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（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Situation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）         情景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——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由大家都熟悉的情景、事实引入。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“共鸣”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C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（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Complication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）冲突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——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实际情况往往和我们的要求有冲突。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“确认问题”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Q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（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Question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）         疑问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——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怎么办？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“对方关心的问题”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A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（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Answer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）             回答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——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我们的解决方案是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……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“我给的答案”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28B4E27B-0A73-4EC6-82FE-9F6AEE51545F}"/>
              </a:ext>
            </a:extLst>
          </p:cNvPr>
          <p:cNvSpPr/>
          <p:nvPr/>
        </p:nvSpPr>
        <p:spPr>
          <a:xfrm>
            <a:off x="2209769" y="4786689"/>
            <a:ext cx="7846987" cy="7873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SCQA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只是组织序言的方式，你的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PPT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内容不一定要和序言结构一致。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如果你需要讲故事，也可以考虑用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SCQA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的方式组织。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50861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8EDF3E44-2324-4D08-9260-27E8E1EC81C4}"/>
              </a:ext>
            </a:extLst>
          </p:cNvPr>
          <p:cNvSpPr txBox="1"/>
          <p:nvPr/>
        </p:nvSpPr>
        <p:spPr>
          <a:xfrm>
            <a:off x="3230881" y="2023839"/>
            <a:ext cx="54951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理想的</a:t>
            </a:r>
            <a:r>
              <a:rPr lang="en-US" altLang="zh-C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PPT</a:t>
            </a:r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目录：四到七项，言简意赅</a:t>
            </a:r>
            <a:endParaRPr lang="en-US" altLang="zh-CN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C90EE1FF-2537-47EE-A082-F7BDD500CCBE}"/>
              </a:ext>
            </a:extLst>
          </p:cNvPr>
          <p:cNvSpPr txBox="1"/>
          <p:nvPr/>
        </p:nvSpPr>
        <p:spPr>
          <a:xfrm>
            <a:off x="2590757" y="2981265"/>
            <a:ext cx="7302179" cy="1526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，原则：目录是给别人看的；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，如果四到七项说不明白，使用一级小标题；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，如果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PPT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仅供人阅读不做展示，要添加页码指示，演示用的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PPT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不要加页码；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4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，如果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PPT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篇幅和演示时间很长，写一个简短的摘要放在目录前一页。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44821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8EDF3E44-2324-4D08-9260-27E8E1EC81C4}"/>
              </a:ext>
            </a:extLst>
          </p:cNvPr>
          <p:cNvSpPr txBox="1"/>
          <p:nvPr/>
        </p:nvSpPr>
        <p:spPr>
          <a:xfrm>
            <a:off x="1387657" y="995138"/>
            <a:ext cx="32967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设计</a:t>
            </a:r>
            <a:r>
              <a:rPr lang="en-US" altLang="zh-C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PPT</a:t>
            </a:r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的主要原则</a:t>
            </a:r>
            <a:endParaRPr lang="en-US" altLang="zh-CN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C90EE1FF-2537-47EE-A082-F7BDD500CCBE}"/>
              </a:ext>
            </a:extLst>
          </p:cNvPr>
          <p:cNvSpPr txBox="1"/>
          <p:nvPr/>
        </p:nvSpPr>
        <p:spPr>
          <a:xfrm>
            <a:off x="5068639" y="891208"/>
            <a:ext cx="4357050" cy="1526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设计是为了表达</a:t>
            </a: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重要的大一些，次要的小一些</a:t>
            </a: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让观众扫一眼知道大概；仔细看明白细节</a:t>
            </a:r>
          </a:p>
          <a:p>
            <a:pPr>
              <a:lnSpc>
                <a:spcPct val="150000"/>
              </a:lnSpc>
            </a:pP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DC188AE7-8A73-4499-8A5B-4E82148B9FB1}"/>
              </a:ext>
            </a:extLst>
          </p:cNvPr>
          <p:cNvSpPr txBox="1"/>
          <p:nvPr/>
        </p:nvSpPr>
        <p:spPr>
          <a:xfrm>
            <a:off x="2690134" y="2591296"/>
            <a:ext cx="19942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Less is More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50136EAD-440B-40E0-A90B-EB9A4D7A7545}"/>
              </a:ext>
            </a:extLst>
          </p:cNvPr>
          <p:cNvSpPr txBox="1"/>
          <p:nvPr/>
        </p:nvSpPr>
        <p:spPr>
          <a:xfrm>
            <a:off x="5068639" y="2577441"/>
            <a:ext cx="5495109" cy="3742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现代审美：</a:t>
            </a: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字数不多的情况下，用细黑代替粗黑和衬线字体</a:t>
            </a: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图形一般不要描边</a:t>
            </a: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版式简单，背景简单</a:t>
            </a: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用扁平化的素材而不是立体、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3D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素材</a:t>
            </a:r>
          </a:p>
          <a:p>
            <a:pPr>
              <a:lnSpc>
                <a:spcPct val="150000"/>
              </a:lnSpc>
            </a:pPr>
            <a:endParaRPr lang="zh-CN" altLang="en-US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删掉每一个和核心目的无关的像素</a:t>
            </a: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所有素材必须和核心目的有关系，杜绝错用和滥用</a:t>
            </a: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英文要么别写，要写就写对</a:t>
            </a:r>
          </a:p>
          <a:p>
            <a:pPr>
              <a:lnSpc>
                <a:spcPct val="150000"/>
              </a:lnSpc>
            </a:pP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55546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DC188AE7-8A73-4499-8A5B-4E82148B9FB1}"/>
              </a:ext>
            </a:extLst>
          </p:cNvPr>
          <p:cNvSpPr txBox="1"/>
          <p:nvPr/>
        </p:nvSpPr>
        <p:spPr>
          <a:xfrm>
            <a:off x="2016578" y="1382982"/>
            <a:ext cx="2406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秩序感与陌生感</a:t>
            </a:r>
            <a:endParaRPr lang="en-US" altLang="zh-CN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50136EAD-440B-40E0-A90B-EB9A4D7A7545}"/>
              </a:ext>
            </a:extLst>
          </p:cNvPr>
          <p:cNvSpPr txBox="1"/>
          <p:nvPr/>
        </p:nvSpPr>
        <p:spPr>
          <a:xfrm>
            <a:off x="4799217" y="1295648"/>
            <a:ext cx="5495109" cy="4480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对齐：</a:t>
            </a: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对齐一切可以对齐的对象，尽量不要把素材歪着放</a:t>
            </a:r>
          </a:p>
          <a:p>
            <a:pPr>
              <a:lnSpc>
                <a:spcPct val="150000"/>
              </a:lnSpc>
            </a:pPr>
            <a:endParaRPr lang="zh-CN" altLang="en-US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亲密性</a:t>
            </a: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内容相近的，距离也相近</a:t>
            </a:r>
          </a:p>
          <a:p>
            <a:pPr>
              <a:lnSpc>
                <a:spcPct val="150000"/>
              </a:lnSpc>
            </a:pPr>
            <a:endParaRPr lang="zh-CN" altLang="en-US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一致性</a:t>
            </a: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大量素材同时使用的时候，要保证素材看上去是差不多的</a:t>
            </a:r>
          </a:p>
          <a:p>
            <a:pPr>
              <a:lnSpc>
                <a:spcPct val="150000"/>
              </a:lnSpc>
            </a:pPr>
            <a:endParaRPr lang="zh-CN" altLang="en-US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4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陌生感</a:t>
            </a: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人的审美很可能来源于陌生感，如果要装逼可以从这里下手</a:t>
            </a:r>
          </a:p>
          <a:p>
            <a:pPr>
              <a:lnSpc>
                <a:spcPct val="150000"/>
              </a:lnSpc>
            </a:pP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95241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99000"/>
    </mc:Choice>
    <mc:Fallback xmlns="">
      <p:transition spd="slow" advTm="86399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2093F6FE-B048-427D-BDA4-9A742F99500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676"/>
          <a:stretch/>
        </p:blipFill>
        <p:spPr>
          <a:xfrm>
            <a:off x="3256230" y="434861"/>
            <a:ext cx="6902450" cy="5988277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29562F58-77D7-4564-A243-34053D0E3A91}"/>
              </a:ext>
            </a:extLst>
          </p:cNvPr>
          <p:cNvSpPr/>
          <p:nvPr/>
        </p:nvSpPr>
        <p:spPr>
          <a:xfrm>
            <a:off x="3256230" y="2336800"/>
            <a:ext cx="4105152" cy="766618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2C098E24-1DFA-42F9-BB5A-802F71A9380F}"/>
              </a:ext>
            </a:extLst>
          </p:cNvPr>
          <p:cNvSpPr/>
          <p:nvPr/>
        </p:nvSpPr>
        <p:spPr>
          <a:xfrm>
            <a:off x="3256230" y="4622048"/>
            <a:ext cx="4105152" cy="766618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82179884-C75A-4001-8427-6DBF9E41C164}"/>
              </a:ext>
            </a:extLst>
          </p:cNvPr>
          <p:cNvSpPr/>
          <p:nvPr/>
        </p:nvSpPr>
        <p:spPr>
          <a:xfrm>
            <a:off x="3256230" y="3204266"/>
            <a:ext cx="4105152" cy="1312315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04ED91F3-DF03-4DD7-BE14-09E55D4978BC}"/>
              </a:ext>
            </a:extLst>
          </p:cNvPr>
          <p:cNvSpPr/>
          <p:nvPr/>
        </p:nvSpPr>
        <p:spPr>
          <a:xfrm>
            <a:off x="997619" y="2467251"/>
            <a:ext cx="2071401" cy="5057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纯度高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-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不够柔和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85000"/>
                </a:prstClr>
              </a:solidFill>
              <a:effectLst/>
              <a:uLnTx/>
              <a:uFillTx/>
              <a:latin typeface="思源黑体 CN Medium" panose="020B0600000000000000" pitchFamily="34" charset="-122"/>
              <a:ea typeface="思源黑体 CN Medium" panose="020B0600000000000000" pitchFamily="34" charset="-122"/>
              <a:cs typeface="+mn-cs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F585B784-535A-4263-A03F-1625AF5DC19C}"/>
              </a:ext>
            </a:extLst>
          </p:cNvPr>
          <p:cNvSpPr/>
          <p:nvPr/>
        </p:nvSpPr>
        <p:spPr>
          <a:xfrm>
            <a:off x="834744" y="3607565"/>
            <a:ext cx="2327881" cy="5057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纯度适中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-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比较柔和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85000"/>
                </a:prstClr>
              </a:solidFill>
              <a:effectLst/>
              <a:uLnTx/>
              <a:uFillTx/>
              <a:latin typeface="思源黑体 CN Medium" panose="020B0600000000000000" pitchFamily="34" charset="-122"/>
              <a:ea typeface="思源黑体 CN Medium" panose="020B0600000000000000" pitchFamily="34" charset="-122"/>
              <a:cs typeface="+mn-cs"/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DB6E8517-8864-4861-B1F9-5D70EC196E69}"/>
              </a:ext>
            </a:extLst>
          </p:cNvPr>
          <p:cNvSpPr/>
          <p:nvPr/>
        </p:nvSpPr>
        <p:spPr>
          <a:xfrm>
            <a:off x="926115" y="4757503"/>
            <a:ext cx="2236510" cy="5057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纯度低，过于柔和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85000"/>
                </a:prstClr>
              </a:solidFill>
              <a:effectLst/>
              <a:uLnTx/>
              <a:uFillTx/>
              <a:latin typeface="思源黑体 CN Medium" panose="020B0600000000000000" pitchFamily="34" charset="-122"/>
              <a:ea typeface="思源黑体 CN Medium" panose="020B0600000000000000" pitchFamily="34" charset="-122"/>
              <a:cs typeface="+mn-cs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F75E262A-4204-44FF-B52B-33217D5BD48D}"/>
              </a:ext>
            </a:extLst>
          </p:cNvPr>
          <p:cNvSpPr/>
          <p:nvPr/>
        </p:nvSpPr>
        <p:spPr>
          <a:xfrm>
            <a:off x="4727426" y="1778351"/>
            <a:ext cx="1980029" cy="5057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纯度与色相调整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思源黑体 CN Medium" panose="020B0600000000000000" pitchFamily="34" charset="-122"/>
              <a:ea typeface="思源黑体 CN Medium" panose="020B0600000000000000" pitchFamily="34" charset="-122"/>
              <a:cs typeface="+mn-cs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050C0FEB-5D8C-4ABE-A67F-0E4641370860}"/>
              </a:ext>
            </a:extLst>
          </p:cNvPr>
          <p:cNvSpPr/>
          <p:nvPr/>
        </p:nvSpPr>
        <p:spPr>
          <a:xfrm>
            <a:off x="6968063" y="1778351"/>
            <a:ext cx="1210588" cy="5057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明度调整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思源黑体 CN Medium" panose="020B0600000000000000" pitchFamily="34" charset="-122"/>
              <a:ea typeface="思源黑体 CN Medium" panose="020B0600000000000000" pitchFamily="34" charset="-122"/>
              <a:cs typeface="+mn-cs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6F8B06F6-0263-4E43-A37A-6377C818D426}"/>
              </a:ext>
            </a:extLst>
          </p:cNvPr>
          <p:cNvSpPr/>
          <p:nvPr/>
        </p:nvSpPr>
        <p:spPr>
          <a:xfrm>
            <a:off x="7396788" y="2339109"/>
            <a:ext cx="452582" cy="766618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56DF0F2A-AEDB-44F1-928F-011F23A14C0D}"/>
              </a:ext>
            </a:extLst>
          </p:cNvPr>
          <p:cNvSpPr/>
          <p:nvPr/>
        </p:nvSpPr>
        <p:spPr>
          <a:xfrm>
            <a:off x="7396788" y="4624357"/>
            <a:ext cx="452582" cy="766618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CFCEAB3C-391A-4B45-B1D4-8C7AC1922D51}"/>
              </a:ext>
            </a:extLst>
          </p:cNvPr>
          <p:cNvSpPr/>
          <p:nvPr/>
        </p:nvSpPr>
        <p:spPr>
          <a:xfrm>
            <a:off x="7396788" y="3206575"/>
            <a:ext cx="452582" cy="1312315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4D6BF92B-1510-4CDA-9959-E82401969536}"/>
              </a:ext>
            </a:extLst>
          </p:cNvPr>
          <p:cNvSpPr/>
          <p:nvPr/>
        </p:nvSpPr>
        <p:spPr>
          <a:xfrm>
            <a:off x="7966051" y="2469560"/>
            <a:ext cx="1301959" cy="5057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明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-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高明度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思源黑体 CN Medium" panose="020B0600000000000000" pitchFamily="34" charset="-122"/>
              <a:ea typeface="思源黑体 CN Medium" panose="020B0600000000000000" pitchFamily="34" charset="-122"/>
              <a:cs typeface="+mn-cs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4E422BB9-364A-40D6-97C5-4BCA444EF22B}"/>
              </a:ext>
            </a:extLst>
          </p:cNvPr>
          <p:cNvSpPr/>
          <p:nvPr/>
        </p:nvSpPr>
        <p:spPr>
          <a:xfrm>
            <a:off x="7966051" y="4754808"/>
            <a:ext cx="1301959" cy="5057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暗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-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低明度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思源黑体 CN Medium" panose="020B0600000000000000" pitchFamily="34" charset="-122"/>
              <a:ea typeface="思源黑体 CN Medium" panose="020B0600000000000000" pitchFamily="34" charset="-122"/>
              <a:cs typeface="+mn-cs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8E052F33-90A3-4D3D-83FA-64845D518EBE}"/>
              </a:ext>
            </a:extLst>
          </p:cNvPr>
          <p:cNvSpPr/>
          <p:nvPr/>
        </p:nvSpPr>
        <p:spPr>
          <a:xfrm>
            <a:off x="7930143" y="3609874"/>
            <a:ext cx="2071401" cy="5057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中间调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-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中等明度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思源黑体 CN Medium" panose="020B0600000000000000" pitchFamily="34" charset="-122"/>
              <a:ea typeface="思源黑体 CN Medium" panose="020B0600000000000000" pitchFamily="34" charset="-122"/>
              <a:cs typeface="+mn-cs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F2B27D45-0FB5-4FD2-833C-942DEC0B52D8}"/>
              </a:ext>
            </a:extLst>
          </p:cNvPr>
          <p:cNvSpPr txBox="1"/>
          <p:nvPr/>
        </p:nvSpPr>
        <p:spPr>
          <a:xfrm>
            <a:off x="530678" y="434861"/>
            <a:ext cx="12164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配色</a:t>
            </a:r>
            <a:endParaRPr lang="en-US" altLang="zh-CN" sz="24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688060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heme/theme1.xml><?xml version="1.0" encoding="utf-8"?>
<a:theme xmlns:a="http://schemas.openxmlformats.org/drawingml/2006/main" name="2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6668</TotalTime>
  <Words>857</Words>
  <Application>Microsoft Office PowerPoint</Application>
  <PresentationFormat>宽屏</PresentationFormat>
  <Paragraphs>127</Paragraphs>
  <Slides>11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11</vt:i4>
      </vt:variant>
    </vt:vector>
  </HeadingPairs>
  <TitlesOfParts>
    <vt:vector size="24" baseType="lpstr">
      <vt:lpstr>等线</vt:lpstr>
      <vt:lpstr>等线 Light</vt:lpstr>
      <vt:lpstr>华文楷体</vt:lpstr>
      <vt:lpstr>华文中宋</vt:lpstr>
      <vt:lpstr>思源黑体 CN Light</vt:lpstr>
      <vt:lpstr>思源黑体 CN Medium</vt:lpstr>
      <vt:lpstr>思源黑体 CN Normal</vt:lpstr>
      <vt:lpstr>宋体</vt:lpstr>
      <vt:lpstr>Arial</vt:lpstr>
      <vt:lpstr>Calibri</vt:lpstr>
      <vt:lpstr>Calibri Light</vt:lpstr>
      <vt:lpstr>2_Office 主题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China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User</dc:creator>
  <cp:lastModifiedBy>Administrator</cp:lastModifiedBy>
  <cp:revision>145</cp:revision>
  <dcterms:created xsi:type="dcterms:W3CDTF">2018-01-17T18:41:24Z</dcterms:created>
  <dcterms:modified xsi:type="dcterms:W3CDTF">2018-11-22T05:54:32Z</dcterms:modified>
</cp:coreProperties>
</file>