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60" r:id="rId2"/>
  </p:sldMasterIdLst>
  <p:notesMasterIdLst>
    <p:notesMasterId r:id="rId11"/>
  </p:notesMasterIdLst>
  <p:sldIdLst>
    <p:sldId id="256" r:id="rId3"/>
    <p:sldId id="304" r:id="rId4"/>
    <p:sldId id="361" r:id="rId5"/>
    <p:sldId id="362" r:id="rId6"/>
    <p:sldId id="358" r:id="rId7"/>
    <p:sldId id="359" r:id="rId8"/>
    <p:sldId id="363" r:id="rId9"/>
    <p:sldId id="357"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CBAD"/>
    <a:srgbClr val="D96161"/>
    <a:srgbClr val="E9A5A5"/>
    <a:srgbClr val="749077"/>
    <a:srgbClr val="9E9E9F"/>
    <a:srgbClr val="404040"/>
    <a:srgbClr val="000000"/>
    <a:srgbClr val="3F4052"/>
    <a:srgbClr val="161617"/>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3" autoAdjust="0"/>
    <p:restoredTop sz="94660"/>
  </p:normalViewPr>
  <p:slideViewPr>
    <p:cSldViewPr snapToGrid="0" showGuides="1">
      <p:cViewPr varScale="1">
        <p:scale>
          <a:sx n="119" d="100"/>
          <a:sy n="119" d="100"/>
        </p:scale>
        <p:origin x="156"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9ADAD8-A299-4F81-9681-841D3765C802}" type="datetimeFigureOut">
              <a:rPr lang="zh-CN" altLang="en-US" smtClean="0"/>
              <a:t>2018/11/26/Mon</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C2756F-AF8A-4DAA-AA38-9DF4740DEAA2}" type="slidenum">
              <a:rPr lang="zh-CN" altLang="en-US" smtClean="0"/>
              <a:t>‹#›</a:t>
            </a:fld>
            <a:endParaRPr lang="zh-CN" altLang="en-US"/>
          </a:p>
        </p:txBody>
      </p:sp>
    </p:spTree>
    <p:extLst>
      <p:ext uri="{BB962C8B-B14F-4D97-AF65-F5344CB8AC3E}">
        <p14:creationId xmlns:p14="http://schemas.microsoft.com/office/powerpoint/2010/main" val="383681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C920E0-9C34-4283-B8EA-3F9565A177B7}"/>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F9701C47-7CBA-4512-AAD9-5FD3ADC4B8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05F75EEF-DDE2-40D6-953F-27EDC78E3CD3}"/>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1A297AF4-8355-4F26-B668-DE1BEFA0B71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24D8B2C-E155-4D17-ADB9-74D48474A198}"/>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547995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194C85-B3F3-40E4-A561-D827E54F582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EE8FDC9-5CE6-4618-A9DB-FF7D3D7F55CD}"/>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22096D6-71C3-4DC9-9E97-43D3EA44F2A6}"/>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384DABD6-F6C6-4754-9337-9ECB7AB2DE6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6E43781-8398-4ED5-849B-1BE59C6AA77A}"/>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6837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06282175-AF37-4DDC-BD92-CC40B35312E7}"/>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2C8B7583-185C-472C-93B4-8AF3A04BE24B}"/>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9FC4549-3C1E-478D-9079-C3CE58398D83}"/>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7487D6E0-126C-47F2-9AEB-FEE1B3918F6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1A31D2E-67BB-43C2-9B90-B733102CBE82}"/>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89525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03676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068126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78770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923440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00097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54504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420986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11717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4F0D1DB-6051-4845-9D11-5CB3A605E13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EA7EA347-C6AA-4C89-9452-3DFE3F9FD83A}"/>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C33C57A-1A6D-4BB4-AA82-23149EC08F76}"/>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2577F9B3-925D-4068-B044-A2D64DE9F46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BB27EA1-FD1A-4FD7-B7AC-EBE02773CB2C}"/>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2809504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21951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94936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34507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DC431A-1B76-4CCF-A6F6-01572379FDAF}"/>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CD0B269F-47F3-4B10-8F9F-F61208EA93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2A764BD8-A821-443B-A902-06E054F006D4}"/>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BC9B7A2C-601A-45F5-AA2C-32387E07E83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0505BD0-F073-4757-B44C-61D27EE872EA}"/>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58548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233DDF-BE99-4A25-ADA8-F4A63B9398B3}"/>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B3A09F5-91E6-4050-80F4-7D8C365724EA}"/>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49D9E8CF-561C-4D81-B8D8-FC0C0F126727}"/>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96A2F55A-C150-41A2-B5B9-C85F222EC11E}"/>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6" name="页脚占位符 5">
            <a:extLst>
              <a:ext uri="{FF2B5EF4-FFF2-40B4-BE49-F238E27FC236}">
                <a16:creationId xmlns:a16="http://schemas.microsoft.com/office/drawing/2014/main" id="{3F8FEE5B-92DA-4CC7-BBE4-A9A718E813C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9E4F9AAE-387B-4C87-B5F7-90FC379FD5BC}"/>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073931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FA61018-9C3C-44F5-AA42-36C7A17DBFAE}"/>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017C6EB7-3B7C-48CD-B0FF-71EC29E08D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69E5418D-64FF-47DC-BBE1-3319FB252E39}"/>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404D7378-4CB1-47DD-BF34-D0B3916834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D9EDD54C-E857-40C2-B99E-819A00602800}"/>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58CA238C-A1DD-487B-8D42-EFE3DAE5492E}"/>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8" name="页脚占位符 7">
            <a:extLst>
              <a:ext uri="{FF2B5EF4-FFF2-40B4-BE49-F238E27FC236}">
                <a16:creationId xmlns:a16="http://schemas.microsoft.com/office/drawing/2014/main" id="{886FED72-2A99-45AE-9935-564B75674EE5}"/>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5485435-314B-4491-A881-3E82B94073BD}"/>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3440814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F1B776-9C23-46E0-8395-494F1D457466}"/>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2E4DEDE8-5E00-42E0-897C-EBF6AD685408}"/>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4" name="页脚占位符 3">
            <a:extLst>
              <a:ext uri="{FF2B5EF4-FFF2-40B4-BE49-F238E27FC236}">
                <a16:creationId xmlns:a16="http://schemas.microsoft.com/office/drawing/2014/main" id="{7EB5402E-B247-4626-AF26-031A16289880}"/>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6150A918-98DE-41EE-92A3-E780602A38F0}"/>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721973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A2302CB8-95AF-4B32-A7AE-2D6B42776FA0}"/>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3" name="页脚占位符 2">
            <a:extLst>
              <a:ext uri="{FF2B5EF4-FFF2-40B4-BE49-F238E27FC236}">
                <a16:creationId xmlns:a16="http://schemas.microsoft.com/office/drawing/2014/main" id="{04F130D2-C692-4E1E-99E2-A59443B6DC01}"/>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B0325C49-6657-41EA-8089-C59F423066EE}"/>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789784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BD6DE1-0601-4EC4-80B9-B31AC1575C3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15174457-6AE9-4EF8-863D-0559488C13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4238A40F-94F0-4AF9-A906-4BAF73CCD5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8384869E-E5FB-4BC6-A757-082A3359302D}"/>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6" name="页脚占位符 5">
            <a:extLst>
              <a:ext uri="{FF2B5EF4-FFF2-40B4-BE49-F238E27FC236}">
                <a16:creationId xmlns:a16="http://schemas.microsoft.com/office/drawing/2014/main" id="{EE6E7024-4505-428F-8F4F-FDED01E39B0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F2F56E1-2890-4A70-870C-1E3EE62231C8}"/>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2433452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922F6C-578F-4C30-A421-000D2BAA6F3C}"/>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3B086663-4725-4AD0-9305-A19D9C09F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F68B0BEB-7742-4E42-BF5A-B8B319135B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278BBA8-C44E-4793-9E03-91B916ABEFF5}"/>
              </a:ext>
            </a:extLst>
          </p:cNvPr>
          <p:cNvSpPr>
            <a:spLocks noGrp="1"/>
          </p:cNvSpPr>
          <p:nvPr>
            <p:ph type="dt" sz="half" idx="10"/>
          </p:nvPr>
        </p:nvSpPr>
        <p:spPr/>
        <p:txBody>
          <a:bodyPr/>
          <a:lstStyle/>
          <a:p>
            <a:fld id="{D8ABBC31-D3E4-443C-8A9F-52A183C90DBE}" type="datetimeFigureOut">
              <a:rPr lang="zh-CN" altLang="en-US" smtClean="0"/>
              <a:t>2018/11/26/Mon</a:t>
            </a:fld>
            <a:endParaRPr lang="zh-CN" altLang="en-US"/>
          </a:p>
        </p:txBody>
      </p:sp>
      <p:sp>
        <p:nvSpPr>
          <p:cNvPr id="6" name="页脚占位符 5">
            <a:extLst>
              <a:ext uri="{FF2B5EF4-FFF2-40B4-BE49-F238E27FC236}">
                <a16:creationId xmlns:a16="http://schemas.microsoft.com/office/drawing/2014/main" id="{12BCB610-0628-4A99-AB48-5D93E0FC9A0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823B773-8D42-4E68-913E-1084F33FF551}"/>
              </a:ext>
            </a:extLst>
          </p:cNvPr>
          <p:cNvSpPr>
            <a:spLocks noGrp="1"/>
          </p:cNvSpPr>
          <p:nvPr>
            <p:ph type="sldNum" sz="quarter" idx="12"/>
          </p:nvPr>
        </p:nvSpPr>
        <p:spPr/>
        <p:txBody>
          <a:body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631841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C550187A-A967-4731-B2E6-8A5B8B4BDD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E9ACCE1F-6D61-4AD1-AD58-E179502CF3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B83E56F-76B6-4F5C-9B86-60B1E033AD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ABBC31-D3E4-443C-8A9F-52A183C90DBE}" type="datetimeFigureOut">
              <a:rPr lang="zh-CN" altLang="en-US" smtClean="0"/>
              <a:t>2018/11/26/Mon</a:t>
            </a:fld>
            <a:endParaRPr lang="zh-CN" altLang="en-US"/>
          </a:p>
        </p:txBody>
      </p:sp>
      <p:sp>
        <p:nvSpPr>
          <p:cNvPr id="5" name="页脚占位符 4">
            <a:extLst>
              <a:ext uri="{FF2B5EF4-FFF2-40B4-BE49-F238E27FC236}">
                <a16:creationId xmlns:a16="http://schemas.microsoft.com/office/drawing/2014/main" id="{1B551167-47E9-4191-8B35-F18538FC3F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F4E95A29-9905-46B2-B873-5A178AD172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E0810-770A-42B2-965C-892D786BC059}" type="slidenum">
              <a:rPr lang="zh-CN" altLang="en-US" smtClean="0"/>
              <a:t>‹#›</a:t>
            </a:fld>
            <a:endParaRPr lang="zh-CN" altLang="en-US"/>
          </a:p>
        </p:txBody>
      </p:sp>
    </p:spTree>
    <p:extLst>
      <p:ext uri="{BB962C8B-B14F-4D97-AF65-F5344CB8AC3E}">
        <p14:creationId xmlns:p14="http://schemas.microsoft.com/office/powerpoint/2010/main" val="176864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C2C2D5-F6BA-4AF7-9F24-8056E98ECACA}" type="datetimeFigureOut">
              <a:rPr lang="zh-CN" altLang="en-US" smtClean="0">
                <a:solidFill>
                  <a:prstClr val="black">
                    <a:tint val="75000"/>
                  </a:prstClr>
                </a:solidFill>
              </a:rPr>
              <a:pPr/>
              <a:t>2018/11/26/Mon</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90ECF2-1C7C-4516-B186-97A70F9BDDF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5723066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hyperlink" Target="https://baike.baidu.com/pic/SWOT%E5%88%86%E6%9E%90%E6%B3%95/150223/0/d4239b351a73935591ef3950?fr=lemma&amp;ct=single"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hyperlink" Target="https://baike.baidu.com/pic/SWOT%E5%88%86%E6%9E%90%E6%B3%95/150223/0/d4239b351a73935591ef3950?fr=lemma&amp;ct=single"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hyperlink" Target="https://baike.baidu.com/pic/SWOT%E5%88%86%E6%9E%90%E6%B3%95/150223/0/d4239b351a73935591ef3950?fr=lemma&amp;ct=single"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hyperlink" Target="https://baike.baidu.com/pic/SWOT%E5%88%86%E6%9E%90%E6%B3%95/150223/0/d4239b351a73935591ef3950?fr=lemma&amp;ct=single"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4000"/>
            <a:lum/>
          </a:blip>
          <a:srcRect/>
          <a:stretch>
            <a:fillRect t="-13000" b="-13000"/>
          </a:stretch>
        </a:blipFill>
        <a:effectLst/>
      </p:bgPr>
    </p:bg>
    <p:spTree>
      <p:nvGrpSpPr>
        <p:cNvPr id="1" name=""/>
        <p:cNvGrpSpPr/>
        <p:nvPr/>
      </p:nvGrpSpPr>
      <p:grpSpPr>
        <a:xfrm>
          <a:off x="0" y="0"/>
          <a:ext cx="0" cy="0"/>
          <a:chOff x="0" y="0"/>
          <a:chExt cx="0" cy="0"/>
        </a:xfrm>
      </p:grpSpPr>
      <p:sp>
        <p:nvSpPr>
          <p:cNvPr id="17" name="矩形 16">
            <a:extLst>
              <a:ext uri="{FF2B5EF4-FFF2-40B4-BE49-F238E27FC236}">
                <a16:creationId xmlns:a16="http://schemas.microsoft.com/office/drawing/2014/main" id="{4E154123-DEBA-47B9-9722-AD3161CFD623}"/>
              </a:ext>
            </a:extLst>
          </p:cNvPr>
          <p:cNvSpPr/>
          <p:nvPr/>
        </p:nvSpPr>
        <p:spPr>
          <a:xfrm>
            <a:off x="2040735" y="2708991"/>
            <a:ext cx="7861954" cy="1128740"/>
          </a:xfrm>
          <a:prstGeom prst="rect">
            <a:avLst/>
          </a:prstGeom>
          <a:gradFill flip="none" rotWithShape="1">
            <a:gsLst>
              <a:gs pos="0">
                <a:schemeClr val="bg1">
                  <a:alpha val="0"/>
                </a:schemeClr>
              </a:gs>
              <a:gs pos="69000">
                <a:schemeClr val="bg1">
                  <a:alpha val="91000"/>
                </a:schemeClr>
              </a:gs>
              <a:gs pos="27000">
                <a:schemeClr val="bg1">
                  <a:alpha val="88000"/>
                </a:schemeClr>
              </a:gs>
              <a:gs pos="100000">
                <a:schemeClr val="bg1">
                  <a:alpha val="0"/>
                </a:schemeClr>
              </a:gs>
            </a:gsLst>
            <a:lin ang="0" scaled="1"/>
            <a:tileRect/>
          </a:gradFill>
          <a:ln>
            <a:noFill/>
          </a:ln>
          <a:effectLst>
            <a:outerShdw blurRad="50800" dist="38100" dir="2700000" algn="tl" rotWithShape="0">
              <a:prstClr val="black">
                <a:alpha val="40000"/>
              </a:prstClr>
            </a:outerShd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a:extLst>
              <a:ext uri="{FF2B5EF4-FFF2-40B4-BE49-F238E27FC236}">
                <a16:creationId xmlns:a16="http://schemas.microsoft.com/office/drawing/2014/main" id="{E5193BB7-1C61-488D-BD42-2894373D0663}"/>
              </a:ext>
            </a:extLst>
          </p:cNvPr>
          <p:cNvSpPr txBox="1"/>
          <p:nvPr/>
        </p:nvSpPr>
        <p:spPr>
          <a:xfrm>
            <a:off x="5289503" y="3233905"/>
            <a:ext cx="4096345" cy="584775"/>
          </a:xfrm>
          <a:prstGeom prst="rect">
            <a:avLst/>
          </a:prstGeom>
          <a:noFill/>
          <a:effectLst/>
        </p:spPr>
        <p:txBody>
          <a:bodyPr wrap="square" rtlCol="0">
            <a:spAutoFit/>
          </a:bodyPr>
          <a:lstStyle/>
          <a:p>
            <a:r>
              <a:rPr lang="zh-CN" altLang="en-US" sz="3200" dirty="0">
                <a:solidFill>
                  <a:schemeClr val="tx1">
                    <a:lumMod val="65000"/>
                    <a:lumOff val="35000"/>
                  </a:schemeClr>
                </a:solidFill>
                <a:latin typeface="思源黑体 CN Normal" panose="020B0400000000000000" pitchFamily="34" charset="-122"/>
                <a:ea typeface="思源黑体 CN Normal" panose="020B0400000000000000" pitchFamily="34" charset="-122"/>
              </a:rPr>
              <a:t>大段文字</a:t>
            </a:r>
            <a:endParaRPr lang="en-US" altLang="zh-CN" sz="3200" dirty="0">
              <a:solidFill>
                <a:schemeClr val="tx1">
                  <a:lumMod val="65000"/>
                  <a:lumOff val="35000"/>
                </a:schemeClr>
              </a:solidFill>
              <a:latin typeface="思源黑体 CN Normal" panose="020B0400000000000000" pitchFamily="34" charset="-122"/>
              <a:ea typeface="思源黑体 CN Normal" panose="020B0400000000000000" pitchFamily="34" charset="-122"/>
            </a:endParaRPr>
          </a:p>
        </p:txBody>
      </p:sp>
      <p:sp>
        <p:nvSpPr>
          <p:cNvPr id="7" name="矩形 6">
            <a:extLst>
              <a:ext uri="{FF2B5EF4-FFF2-40B4-BE49-F238E27FC236}">
                <a16:creationId xmlns:a16="http://schemas.microsoft.com/office/drawing/2014/main" id="{5B2603DE-E4D6-452E-B1E9-F732BA442742}"/>
              </a:ext>
            </a:extLst>
          </p:cNvPr>
          <p:cNvSpPr/>
          <p:nvPr/>
        </p:nvSpPr>
        <p:spPr>
          <a:xfrm>
            <a:off x="5279976" y="2718950"/>
            <a:ext cx="2068195" cy="506164"/>
          </a:xfrm>
          <a:prstGeom prst="rect">
            <a:avLst/>
          </a:prstGeom>
          <a:effectLst/>
        </p:spPr>
        <p:txBody>
          <a:bodyPr wrap="none">
            <a:spAutoFit/>
          </a:bodyPr>
          <a:lstStyle/>
          <a:p>
            <a:pPr algn="r">
              <a:lnSpc>
                <a:spcPct val="150000"/>
              </a:lnSpc>
            </a:pPr>
            <a:r>
              <a:rPr lang="zh-CN" altLang="en-US" sz="2000" dirty="0">
                <a:solidFill>
                  <a:schemeClr val="tx1">
                    <a:lumMod val="65000"/>
                    <a:lumOff val="35000"/>
                  </a:schemeClr>
                </a:solidFill>
                <a:latin typeface="思源黑体 CN Normal" panose="020B0400000000000000" pitchFamily="34" charset="-122"/>
                <a:ea typeface="思源黑体 CN Normal" panose="020B0400000000000000" pitchFamily="34" charset="-122"/>
              </a:rPr>
              <a:t>设计篇</a:t>
            </a:r>
            <a:r>
              <a:rPr lang="en-US" altLang="zh-CN" sz="2000" dirty="0">
                <a:solidFill>
                  <a:schemeClr val="tx1">
                    <a:lumMod val="65000"/>
                    <a:lumOff val="35000"/>
                  </a:schemeClr>
                </a:solidFill>
                <a:latin typeface="思源黑体 CN Normal" panose="020B0400000000000000" pitchFamily="34" charset="-122"/>
                <a:ea typeface="思源黑体 CN Normal" panose="020B0400000000000000" pitchFamily="34" charset="-122"/>
              </a:rPr>
              <a:t>-</a:t>
            </a:r>
            <a:r>
              <a:rPr lang="zh-CN" altLang="en-US" sz="2000" dirty="0">
                <a:solidFill>
                  <a:schemeClr val="tx1">
                    <a:lumMod val="65000"/>
                    <a:lumOff val="35000"/>
                  </a:schemeClr>
                </a:solidFill>
                <a:latin typeface="思源黑体 CN Normal" panose="020B0400000000000000" pitchFamily="34" charset="-122"/>
                <a:ea typeface="思源黑体 CN Normal" panose="020B0400000000000000" pitchFamily="34" charset="-122"/>
              </a:rPr>
              <a:t>版式设计</a:t>
            </a:r>
            <a:endParaRPr lang="en-US" altLang="zh-CN" sz="2000" dirty="0">
              <a:solidFill>
                <a:schemeClr val="tx1">
                  <a:lumMod val="65000"/>
                  <a:lumOff val="35000"/>
                </a:schemeClr>
              </a:solidFill>
              <a:latin typeface="思源黑体 CN Normal" panose="020B0400000000000000" pitchFamily="34" charset="-122"/>
              <a:ea typeface="思源黑体 CN Normal" panose="020B0400000000000000" pitchFamily="34" charset="-122"/>
            </a:endParaRPr>
          </a:p>
        </p:txBody>
      </p:sp>
      <p:cxnSp>
        <p:nvCxnSpPr>
          <p:cNvPr id="3" name="直接连接符 2">
            <a:extLst>
              <a:ext uri="{FF2B5EF4-FFF2-40B4-BE49-F238E27FC236}">
                <a16:creationId xmlns:a16="http://schemas.microsoft.com/office/drawing/2014/main" id="{4E96C171-EEBE-4E8F-BABA-0E1C16B8C1A4}"/>
              </a:ext>
            </a:extLst>
          </p:cNvPr>
          <p:cNvCxnSpPr>
            <a:cxnSpLocks/>
          </p:cNvCxnSpPr>
          <p:nvPr/>
        </p:nvCxnSpPr>
        <p:spPr>
          <a:xfrm>
            <a:off x="5279977" y="2826210"/>
            <a:ext cx="0" cy="956032"/>
          </a:xfrm>
          <a:prstGeom prst="line">
            <a:avLst/>
          </a:prstGeom>
          <a:ln>
            <a:solidFill>
              <a:schemeClr val="tx1">
                <a:lumMod val="50000"/>
                <a:lumOff val="50000"/>
              </a:schemeClr>
            </a:solidFill>
            <a:prstDash val="lgDash"/>
          </a:ln>
          <a:effectLst/>
        </p:spPr>
        <p:style>
          <a:lnRef idx="1">
            <a:schemeClr val="accent1"/>
          </a:lnRef>
          <a:fillRef idx="0">
            <a:schemeClr val="accent1"/>
          </a:fillRef>
          <a:effectRef idx="0">
            <a:schemeClr val="accent1"/>
          </a:effectRef>
          <a:fontRef idx="minor">
            <a:schemeClr val="tx1"/>
          </a:fontRef>
        </p:style>
      </p:cxnSp>
      <p:cxnSp>
        <p:nvCxnSpPr>
          <p:cNvPr id="9" name="直接连接符 8">
            <a:extLst>
              <a:ext uri="{FF2B5EF4-FFF2-40B4-BE49-F238E27FC236}">
                <a16:creationId xmlns:a16="http://schemas.microsoft.com/office/drawing/2014/main" id="{2351D4B2-AE9A-4AD5-9A83-7870F4DAF8E1}"/>
              </a:ext>
            </a:extLst>
          </p:cNvPr>
          <p:cNvCxnSpPr>
            <a:cxnSpLocks/>
          </p:cNvCxnSpPr>
          <p:nvPr/>
        </p:nvCxnSpPr>
        <p:spPr>
          <a:xfrm>
            <a:off x="5279977" y="3216321"/>
            <a:ext cx="3544730" cy="0"/>
          </a:xfrm>
          <a:prstGeom prst="line">
            <a:avLst/>
          </a:prstGeom>
          <a:ln>
            <a:solidFill>
              <a:schemeClr val="tx1">
                <a:lumMod val="50000"/>
                <a:lumOff val="50000"/>
              </a:schemeClr>
            </a:solidFill>
            <a:prstDash val="lgDash"/>
          </a:ln>
          <a:effectLst/>
        </p:spPr>
        <p:style>
          <a:lnRef idx="1">
            <a:schemeClr val="accent1"/>
          </a:lnRef>
          <a:fillRef idx="0">
            <a:schemeClr val="accent1"/>
          </a:fillRef>
          <a:effectRef idx="0">
            <a:schemeClr val="accent1"/>
          </a:effectRef>
          <a:fontRef idx="minor">
            <a:schemeClr val="tx1"/>
          </a:fontRef>
        </p:style>
      </p:cxnSp>
      <p:grpSp>
        <p:nvGrpSpPr>
          <p:cNvPr id="5" name="组合 4">
            <a:extLst>
              <a:ext uri="{FF2B5EF4-FFF2-40B4-BE49-F238E27FC236}">
                <a16:creationId xmlns:a16="http://schemas.microsoft.com/office/drawing/2014/main" id="{103120A2-336D-4937-9BA5-48ADA509B658}"/>
              </a:ext>
            </a:extLst>
          </p:cNvPr>
          <p:cNvGrpSpPr/>
          <p:nvPr/>
        </p:nvGrpSpPr>
        <p:grpSpPr>
          <a:xfrm>
            <a:off x="4395490" y="2920770"/>
            <a:ext cx="718484" cy="754137"/>
            <a:chOff x="10067925" y="2255837"/>
            <a:chExt cx="515938" cy="584200"/>
          </a:xfrm>
          <a:solidFill>
            <a:schemeClr val="bg1">
              <a:lumMod val="50000"/>
            </a:schemeClr>
          </a:solidFill>
        </p:grpSpPr>
        <p:sp>
          <p:nvSpPr>
            <p:cNvPr id="8" name="Freeform 78">
              <a:extLst>
                <a:ext uri="{FF2B5EF4-FFF2-40B4-BE49-F238E27FC236}">
                  <a16:creationId xmlns:a16="http://schemas.microsoft.com/office/drawing/2014/main" id="{A22BE3D2-10B3-4B22-A4BD-E600C3DD3B77}"/>
                </a:ext>
              </a:extLst>
            </p:cNvPr>
            <p:cNvSpPr>
              <a:spLocks noEditPoints="1"/>
            </p:cNvSpPr>
            <p:nvPr/>
          </p:nvSpPr>
          <p:spPr bwMode="auto">
            <a:xfrm>
              <a:off x="10309225" y="2255837"/>
              <a:ext cx="274638" cy="584200"/>
            </a:xfrm>
            <a:custGeom>
              <a:avLst/>
              <a:gdLst>
                <a:gd name="T0" fmla="*/ 5 w 147"/>
                <a:gd name="T1" fmla="*/ 96 h 314"/>
                <a:gd name="T2" fmla="*/ 5 w 147"/>
                <a:gd name="T3" fmla="*/ 25 h 314"/>
                <a:gd name="T4" fmla="*/ 142 w 147"/>
                <a:gd name="T5" fmla="*/ 25 h 314"/>
                <a:gd name="T6" fmla="*/ 142 w 147"/>
                <a:gd name="T7" fmla="*/ 190 h 314"/>
                <a:gd name="T8" fmla="*/ 5 w 147"/>
                <a:gd name="T9" fmla="*/ 190 h 314"/>
                <a:gd name="T10" fmla="*/ 5 w 147"/>
                <a:gd name="T11" fmla="*/ 128 h 314"/>
                <a:gd name="T12" fmla="*/ 0 w 147"/>
                <a:gd name="T13" fmla="*/ 126 h 314"/>
                <a:gd name="T14" fmla="*/ 0 w 147"/>
                <a:gd name="T15" fmla="*/ 196 h 314"/>
                <a:gd name="T16" fmla="*/ 22 w 147"/>
                <a:gd name="T17" fmla="*/ 196 h 314"/>
                <a:gd name="T18" fmla="*/ 21 w 147"/>
                <a:gd name="T19" fmla="*/ 201 h 314"/>
                <a:gd name="T20" fmla="*/ 11 w 147"/>
                <a:gd name="T21" fmla="*/ 201 h 314"/>
                <a:gd name="T22" fmla="*/ 11 w 147"/>
                <a:gd name="T23" fmla="*/ 213 h 314"/>
                <a:gd name="T24" fmla="*/ 20 w 147"/>
                <a:gd name="T25" fmla="*/ 213 h 314"/>
                <a:gd name="T26" fmla="*/ 5 w 147"/>
                <a:gd name="T27" fmla="*/ 312 h 314"/>
                <a:gd name="T28" fmla="*/ 17 w 147"/>
                <a:gd name="T29" fmla="*/ 314 h 314"/>
                <a:gd name="T30" fmla="*/ 32 w 147"/>
                <a:gd name="T31" fmla="*/ 213 h 314"/>
                <a:gd name="T32" fmla="*/ 67 w 147"/>
                <a:gd name="T33" fmla="*/ 213 h 314"/>
                <a:gd name="T34" fmla="*/ 67 w 147"/>
                <a:gd name="T35" fmla="*/ 223 h 314"/>
                <a:gd name="T36" fmla="*/ 79 w 147"/>
                <a:gd name="T37" fmla="*/ 223 h 314"/>
                <a:gd name="T38" fmla="*/ 79 w 147"/>
                <a:gd name="T39" fmla="*/ 213 h 314"/>
                <a:gd name="T40" fmla="*/ 114 w 147"/>
                <a:gd name="T41" fmla="*/ 213 h 314"/>
                <a:gd name="T42" fmla="*/ 129 w 147"/>
                <a:gd name="T43" fmla="*/ 314 h 314"/>
                <a:gd name="T44" fmla="*/ 141 w 147"/>
                <a:gd name="T45" fmla="*/ 312 h 314"/>
                <a:gd name="T46" fmla="*/ 126 w 147"/>
                <a:gd name="T47" fmla="*/ 213 h 314"/>
                <a:gd name="T48" fmla="*/ 135 w 147"/>
                <a:gd name="T49" fmla="*/ 213 h 314"/>
                <a:gd name="T50" fmla="*/ 135 w 147"/>
                <a:gd name="T51" fmla="*/ 201 h 314"/>
                <a:gd name="T52" fmla="*/ 125 w 147"/>
                <a:gd name="T53" fmla="*/ 201 h 314"/>
                <a:gd name="T54" fmla="*/ 124 w 147"/>
                <a:gd name="T55" fmla="*/ 196 h 314"/>
                <a:gd name="T56" fmla="*/ 147 w 147"/>
                <a:gd name="T57" fmla="*/ 196 h 314"/>
                <a:gd name="T58" fmla="*/ 147 w 147"/>
                <a:gd name="T59" fmla="*/ 193 h 314"/>
                <a:gd name="T60" fmla="*/ 147 w 147"/>
                <a:gd name="T61" fmla="*/ 19 h 314"/>
                <a:gd name="T62" fmla="*/ 79 w 147"/>
                <a:gd name="T63" fmla="*/ 19 h 314"/>
                <a:gd name="T64" fmla="*/ 79 w 147"/>
                <a:gd name="T65" fmla="*/ 0 h 314"/>
                <a:gd name="T66" fmla="*/ 67 w 147"/>
                <a:gd name="T67" fmla="*/ 0 h 314"/>
                <a:gd name="T68" fmla="*/ 67 w 147"/>
                <a:gd name="T69" fmla="*/ 19 h 314"/>
                <a:gd name="T70" fmla="*/ 0 w 147"/>
                <a:gd name="T71" fmla="*/ 19 h 314"/>
                <a:gd name="T72" fmla="*/ 0 w 147"/>
                <a:gd name="T73" fmla="*/ 92 h 314"/>
                <a:gd name="T74" fmla="*/ 5 w 147"/>
                <a:gd name="T75" fmla="*/ 96 h 314"/>
                <a:gd name="T76" fmla="*/ 34 w 147"/>
                <a:gd name="T77" fmla="*/ 201 h 314"/>
                <a:gd name="T78" fmla="*/ 34 w 147"/>
                <a:gd name="T79" fmla="*/ 196 h 314"/>
                <a:gd name="T80" fmla="*/ 67 w 147"/>
                <a:gd name="T81" fmla="*/ 196 h 314"/>
                <a:gd name="T82" fmla="*/ 67 w 147"/>
                <a:gd name="T83" fmla="*/ 201 h 314"/>
                <a:gd name="T84" fmla="*/ 34 w 147"/>
                <a:gd name="T85" fmla="*/ 201 h 314"/>
                <a:gd name="T86" fmla="*/ 113 w 147"/>
                <a:gd name="T87" fmla="*/ 201 h 314"/>
                <a:gd name="T88" fmla="*/ 79 w 147"/>
                <a:gd name="T89" fmla="*/ 201 h 314"/>
                <a:gd name="T90" fmla="*/ 79 w 147"/>
                <a:gd name="T91" fmla="*/ 196 h 314"/>
                <a:gd name="T92" fmla="*/ 112 w 147"/>
                <a:gd name="T93" fmla="*/ 196 h 314"/>
                <a:gd name="T94" fmla="*/ 113 w 147"/>
                <a:gd name="T95" fmla="*/ 201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47" h="314">
                  <a:moveTo>
                    <a:pt x="5" y="96"/>
                  </a:moveTo>
                  <a:cubicBezTo>
                    <a:pt x="5" y="25"/>
                    <a:pt x="5" y="25"/>
                    <a:pt x="5" y="25"/>
                  </a:cubicBezTo>
                  <a:cubicBezTo>
                    <a:pt x="142" y="25"/>
                    <a:pt x="142" y="25"/>
                    <a:pt x="142" y="25"/>
                  </a:cubicBezTo>
                  <a:cubicBezTo>
                    <a:pt x="142" y="190"/>
                    <a:pt x="142" y="190"/>
                    <a:pt x="142" y="190"/>
                  </a:cubicBezTo>
                  <a:cubicBezTo>
                    <a:pt x="5" y="190"/>
                    <a:pt x="5" y="190"/>
                    <a:pt x="5" y="190"/>
                  </a:cubicBezTo>
                  <a:cubicBezTo>
                    <a:pt x="5" y="128"/>
                    <a:pt x="5" y="128"/>
                    <a:pt x="5" y="128"/>
                  </a:cubicBezTo>
                  <a:cubicBezTo>
                    <a:pt x="4" y="128"/>
                    <a:pt x="2" y="127"/>
                    <a:pt x="0" y="126"/>
                  </a:cubicBezTo>
                  <a:cubicBezTo>
                    <a:pt x="0" y="196"/>
                    <a:pt x="0" y="196"/>
                    <a:pt x="0" y="196"/>
                  </a:cubicBezTo>
                  <a:cubicBezTo>
                    <a:pt x="22" y="196"/>
                    <a:pt x="22" y="196"/>
                    <a:pt x="22" y="196"/>
                  </a:cubicBezTo>
                  <a:cubicBezTo>
                    <a:pt x="21" y="201"/>
                    <a:pt x="21" y="201"/>
                    <a:pt x="21" y="201"/>
                  </a:cubicBezTo>
                  <a:cubicBezTo>
                    <a:pt x="11" y="201"/>
                    <a:pt x="11" y="201"/>
                    <a:pt x="11" y="201"/>
                  </a:cubicBezTo>
                  <a:cubicBezTo>
                    <a:pt x="11" y="213"/>
                    <a:pt x="11" y="213"/>
                    <a:pt x="11" y="213"/>
                  </a:cubicBezTo>
                  <a:cubicBezTo>
                    <a:pt x="20" y="213"/>
                    <a:pt x="20" y="213"/>
                    <a:pt x="20" y="213"/>
                  </a:cubicBezTo>
                  <a:cubicBezTo>
                    <a:pt x="5" y="312"/>
                    <a:pt x="5" y="312"/>
                    <a:pt x="5" y="312"/>
                  </a:cubicBezTo>
                  <a:cubicBezTo>
                    <a:pt x="17" y="314"/>
                    <a:pt x="17" y="314"/>
                    <a:pt x="17" y="314"/>
                  </a:cubicBezTo>
                  <a:cubicBezTo>
                    <a:pt x="32" y="213"/>
                    <a:pt x="32" y="213"/>
                    <a:pt x="32" y="213"/>
                  </a:cubicBezTo>
                  <a:cubicBezTo>
                    <a:pt x="67" y="213"/>
                    <a:pt x="67" y="213"/>
                    <a:pt x="67" y="213"/>
                  </a:cubicBezTo>
                  <a:cubicBezTo>
                    <a:pt x="67" y="223"/>
                    <a:pt x="67" y="223"/>
                    <a:pt x="67" y="223"/>
                  </a:cubicBezTo>
                  <a:cubicBezTo>
                    <a:pt x="79" y="223"/>
                    <a:pt x="79" y="223"/>
                    <a:pt x="79" y="223"/>
                  </a:cubicBezTo>
                  <a:cubicBezTo>
                    <a:pt x="79" y="213"/>
                    <a:pt x="79" y="213"/>
                    <a:pt x="79" y="213"/>
                  </a:cubicBezTo>
                  <a:cubicBezTo>
                    <a:pt x="114" y="213"/>
                    <a:pt x="114" y="213"/>
                    <a:pt x="114" y="213"/>
                  </a:cubicBezTo>
                  <a:cubicBezTo>
                    <a:pt x="129" y="314"/>
                    <a:pt x="129" y="314"/>
                    <a:pt x="129" y="314"/>
                  </a:cubicBezTo>
                  <a:cubicBezTo>
                    <a:pt x="141" y="312"/>
                    <a:pt x="141" y="312"/>
                    <a:pt x="141" y="312"/>
                  </a:cubicBezTo>
                  <a:cubicBezTo>
                    <a:pt x="126" y="213"/>
                    <a:pt x="126" y="213"/>
                    <a:pt x="126" y="213"/>
                  </a:cubicBezTo>
                  <a:cubicBezTo>
                    <a:pt x="135" y="213"/>
                    <a:pt x="135" y="213"/>
                    <a:pt x="135" y="213"/>
                  </a:cubicBezTo>
                  <a:cubicBezTo>
                    <a:pt x="135" y="201"/>
                    <a:pt x="135" y="201"/>
                    <a:pt x="135" y="201"/>
                  </a:cubicBezTo>
                  <a:cubicBezTo>
                    <a:pt x="125" y="201"/>
                    <a:pt x="125" y="201"/>
                    <a:pt x="125" y="201"/>
                  </a:cubicBezTo>
                  <a:cubicBezTo>
                    <a:pt x="124" y="196"/>
                    <a:pt x="124" y="196"/>
                    <a:pt x="124" y="196"/>
                  </a:cubicBezTo>
                  <a:cubicBezTo>
                    <a:pt x="147" y="196"/>
                    <a:pt x="147" y="196"/>
                    <a:pt x="147" y="196"/>
                  </a:cubicBezTo>
                  <a:cubicBezTo>
                    <a:pt x="147" y="193"/>
                    <a:pt x="147" y="193"/>
                    <a:pt x="147" y="193"/>
                  </a:cubicBezTo>
                  <a:cubicBezTo>
                    <a:pt x="147" y="19"/>
                    <a:pt x="147" y="19"/>
                    <a:pt x="147" y="19"/>
                  </a:cubicBezTo>
                  <a:cubicBezTo>
                    <a:pt x="79" y="19"/>
                    <a:pt x="79" y="19"/>
                    <a:pt x="79" y="19"/>
                  </a:cubicBezTo>
                  <a:cubicBezTo>
                    <a:pt x="79" y="0"/>
                    <a:pt x="79" y="0"/>
                    <a:pt x="79" y="0"/>
                  </a:cubicBezTo>
                  <a:cubicBezTo>
                    <a:pt x="67" y="0"/>
                    <a:pt x="67" y="0"/>
                    <a:pt x="67" y="0"/>
                  </a:cubicBezTo>
                  <a:cubicBezTo>
                    <a:pt x="67" y="19"/>
                    <a:pt x="67" y="19"/>
                    <a:pt x="67" y="19"/>
                  </a:cubicBezTo>
                  <a:cubicBezTo>
                    <a:pt x="0" y="19"/>
                    <a:pt x="0" y="19"/>
                    <a:pt x="0" y="19"/>
                  </a:cubicBezTo>
                  <a:cubicBezTo>
                    <a:pt x="0" y="92"/>
                    <a:pt x="0" y="92"/>
                    <a:pt x="0" y="92"/>
                  </a:cubicBezTo>
                  <a:cubicBezTo>
                    <a:pt x="2" y="94"/>
                    <a:pt x="4" y="95"/>
                    <a:pt x="5" y="96"/>
                  </a:cubicBezTo>
                  <a:close/>
                  <a:moveTo>
                    <a:pt x="34" y="201"/>
                  </a:moveTo>
                  <a:cubicBezTo>
                    <a:pt x="34" y="196"/>
                    <a:pt x="34" y="196"/>
                    <a:pt x="34" y="196"/>
                  </a:cubicBezTo>
                  <a:cubicBezTo>
                    <a:pt x="67" y="196"/>
                    <a:pt x="67" y="196"/>
                    <a:pt x="67" y="196"/>
                  </a:cubicBezTo>
                  <a:cubicBezTo>
                    <a:pt x="67" y="201"/>
                    <a:pt x="67" y="201"/>
                    <a:pt x="67" y="201"/>
                  </a:cubicBezTo>
                  <a:lnTo>
                    <a:pt x="34" y="201"/>
                  </a:lnTo>
                  <a:close/>
                  <a:moveTo>
                    <a:pt x="113" y="201"/>
                  </a:moveTo>
                  <a:cubicBezTo>
                    <a:pt x="79" y="201"/>
                    <a:pt x="79" y="201"/>
                    <a:pt x="79" y="201"/>
                  </a:cubicBezTo>
                  <a:cubicBezTo>
                    <a:pt x="79" y="196"/>
                    <a:pt x="79" y="196"/>
                    <a:pt x="79" y="196"/>
                  </a:cubicBezTo>
                  <a:cubicBezTo>
                    <a:pt x="112" y="196"/>
                    <a:pt x="112" y="196"/>
                    <a:pt x="112" y="196"/>
                  </a:cubicBezTo>
                  <a:lnTo>
                    <a:pt x="113" y="2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 name="Freeform 79">
              <a:extLst>
                <a:ext uri="{FF2B5EF4-FFF2-40B4-BE49-F238E27FC236}">
                  <a16:creationId xmlns:a16="http://schemas.microsoft.com/office/drawing/2014/main" id="{F853B1AE-C468-4F05-8D58-537DB8A23807}"/>
                </a:ext>
              </a:extLst>
            </p:cNvPr>
            <p:cNvSpPr>
              <a:spLocks/>
            </p:cNvSpPr>
            <p:nvPr/>
          </p:nvSpPr>
          <p:spPr bwMode="auto">
            <a:xfrm>
              <a:off x="10377488" y="2365374"/>
              <a:ext cx="171450" cy="188913"/>
            </a:xfrm>
            <a:custGeom>
              <a:avLst/>
              <a:gdLst>
                <a:gd name="T0" fmla="*/ 70 w 92"/>
                <a:gd name="T1" fmla="*/ 93 h 101"/>
                <a:gd name="T2" fmla="*/ 70 w 92"/>
                <a:gd name="T3" fmla="*/ 93 h 101"/>
                <a:gd name="T4" fmla="*/ 71 w 92"/>
                <a:gd name="T5" fmla="*/ 91 h 101"/>
                <a:gd name="T6" fmla="*/ 78 w 92"/>
                <a:gd name="T7" fmla="*/ 79 h 101"/>
                <a:gd name="T8" fmla="*/ 79 w 92"/>
                <a:gd name="T9" fmla="*/ 68 h 101"/>
                <a:gd name="T10" fmla="*/ 74 w 92"/>
                <a:gd name="T11" fmla="*/ 63 h 101"/>
                <a:gd name="T12" fmla="*/ 67 w 92"/>
                <a:gd name="T13" fmla="*/ 63 h 101"/>
                <a:gd name="T14" fmla="*/ 52 w 92"/>
                <a:gd name="T15" fmla="*/ 69 h 101"/>
                <a:gd name="T16" fmla="*/ 25 w 92"/>
                <a:gd name="T17" fmla="*/ 78 h 101"/>
                <a:gd name="T18" fmla="*/ 14 w 92"/>
                <a:gd name="T19" fmla="*/ 79 h 101"/>
                <a:gd name="T20" fmla="*/ 11 w 92"/>
                <a:gd name="T21" fmla="*/ 76 h 101"/>
                <a:gd name="T22" fmla="*/ 22 w 92"/>
                <a:gd name="T23" fmla="*/ 56 h 101"/>
                <a:gd name="T24" fmla="*/ 27 w 92"/>
                <a:gd name="T25" fmla="*/ 49 h 101"/>
                <a:gd name="T26" fmla="*/ 25 w 92"/>
                <a:gd name="T27" fmla="*/ 44 h 101"/>
                <a:gd name="T28" fmla="*/ 31 w 92"/>
                <a:gd name="T29" fmla="*/ 43 h 101"/>
                <a:gd name="T30" fmla="*/ 36 w 92"/>
                <a:gd name="T31" fmla="*/ 36 h 101"/>
                <a:gd name="T32" fmla="*/ 50 w 92"/>
                <a:gd name="T33" fmla="*/ 12 h 101"/>
                <a:gd name="T34" fmla="*/ 49 w 92"/>
                <a:gd name="T35" fmla="*/ 5 h 101"/>
                <a:gd name="T36" fmla="*/ 43 w 92"/>
                <a:gd name="T37" fmla="*/ 1 h 101"/>
                <a:gd name="T38" fmla="*/ 33 w 92"/>
                <a:gd name="T39" fmla="*/ 3 h 101"/>
                <a:gd name="T40" fmla="*/ 20 w 92"/>
                <a:gd name="T41" fmla="*/ 11 h 101"/>
                <a:gd name="T42" fmla="*/ 8 w 92"/>
                <a:gd name="T43" fmla="*/ 21 h 101"/>
                <a:gd name="T44" fmla="*/ 4 w 92"/>
                <a:gd name="T45" fmla="*/ 24 h 101"/>
                <a:gd name="T46" fmla="*/ 6 w 92"/>
                <a:gd name="T47" fmla="*/ 23 h 101"/>
                <a:gd name="T48" fmla="*/ 13 w 92"/>
                <a:gd name="T49" fmla="*/ 25 h 101"/>
                <a:gd name="T50" fmla="*/ 24 w 92"/>
                <a:gd name="T51" fmla="*/ 18 h 101"/>
                <a:gd name="T52" fmla="*/ 37 w 92"/>
                <a:gd name="T53" fmla="*/ 10 h 101"/>
                <a:gd name="T54" fmla="*/ 41 w 92"/>
                <a:gd name="T55" fmla="*/ 9 h 101"/>
                <a:gd name="T56" fmla="*/ 41 w 92"/>
                <a:gd name="T57" fmla="*/ 10 h 101"/>
                <a:gd name="T58" fmla="*/ 28 w 92"/>
                <a:gd name="T59" fmla="*/ 30 h 101"/>
                <a:gd name="T60" fmla="*/ 22 w 92"/>
                <a:gd name="T61" fmla="*/ 39 h 101"/>
                <a:gd name="T62" fmla="*/ 25 w 92"/>
                <a:gd name="T63" fmla="*/ 40 h 101"/>
                <a:gd name="T64" fmla="*/ 22 w 92"/>
                <a:gd name="T65" fmla="*/ 47 h 101"/>
                <a:gd name="T66" fmla="*/ 19 w 92"/>
                <a:gd name="T67" fmla="*/ 45 h 101"/>
                <a:gd name="T68" fmla="*/ 19 w 92"/>
                <a:gd name="T69" fmla="*/ 46 h 101"/>
                <a:gd name="T70" fmla="*/ 6 w 92"/>
                <a:gd name="T71" fmla="*/ 61 h 101"/>
                <a:gd name="T72" fmla="*/ 1 w 92"/>
                <a:gd name="T73" fmla="*/ 75 h 101"/>
                <a:gd name="T74" fmla="*/ 3 w 92"/>
                <a:gd name="T75" fmla="*/ 85 h 101"/>
                <a:gd name="T76" fmla="*/ 12 w 92"/>
                <a:gd name="T77" fmla="*/ 90 h 101"/>
                <a:gd name="T78" fmla="*/ 28 w 92"/>
                <a:gd name="T79" fmla="*/ 89 h 101"/>
                <a:gd name="T80" fmla="*/ 56 w 92"/>
                <a:gd name="T81" fmla="*/ 78 h 101"/>
                <a:gd name="T82" fmla="*/ 69 w 92"/>
                <a:gd name="T83" fmla="*/ 72 h 101"/>
                <a:gd name="T84" fmla="*/ 70 w 92"/>
                <a:gd name="T85" fmla="*/ 75 h 101"/>
                <a:gd name="T86" fmla="*/ 64 w 92"/>
                <a:gd name="T87" fmla="*/ 87 h 101"/>
                <a:gd name="T88" fmla="*/ 63 w 92"/>
                <a:gd name="T89" fmla="*/ 97 h 101"/>
                <a:gd name="T90" fmla="*/ 72 w 92"/>
                <a:gd name="T91" fmla="*/ 100 h 101"/>
                <a:gd name="T92" fmla="*/ 92 w 92"/>
                <a:gd name="T93" fmla="*/ 82 h 101"/>
                <a:gd name="T94" fmla="*/ 70 w 92"/>
                <a:gd name="T95" fmla="*/ 93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2" h="101">
                  <a:moveTo>
                    <a:pt x="70" y="93"/>
                  </a:moveTo>
                  <a:cubicBezTo>
                    <a:pt x="70" y="93"/>
                    <a:pt x="70" y="93"/>
                    <a:pt x="70" y="93"/>
                  </a:cubicBezTo>
                  <a:cubicBezTo>
                    <a:pt x="70" y="93"/>
                    <a:pt x="70" y="92"/>
                    <a:pt x="71" y="91"/>
                  </a:cubicBezTo>
                  <a:cubicBezTo>
                    <a:pt x="73" y="87"/>
                    <a:pt x="76" y="84"/>
                    <a:pt x="78" y="79"/>
                  </a:cubicBezTo>
                  <a:cubicBezTo>
                    <a:pt x="79" y="76"/>
                    <a:pt x="81" y="73"/>
                    <a:pt x="79" y="68"/>
                  </a:cubicBezTo>
                  <a:cubicBezTo>
                    <a:pt x="77" y="66"/>
                    <a:pt x="76" y="64"/>
                    <a:pt x="74" y="63"/>
                  </a:cubicBezTo>
                  <a:cubicBezTo>
                    <a:pt x="71" y="62"/>
                    <a:pt x="69" y="62"/>
                    <a:pt x="67" y="63"/>
                  </a:cubicBezTo>
                  <a:cubicBezTo>
                    <a:pt x="61" y="64"/>
                    <a:pt x="56" y="67"/>
                    <a:pt x="52" y="69"/>
                  </a:cubicBezTo>
                  <a:cubicBezTo>
                    <a:pt x="43" y="73"/>
                    <a:pt x="34" y="77"/>
                    <a:pt x="25" y="78"/>
                  </a:cubicBezTo>
                  <a:cubicBezTo>
                    <a:pt x="21" y="79"/>
                    <a:pt x="17" y="80"/>
                    <a:pt x="14" y="79"/>
                  </a:cubicBezTo>
                  <a:cubicBezTo>
                    <a:pt x="10" y="78"/>
                    <a:pt x="12" y="79"/>
                    <a:pt x="11" y="76"/>
                  </a:cubicBezTo>
                  <a:cubicBezTo>
                    <a:pt x="14" y="65"/>
                    <a:pt x="22" y="56"/>
                    <a:pt x="22" y="56"/>
                  </a:cubicBezTo>
                  <a:cubicBezTo>
                    <a:pt x="22" y="56"/>
                    <a:pt x="24" y="54"/>
                    <a:pt x="27" y="49"/>
                  </a:cubicBezTo>
                  <a:cubicBezTo>
                    <a:pt x="25" y="47"/>
                    <a:pt x="25" y="45"/>
                    <a:pt x="25" y="44"/>
                  </a:cubicBezTo>
                  <a:cubicBezTo>
                    <a:pt x="26" y="43"/>
                    <a:pt x="28" y="43"/>
                    <a:pt x="31" y="43"/>
                  </a:cubicBezTo>
                  <a:cubicBezTo>
                    <a:pt x="32" y="41"/>
                    <a:pt x="34" y="39"/>
                    <a:pt x="36" y="36"/>
                  </a:cubicBezTo>
                  <a:cubicBezTo>
                    <a:pt x="40" y="29"/>
                    <a:pt x="46" y="23"/>
                    <a:pt x="50" y="12"/>
                  </a:cubicBezTo>
                  <a:cubicBezTo>
                    <a:pt x="50" y="10"/>
                    <a:pt x="50" y="8"/>
                    <a:pt x="49" y="5"/>
                  </a:cubicBezTo>
                  <a:cubicBezTo>
                    <a:pt x="47" y="3"/>
                    <a:pt x="45" y="1"/>
                    <a:pt x="43" y="1"/>
                  </a:cubicBezTo>
                  <a:cubicBezTo>
                    <a:pt x="39" y="0"/>
                    <a:pt x="36" y="2"/>
                    <a:pt x="33" y="3"/>
                  </a:cubicBezTo>
                  <a:cubicBezTo>
                    <a:pt x="28" y="5"/>
                    <a:pt x="24" y="8"/>
                    <a:pt x="20" y="11"/>
                  </a:cubicBezTo>
                  <a:cubicBezTo>
                    <a:pt x="16" y="14"/>
                    <a:pt x="12" y="18"/>
                    <a:pt x="8" y="21"/>
                  </a:cubicBezTo>
                  <a:cubicBezTo>
                    <a:pt x="7" y="22"/>
                    <a:pt x="5" y="23"/>
                    <a:pt x="4" y="24"/>
                  </a:cubicBezTo>
                  <a:cubicBezTo>
                    <a:pt x="5" y="24"/>
                    <a:pt x="5" y="23"/>
                    <a:pt x="6" y="23"/>
                  </a:cubicBezTo>
                  <a:cubicBezTo>
                    <a:pt x="9" y="23"/>
                    <a:pt x="11" y="24"/>
                    <a:pt x="13" y="25"/>
                  </a:cubicBezTo>
                  <a:cubicBezTo>
                    <a:pt x="17" y="23"/>
                    <a:pt x="21" y="20"/>
                    <a:pt x="24" y="18"/>
                  </a:cubicBezTo>
                  <a:cubicBezTo>
                    <a:pt x="28" y="15"/>
                    <a:pt x="33" y="12"/>
                    <a:pt x="37" y="10"/>
                  </a:cubicBezTo>
                  <a:cubicBezTo>
                    <a:pt x="38" y="10"/>
                    <a:pt x="40" y="9"/>
                    <a:pt x="41" y="9"/>
                  </a:cubicBezTo>
                  <a:cubicBezTo>
                    <a:pt x="41" y="9"/>
                    <a:pt x="41" y="10"/>
                    <a:pt x="41" y="10"/>
                  </a:cubicBezTo>
                  <a:cubicBezTo>
                    <a:pt x="39" y="17"/>
                    <a:pt x="32" y="24"/>
                    <a:pt x="28" y="30"/>
                  </a:cubicBezTo>
                  <a:cubicBezTo>
                    <a:pt x="26" y="33"/>
                    <a:pt x="24" y="36"/>
                    <a:pt x="22" y="39"/>
                  </a:cubicBezTo>
                  <a:cubicBezTo>
                    <a:pt x="25" y="40"/>
                    <a:pt x="25" y="40"/>
                    <a:pt x="25" y="40"/>
                  </a:cubicBezTo>
                  <a:cubicBezTo>
                    <a:pt x="22" y="47"/>
                    <a:pt x="22" y="47"/>
                    <a:pt x="22" y="47"/>
                  </a:cubicBezTo>
                  <a:cubicBezTo>
                    <a:pt x="19" y="45"/>
                    <a:pt x="19" y="45"/>
                    <a:pt x="19" y="45"/>
                  </a:cubicBezTo>
                  <a:cubicBezTo>
                    <a:pt x="19" y="45"/>
                    <a:pt x="19" y="45"/>
                    <a:pt x="19" y="46"/>
                  </a:cubicBezTo>
                  <a:cubicBezTo>
                    <a:pt x="15" y="52"/>
                    <a:pt x="11" y="57"/>
                    <a:pt x="6" y="61"/>
                  </a:cubicBezTo>
                  <a:cubicBezTo>
                    <a:pt x="4" y="64"/>
                    <a:pt x="2" y="69"/>
                    <a:pt x="1" y="75"/>
                  </a:cubicBezTo>
                  <a:cubicBezTo>
                    <a:pt x="0" y="78"/>
                    <a:pt x="1" y="82"/>
                    <a:pt x="3" y="85"/>
                  </a:cubicBezTo>
                  <a:cubicBezTo>
                    <a:pt x="6" y="88"/>
                    <a:pt x="9" y="89"/>
                    <a:pt x="12" y="90"/>
                  </a:cubicBezTo>
                  <a:cubicBezTo>
                    <a:pt x="17" y="91"/>
                    <a:pt x="23" y="90"/>
                    <a:pt x="28" y="89"/>
                  </a:cubicBezTo>
                  <a:cubicBezTo>
                    <a:pt x="38" y="86"/>
                    <a:pt x="47" y="82"/>
                    <a:pt x="56" y="78"/>
                  </a:cubicBezTo>
                  <a:cubicBezTo>
                    <a:pt x="61" y="75"/>
                    <a:pt x="65" y="73"/>
                    <a:pt x="69" y="72"/>
                  </a:cubicBezTo>
                  <a:cubicBezTo>
                    <a:pt x="70" y="72"/>
                    <a:pt x="71" y="71"/>
                    <a:pt x="70" y="75"/>
                  </a:cubicBezTo>
                  <a:cubicBezTo>
                    <a:pt x="68" y="79"/>
                    <a:pt x="66" y="83"/>
                    <a:pt x="64" y="87"/>
                  </a:cubicBezTo>
                  <a:cubicBezTo>
                    <a:pt x="63" y="90"/>
                    <a:pt x="61" y="92"/>
                    <a:pt x="63" y="97"/>
                  </a:cubicBezTo>
                  <a:cubicBezTo>
                    <a:pt x="65" y="101"/>
                    <a:pt x="70" y="101"/>
                    <a:pt x="72" y="100"/>
                  </a:cubicBezTo>
                  <a:cubicBezTo>
                    <a:pt x="88" y="92"/>
                    <a:pt x="92" y="83"/>
                    <a:pt x="92" y="82"/>
                  </a:cubicBezTo>
                  <a:cubicBezTo>
                    <a:pt x="91" y="80"/>
                    <a:pt x="82" y="89"/>
                    <a:pt x="7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 name="Freeform 80">
              <a:extLst>
                <a:ext uri="{FF2B5EF4-FFF2-40B4-BE49-F238E27FC236}">
                  <a16:creationId xmlns:a16="http://schemas.microsoft.com/office/drawing/2014/main" id="{EA0AD378-8AA5-4071-BB65-084608187346}"/>
                </a:ext>
              </a:extLst>
            </p:cNvPr>
            <p:cNvSpPr>
              <a:spLocks/>
            </p:cNvSpPr>
            <p:nvPr/>
          </p:nvSpPr>
          <p:spPr bwMode="auto">
            <a:xfrm>
              <a:off x="10336213" y="2335212"/>
              <a:ext cx="84138" cy="90488"/>
            </a:xfrm>
            <a:custGeom>
              <a:avLst/>
              <a:gdLst>
                <a:gd name="T0" fmla="*/ 16 w 45"/>
                <a:gd name="T1" fmla="*/ 46 h 48"/>
                <a:gd name="T2" fmla="*/ 22 w 45"/>
                <a:gd name="T3" fmla="*/ 41 h 48"/>
                <a:gd name="T4" fmla="*/ 30 w 45"/>
                <a:gd name="T5" fmla="*/ 21 h 48"/>
                <a:gd name="T6" fmla="*/ 44 w 45"/>
                <a:gd name="T7" fmla="*/ 0 h 48"/>
                <a:gd name="T8" fmla="*/ 27 w 45"/>
                <a:gd name="T9" fmla="*/ 19 h 48"/>
                <a:gd name="T10" fmla="*/ 17 w 45"/>
                <a:gd name="T11" fmla="*/ 41 h 48"/>
                <a:gd name="T12" fmla="*/ 3 w 45"/>
                <a:gd name="T13" fmla="*/ 34 h 48"/>
                <a:gd name="T14" fmla="*/ 0 w 45"/>
                <a:gd name="T15" fmla="*/ 40 h 48"/>
                <a:gd name="T16" fmla="*/ 15 w 45"/>
                <a:gd name="T17" fmla="*/ 48 h 48"/>
                <a:gd name="T18" fmla="*/ 16 w 45"/>
                <a:gd name="T19" fmla="*/ 4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8">
                  <a:moveTo>
                    <a:pt x="16" y="46"/>
                  </a:moveTo>
                  <a:cubicBezTo>
                    <a:pt x="17" y="44"/>
                    <a:pt x="20" y="42"/>
                    <a:pt x="22" y="41"/>
                  </a:cubicBezTo>
                  <a:cubicBezTo>
                    <a:pt x="22" y="35"/>
                    <a:pt x="27" y="27"/>
                    <a:pt x="30" y="21"/>
                  </a:cubicBezTo>
                  <a:cubicBezTo>
                    <a:pt x="39" y="9"/>
                    <a:pt x="45" y="1"/>
                    <a:pt x="44" y="0"/>
                  </a:cubicBezTo>
                  <a:cubicBezTo>
                    <a:pt x="44" y="0"/>
                    <a:pt x="37" y="7"/>
                    <a:pt x="27" y="19"/>
                  </a:cubicBezTo>
                  <a:cubicBezTo>
                    <a:pt x="23" y="25"/>
                    <a:pt x="17" y="30"/>
                    <a:pt x="17" y="41"/>
                  </a:cubicBezTo>
                  <a:cubicBezTo>
                    <a:pt x="3" y="34"/>
                    <a:pt x="3" y="34"/>
                    <a:pt x="3" y="34"/>
                  </a:cubicBezTo>
                  <a:cubicBezTo>
                    <a:pt x="0" y="40"/>
                    <a:pt x="0" y="40"/>
                    <a:pt x="0" y="40"/>
                  </a:cubicBezTo>
                  <a:cubicBezTo>
                    <a:pt x="15" y="48"/>
                    <a:pt x="15" y="48"/>
                    <a:pt x="15" y="48"/>
                  </a:cubicBezTo>
                  <a:cubicBezTo>
                    <a:pt x="15" y="47"/>
                    <a:pt x="16" y="47"/>
                    <a:pt x="16"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 name="Freeform 81">
              <a:extLst>
                <a:ext uri="{FF2B5EF4-FFF2-40B4-BE49-F238E27FC236}">
                  <a16:creationId xmlns:a16="http://schemas.microsoft.com/office/drawing/2014/main" id="{28A5F49A-1973-4655-BF02-CFFE686160C1}"/>
                </a:ext>
              </a:extLst>
            </p:cNvPr>
            <p:cNvSpPr>
              <a:spLocks/>
            </p:cNvSpPr>
            <p:nvPr/>
          </p:nvSpPr>
          <p:spPr bwMode="auto">
            <a:xfrm>
              <a:off x="10431463" y="2447924"/>
              <a:ext cx="33338" cy="23813"/>
            </a:xfrm>
            <a:custGeom>
              <a:avLst/>
              <a:gdLst>
                <a:gd name="T0" fmla="*/ 5 w 18"/>
                <a:gd name="T1" fmla="*/ 9 h 13"/>
                <a:gd name="T2" fmla="*/ 17 w 18"/>
                <a:gd name="T3" fmla="*/ 11 h 13"/>
                <a:gd name="T4" fmla="*/ 9 w 18"/>
                <a:gd name="T5" fmla="*/ 2 h 13"/>
                <a:gd name="T6" fmla="*/ 4 w 18"/>
                <a:gd name="T7" fmla="*/ 0 h 13"/>
                <a:gd name="T8" fmla="*/ 0 w 18"/>
                <a:gd name="T9" fmla="*/ 7 h 13"/>
                <a:gd name="T10" fmla="*/ 5 w 18"/>
                <a:gd name="T11" fmla="*/ 9 h 13"/>
              </a:gdLst>
              <a:ahLst/>
              <a:cxnLst>
                <a:cxn ang="0">
                  <a:pos x="T0" y="T1"/>
                </a:cxn>
                <a:cxn ang="0">
                  <a:pos x="T2" y="T3"/>
                </a:cxn>
                <a:cxn ang="0">
                  <a:pos x="T4" y="T5"/>
                </a:cxn>
                <a:cxn ang="0">
                  <a:pos x="T6" y="T7"/>
                </a:cxn>
                <a:cxn ang="0">
                  <a:pos x="T8" y="T9"/>
                </a:cxn>
                <a:cxn ang="0">
                  <a:pos x="T10" y="T11"/>
                </a:cxn>
              </a:cxnLst>
              <a:rect l="0" t="0" r="r" b="b"/>
              <a:pathLst>
                <a:path w="18" h="13">
                  <a:moveTo>
                    <a:pt x="5" y="9"/>
                  </a:moveTo>
                  <a:cubicBezTo>
                    <a:pt x="11" y="12"/>
                    <a:pt x="16" y="13"/>
                    <a:pt x="17" y="11"/>
                  </a:cubicBezTo>
                  <a:cubicBezTo>
                    <a:pt x="18" y="9"/>
                    <a:pt x="14" y="5"/>
                    <a:pt x="9" y="2"/>
                  </a:cubicBezTo>
                  <a:cubicBezTo>
                    <a:pt x="7" y="1"/>
                    <a:pt x="6" y="1"/>
                    <a:pt x="4" y="0"/>
                  </a:cubicBezTo>
                  <a:cubicBezTo>
                    <a:pt x="0" y="7"/>
                    <a:pt x="0" y="7"/>
                    <a:pt x="0" y="7"/>
                  </a:cubicBezTo>
                  <a:cubicBezTo>
                    <a:pt x="1" y="8"/>
                    <a:pt x="3" y="9"/>
                    <a:pt x="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 name="Freeform 82">
              <a:extLst>
                <a:ext uri="{FF2B5EF4-FFF2-40B4-BE49-F238E27FC236}">
                  <a16:creationId xmlns:a16="http://schemas.microsoft.com/office/drawing/2014/main" id="{2A70231B-14C3-4250-9276-46E7DC9F07B0}"/>
                </a:ext>
              </a:extLst>
            </p:cNvPr>
            <p:cNvSpPr>
              <a:spLocks noEditPoints="1"/>
            </p:cNvSpPr>
            <p:nvPr/>
          </p:nvSpPr>
          <p:spPr bwMode="auto">
            <a:xfrm>
              <a:off x="10067925" y="2378074"/>
              <a:ext cx="342900" cy="461963"/>
            </a:xfrm>
            <a:custGeom>
              <a:avLst/>
              <a:gdLst>
                <a:gd name="T0" fmla="*/ 9 w 184"/>
                <a:gd name="T1" fmla="*/ 63 h 248"/>
                <a:gd name="T2" fmla="*/ 18 w 184"/>
                <a:gd name="T3" fmla="*/ 64 h 248"/>
                <a:gd name="T4" fmla="*/ 36 w 184"/>
                <a:gd name="T5" fmla="*/ 61 h 248"/>
                <a:gd name="T6" fmla="*/ 37 w 184"/>
                <a:gd name="T7" fmla="*/ 61 h 248"/>
                <a:gd name="T8" fmla="*/ 37 w 184"/>
                <a:gd name="T9" fmla="*/ 82 h 248"/>
                <a:gd name="T10" fmla="*/ 23 w 184"/>
                <a:gd name="T11" fmla="*/ 228 h 248"/>
                <a:gd name="T12" fmla="*/ 38 w 184"/>
                <a:gd name="T13" fmla="*/ 246 h 248"/>
                <a:gd name="T14" fmla="*/ 55 w 184"/>
                <a:gd name="T15" fmla="*/ 231 h 248"/>
                <a:gd name="T16" fmla="*/ 67 w 184"/>
                <a:gd name="T17" fmla="*/ 111 h 248"/>
                <a:gd name="T18" fmla="*/ 78 w 184"/>
                <a:gd name="T19" fmla="*/ 111 h 248"/>
                <a:gd name="T20" fmla="*/ 90 w 184"/>
                <a:gd name="T21" fmla="*/ 232 h 248"/>
                <a:gd name="T22" fmla="*/ 108 w 184"/>
                <a:gd name="T23" fmla="*/ 247 h 248"/>
                <a:gd name="T24" fmla="*/ 123 w 184"/>
                <a:gd name="T25" fmla="*/ 229 h 248"/>
                <a:gd name="T26" fmla="*/ 109 w 184"/>
                <a:gd name="T27" fmla="*/ 82 h 248"/>
                <a:gd name="T28" fmla="*/ 109 w 184"/>
                <a:gd name="T29" fmla="*/ 41 h 248"/>
                <a:gd name="T30" fmla="*/ 123 w 184"/>
                <a:gd name="T31" fmla="*/ 52 h 248"/>
                <a:gd name="T32" fmla="*/ 146 w 184"/>
                <a:gd name="T33" fmla="*/ 60 h 248"/>
                <a:gd name="T34" fmla="*/ 147 w 184"/>
                <a:gd name="T35" fmla="*/ 60 h 248"/>
                <a:gd name="T36" fmla="*/ 165 w 184"/>
                <a:gd name="T37" fmla="*/ 54 h 248"/>
                <a:gd name="T38" fmla="*/ 181 w 184"/>
                <a:gd name="T39" fmla="*/ 36 h 248"/>
                <a:gd name="T40" fmla="*/ 178 w 184"/>
                <a:gd name="T41" fmla="*/ 22 h 248"/>
                <a:gd name="T42" fmla="*/ 163 w 184"/>
                <a:gd name="T43" fmla="*/ 25 h 248"/>
                <a:gd name="T44" fmla="*/ 154 w 184"/>
                <a:gd name="T45" fmla="*/ 36 h 248"/>
                <a:gd name="T46" fmla="*/ 146 w 184"/>
                <a:gd name="T47" fmla="*/ 38 h 248"/>
                <a:gd name="T48" fmla="*/ 134 w 184"/>
                <a:gd name="T49" fmla="*/ 34 h 248"/>
                <a:gd name="T50" fmla="*/ 115 w 184"/>
                <a:gd name="T51" fmla="*/ 16 h 248"/>
                <a:gd name="T52" fmla="*/ 109 w 184"/>
                <a:gd name="T53" fmla="*/ 8 h 248"/>
                <a:gd name="T54" fmla="*/ 108 w 184"/>
                <a:gd name="T55" fmla="*/ 7 h 248"/>
                <a:gd name="T56" fmla="*/ 98 w 184"/>
                <a:gd name="T57" fmla="*/ 0 h 248"/>
                <a:gd name="T58" fmla="*/ 47 w 184"/>
                <a:gd name="T59" fmla="*/ 0 h 248"/>
                <a:gd name="T60" fmla="*/ 44 w 184"/>
                <a:gd name="T61" fmla="*/ 1 h 248"/>
                <a:gd name="T62" fmla="*/ 43 w 184"/>
                <a:gd name="T63" fmla="*/ 1 h 248"/>
                <a:gd name="T64" fmla="*/ 31 w 184"/>
                <a:gd name="T65" fmla="*/ 9 h 248"/>
                <a:gd name="T66" fmla="*/ 12 w 184"/>
                <a:gd name="T67" fmla="*/ 26 h 248"/>
                <a:gd name="T68" fmla="*/ 4 w 184"/>
                <a:gd name="T69" fmla="*/ 37 h 248"/>
                <a:gd name="T70" fmla="*/ 0 w 184"/>
                <a:gd name="T71" fmla="*/ 49 h 248"/>
                <a:gd name="T72" fmla="*/ 2 w 184"/>
                <a:gd name="T73" fmla="*/ 56 h 248"/>
                <a:gd name="T74" fmla="*/ 9 w 184"/>
                <a:gd name="T75" fmla="*/ 63 h 248"/>
                <a:gd name="T76" fmla="*/ 37 w 184"/>
                <a:gd name="T77" fmla="*/ 31 h 248"/>
                <a:gd name="T78" fmla="*/ 37 w 184"/>
                <a:gd name="T79" fmla="*/ 38 h 248"/>
                <a:gd name="T80" fmla="*/ 30 w 184"/>
                <a:gd name="T81" fmla="*/ 41 h 248"/>
                <a:gd name="T82" fmla="*/ 27 w 184"/>
                <a:gd name="T83" fmla="*/ 42 h 248"/>
                <a:gd name="T84" fmla="*/ 37 w 184"/>
                <a:gd name="T85" fmla="*/ 31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84" h="248">
                  <a:moveTo>
                    <a:pt x="9" y="63"/>
                  </a:moveTo>
                  <a:cubicBezTo>
                    <a:pt x="12" y="64"/>
                    <a:pt x="15" y="64"/>
                    <a:pt x="18" y="64"/>
                  </a:cubicBezTo>
                  <a:cubicBezTo>
                    <a:pt x="23" y="64"/>
                    <a:pt x="29" y="63"/>
                    <a:pt x="36" y="61"/>
                  </a:cubicBezTo>
                  <a:cubicBezTo>
                    <a:pt x="36" y="61"/>
                    <a:pt x="37" y="61"/>
                    <a:pt x="37" y="61"/>
                  </a:cubicBezTo>
                  <a:cubicBezTo>
                    <a:pt x="37" y="82"/>
                    <a:pt x="37" y="82"/>
                    <a:pt x="37" y="82"/>
                  </a:cubicBezTo>
                  <a:cubicBezTo>
                    <a:pt x="23" y="228"/>
                    <a:pt x="23" y="228"/>
                    <a:pt x="23" y="228"/>
                  </a:cubicBezTo>
                  <a:cubicBezTo>
                    <a:pt x="22" y="237"/>
                    <a:pt x="29" y="245"/>
                    <a:pt x="38" y="246"/>
                  </a:cubicBezTo>
                  <a:cubicBezTo>
                    <a:pt x="47" y="247"/>
                    <a:pt x="55" y="240"/>
                    <a:pt x="55" y="231"/>
                  </a:cubicBezTo>
                  <a:cubicBezTo>
                    <a:pt x="67" y="111"/>
                    <a:pt x="67" y="111"/>
                    <a:pt x="67" y="111"/>
                  </a:cubicBezTo>
                  <a:cubicBezTo>
                    <a:pt x="78" y="111"/>
                    <a:pt x="78" y="111"/>
                    <a:pt x="78" y="111"/>
                  </a:cubicBezTo>
                  <a:cubicBezTo>
                    <a:pt x="90" y="232"/>
                    <a:pt x="90" y="232"/>
                    <a:pt x="90" y="232"/>
                  </a:cubicBezTo>
                  <a:cubicBezTo>
                    <a:pt x="91" y="241"/>
                    <a:pt x="99" y="248"/>
                    <a:pt x="108" y="247"/>
                  </a:cubicBezTo>
                  <a:cubicBezTo>
                    <a:pt x="117" y="246"/>
                    <a:pt x="124" y="238"/>
                    <a:pt x="123" y="229"/>
                  </a:cubicBezTo>
                  <a:cubicBezTo>
                    <a:pt x="109" y="82"/>
                    <a:pt x="109" y="82"/>
                    <a:pt x="109" y="82"/>
                  </a:cubicBezTo>
                  <a:cubicBezTo>
                    <a:pt x="109" y="41"/>
                    <a:pt x="109" y="41"/>
                    <a:pt x="109" y="41"/>
                  </a:cubicBezTo>
                  <a:cubicBezTo>
                    <a:pt x="113" y="45"/>
                    <a:pt x="117" y="49"/>
                    <a:pt x="123" y="52"/>
                  </a:cubicBezTo>
                  <a:cubicBezTo>
                    <a:pt x="129" y="56"/>
                    <a:pt x="137" y="60"/>
                    <a:pt x="146" y="60"/>
                  </a:cubicBezTo>
                  <a:cubicBezTo>
                    <a:pt x="146" y="60"/>
                    <a:pt x="146" y="60"/>
                    <a:pt x="147" y="60"/>
                  </a:cubicBezTo>
                  <a:cubicBezTo>
                    <a:pt x="153" y="60"/>
                    <a:pt x="159" y="58"/>
                    <a:pt x="165" y="54"/>
                  </a:cubicBezTo>
                  <a:cubicBezTo>
                    <a:pt x="171" y="50"/>
                    <a:pt x="177" y="44"/>
                    <a:pt x="181" y="36"/>
                  </a:cubicBezTo>
                  <a:cubicBezTo>
                    <a:pt x="184" y="32"/>
                    <a:pt x="183" y="25"/>
                    <a:pt x="178" y="22"/>
                  </a:cubicBezTo>
                  <a:cubicBezTo>
                    <a:pt x="173" y="19"/>
                    <a:pt x="166" y="20"/>
                    <a:pt x="163" y="25"/>
                  </a:cubicBezTo>
                  <a:cubicBezTo>
                    <a:pt x="160" y="31"/>
                    <a:pt x="157" y="34"/>
                    <a:pt x="154" y="36"/>
                  </a:cubicBezTo>
                  <a:cubicBezTo>
                    <a:pt x="151" y="38"/>
                    <a:pt x="149" y="38"/>
                    <a:pt x="146" y="38"/>
                  </a:cubicBezTo>
                  <a:cubicBezTo>
                    <a:pt x="143" y="38"/>
                    <a:pt x="139" y="37"/>
                    <a:pt x="134" y="34"/>
                  </a:cubicBezTo>
                  <a:cubicBezTo>
                    <a:pt x="127" y="30"/>
                    <a:pt x="120" y="22"/>
                    <a:pt x="115" y="16"/>
                  </a:cubicBezTo>
                  <a:cubicBezTo>
                    <a:pt x="112" y="13"/>
                    <a:pt x="110" y="10"/>
                    <a:pt x="109" y="8"/>
                  </a:cubicBezTo>
                  <a:cubicBezTo>
                    <a:pt x="108" y="8"/>
                    <a:pt x="108" y="7"/>
                    <a:pt x="108" y="7"/>
                  </a:cubicBezTo>
                  <a:cubicBezTo>
                    <a:pt x="106" y="3"/>
                    <a:pt x="103" y="0"/>
                    <a:pt x="98" y="0"/>
                  </a:cubicBezTo>
                  <a:cubicBezTo>
                    <a:pt x="47" y="0"/>
                    <a:pt x="47" y="0"/>
                    <a:pt x="47" y="0"/>
                  </a:cubicBezTo>
                  <a:cubicBezTo>
                    <a:pt x="46" y="0"/>
                    <a:pt x="45" y="0"/>
                    <a:pt x="44" y="1"/>
                  </a:cubicBezTo>
                  <a:cubicBezTo>
                    <a:pt x="44" y="1"/>
                    <a:pt x="43" y="1"/>
                    <a:pt x="43" y="1"/>
                  </a:cubicBezTo>
                  <a:cubicBezTo>
                    <a:pt x="38" y="3"/>
                    <a:pt x="35" y="5"/>
                    <a:pt x="31" y="9"/>
                  </a:cubicBezTo>
                  <a:cubicBezTo>
                    <a:pt x="24" y="13"/>
                    <a:pt x="17" y="20"/>
                    <a:pt x="12" y="26"/>
                  </a:cubicBezTo>
                  <a:cubicBezTo>
                    <a:pt x="9" y="30"/>
                    <a:pt x="6" y="33"/>
                    <a:pt x="4" y="37"/>
                  </a:cubicBezTo>
                  <a:cubicBezTo>
                    <a:pt x="2" y="40"/>
                    <a:pt x="1" y="44"/>
                    <a:pt x="0" y="49"/>
                  </a:cubicBezTo>
                  <a:cubicBezTo>
                    <a:pt x="0" y="51"/>
                    <a:pt x="1" y="53"/>
                    <a:pt x="2" y="56"/>
                  </a:cubicBezTo>
                  <a:cubicBezTo>
                    <a:pt x="3" y="59"/>
                    <a:pt x="6" y="62"/>
                    <a:pt x="9" y="63"/>
                  </a:cubicBezTo>
                  <a:close/>
                  <a:moveTo>
                    <a:pt x="37" y="31"/>
                  </a:moveTo>
                  <a:cubicBezTo>
                    <a:pt x="37" y="38"/>
                    <a:pt x="37" y="38"/>
                    <a:pt x="37" y="38"/>
                  </a:cubicBezTo>
                  <a:cubicBezTo>
                    <a:pt x="34" y="39"/>
                    <a:pt x="32" y="40"/>
                    <a:pt x="30" y="41"/>
                  </a:cubicBezTo>
                  <a:cubicBezTo>
                    <a:pt x="29" y="41"/>
                    <a:pt x="28" y="41"/>
                    <a:pt x="27" y="42"/>
                  </a:cubicBezTo>
                  <a:cubicBezTo>
                    <a:pt x="30" y="38"/>
                    <a:pt x="33" y="34"/>
                    <a:pt x="37"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 name="Oval 83">
              <a:extLst>
                <a:ext uri="{FF2B5EF4-FFF2-40B4-BE49-F238E27FC236}">
                  <a16:creationId xmlns:a16="http://schemas.microsoft.com/office/drawing/2014/main" id="{269336AB-F825-4A2B-8FD2-44E0FA142DE9}"/>
                </a:ext>
              </a:extLst>
            </p:cNvPr>
            <p:cNvSpPr>
              <a:spLocks noChangeArrowheads="1"/>
            </p:cNvSpPr>
            <p:nvPr/>
          </p:nvSpPr>
          <p:spPr bwMode="auto">
            <a:xfrm>
              <a:off x="10172700" y="2257424"/>
              <a:ext cx="111125" cy="1111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1186475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16" name="组合 15">
            <a:extLst>
              <a:ext uri="{FF2B5EF4-FFF2-40B4-BE49-F238E27FC236}">
                <a16:creationId xmlns:a16="http://schemas.microsoft.com/office/drawing/2014/main" id="{3534D13A-5F39-4A01-BC25-61B99F945E96}"/>
              </a:ext>
            </a:extLst>
          </p:cNvPr>
          <p:cNvGrpSpPr/>
          <p:nvPr/>
        </p:nvGrpSpPr>
        <p:grpSpPr>
          <a:xfrm>
            <a:off x="1790699" y="2545213"/>
            <a:ext cx="1415733" cy="263694"/>
            <a:chOff x="4233930" y="2532671"/>
            <a:chExt cx="3087275" cy="575035"/>
          </a:xfrm>
        </p:grpSpPr>
        <p:sp>
          <p:nvSpPr>
            <p:cNvPr id="7" name="矩形 6">
              <a:extLst>
                <a:ext uri="{FF2B5EF4-FFF2-40B4-BE49-F238E27FC236}">
                  <a16:creationId xmlns:a16="http://schemas.microsoft.com/office/drawing/2014/main" id="{6D3DC234-5997-4553-A73D-1777A71C7157}"/>
                </a:ext>
              </a:extLst>
            </p:cNvPr>
            <p:cNvSpPr/>
            <p:nvPr/>
          </p:nvSpPr>
          <p:spPr>
            <a:xfrm>
              <a:off x="423393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矩形 7">
              <a:extLst>
                <a:ext uri="{FF2B5EF4-FFF2-40B4-BE49-F238E27FC236}">
                  <a16:creationId xmlns:a16="http://schemas.microsoft.com/office/drawing/2014/main" id="{5DEDD395-0D77-4FAA-85F8-0837C4AED615}"/>
                </a:ext>
              </a:extLst>
            </p:cNvPr>
            <p:cNvSpPr/>
            <p:nvPr/>
          </p:nvSpPr>
          <p:spPr>
            <a:xfrm>
              <a:off x="5072915"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 name="矩形 8">
              <a:extLst>
                <a:ext uri="{FF2B5EF4-FFF2-40B4-BE49-F238E27FC236}">
                  <a16:creationId xmlns:a16="http://schemas.microsoft.com/office/drawing/2014/main" id="{0F583942-9E34-4A50-8793-1C76378434EB}"/>
                </a:ext>
              </a:extLst>
            </p:cNvPr>
            <p:cNvSpPr/>
            <p:nvPr/>
          </p:nvSpPr>
          <p:spPr>
            <a:xfrm>
              <a:off x="591190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 name="矩形 9">
              <a:extLst>
                <a:ext uri="{FF2B5EF4-FFF2-40B4-BE49-F238E27FC236}">
                  <a16:creationId xmlns:a16="http://schemas.microsoft.com/office/drawing/2014/main" id="{4A96C595-06FF-447D-9F50-D17347D924CC}"/>
                </a:ext>
              </a:extLst>
            </p:cNvPr>
            <p:cNvSpPr/>
            <p:nvPr/>
          </p:nvSpPr>
          <p:spPr>
            <a:xfrm>
              <a:off x="674617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3" name="组合 2">
            <a:extLst>
              <a:ext uri="{FF2B5EF4-FFF2-40B4-BE49-F238E27FC236}">
                <a16:creationId xmlns:a16="http://schemas.microsoft.com/office/drawing/2014/main" id="{828EF5BD-3A56-4EFB-B28E-40C1F78CB5B3}"/>
              </a:ext>
            </a:extLst>
          </p:cNvPr>
          <p:cNvGrpSpPr/>
          <p:nvPr/>
        </p:nvGrpSpPr>
        <p:grpSpPr>
          <a:xfrm>
            <a:off x="3602412" y="4004406"/>
            <a:ext cx="6814542" cy="853450"/>
            <a:chOff x="2688729" y="3602961"/>
            <a:chExt cx="6814542" cy="853450"/>
          </a:xfrm>
        </p:grpSpPr>
        <p:sp>
          <p:nvSpPr>
            <p:cNvPr id="12" name="矩形 11">
              <a:extLst>
                <a:ext uri="{FF2B5EF4-FFF2-40B4-BE49-F238E27FC236}">
                  <a16:creationId xmlns:a16="http://schemas.microsoft.com/office/drawing/2014/main" id="{656ED26C-4C53-46A1-9AD0-CCDEE6CB18C7}"/>
                </a:ext>
              </a:extLst>
            </p:cNvPr>
            <p:cNvSpPr/>
            <p:nvPr/>
          </p:nvSpPr>
          <p:spPr>
            <a:xfrm>
              <a:off x="2688729" y="4338679"/>
              <a:ext cx="4111217" cy="11773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3" name="矩形 12">
              <a:extLst>
                <a:ext uri="{FF2B5EF4-FFF2-40B4-BE49-F238E27FC236}">
                  <a16:creationId xmlns:a16="http://schemas.microsoft.com/office/drawing/2014/main" id="{352F5F9F-B495-467C-A2D9-0BFC52C0612C}"/>
                </a:ext>
              </a:extLst>
            </p:cNvPr>
            <p:cNvSpPr/>
            <p:nvPr/>
          </p:nvSpPr>
          <p:spPr>
            <a:xfrm>
              <a:off x="2688729" y="4097677"/>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5" name="矩形 14">
              <a:extLst>
                <a:ext uri="{FF2B5EF4-FFF2-40B4-BE49-F238E27FC236}">
                  <a16:creationId xmlns:a16="http://schemas.microsoft.com/office/drawing/2014/main" id="{37D65C30-89FD-463F-8765-2165364033A8}"/>
                </a:ext>
              </a:extLst>
            </p:cNvPr>
            <p:cNvSpPr/>
            <p:nvPr/>
          </p:nvSpPr>
          <p:spPr>
            <a:xfrm>
              <a:off x="2688729" y="3851590"/>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 name="矩形 16">
              <a:extLst>
                <a:ext uri="{FF2B5EF4-FFF2-40B4-BE49-F238E27FC236}">
                  <a16:creationId xmlns:a16="http://schemas.microsoft.com/office/drawing/2014/main" id="{4681CA20-B4E4-45B1-BF1D-B8B150455F85}"/>
                </a:ext>
              </a:extLst>
            </p:cNvPr>
            <p:cNvSpPr/>
            <p:nvPr/>
          </p:nvSpPr>
          <p:spPr>
            <a:xfrm>
              <a:off x="2688729" y="3602961"/>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2" name="组合 1">
            <a:extLst>
              <a:ext uri="{FF2B5EF4-FFF2-40B4-BE49-F238E27FC236}">
                <a16:creationId xmlns:a16="http://schemas.microsoft.com/office/drawing/2014/main" id="{78264881-34A5-4727-9052-E7D917BB7A8C}"/>
              </a:ext>
            </a:extLst>
          </p:cNvPr>
          <p:cNvGrpSpPr/>
          <p:nvPr/>
        </p:nvGrpSpPr>
        <p:grpSpPr>
          <a:xfrm>
            <a:off x="3602412" y="2614267"/>
            <a:ext cx="6814542" cy="867978"/>
            <a:chOff x="2688729" y="2610669"/>
            <a:chExt cx="6814542" cy="867978"/>
          </a:xfrm>
        </p:grpSpPr>
        <p:sp>
          <p:nvSpPr>
            <p:cNvPr id="18" name="矩形 17">
              <a:extLst>
                <a:ext uri="{FF2B5EF4-FFF2-40B4-BE49-F238E27FC236}">
                  <a16:creationId xmlns:a16="http://schemas.microsoft.com/office/drawing/2014/main" id="{C05CEC12-6E94-4FFC-A7DB-58531B62F66D}"/>
                </a:ext>
              </a:extLst>
            </p:cNvPr>
            <p:cNvSpPr/>
            <p:nvPr/>
          </p:nvSpPr>
          <p:spPr>
            <a:xfrm>
              <a:off x="2688729" y="3353061"/>
              <a:ext cx="4111217"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9" name="矩形 18">
              <a:extLst>
                <a:ext uri="{FF2B5EF4-FFF2-40B4-BE49-F238E27FC236}">
                  <a16:creationId xmlns:a16="http://schemas.microsoft.com/office/drawing/2014/main" id="{84665734-C823-4E0A-83EB-DCA6F814E1FF}"/>
                </a:ext>
              </a:extLst>
            </p:cNvPr>
            <p:cNvSpPr/>
            <p:nvPr/>
          </p:nvSpPr>
          <p:spPr>
            <a:xfrm>
              <a:off x="2688729" y="3102525"/>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 name="矩形 19">
              <a:extLst>
                <a:ext uri="{FF2B5EF4-FFF2-40B4-BE49-F238E27FC236}">
                  <a16:creationId xmlns:a16="http://schemas.microsoft.com/office/drawing/2014/main" id="{A19E5049-CBBE-4FC2-AB48-1FFC00F931AC}"/>
                </a:ext>
              </a:extLst>
            </p:cNvPr>
            <p:cNvSpPr/>
            <p:nvPr/>
          </p:nvSpPr>
          <p:spPr>
            <a:xfrm>
              <a:off x="2688729" y="2861523"/>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 name="矩形 20">
              <a:extLst>
                <a:ext uri="{FF2B5EF4-FFF2-40B4-BE49-F238E27FC236}">
                  <a16:creationId xmlns:a16="http://schemas.microsoft.com/office/drawing/2014/main" id="{FF2DD21F-4B97-4F23-BD30-04536885AE0B}"/>
                </a:ext>
              </a:extLst>
            </p:cNvPr>
            <p:cNvSpPr/>
            <p:nvPr/>
          </p:nvSpPr>
          <p:spPr>
            <a:xfrm>
              <a:off x="2688729" y="2610669"/>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22" name="组合 21">
            <a:extLst>
              <a:ext uri="{FF2B5EF4-FFF2-40B4-BE49-F238E27FC236}">
                <a16:creationId xmlns:a16="http://schemas.microsoft.com/office/drawing/2014/main" id="{6BA90511-2432-4BD3-9ADA-F35CEF3041DB}"/>
              </a:ext>
            </a:extLst>
          </p:cNvPr>
          <p:cNvGrpSpPr/>
          <p:nvPr/>
        </p:nvGrpSpPr>
        <p:grpSpPr>
          <a:xfrm>
            <a:off x="1790699" y="3935352"/>
            <a:ext cx="1415733" cy="263694"/>
            <a:chOff x="4233930" y="2532671"/>
            <a:chExt cx="3087275" cy="575035"/>
          </a:xfrm>
        </p:grpSpPr>
        <p:sp>
          <p:nvSpPr>
            <p:cNvPr id="23" name="矩形 22">
              <a:extLst>
                <a:ext uri="{FF2B5EF4-FFF2-40B4-BE49-F238E27FC236}">
                  <a16:creationId xmlns:a16="http://schemas.microsoft.com/office/drawing/2014/main" id="{8BA23B80-0747-435C-9848-506991C8418B}"/>
                </a:ext>
              </a:extLst>
            </p:cNvPr>
            <p:cNvSpPr/>
            <p:nvPr/>
          </p:nvSpPr>
          <p:spPr>
            <a:xfrm>
              <a:off x="423393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4" name="矩形 23">
              <a:extLst>
                <a:ext uri="{FF2B5EF4-FFF2-40B4-BE49-F238E27FC236}">
                  <a16:creationId xmlns:a16="http://schemas.microsoft.com/office/drawing/2014/main" id="{E64EA188-F50D-4971-8314-6BB9BCA34CA0}"/>
                </a:ext>
              </a:extLst>
            </p:cNvPr>
            <p:cNvSpPr/>
            <p:nvPr/>
          </p:nvSpPr>
          <p:spPr>
            <a:xfrm>
              <a:off x="5072915"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5" name="矩形 24">
              <a:extLst>
                <a:ext uri="{FF2B5EF4-FFF2-40B4-BE49-F238E27FC236}">
                  <a16:creationId xmlns:a16="http://schemas.microsoft.com/office/drawing/2014/main" id="{25E07D9F-705D-4FF8-AACD-60B5BCF81352}"/>
                </a:ext>
              </a:extLst>
            </p:cNvPr>
            <p:cNvSpPr/>
            <p:nvPr/>
          </p:nvSpPr>
          <p:spPr>
            <a:xfrm>
              <a:off x="591190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6" name="矩形 25">
              <a:extLst>
                <a:ext uri="{FF2B5EF4-FFF2-40B4-BE49-F238E27FC236}">
                  <a16:creationId xmlns:a16="http://schemas.microsoft.com/office/drawing/2014/main" id="{5F6367E8-8389-4680-AFC5-447ABADF0045}"/>
                </a:ext>
              </a:extLst>
            </p:cNvPr>
            <p:cNvSpPr/>
            <p:nvPr/>
          </p:nvSpPr>
          <p:spPr>
            <a:xfrm>
              <a:off x="674617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27" name="组合 26">
            <a:extLst>
              <a:ext uri="{FF2B5EF4-FFF2-40B4-BE49-F238E27FC236}">
                <a16:creationId xmlns:a16="http://schemas.microsoft.com/office/drawing/2014/main" id="{F45AFFFC-D17D-4173-A94C-06401B0ED4E0}"/>
              </a:ext>
            </a:extLst>
          </p:cNvPr>
          <p:cNvGrpSpPr/>
          <p:nvPr/>
        </p:nvGrpSpPr>
        <p:grpSpPr>
          <a:xfrm>
            <a:off x="5013847" y="1481015"/>
            <a:ext cx="2183355" cy="406671"/>
            <a:chOff x="4233930" y="2532671"/>
            <a:chExt cx="3087275" cy="575035"/>
          </a:xfrm>
        </p:grpSpPr>
        <p:sp>
          <p:nvSpPr>
            <p:cNvPr id="28" name="矩形 27">
              <a:extLst>
                <a:ext uri="{FF2B5EF4-FFF2-40B4-BE49-F238E27FC236}">
                  <a16:creationId xmlns:a16="http://schemas.microsoft.com/office/drawing/2014/main" id="{306748AB-599B-40D0-A71C-C35C6F7C0016}"/>
                </a:ext>
              </a:extLst>
            </p:cNvPr>
            <p:cNvSpPr/>
            <p:nvPr/>
          </p:nvSpPr>
          <p:spPr>
            <a:xfrm>
              <a:off x="423393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9" name="矩形 28">
              <a:extLst>
                <a:ext uri="{FF2B5EF4-FFF2-40B4-BE49-F238E27FC236}">
                  <a16:creationId xmlns:a16="http://schemas.microsoft.com/office/drawing/2014/main" id="{75FB1C3C-13DB-42E8-99D7-24B4F10DF084}"/>
                </a:ext>
              </a:extLst>
            </p:cNvPr>
            <p:cNvSpPr/>
            <p:nvPr/>
          </p:nvSpPr>
          <p:spPr>
            <a:xfrm>
              <a:off x="5072915"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0" name="矩形 29">
              <a:extLst>
                <a:ext uri="{FF2B5EF4-FFF2-40B4-BE49-F238E27FC236}">
                  <a16:creationId xmlns:a16="http://schemas.microsoft.com/office/drawing/2014/main" id="{76D8CF6B-CEF7-45B2-9C3F-946EFE9759A4}"/>
                </a:ext>
              </a:extLst>
            </p:cNvPr>
            <p:cNvSpPr/>
            <p:nvPr/>
          </p:nvSpPr>
          <p:spPr>
            <a:xfrm>
              <a:off x="591190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1" name="矩形 30">
              <a:extLst>
                <a:ext uri="{FF2B5EF4-FFF2-40B4-BE49-F238E27FC236}">
                  <a16:creationId xmlns:a16="http://schemas.microsoft.com/office/drawing/2014/main" id="{4F3529CF-B03E-432F-BDC0-104FD3CC69E0}"/>
                </a:ext>
              </a:extLst>
            </p:cNvPr>
            <p:cNvSpPr/>
            <p:nvPr/>
          </p:nvSpPr>
          <p:spPr>
            <a:xfrm>
              <a:off x="674617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Tree>
    <p:extLst>
      <p:ext uri="{BB962C8B-B14F-4D97-AF65-F5344CB8AC3E}">
        <p14:creationId xmlns:p14="http://schemas.microsoft.com/office/powerpoint/2010/main" val="3242312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16" name="组合 15">
            <a:extLst>
              <a:ext uri="{FF2B5EF4-FFF2-40B4-BE49-F238E27FC236}">
                <a16:creationId xmlns:a16="http://schemas.microsoft.com/office/drawing/2014/main" id="{3534D13A-5F39-4A01-BC25-61B99F945E96}"/>
              </a:ext>
            </a:extLst>
          </p:cNvPr>
          <p:cNvGrpSpPr/>
          <p:nvPr/>
        </p:nvGrpSpPr>
        <p:grpSpPr>
          <a:xfrm>
            <a:off x="2688729" y="1978908"/>
            <a:ext cx="2098854" cy="390932"/>
            <a:chOff x="4233930" y="2532671"/>
            <a:chExt cx="3087275" cy="575035"/>
          </a:xfrm>
        </p:grpSpPr>
        <p:sp>
          <p:nvSpPr>
            <p:cNvPr id="7" name="矩形 6">
              <a:extLst>
                <a:ext uri="{FF2B5EF4-FFF2-40B4-BE49-F238E27FC236}">
                  <a16:creationId xmlns:a16="http://schemas.microsoft.com/office/drawing/2014/main" id="{6D3DC234-5997-4553-A73D-1777A71C7157}"/>
                </a:ext>
              </a:extLst>
            </p:cNvPr>
            <p:cNvSpPr/>
            <p:nvPr/>
          </p:nvSpPr>
          <p:spPr>
            <a:xfrm>
              <a:off x="423393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矩形 7">
              <a:extLst>
                <a:ext uri="{FF2B5EF4-FFF2-40B4-BE49-F238E27FC236}">
                  <a16:creationId xmlns:a16="http://schemas.microsoft.com/office/drawing/2014/main" id="{5DEDD395-0D77-4FAA-85F8-0837C4AED615}"/>
                </a:ext>
              </a:extLst>
            </p:cNvPr>
            <p:cNvSpPr/>
            <p:nvPr/>
          </p:nvSpPr>
          <p:spPr>
            <a:xfrm>
              <a:off x="5072915"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9" name="矩形 8">
              <a:extLst>
                <a:ext uri="{FF2B5EF4-FFF2-40B4-BE49-F238E27FC236}">
                  <a16:creationId xmlns:a16="http://schemas.microsoft.com/office/drawing/2014/main" id="{0F583942-9E34-4A50-8793-1C76378434EB}"/>
                </a:ext>
              </a:extLst>
            </p:cNvPr>
            <p:cNvSpPr/>
            <p:nvPr/>
          </p:nvSpPr>
          <p:spPr>
            <a:xfrm>
              <a:off x="591190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0" name="矩形 9">
              <a:extLst>
                <a:ext uri="{FF2B5EF4-FFF2-40B4-BE49-F238E27FC236}">
                  <a16:creationId xmlns:a16="http://schemas.microsoft.com/office/drawing/2014/main" id="{4A96C595-06FF-447D-9F50-D17347D924CC}"/>
                </a:ext>
              </a:extLst>
            </p:cNvPr>
            <p:cNvSpPr/>
            <p:nvPr/>
          </p:nvSpPr>
          <p:spPr>
            <a:xfrm>
              <a:off x="6746170" y="2532671"/>
              <a:ext cx="575035" cy="57503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12" name="矩形 11">
            <a:extLst>
              <a:ext uri="{FF2B5EF4-FFF2-40B4-BE49-F238E27FC236}">
                <a16:creationId xmlns:a16="http://schemas.microsoft.com/office/drawing/2014/main" id="{656ED26C-4C53-46A1-9AD0-CCDEE6CB18C7}"/>
              </a:ext>
            </a:extLst>
          </p:cNvPr>
          <p:cNvSpPr/>
          <p:nvPr/>
        </p:nvSpPr>
        <p:spPr>
          <a:xfrm>
            <a:off x="2688729" y="4338679"/>
            <a:ext cx="4111217" cy="11773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3" name="矩形 12">
            <a:extLst>
              <a:ext uri="{FF2B5EF4-FFF2-40B4-BE49-F238E27FC236}">
                <a16:creationId xmlns:a16="http://schemas.microsoft.com/office/drawing/2014/main" id="{352F5F9F-B495-467C-A2D9-0BFC52C0612C}"/>
              </a:ext>
            </a:extLst>
          </p:cNvPr>
          <p:cNvSpPr/>
          <p:nvPr/>
        </p:nvSpPr>
        <p:spPr>
          <a:xfrm>
            <a:off x="2688729" y="4097677"/>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5" name="矩形 14">
            <a:extLst>
              <a:ext uri="{FF2B5EF4-FFF2-40B4-BE49-F238E27FC236}">
                <a16:creationId xmlns:a16="http://schemas.microsoft.com/office/drawing/2014/main" id="{37D65C30-89FD-463F-8765-2165364033A8}"/>
              </a:ext>
            </a:extLst>
          </p:cNvPr>
          <p:cNvSpPr/>
          <p:nvPr/>
        </p:nvSpPr>
        <p:spPr>
          <a:xfrm>
            <a:off x="2688729" y="3851590"/>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 name="矩形 16">
            <a:extLst>
              <a:ext uri="{FF2B5EF4-FFF2-40B4-BE49-F238E27FC236}">
                <a16:creationId xmlns:a16="http://schemas.microsoft.com/office/drawing/2014/main" id="{4681CA20-B4E4-45B1-BF1D-B8B150455F85}"/>
              </a:ext>
            </a:extLst>
          </p:cNvPr>
          <p:cNvSpPr/>
          <p:nvPr/>
        </p:nvSpPr>
        <p:spPr>
          <a:xfrm>
            <a:off x="2688729" y="3602961"/>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8" name="矩形 17">
            <a:extLst>
              <a:ext uri="{FF2B5EF4-FFF2-40B4-BE49-F238E27FC236}">
                <a16:creationId xmlns:a16="http://schemas.microsoft.com/office/drawing/2014/main" id="{C05CEC12-6E94-4FFC-A7DB-58531B62F66D}"/>
              </a:ext>
            </a:extLst>
          </p:cNvPr>
          <p:cNvSpPr/>
          <p:nvPr/>
        </p:nvSpPr>
        <p:spPr>
          <a:xfrm>
            <a:off x="2688729" y="3353061"/>
            <a:ext cx="4111217"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9" name="矩形 18">
            <a:extLst>
              <a:ext uri="{FF2B5EF4-FFF2-40B4-BE49-F238E27FC236}">
                <a16:creationId xmlns:a16="http://schemas.microsoft.com/office/drawing/2014/main" id="{84665734-C823-4E0A-83EB-DCA6F814E1FF}"/>
              </a:ext>
            </a:extLst>
          </p:cNvPr>
          <p:cNvSpPr/>
          <p:nvPr/>
        </p:nvSpPr>
        <p:spPr>
          <a:xfrm>
            <a:off x="2688729" y="3102525"/>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0" name="矩形 19">
            <a:extLst>
              <a:ext uri="{FF2B5EF4-FFF2-40B4-BE49-F238E27FC236}">
                <a16:creationId xmlns:a16="http://schemas.microsoft.com/office/drawing/2014/main" id="{A19E5049-CBBE-4FC2-AB48-1FFC00F931AC}"/>
              </a:ext>
            </a:extLst>
          </p:cNvPr>
          <p:cNvSpPr/>
          <p:nvPr/>
        </p:nvSpPr>
        <p:spPr>
          <a:xfrm>
            <a:off x="2688729" y="2861523"/>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1" name="矩形 20">
            <a:extLst>
              <a:ext uri="{FF2B5EF4-FFF2-40B4-BE49-F238E27FC236}">
                <a16:creationId xmlns:a16="http://schemas.microsoft.com/office/drawing/2014/main" id="{FF2DD21F-4B97-4F23-BD30-04536885AE0B}"/>
              </a:ext>
            </a:extLst>
          </p:cNvPr>
          <p:cNvSpPr/>
          <p:nvPr/>
        </p:nvSpPr>
        <p:spPr>
          <a:xfrm>
            <a:off x="2688729" y="2610669"/>
            <a:ext cx="6814542" cy="1255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091458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AutoShape 4" descr="swot分析模型">
            <a:hlinkClick r:id="rId2" tooltip="swot分析模型"/>
            <a:extLst>
              <a:ext uri="{FF2B5EF4-FFF2-40B4-BE49-F238E27FC236}">
                <a16:creationId xmlns:a16="http://schemas.microsoft.com/office/drawing/2014/main" id="{3AC03F0B-4DA5-4C16-A826-18C62EED50E4}"/>
              </a:ext>
            </a:extLst>
          </p:cNvPr>
          <p:cNvSpPr>
            <a:spLocks noChangeAspect="1" noChangeArrowheads="1"/>
          </p:cNvSpPr>
          <p:nvPr/>
        </p:nvSpPr>
        <p:spPr bwMode="auto">
          <a:xfrm>
            <a:off x="365125" y="-396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2" name="矩形 1">
            <a:extLst>
              <a:ext uri="{FF2B5EF4-FFF2-40B4-BE49-F238E27FC236}">
                <a16:creationId xmlns:a16="http://schemas.microsoft.com/office/drawing/2014/main" id="{E454B8F2-179F-46E7-9658-436EBE5BF5A9}"/>
              </a:ext>
            </a:extLst>
          </p:cNvPr>
          <p:cNvSpPr/>
          <p:nvPr/>
        </p:nvSpPr>
        <p:spPr>
          <a:xfrm>
            <a:off x="828257" y="619833"/>
            <a:ext cx="10535486" cy="5618333"/>
          </a:xfrm>
          <a:prstGeom prst="rect">
            <a:avLst/>
          </a:prstGeom>
        </p:spPr>
        <p:txBody>
          <a:bodyPr wrap="square">
            <a:spAutoFit/>
          </a:bodyPr>
          <a:lstStyle/>
          <a:p>
            <a:pPr>
              <a:lnSpc>
                <a:spcPct val="150000"/>
              </a:lnSpc>
            </a:pPr>
            <a:r>
              <a:rPr lang="zh-CN" altLang="en-US" sz="2400" dirty="0">
                <a:solidFill>
                  <a:schemeClr val="tx1">
                    <a:lumMod val="85000"/>
                    <a:lumOff val="15000"/>
                  </a:schemeClr>
                </a:solidFill>
                <a:latin typeface="微软雅黑 Light" panose="020B0502040204020203" pitchFamily="34" charset="-122"/>
                <a:ea typeface="微软雅黑 Light" panose="020B0502040204020203" pitchFamily="34" charset="-122"/>
              </a:rPr>
              <a:t>工厂管理</a:t>
            </a:r>
            <a:r>
              <a:rPr lang="en-US" altLang="zh-CN" sz="1400" dirty="0">
                <a:solidFill>
                  <a:schemeClr val="tx1">
                    <a:lumMod val="85000"/>
                    <a:lumOff val="15000"/>
                  </a:schemeClr>
                </a:solidFill>
                <a:latin typeface="微软雅黑 Light" panose="020B0502040204020203" pitchFamily="34" charset="-122"/>
                <a:ea typeface="微软雅黑 Light" panose="020B0502040204020203" pitchFamily="34" charset="-122"/>
              </a:rPr>
              <a:t>--</a:t>
            </a:r>
            <a:r>
              <a:rPr lang="zh-CN" altLang="en-US" sz="1400" dirty="0">
                <a:solidFill>
                  <a:schemeClr val="tx1">
                    <a:lumMod val="85000"/>
                    <a:lumOff val="15000"/>
                  </a:schemeClr>
                </a:solidFill>
                <a:latin typeface="微软雅黑 Light" panose="020B0502040204020203" pitchFamily="34" charset="-122"/>
                <a:ea typeface="微软雅黑 Light" panose="020B0502040204020203" pitchFamily="34" charset="-122"/>
              </a:rPr>
              <a:t>古典管理阶段</a:t>
            </a:r>
          </a:p>
          <a:p>
            <a:pPr>
              <a:lnSpc>
                <a:spcPct val="150000"/>
              </a:lnSpc>
            </a:pPr>
            <a:r>
              <a:rPr lang="zh-CN" altLang="en-US" sz="1300" dirty="0">
                <a:solidFill>
                  <a:schemeClr val="tx1">
                    <a:lumMod val="65000"/>
                    <a:lumOff val="35000"/>
                  </a:schemeClr>
                </a:solidFill>
                <a:latin typeface="Arial" panose="020B0604020202020204" pitchFamily="34" charset="0"/>
              </a:rPr>
              <a:t>工厂管理理论基于科学管理， 以生产管理为主， 旨在提高工厂的生产效率。科学管理以经济人为对象， 遵循效率至上的原则， 强调工厂应该以制度管理来代替传统的经验管理， 而工人则应当以科学的方法取代过去已经习惯了的工作方式。这种效率观被爱默森提升为以组织手段来提高效率， 又被库克进一步推广， 在非工业组织中传播效率主义。</a:t>
            </a:r>
            <a:endParaRPr lang="en-US" altLang="zh-CN" sz="1300" dirty="0">
              <a:solidFill>
                <a:schemeClr val="tx1">
                  <a:lumMod val="65000"/>
                  <a:lumOff val="35000"/>
                </a:schemeClr>
              </a:solidFill>
              <a:latin typeface="Arial" panose="020B0604020202020204" pitchFamily="34" charset="0"/>
            </a:endParaRPr>
          </a:p>
          <a:p>
            <a:pPr>
              <a:lnSpc>
                <a:spcPct val="150000"/>
              </a:lnSpc>
            </a:pPr>
            <a:endParaRPr lang="en-US" altLang="zh-CN" sz="1300" dirty="0">
              <a:solidFill>
                <a:schemeClr val="tx1">
                  <a:lumMod val="65000"/>
                  <a:lumOff val="35000"/>
                </a:schemeClr>
              </a:solidFill>
              <a:latin typeface="Arial" panose="020B0604020202020204" pitchFamily="34" charset="0"/>
            </a:endParaRPr>
          </a:p>
          <a:p>
            <a:pPr>
              <a:lnSpc>
                <a:spcPct val="150000"/>
              </a:lnSpc>
            </a:pPr>
            <a:r>
              <a:rPr lang="zh-CN" altLang="en-US" sz="2400" dirty="0">
                <a:solidFill>
                  <a:schemeClr val="tx1">
                    <a:lumMod val="85000"/>
                    <a:lumOff val="15000"/>
                  </a:schemeClr>
                </a:solidFill>
                <a:latin typeface="微软雅黑 Light" panose="020B0502040204020203" pitchFamily="34" charset="-122"/>
                <a:ea typeface="微软雅黑 Light" panose="020B0502040204020203" pitchFamily="34" charset="-122"/>
              </a:rPr>
              <a:t>组织管理</a:t>
            </a:r>
            <a:r>
              <a:rPr lang="en-US" altLang="zh-CN" sz="1400" dirty="0">
                <a:solidFill>
                  <a:schemeClr val="tx1">
                    <a:lumMod val="85000"/>
                    <a:lumOff val="15000"/>
                  </a:schemeClr>
                </a:solidFill>
                <a:latin typeface="微软雅黑 Light" panose="020B0502040204020203" pitchFamily="34" charset="-122"/>
                <a:ea typeface="微软雅黑 Light" panose="020B0502040204020203" pitchFamily="34" charset="-122"/>
              </a:rPr>
              <a:t>--</a:t>
            </a:r>
            <a:r>
              <a:rPr lang="zh-CN" altLang="en-US" sz="1400" dirty="0">
                <a:solidFill>
                  <a:schemeClr val="tx1">
                    <a:lumMod val="85000"/>
                    <a:lumOff val="15000"/>
                  </a:schemeClr>
                </a:solidFill>
                <a:latin typeface="微软雅黑 Light" panose="020B0502040204020203" pitchFamily="34" charset="-122"/>
                <a:ea typeface="微软雅黑 Light" panose="020B0502040204020203" pitchFamily="34" charset="-122"/>
              </a:rPr>
              <a:t>当代管理阶段</a:t>
            </a:r>
          </a:p>
          <a:p>
            <a:pPr>
              <a:lnSpc>
                <a:spcPct val="150000"/>
              </a:lnSpc>
            </a:pPr>
            <a:r>
              <a:rPr lang="zh-CN" altLang="en-US" sz="1300" dirty="0">
                <a:solidFill>
                  <a:schemeClr val="tx1">
                    <a:lumMod val="65000"/>
                    <a:lumOff val="35000"/>
                  </a:schemeClr>
                </a:solidFill>
                <a:latin typeface="Arial" panose="020B0604020202020204" pitchFamily="34" charset="0"/>
              </a:rPr>
              <a:t>梅奥的霍桑实验可以说是管理史上的一个分水岭。梅奥在社会人假设的基础上认为， 对金钱的需要只是工人想要满足的需要的一部分， 工人的大部分需要是情感慰藉、安全、和谐、归属 。既然人是一种社会人，并且在正式组织内部还存在着非正式组织， 那么， 管理就必须着眼于社会和人的技能， 在正式群体的经济需要与非正式群体的社会需要之间达成平衡， 而且应该关注人际关系。于是， 人际关系学说应运而生。</a:t>
            </a:r>
            <a:endParaRPr lang="en-US" altLang="zh-CN" sz="1300" dirty="0">
              <a:solidFill>
                <a:schemeClr val="tx1">
                  <a:lumMod val="65000"/>
                  <a:lumOff val="35000"/>
                </a:schemeClr>
              </a:solidFill>
              <a:latin typeface="Arial" panose="020B0604020202020204" pitchFamily="34" charset="0"/>
            </a:endParaRPr>
          </a:p>
          <a:p>
            <a:pPr>
              <a:lnSpc>
                <a:spcPct val="150000"/>
              </a:lnSpc>
            </a:pPr>
            <a:endParaRPr lang="en-US" altLang="zh-CN" sz="1300" dirty="0">
              <a:solidFill>
                <a:schemeClr val="tx1">
                  <a:lumMod val="65000"/>
                  <a:lumOff val="35000"/>
                </a:schemeClr>
              </a:solidFill>
              <a:latin typeface="Arial" panose="020B0604020202020204" pitchFamily="34" charset="0"/>
            </a:endParaRPr>
          </a:p>
          <a:p>
            <a:pPr>
              <a:lnSpc>
                <a:spcPct val="150000"/>
              </a:lnSpc>
            </a:pPr>
            <a:r>
              <a:rPr lang="zh-CN" altLang="en-US" sz="2400" dirty="0">
                <a:solidFill>
                  <a:schemeClr val="tx1">
                    <a:lumMod val="85000"/>
                    <a:lumOff val="15000"/>
                  </a:schemeClr>
                </a:solidFill>
                <a:latin typeface="微软雅黑 Light" panose="020B0502040204020203" pitchFamily="34" charset="-122"/>
                <a:ea typeface="微软雅黑 Light" panose="020B0502040204020203" pitchFamily="34" charset="-122"/>
              </a:rPr>
              <a:t>组织间管理</a:t>
            </a:r>
            <a:r>
              <a:rPr lang="en-US" altLang="zh-CN" sz="1400" dirty="0">
                <a:solidFill>
                  <a:schemeClr val="tx1">
                    <a:lumMod val="85000"/>
                    <a:lumOff val="15000"/>
                  </a:schemeClr>
                </a:solidFill>
                <a:latin typeface="微软雅黑 Light" panose="020B0502040204020203" pitchFamily="34" charset="-122"/>
                <a:ea typeface="微软雅黑 Light" panose="020B0502040204020203" pitchFamily="34" charset="-122"/>
              </a:rPr>
              <a:t>--</a:t>
            </a:r>
            <a:r>
              <a:rPr lang="zh-CN" altLang="en-US" sz="1400" dirty="0">
                <a:solidFill>
                  <a:schemeClr val="tx1">
                    <a:lumMod val="85000"/>
                    <a:lumOff val="15000"/>
                  </a:schemeClr>
                </a:solidFill>
                <a:latin typeface="微软雅黑 Light" panose="020B0502040204020203" pitchFamily="34" charset="-122"/>
                <a:ea typeface="微软雅黑 Light" panose="020B0502040204020203" pitchFamily="34" charset="-122"/>
              </a:rPr>
              <a:t>现代管理阶段</a:t>
            </a:r>
          </a:p>
          <a:p>
            <a:pPr>
              <a:lnSpc>
                <a:spcPct val="150000"/>
              </a:lnSpc>
            </a:pPr>
            <a:r>
              <a:rPr lang="zh-CN" altLang="en-US" sz="1300" dirty="0">
                <a:solidFill>
                  <a:schemeClr val="tx1">
                    <a:lumMod val="65000"/>
                    <a:lumOff val="35000"/>
                  </a:schemeClr>
                </a:solidFill>
              </a:rPr>
              <a:t>在组织管理理论日趋成熟之时， 学者们注意到： 虽然管理学已经建立在社会人的人性假设之上， 但员工却被局限在单个组织中， 并被作为组织人来看待。随着知识经济的不断发展， 人已成为知识的载体， 知识管理变得尤为重要， 知识和技能成了管理的核心问题。</a:t>
            </a:r>
            <a:r>
              <a:rPr lang="zh-CN" altLang="en-US" sz="1300" baseline="30000" dirty="0">
                <a:solidFill>
                  <a:schemeClr val="tx1">
                    <a:lumMod val="65000"/>
                    <a:lumOff val="35000"/>
                  </a:schemeClr>
                </a:solidFill>
              </a:rPr>
              <a:t> </a:t>
            </a:r>
            <a:r>
              <a:rPr lang="en-US" altLang="zh-CN" sz="1300" baseline="30000" dirty="0">
                <a:solidFill>
                  <a:schemeClr val="tx1">
                    <a:lumMod val="65000"/>
                    <a:lumOff val="35000"/>
                  </a:schemeClr>
                </a:solidFill>
              </a:rPr>
              <a:t>[6]</a:t>
            </a:r>
            <a:r>
              <a:rPr lang="zh-CN" altLang="en-US" sz="1300" dirty="0">
                <a:solidFill>
                  <a:schemeClr val="tx1">
                    <a:lumMod val="65000"/>
                    <a:lumOff val="35000"/>
                  </a:schemeClr>
                </a:solidFill>
              </a:rPr>
              <a:t>  在后现代哲学的影响下， 管理学也向着后现代发展， 企业员工不只是简单的被管理者， 更应该是自我管理者。面对复杂的组织情境， 任何一种管理模式都不具有所谓的普遍适用性， 这就要求管理学运用不同的社会历史因子来考察在不同语境下比较有效的管理方式。</a:t>
            </a:r>
          </a:p>
          <a:p>
            <a:pPr>
              <a:lnSpc>
                <a:spcPct val="150000"/>
              </a:lnSpc>
            </a:pPr>
            <a:endParaRPr lang="en-US" altLang="zh-CN" sz="1300" dirty="0">
              <a:solidFill>
                <a:schemeClr val="tx1">
                  <a:lumMod val="65000"/>
                  <a:lumOff val="35000"/>
                </a:schemeClr>
              </a:solidFill>
              <a:latin typeface="Arial" panose="020B0604020202020204" pitchFamily="34" charset="0"/>
            </a:endParaRPr>
          </a:p>
        </p:txBody>
      </p:sp>
    </p:spTree>
    <p:extLst>
      <p:ext uri="{BB962C8B-B14F-4D97-AF65-F5344CB8AC3E}">
        <p14:creationId xmlns:p14="http://schemas.microsoft.com/office/powerpoint/2010/main" val="659004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AutoShape 4" descr="swot分析模型">
            <a:hlinkClick r:id="rId2" tooltip="swot分析模型"/>
            <a:extLst>
              <a:ext uri="{FF2B5EF4-FFF2-40B4-BE49-F238E27FC236}">
                <a16:creationId xmlns:a16="http://schemas.microsoft.com/office/drawing/2014/main" id="{3AC03F0B-4DA5-4C16-A826-18C62EED50E4}"/>
              </a:ext>
            </a:extLst>
          </p:cNvPr>
          <p:cNvSpPr>
            <a:spLocks noChangeAspect="1" noChangeArrowheads="1"/>
          </p:cNvSpPr>
          <p:nvPr/>
        </p:nvSpPr>
        <p:spPr bwMode="auto">
          <a:xfrm>
            <a:off x="365125" y="-396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2" name="文本框 1">
            <a:extLst>
              <a:ext uri="{FF2B5EF4-FFF2-40B4-BE49-F238E27FC236}">
                <a16:creationId xmlns:a16="http://schemas.microsoft.com/office/drawing/2014/main" id="{A6F42BB7-B0DF-4464-862E-90DF4D3103AF}"/>
              </a:ext>
            </a:extLst>
          </p:cNvPr>
          <p:cNvSpPr txBox="1"/>
          <p:nvPr/>
        </p:nvSpPr>
        <p:spPr>
          <a:xfrm>
            <a:off x="1291389" y="1661543"/>
            <a:ext cx="9609221" cy="3743461"/>
          </a:xfrm>
          <a:prstGeom prst="rect">
            <a:avLst/>
          </a:prstGeom>
          <a:noFill/>
        </p:spPr>
        <p:txBody>
          <a:bodyPr wrap="square" rtlCol="0">
            <a:spAutoFit/>
          </a:bodyPr>
          <a:lstStyle/>
          <a:p>
            <a:pPr>
              <a:lnSpc>
                <a:spcPct val="150000"/>
              </a:lnSpc>
            </a:pPr>
            <a:r>
              <a:rPr lang="zh-CN" altLang="en-US" sz="1600" dirty="0">
                <a:solidFill>
                  <a:schemeClr val="tx1">
                    <a:lumMod val="75000"/>
                    <a:lumOff val="25000"/>
                  </a:schemeClr>
                </a:solidFill>
              </a:rPr>
              <a:t>     现在的中国，的确面临着很严峻的金融风险。资本外逃，房地产存在泡沫，经济复苏不如人意，人民币贬值压力，金融系统自身的风险，再加上一些不稳定的政治经济因素，都有可能遭到别人的攻击。 </a:t>
            </a:r>
          </a:p>
          <a:p>
            <a:pPr>
              <a:lnSpc>
                <a:spcPct val="150000"/>
              </a:lnSpc>
            </a:pPr>
            <a:r>
              <a:rPr lang="zh-CN" altLang="en-US" sz="1600" dirty="0">
                <a:solidFill>
                  <a:schemeClr val="tx1">
                    <a:lumMod val="75000"/>
                    <a:lumOff val="25000"/>
                  </a:schemeClr>
                </a:solidFill>
              </a:rPr>
              <a:t>      但和当年一样，我们的优势就是我们的市场还没有完全开放。再加上</a:t>
            </a:r>
            <a:r>
              <a:rPr lang="en-US" altLang="zh-CN" sz="1600" dirty="0">
                <a:solidFill>
                  <a:schemeClr val="tx1">
                    <a:lumMod val="75000"/>
                    <a:lumOff val="25000"/>
                  </a:schemeClr>
                </a:solidFill>
                <a:latin typeface="Times New Roman" panose="02020603050405020304" pitchFamily="18" charset="0"/>
                <a:cs typeface="Times New Roman" panose="02020603050405020304" pitchFamily="18" charset="0"/>
              </a:rPr>
              <a:t>A</a:t>
            </a:r>
            <a:r>
              <a:rPr lang="zh-CN" altLang="en-US" sz="1600" dirty="0">
                <a:solidFill>
                  <a:schemeClr val="tx1">
                    <a:lumMod val="75000"/>
                    <a:lumOff val="25000"/>
                  </a:schemeClr>
                </a:solidFill>
              </a:rPr>
              <a:t>股市场，目前还在一个比较低的位置运行，具有较强的抗压能力。特别是当资产价格大幅下跌的时候，中国人民的觉悟还是会非常高的，房子按揭还是会正常还的，这都将给金融系统减轻无数的压力。</a:t>
            </a:r>
          </a:p>
          <a:p>
            <a:pPr>
              <a:lnSpc>
                <a:spcPct val="150000"/>
              </a:lnSpc>
            </a:pPr>
            <a:r>
              <a:rPr lang="zh-CN" altLang="en-US" sz="1600" dirty="0">
                <a:solidFill>
                  <a:schemeClr val="tx1">
                    <a:lumMod val="75000"/>
                    <a:lumOff val="25000"/>
                  </a:schemeClr>
                </a:solidFill>
              </a:rPr>
              <a:t>      中国高层高瞻远瞩地注意到了自身存在的问题，一直在积极着手解决。从供给侧改革，消化产能过剩，去杠杆、调结构，到一带一路释放产能出口，人民币国际化，再到十九大后重点抓金融行业系统性风险管理的工作，手段和策略上都非常高明。中国正在有效地，匀速地，强硬地引导风险的释放：比如规范机构资产管理业务、清理整治互联玩金融、禁止虚拟货币投机，具体政策有取缔非法货币、去嵌套和去通道业务，叫停委贷业务等等，</a:t>
            </a:r>
            <a:r>
              <a:rPr lang="en-US" altLang="zh-CN" sz="1600" dirty="0">
                <a:solidFill>
                  <a:schemeClr val="tx1">
                    <a:lumMod val="75000"/>
                    <a:lumOff val="25000"/>
                  </a:schemeClr>
                </a:solidFill>
                <a:latin typeface="Times New Roman" panose="02020603050405020304" pitchFamily="18" charset="0"/>
                <a:cs typeface="Times New Roman" panose="02020603050405020304" pitchFamily="18" charset="0"/>
              </a:rPr>
              <a:t>2017</a:t>
            </a:r>
            <a:r>
              <a:rPr lang="zh-CN" altLang="en-US" sz="1600" dirty="0">
                <a:solidFill>
                  <a:schemeClr val="tx1">
                    <a:lumMod val="75000"/>
                    <a:lumOff val="25000"/>
                  </a:schemeClr>
                </a:solidFill>
              </a:rPr>
              <a:t>年被业内称作“史上最强监管年”。</a:t>
            </a:r>
          </a:p>
        </p:txBody>
      </p:sp>
      <p:sp>
        <p:nvSpPr>
          <p:cNvPr id="4" name="文本框 3">
            <a:extLst>
              <a:ext uri="{FF2B5EF4-FFF2-40B4-BE49-F238E27FC236}">
                <a16:creationId xmlns:a16="http://schemas.microsoft.com/office/drawing/2014/main" id="{AA6A5B4C-977E-4C3E-808D-B21CD6278438}"/>
              </a:ext>
            </a:extLst>
          </p:cNvPr>
          <p:cNvSpPr txBox="1"/>
          <p:nvPr/>
        </p:nvSpPr>
        <p:spPr>
          <a:xfrm>
            <a:off x="1291389" y="1292211"/>
            <a:ext cx="2954655" cy="369332"/>
          </a:xfrm>
          <a:prstGeom prst="rect">
            <a:avLst/>
          </a:prstGeom>
          <a:noFill/>
        </p:spPr>
        <p:txBody>
          <a:bodyPr wrap="none" rtlCol="0">
            <a:spAutoFit/>
          </a:bodyPr>
          <a:lstStyle/>
          <a:p>
            <a:r>
              <a:rPr lang="zh-CN" altLang="en-US" dirty="0">
                <a:solidFill>
                  <a:schemeClr val="tx1">
                    <a:lumMod val="85000"/>
                    <a:lumOff val="15000"/>
                  </a:schemeClr>
                </a:solidFill>
                <a:latin typeface="微软雅黑 Light" panose="020B0502040204020203" pitchFamily="34" charset="-122"/>
                <a:ea typeface="微软雅黑 Light" panose="020B0502040204020203" pitchFamily="34" charset="-122"/>
              </a:rPr>
              <a:t>中国面临着严重的金融风险</a:t>
            </a:r>
          </a:p>
        </p:txBody>
      </p:sp>
    </p:spTree>
    <p:extLst>
      <p:ext uri="{BB962C8B-B14F-4D97-AF65-F5344CB8AC3E}">
        <p14:creationId xmlns:p14="http://schemas.microsoft.com/office/powerpoint/2010/main" val="4153263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AutoShape 4" descr="swot分析模型">
            <a:hlinkClick r:id="rId2" tooltip="swot分析模型"/>
            <a:extLst>
              <a:ext uri="{FF2B5EF4-FFF2-40B4-BE49-F238E27FC236}">
                <a16:creationId xmlns:a16="http://schemas.microsoft.com/office/drawing/2014/main" id="{3AC03F0B-4DA5-4C16-A826-18C62EED50E4}"/>
              </a:ext>
            </a:extLst>
          </p:cNvPr>
          <p:cNvSpPr>
            <a:spLocks noChangeAspect="1" noChangeArrowheads="1"/>
          </p:cNvSpPr>
          <p:nvPr/>
        </p:nvSpPr>
        <p:spPr bwMode="auto">
          <a:xfrm>
            <a:off x="365125" y="-396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2" name="矩形 1">
            <a:extLst>
              <a:ext uri="{FF2B5EF4-FFF2-40B4-BE49-F238E27FC236}">
                <a16:creationId xmlns:a16="http://schemas.microsoft.com/office/drawing/2014/main" id="{E454B8F2-179F-46E7-9658-436EBE5BF5A9}"/>
              </a:ext>
            </a:extLst>
          </p:cNvPr>
          <p:cNvSpPr/>
          <p:nvPr/>
        </p:nvSpPr>
        <p:spPr>
          <a:xfrm>
            <a:off x="2037347" y="1051977"/>
            <a:ext cx="8117305" cy="5212517"/>
          </a:xfrm>
          <a:prstGeom prst="rect">
            <a:avLst/>
          </a:prstGeom>
        </p:spPr>
        <p:txBody>
          <a:bodyPr wrap="square">
            <a:spAutoFit/>
          </a:bodyPr>
          <a:lstStyle/>
          <a:p>
            <a:pPr>
              <a:lnSpc>
                <a:spcPct val="150000"/>
              </a:lnSpc>
            </a:pPr>
            <a:r>
              <a:rPr lang="zh-CN" altLang="en-US" sz="1400" dirty="0">
                <a:solidFill>
                  <a:srgbClr val="333333"/>
                </a:solidFill>
                <a:latin typeface="楷体" panose="02010609060101010101" pitchFamily="49" charset="-122"/>
                <a:ea typeface="楷体" panose="02010609060101010101" pitchFamily="49" charset="-122"/>
              </a:rPr>
              <a:t>    先帝创业未半而中道崩殂，今天下三分，益州疲弊，此诚危急存亡之秋也。然侍卫之臣不懈于内，忠志之士忘身于外者，盖追先帝之殊遇，欲报之于陛下也。诚宜开张圣听，以光先帝遗德，恢弘志士之气，不宜妄自菲薄，引喻失义，以塞忠谏之路也。</a:t>
            </a:r>
            <a:endParaRPr lang="en-US" altLang="zh-CN" sz="1400" dirty="0">
              <a:solidFill>
                <a:srgbClr val="333333"/>
              </a:solidFill>
              <a:latin typeface="楷体" panose="02010609060101010101" pitchFamily="49" charset="-122"/>
              <a:ea typeface="楷体" panose="02010609060101010101" pitchFamily="49" charset="-122"/>
            </a:endParaRPr>
          </a:p>
          <a:p>
            <a:pPr>
              <a:lnSpc>
                <a:spcPct val="150000"/>
              </a:lnSpc>
            </a:pPr>
            <a:endParaRPr lang="zh-CN" altLang="en-US" sz="1400" dirty="0">
              <a:solidFill>
                <a:srgbClr val="333333"/>
              </a:solidFill>
              <a:latin typeface="楷体" panose="02010609060101010101" pitchFamily="49" charset="-122"/>
              <a:ea typeface="楷体" panose="02010609060101010101" pitchFamily="49" charset="-122"/>
            </a:endParaRPr>
          </a:p>
          <a:p>
            <a:pPr>
              <a:lnSpc>
                <a:spcPct val="150000"/>
              </a:lnSpc>
            </a:pPr>
            <a:r>
              <a:rPr lang="zh-CN" altLang="en-US" sz="1400" dirty="0">
                <a:solidFill>
                  <a:srgbClr val="333333"/>
                </a:solidFill>
                <a:latin typeface="楷体" panose="02010609060101010101" pitchFamily="49" charset="-122"/>
                <a:ea typeface="楷体" panose="02010609060101010101" pitchFamily="49" charset="-122"/>
              </a:rPr>
              <a:t>    宫中府中，俱为一体，陟罚臧否，不宜异同。若有作奸犯科及为忠善者，宜付有司论其刑赏，以昭陛下平明之理，不宜偏私，使内外异法也。</a:t>
            </a:r>
            <a:endParaRPr lang="en-US" altLang="zh-CN" sz="1400" dirty="0">
              <a:solidFill>
                <a:srgbClr val="333333"/>
              </a:solidFill>
              <a:latin typeface="楷体" panose="02010609060101010101" pitchFamily="49" charset="-122"/>
              <a:ea typeface="楷体" panose="02010609060101010101" pitchFamily="49" charset="-122"/>
            </a:endParaRPr>
          </a:p>
          <a:p>
            <a:pPr>
              <a:lnSpc>
                <a:spcPct val="150000"/>
              </a:lnSpc>
            </a:pPr>
            <a:endParaRPr lang="zh-CN" altLang="en-US" sz="1400" dirty="0">
              <a:solidFill>
                <a:srgbClr val="333333"/>
              </a:solidFill>
              <a:latin typeface="楷体" panose="02010609060101010101" pitchFamily="49" charset="-122"/>
              <a:ea typeface="楷体" panose="02010609060101010101" pitchFamily="49" charset="-122"/>
            </a:endParaRPr>
          </a:p>
          <a:p>
            <a:pPr>
              <a:lnSpc>
                <a:spcPct val="150000"/>
              </a:lnSpc>
            </a:pPr>
            <a:r>
              <a:rPr lang="zh-CN" altLang="en-US" sz="1400" dirty="0">
                <a:solidFill>
                  <a:srgbClr val="333333"/>
                </a:solidFill>
                <a:latin typeface="楷体" panose="02010609060101010101" pitchFamily="49" charset="-122"/>
                <a:ea typeface="楷体" panose="02010609060101010101" pitchFamily="49" charset="-122"/>
              </a:rPr>
              <a:t>    侍中、侍郎郭攸之、费祎、董允等，此皆良实，志虑忠纯，是以先帝简拔以遗陛下。愚以为宫中之事，事无大小，悉以咨之，然后施行，必能裨补阙漏，有所广益。</a:t>
            </a:r>
            <a:endParaRPr lang="en-US" altLang="zh-CN" sz="1400" dirty="0">
              <a:solidFill>
                <a:srgbClr val="333333"/>
              </a:solidFill>
              <a:latin typeface="楷体" panose="02010609060101010101" pitchFamily="49" charset="-122"/>
              <a:ea typeface="楷体" panose="02010609060101010101" pitchFamily="49" charset="-122"/>
            </a:endParaRPr>
          </a:p>
          <a:p>
            <a:pPr>
              <a:lnSpc>
                <a:spcPct val="150000"/>
              </a:lnSpc>
            </a:pPr>
            <a:endParaRPr lang="zh-CN" altLang="en-US" sz="1400" dirty="0">
              <a:solidFill>
                <a:srgbClr val="333333"/>
              </a:solidFill>
              <a:latin typeface="楷体" panose="02010609060101010101" pitchFamily="49" charset="-122"/>
              <a:ea typeface="楷体" panose="02010609060101010101" pitchFamily="49" charset="-122"/>
            </a:endParaRPr>
          </a:p>
          <a:p>
            <a:pPr>
              <a:lnSpc>
                <a:spcPct val="150000"/>
              </a:lnSpc>
            </a:pPr>
            <a:r>
              <a:rPr lang="zh-CN" altLang="en-US" sz="1400" dirty="0">
                <a:solidFill>
                  <a:srgbClr val="333333"/>
                </a:solidFill>
                <a:latin typeface="楷体" panose="02010609060101010101" pitchFamily="49" charset="-122"/>
                <a:ea typeface="楷体" panose="02010609060101010101" pitchFamily="49" charset="-122"/>
              </a:rPr>
              <a:t>    将军向宠，性行淑均，晓畅军事，试用于昔日，先帝称之曰能，是以众议举宠为督。愚以为营中之事，悉以咨之，必能使行阵和睦，优劣得所。</a:t>
            </a:r>
            <a:endParaRPr lang="en-US" altLang="zh-CN" sz="1400" dirty="0">
              <a:solidFill>
                <a:srgbClr val="333333"/>
              </a:solidFill>
              <a:latin typeface="楷体" panose="02010609060101010101" pitchFamily="49" charset="-122"/>
              <a:ea typeface="楷体" panose="02010609060101010101" pitchFamily="49" charset="-122"/>
            </a:endParaRPr>
          </a:p>
          <a:p>
            <a:pPr>
              <a:lnSpc>
                <a:spcPct val="150000"/>
              </a:lnSpc>
            </a:pPr>
            <a:endParaRPr lang="zh-CN" altLang="en-US" sz="1400" dirty="0">
              <a:solidFill>
                <a:srgbClr val="333333"/>
              </a:solidFill>
              <a:latin typeface="楷体" panose="02010609060101010101" pitchFamily="49" charset="-122"/>
              <a:ea typeface="楷体" panose="02010609060101010101" pitchFamily="49" charset="-122"/>
            </a:endParaRPr>
          </a:p>
          <a:p>
            <a:pPr>
              <a:lnSpc>
                <a:spcPct val="150000"/>
              </a:lnSpc>
            </a:pPr>
            <a:r>
              <a:rPr lang="zh-CN" altLang="en-US" sz="1400" dirty="0">
                <a:solidFill>
                  <a:srgbClr val="333333"/>
                </a:solidFill>
                <a:latin typeface="楷体" panose="02010609060101010101" pitchFamily="49" charset="-122"/>
                <a:ea typeface="楷体" panose="02010609060101010101" pitchFamily="49" charset="-122"/>
              </a:rPr>
              <a:t>    亲贤臣，远小人，此先汉所以兴隆也；亲小人，远贤臣，此后汉所以倾颓也。先帝在时，每与臣论此事，未尝不叹息痛恨于桓、灵也。侍中、尚书、长史、参军，此悉贞良死节之臣，愿陛下亲之信之，则汉室之隆，可计日而待也。</a:t>
            </a:r>
            <a:endParaRPr lang="zh-CN" altLang="en-US" sz="1400" b="0" i="0" dirty="0">
              <a:solidFill>
                <a:srgbClr val="333333"/>
              </a:solidFill>
              <a:effectLst/>
              <a:latin typeface="楷体" panose="02010609060101010101" pitchFamily="49" charset="-122"/>
              <a:ea typeface="楷体" panose="02010609060101010101" pitchFamily="49" charset="-122"/>
            </a:endParaRPr>
          </a:p>
        </p:txBody>
      </p:sp>
      <p:sp>
        <p:nvSpPr>
          <p:cNvPr id="5" name="文本框 4">
            <a:extLst>
              <a:ext uri="{FF2B5EF4-FFF2-40B4-BE49-F238E27FC236}">
                <a16:creationId xmlns:a16="http://schemas.microsoft.com/office/drawing/2014/main" id="{0671E791-2EF8-48D9-96C8-7B4E10A2F623}"/>
              </a:ext>
            </a:extLst>
          </p:cNvPr>
          <p:cNvSpPr txBox="1"/>
          <p:nvPr/>
        </p:nvSpPr>
        <p:spPr>
          <a:xfrm>
            <a:off x="2037347" y="593506"/>
            <a:ext cx="1107996" cy="369332"/>
          </a:xfrm>
          <a:prstGeom prst="rect">
            <a:avLst/>
          </a:prstGeom>
          <a:noFill/>
        </p:spPr>
        <p:txBody>
          <a:bodyPr wrap="none" rtlCol="0">
            <a:spAutoFit/>
          </a:bodyPr>
          <a:lstStyle/>
          <a:p>
            <a:r>
              <a:rPr lang="zh-CN" altLang="en-US" dirty="0">
                <a:solidFill>
                  <a:schemeClr val="tx1">
                    <a:lumMod val="85000"/>
                    <a:lumOff val="15000"/>
                  </a:schemeClr>
                </a:solidFill>
                <a:latin typeface="微软雅黑 Light" panose="020B0502040204020203" pitchFamily="34" charset="-122"/>
                <a:ea typeface="微软雅黑 Light" panose="020B0502040204020203" pitchFamily="34" charset="-122"/>
              </a:rPr>
              <a:t>前出师表</a:t>
            </a:r>
          </a:p>
        </p:txBody>
      </p:sp>
    </p:spTree>
    <p:extLst>
      <p:ext uri="{BB962C8B-B14F-4D97-AF65-F5344CB8AC3E}">
        <p14:creationId xmlns:p14="http://schemas.microsoft.com/office/powerpoint/2010/main" val="638982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AutoShape 4" descr="swot分析模型">
            <a:hlinkClick r:id="rId2" tooltip="swot分析模型"/>
            <a:extLst>
              <a:ext uri="{FF2B5EF4-FFF2-40B4-BE49-F238E27FC236}">
                <a16:creationId xmlns:a16="http://schemas.microsoft.com/office/drawing/2014/main" id="{3AC03F0B-4DA5-4C16-A826-18C62EED50E4}"/>
              </a:ext>
            </a:extLst>
          </p:cNvPr>
          <p:cNvSpPr>
            <a:spLocks noChangeAspect="1" noChangeArrowheads="1"/>
          </p:cNvSpPr>
          <p:nvPr/>
        </p:nvSpPr>
        <p:spPr bwMode="auto">
          <a:xfrm>
            <a:off x="365125" y="-396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2" name="矩形 1">
            <a:extLst>
              <a:ext uri="{FF2B5EF4-FFF2-40B4-BE49-F238E27FC236}">
                <a16:creationId xmlns:a16="http://schemas.microsoft.com/office/drawing/2014/main" id="{E454B8F2-179F-46E7-9658-436EBE5BF5A9}"/>
              </a:ext>
            </a:extLst>
          </p:cNvPr>
          <p:cNvSpPr/>
          <p:nvPr/>
        </p:nvSpPr>
        <p:spPr>
          <a:xfrm>
            <a:off x="1241258" y="617309"/>
            <a:ext cx="9452810" cy="5847755"/>
          </a:xfrm>
          <a:prstGeom prst="rect">
            <a:avLst/>
          </a:prstGeom>
        </p:spPr>
        <p:txBody>
          <a:bodyPr wrap="square">
            <a:spAutoFit/>
          </a:bodyPr>
          <a:lstStyle/>
          <a:p>
            <a:r>
              <a:rPr lang="en-US" altLang="zh-CN" sz="5400" dirty="0">
                <a:latin typeface="Palace Script MT" panose="030303020206070C0B05" pitchFamily="66" charset="0"/>
                <a:cs typeface="Adobe Arabic" panose="02040503050201020203" pitchFamily="18" charset="-78"/>
              </a:rPr>
              <a:t>Chapter 1</a:t>
            </a:r>
          </a:p>
          <a:p>
            <a:r>
              <a:rPr lang="en-US" altLang="zh-CN" sz="2000" dirty="0">
                <a:solidFill>
                  <a:schemeClr val="tx1">
                    <a:lumMod val="75000"/>
                    <a:lumOff val="25000"/>
                  </a:schemeClr>
                </a:solidFill>
                <a:latin typeface="Adobe Arabic" panose="02040503050201020203" pitchFamily="18" charset="-78"/>
                <a:cs typeface="Adobe Arabic" panose="02040503050201020203" pitchFamily="18" charset="-78"/>
              </a:rPr>
              <a:t>In my younger and more vulnerable years my father gave me some advice that I've been turning over in my mind ever since.</a:t>
            </a:r>
          </a:p>
          <a:p>
            <a:endParaRPr lang="en-US" altLang="zh-CN" sz="2000" dirty="0">
              <a:solidFill>
                <a:schemeClr val="tx1">
                  <a:lumMod val="75000"/>
                  <a:lumOff val="25000"/>
                </a:schemeClr>
              </a:solidFill>
              <a:latin typeface="Adobe Arabic" panose="02040503050201020203" pitchFamily="18" charset="-78"/>
              <a:cs typeface="Adobe Arabic" panose="02040503050201020203" pitchFamily="18" charset="-78"/>
            </a:endParaRPr>
          </a:p>
          <a:p>
            <a:r>
              <a:rPr lang="en-US" altLang="zh-CN" sz="2000" dirty="0">
                <a:solidFill>
                  <a:schemeClr val="tx1">
                    <a:lumMod val="75000"/>
                    <a:lumOff val="25000"/>
                  </a:schemeClr>
                </a:solidFill>
                <a:latin typeface="Adobe Arabic" panose="02040503050201020203" pitchFamily="18" charset="-78"/>
                <a:cs typeface="Adobe Arabic" panose="02040503050201020203" pitchFamily="18" charset="-78"/>
              </a:rPr>
              <a:t>"Whenever you feel like criticizing any one," he told me, "just remember that all the people in this world haven't had the advantages that you've had.“</a:t>
            </a:r>
          </a:p>
          <a:p>
            <a:endParaRPr lang="en-US" altLang="zh-CN" sz="2000" dirty="0">
              <a:solidFill>
                <a:schemeClr val="tx1">
                  <a:lumMod val="75000"/>
                  <a:lumOff val="25000"/>
                </a:schemeClr>
              </a:solidFill>
              <a:latin typeface="Adobe Arabic" panose="02040503050201020203" pitchFamily="18" charset="-78"/>
              <a:cs typeface="Adobe Arabic" panose="02040503050201020203" pitchFamily="18" charset="-78"/>
            </a:endParaRPr>
          </a:p>
          <a:p>
            <a:r>
              <a:rPr lang="en-US" altLang="zh-CN" sz="2000" dirty="0">
                <a:solidFill>
                  <a:schemeClr val="tx1">
                    <a:lumMod val="75000"/>
                    <a:lumOff val="25000"/>
                  </a:schemeClr>
                </a:solidFill>
                <a:latin typeface="Adobe Arabic" panose="02040503050201020203" pitchFamily="18" charset="-78"/>
                <a:cs typeface="Adobe Arabic" panose="02040503050201020203" pitchFamily="18" charset="-78"/>
              </a:rPr>
              <a:t>He didn't say any more but we've always been unusually communicative in a reserved way, and I understood that he meant a great deal more than that. In consequence I'm inclined to reserve all judgments, a habit that has opened up many curious natures to me and also made me the victim of not a few veteran bores. The abnormal mind is quick to detect and attach itself to this quality when it appears in a normal person, and so it came about that in college I was unjustly accused of being a politician, because I was privy to the secret griefs of wild, unknown men. Most of the confidences were unsought--frequently I have feigned sleep, preoccupation, or a hostile levity when I realized by some unmistakable sign that an intimate revelation was quivering on the horizon--for the intimate revelations of young men or at least the terms in which they express them are usually plagiaristic and marred by obvious suppressions. Reserving judgments is a matter of infinite hope. I am still a little afraid of missing something if I forget that, as my father snobbishly suggested, and I snobbishly repeat a sense of the fundamental decencies is </a:t>
            </a:r>
            <a:r>
              <a:rPr lang="en-US" altLang="zh-CN" sz="2000" dirty="0" err="1">
                <a:solidFill>
                  <a:schemeClr val="tx1">
                    <a:lumMod val="75000"/>
                    <a:lumOff val="25000"/>
                  </a:schemeClr>
                </a:solidFill>
                <a:latin typeface="Adobe Arabic" panose="02040503050201020203" pitchFamily="18" charset="-78"/>
                <a:cs typeface="Adobe Arabic" panose="02040503050201020203" pitchFamily="18" charset="-78"/>
              </a:rPr>
              <a:t>parcelled</a:t>
            </a:r>
            <a:r>
              <a:rPr lang="en-US" altLang="zh-CN" sz="2000" dirty="0">
                <a:solidFill>
                  <a:schemeClr val="tx1">
                    <a:lumMod val="75000"/>
                    <a:lumOff val="25000"/>
                  </a:schemeClr>
                </a:solidFill>
                <a:latin typeface="Adobe Arabic" panose="02040503050201020203" pitchFamily="18" charset="-78"/>
                <a:cs typeface="Adobe Arabic" panose="02040503050201020203" pitchFamily="18" charset="-78"/>
              </a:rPr>
              <a:t> out unequally at birth.</a:t>
            </a:r>
          </a:p>
        </p:txBody>
      </p:sp>
    </p:spTree>
    <p:extLst>
      <p:ext uri="{BB962C8B-B14F-4D97-AF65-F5344CB8AC3E}">
        <p14:creationId xmlns:p14="http://schemas.microsoft.com/office/powerpoint/2010/main" val="1653894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F9344445-F1B5-4684-A5A6-06B32E40DBB9}"/>
              </a:ext>
            </a:extLst>
          </p:cNvPr>
          <p:cNvSpPr/>
          <p:nvPr/>
        </p:nvSpPr>
        <p:spPr>
          <a:xfrm>
            <a:off x="1055801" y="500122"/>
            <a:ext cx="2827881" cy="52322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800" dirty="0">
                <a:solidFill>
                  <a:prstClr val="black">
                    <a:lumMod val="65000"/>
                    <a:lumOff val="35000"/>
                  </a:prstClr>
                </a:solidFill>
                <a:latin typeface="思源黑体 CN Bold" panose="020B0800000000000000" pitchFamily="34" charset="-122"/>
                <a:ea typeface="思源黑体 CN Bold" panose="020B0800000000000000" pitchFamily="34" charset="-122"/>
              </a:rPr>
              <a:t>大段文字排版</a:t>
            </a:r>
            <a:endParaRPr kumimoji="0" lang="en-US" altLang="zh-CN" sz="2800" b="0" i="0" u="none" strike="noStrike" kern="1200" cap="none" spc="0" normalizeH="0" baseline="0" noProof="0" dirty="0">
              <a:ln>
                <a:noFill/>
              </a:ln>
              <a:solidFill>
                <a:prstClr val="black">
                  <a:lumMod val="65000"/>
                  <a:lumOff val="35000"/>
                </a:prstClr>
              </a:solidFill>
              <a:effectLst/>
              <a:uLnTx/>
              <a:uFillTx/>
              <a:latin typeface="思源黑体 CN Bold" panose="020B0800000000000000" pitchFamily="34" charset="-122"/>
              <a:ea typeface="思源黑体 CN Bold" panose="020B0800000000000000" pitchFamily="34" charset="-122"/>
              <a:cs typeface="+mn-cs"/>
            </a:endParaRPr>
          </a:p>
        </p:txBody>
      </p:sp>
      <p:sp>
        <p:nvSpPr>
          <p:cNvPr id="11" name="文本框 10">
            <a:extLst>
              <a:ext uri="{FF2B5EF4-FFF2-40B4-BE49-F238E27FC236}">
                <a16:creationId xmlns:a16="http://schemas.microsoft.com/office/drawing/2014/main" id="{94AA6CBB-33A5-43C7-8A21-14B63B120F2C}"/>
              </a:ext>
            </a:extLst>
          </p:cNvPr>
          <p:cNvSpPr txBox="1"/>
          <p:nvPr/>
        </p:nvSpPr>
        <p:spPr>
          <a:xfrm>
            <a:off x="5167869" y="1861606"/>
            <a:ext cx="5470529" cy="2264723"/>
          </a:xfrm>
          <a:prstGeom prst="rect">
            <a:avLst/>
          </a:prstGeom>
          <a:noFill/>
        </p:spPr>
        <p:txBody>
          <a:bodyPr wrap="square" rtlCol="0">
            <a:spAutoFit/>
          </a:bodyPr>
          <a:lstStyle/>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Tips</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1 </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能不用尽量别用</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2 </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正文使用衬线字体，全英文的</a:t>
            </a: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PPT</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不要使用中文字体</a:t>
            </a: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 </a:t>
            </a:r>
          </a:p>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3 </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段落拉开间隔</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4 </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不论内容如何，标题一定要有</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a:p>
            <a:pPr>
              <a:lnSpc>
                <a:spcPct val="150000"/>
              </a:lnSpc>
            </a:pPr>
            <a:r>
              <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rPr>
              <a:t>5 </a:t>
            </a:r>
            <a:r>
              <a:rPr lang="zh-CN" altLang="en-US" sz="1600" dirty="0">
                <a:solidFill>
                  <a:schemeClr val="tx1">
                    <a:lumMod val="65000"/>
                    <a:lumOff val="35000"/>
                  </a:schemeClr>
                </a:solidFill>
                <a:latin typeface="华文中宋" panose="02010600040101010101" pitchFamily="2" charset="-122"/>
                <a:ea typeface="华文中宋" panose="02010600040101010101" pitchFamily="2" charset="-122"/>
              </a:rPr>
              <a:t>白底黑字，少加装饰</a:t>
            </a:r>
            <a:endParaRPr lang="en-US" altLang="zh-CN" sz="1600" dirty="0">
              <a:solidFill>
                <a:schemeClr val="tx1">
                  <a:lumMod val="65000"/>
                  <a:lumOff val="35000"/>
                </a:schemeClr>
              </a:solidFill>
              <a:latin typeface="华文中宋" panose="02010600040101010101" pitchFamily="2" charset="-122"/>
              <a:ea typeface="华文中宋" panose="02010600040101010101" pitchFamily="2" charset="-122"/>
            </a:endParaRPr>
          </a:p>
        </p:txBody>
      </p:sp>
      <p:pic>
        <p:nvPicPr>
          <p:cNvPr id="10" name="图片 9">
            <a:extLst>
              <a:ext uri="{FF2B5EF4-FFF2-40B4-BE49-F238E27FC236}">
                <a16:creationId xmlns:a16="http://schemas.microsoft.com/office/drawing/2014/main" id="{9FD4C89C-D195-4092-B50D-1C03D73B6D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1994" y="3608183"/>
            <a:ext cx="2891372" cy="1626397"/>
          </a:xfrm>
          <a:prstGeom prst="rect">
            <a:avLst/>
          </a:prstGeom>
          <a:ln>
            <a:solidFill>
              <a:schemeClr val="tx1">
                <a:lumMod val="50000"/>
                <a:lumOff val="50000"/>
              </a:schemeClr>
            </a:solidFill>
          </a:ln>
        </p:spPr>
      </p:pic>
      <p:pic>
        <p:nvPicPr>
          <p:cNvPr id="12" name="图片 11">
            <a:extLst>
              <a:ext uri="{FF2B5EF4-FFF2-40B4-BE49-F238E27FC236}">
                <a16:creationId xmlns:a16="http://schemas.microsoft.com/office/drawing/2014/main" id="{CBD60589-BE18-4D80-A026-BF184B910C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21994" y="1861606"/>
            <a:ext cx="2891374" cy="1626398"/>
          </a:xfrm>
          <a:prstGeom prst="rect">
            <a:avLst/>
          </a:prstGeom>
          <a:ln>
            <a:solidFill>
              <a:schemeClr val="tx1">
                <a:lumMod val="50000"/>
                <a:lumOff val="50000"/>
              </a:schemeClr>
            </a:solidFill>
          </a:ln>
        </p:spPr>
      </p:pic>
    </p:spTree>
    <p:extLst>
      <p:ext uri="{BB962C8B-B14F-4D97-AF65-F5344CB8AC3E}">
        <p14:creationId xmlns:p14="http://schemas.microsoft.com/office/powerpoint/2010/main" val="209344979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5446</TotalTime>
  <Words>1244</Words>
  <Application>Microsoft Office PowerPoint</Application>
  <PresentationFormat>宽屏</PresentationFormat>
  <Paragraphs>37</Paragraphs>
  <Slides>8</Slides>
  <Notes>0</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8</vt:i4>
      </vt:variant>
    </vt:vector>
  </HeadingPairs>
  <TitlesOfParts>
    <vt:vector size="24" baseType="lpstr">
      <vt:lpstr>等线</vt:lpstr>
      <vt:lpstr>等线 Light</vt:lpstr>
      <vt:lpstr>华文中宋</vt:lpstr>
      <vt:lpstr>楷体</vt:lpstr>
      <vt:lpstr>思源黑体 CN Bold</vt:lpstr>
      <vt:lpstr>思源黑体 CN Normal</vt:lpstr>
      <vt:lpstr>宋体</vt:lpstr>
      <vt:lpstr>微软雅黑 Light</vt:lpstr>
      <vt:lpstr>Adobe Arabic</vt:lpstr>
      <vt:lpstr>Arial</vt:lpstr>
      <vt:lpstr>Calibri</vt:lpstr>
      <vt:lpstr>Calibri Light</vt:lpstr>
      <vt:lpstr>Palace Script MT</vt:lpstr>
      <vt:lpstr>Times New Roman</vt:lpstr>
      <vt:lpstr>Office 主题​​</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Li Notag</dc:creator>
  <cp:lastModifiedBy>Administrator</cp:lastModifiedBy>
  <cp:revision>162</cp:revision>
  <dcterms:created xsi:type="dcterms:W3CDTF">2018-08-23T10:08:30Z</dcterms:created>
  <dcterms:modified xsi:type="dcterms:W3CDTF">2018-11-25T22:20:32Z</dcterms:modified>
</cp:coreProperties>
</file>