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381" r:id="rId3"/>
    <p:sldId id="277" r:id="rId4"/>
    <p:sldId id="293" r:id="rId5"/>
    <p:sldId id="303" r:id="rId6"/>
    <p:sldId id="258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6E95"/>
    <a:srgbClr val="55BAD9"/>
    <a:srgbClr val="843838"/>
    <a:srgbClr val="D96565"/>
    <a:srgbClr val="E6A4A4"/>
    <a:srgbClr val="5792A9"/>
    <a:srgbClr val="475670"/>
    <a:srgbClr val="3E3E5F"/>
    <a:srgbClr val="815A59"/>
    <a:srgbClr val="3D4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565" autoAdjust="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738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101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338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92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697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847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040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5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45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780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6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2018/11/26/Mon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17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baike.baidu.com/pic/SWOT%E5%88%86%E6%9E%90%E6%B3%95/150223/0/d4239b351a73935591ef3950?fr=lemma&amp;ct=single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646382" y="2714518"/>
            <a:ext cx="8899236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071430" y="3233905"/>
            <a:ext cx="486176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>
                    <a:lumMod val="65000"/>
                    <a:lumOff val="35000"/>
                  </a:prst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整体规划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061903" y="2714518"/>
            <a:ext cx="2068195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设计篇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排版细节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061904" y="2826210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061904" y="3216321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4177417" y="2920770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1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框 17">
            <a:extLst>
              <a:ext uri="{FF2B5EF4-FFF2-40B4-BE49-F238E27FC236}">
                <a16:creationId xmlns:a16="http://schemas.microsoft.com/office/drawing/2014/main" id="{A7108CE7-8F2D-48D7-AFB9-3E4703D52585}"/>
              </a:ext>
            </a:extLst>
          </p:cNvPr>
          <p:cNvSpPr txBox="1"/>
          <p:nvPr/>
        </p:nvSpPr>
        <p:spPr>
          <a:xfrm>
            <a:off x="3203508" y="2831727"/>
            <a:ext cx="1800493" cy="12958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正文页标题字体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小标题字体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正文字体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B177E2CA-F6F0-4C93-A4A1-88E50CD05C55}"/>
              </a:ext>
            </a:extLst>
          </p:cNvPr>
          <p:cNvSpPr/>
          <p:nvPr/>
        </p:nvSpPr>
        <p:spPr>
          <a:xfrm>
            <a:off x="3203508" y="2207250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一般字体规划：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Bold" panose="020B0800000000000000" pitchFamily="34" charset="-122"/>
              <a:ea typeface="思源黑体 CN Bold" panose="020B0800000000000000" pitchFamily="34" charset="-122"/>
              <a:cs typeface="+mn-cs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9443F0AC-F4FA-4DD2-B7D5-262E3BB12678}"/>
              </a:ext>
            </a:extLst>
          </p:cNvPr>
          <p:cNvSpPr txBox="1"/>
          <p:nvPr/>
        </p:nvSpPr>
        <p:spPr>
          <a:xfrm>
            <a:off x="7729172" y="2730470"/>
            <a:ext cx="1107996" cy="1711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引用字体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备注字体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图表字体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…</a:t>
            </a: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3E469B0A-BA49-4118-BA45-EEA74F8ECB24}"/>
              </a:ext>
            </a:extLst>
          </p:cNvPr>
          <p:cNvSpPr/>
          <p:nvPr/>
        </p:nvSpPr>
        <p:spPr>
          <a:xfrm>
            <a:off x="7639405" y="2207250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还可以有：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Bold" panose="020B0800000000000000" pitchFamily="34" charset="-122"/>
              <a:ea typeface="思源黑体 CN Bold" panose="020B08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21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框 17">
            <a:extLst>
              <a:ext uri="{FF2B5EF4-FFF2-40B4-BE49-F238E27FC236}">
                <a16:creationId xmlns:a16="http://schemas.microsoft.com/office/drawing/2014/main" id="{43E1786E-7B86-4DBC-80A1-FD46106635AB}"/>
              </a:ext>
            </a:extLst>
          </p:cNvPr>
          <p:cNvSpPr txBox="1"/>
          <p:nvPr/>
        </p:nvSpPr>
        <p:spPr>
          <a:xfrm>
            <a:off x="5498243" y="1769355"/>
            <a:ext cx="6676828" cy="6706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正文页标题字体：思源黑体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CN Bold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，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28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78C87C1B-C436-45DA-83F1-FFCDFE8428E2}"/>
              </a:ext>
            </a:extLst>
          </p:cNvPr>
          <p:cNvSpPr txBox="1"/>
          <p:nvPr/>
        </p:nvSpPr>
        <p:spPr>
          <a:xfrm>
            <a:off x="5498243" y="2521141"/>
            <a:ext cx="4580100" cy="5057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小标题字体：思源黑体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CN Medium, 20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E1EECCC-EA0A-440C-9013-F94A203346B2}"/>
              </a:ext>
            </a:extLst>
          </p:cNvPr>
          <p:cNvSpPr/>
          <p:nvPr/>
        </p:nvSpPr>
        <p:spPr>
          <a:xfrm>
            <a:off x="4431443" y="2009205"/>
            <a:ext cx="1066800" cy="3302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DE2A07FE-FA26-4B62-96DB-7112EFB209FA}"/>
              </a:ext>
            </a:extLst>
          </p:cNvPr>
          <p:cNvSpPr txBox="1"/>
          <p:nvPr/>
        </p:nvSpPr>
        <p:spPr>
          <a:xfrm>
            <a:off x="5498243" y="3108010"/>
            <a:ext cx="3788217" cy="4648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正文字体：思源黑体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CN Normal, 18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432EA5F7-FC82-4EC6-BA0E-A7ACA9670A02}"/>
              </a:ext>
            </a:extLst>
          </p:cNvPr>
          <p:cNvSpPr/>
          <p:nvPr/>
        </p:nvSpPr>
        <p:spPr>
          <a:xfrm>
            <a:off x="4431443" y="2659190"/>
            <a:ext cx="1066800" cy="3302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0CBE7DE-3976-4ED1-B701-AA18B993AA18}"/>
              </a:ext>
            </a:extLst>
          </p:cNvPr>
          <p:cNvSpPr/>
          <p:nvPr/>
        </p:nvSpPr>
        <p:spPr>
          <a:xfrm>
            <a:off x="4431443" y="3216053"/>
            <a:ext cx="1066800" cy="3302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932C1DF2-4AB5-49BF-97F4-4F3FAFEAD7C1}"/>
              </a:ext>
            </a:extLst>
          </p:cNvPr>
          <p:cNvSpPr txBox="1"/>
          <p:nvPr/>
        </p:nvSpPr>
        <p:spPr>
          <a:xfrm>
            <a:off x="5498243" y="3627406"/>
            <a:ext cx="4164794" cy="460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引用字体：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楷体或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Times New Roman, 18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F78BBCD9-F660-487F-A44A-F135EE7525E2}"/>
              </a:ext>
            </a:extLst>
          </p:cNvPr>
          <p:cNvSpPr/>
          <p:nvPr/>
        </p:nvSpPr>
        <p:spPr>
          <a:xfrm>
            <a:off x="4431443" y="3735449"/>
            <a:ext cx="1066800" cy="3302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E00B292-EA3E-4CD3-A71D-5385F1016FC0}"/>
              </a:ext>
            </a:extLst>
          </p:cNvPr>
          <p:cNvSpPr txBox="1"/>
          <p:nvPr/>
        </p:nvSpPr>
        <p:spPr>
          <a:xfrm>
            <a:off x="5498243" y="4175324"/>
            <a:ext cx="3339376" cy="505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思源黑体 CN Bold" panose="020B0800000000000000" pitchFamily="34" charset="-122"/>
                <a:ea typeface="思源黑体 CN Bold" panose="020B0800000000000000" pitchFamily="34" charset="-122"/>
                <a:cs typeface="+mn-cs"/>
              </a:rPr>
              <a:t>关键字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使用更粗一级的字体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DE40C9DC-1922-4A3A-B598-1ACC1506D453}"/>
              </a:ext>
            </a:extLst>
          </p:cNvPr>
          <p:cNvSpPr/>
          <p:nvPr/>
        </p:nvSpPr>
        <p:spPr>
          <a:xfrm>
            <a:off x="4431443" y="4296225"/>
            <a:ext cx="1066800" cy="330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F3B3D53C-96A2-48FB-910C-097F94846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17" y="1827875"/>
            <a:ext cx="3463923" cy="3436755"/>
          </a:xfrm>
          <a:prstGeom prst="rect">
            <a:avLst/>
          </a:prstGeom>
        </p:spPr>
      </p:pic>
      <p:sp>
        <p:nvSpPr>
          <p:cNvPr id="41" name="文本框 40">
            <a:extLst>
              <a:ext uri="{FF2B5EF4-FFF2-40B4-BE49-F238E27FC236}">
                <a16:creationId xmlns:a16="http://schemas.microsoft.com/office/drawing/2014/main" id="{6207124B-7E9F-48D8-9E8D-D5A9354666E0}"/>
              </a:ext>
            </a:extLst>
          </p:cNvPr>
          <p:cNvSpPr txBox="1"/>
          <p:nvPr/>
        </p:nvSpPr>
        <p:spPr>
          <a:xfrm>
            <a:off x="5498243" y="4747326"/>
            <a:ext cx="3076483" cy="3820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备注字体：思源黑体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CN Normal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，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14</a:t>
            </a: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F7272AF0-B962-4852-BAA7-9B1235E8D940}"/>
              </a:ext>
            </a:extLst>
          </p:cNvPr>
          <p:cNvSpPr/>
          <p:nvPr/>
        </p:nvSpPr>
        <p:spPr>
          <a:xfrm>
            <a:off x="4431443" y="4857001"/>
            <a:ext cx="1066800" cy="22521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662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swot分析模型">
            <a:hlinkClick r:id="rId2" tooltip="swot分析模型"/>
            <a:extLst>
              <a:ext uri="{FF2B5EF4-FFF2-40B4-BE49-F238E27FC236}">
                <a16:creationId xmlns:a16="http://schemas.microsoft.com/office/drawing/2014/main" id="{3AC03F0B-4DA5-4C16-A826-18C62EED50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5125" y="-396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5E0CBB9-8B73-409D-9425-846342416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1" y="0"/>
            <a:ext cx="1816652" cy="68580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EB8D8AFD-2E9C-4B7B-9E8C-080CC655ECB5}"/>
              </a:ext>
            </a:extLst>
          </p:cNvPr>
          <p:cNvSpPr txBox="1"/>
          <p:nvPr/>
        </p:nvSpPr>
        <p:spPr>
          <a:xfrm>
            <a:off x="4552640" y="2026820"/>
            <a:ext cx="1415773" cy="28043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高光：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浅色：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中间调：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深色：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阴影：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2785AF8-78F2-4055-9678-39D28DE76030}"/>
              </a:ext>
            </a:extLst>
          </p:cNvPr>
          <p:cNvSpPr/>
          <p:nvPr/>
        </p:nvSpPr>
        <p:spPr>
          <a:xfrm>
            <a:off x="5968414" y="2003763"/>
            <a:ext cx="2056798" cy="584561"/>
          </a:xfrm>
          <a:prstGeom prst="rect">
            <a:avLst/>
          </a:prstGeom>
          <a:solidFill>
            <a:srgbClr val="EAEC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E2AA274-635E-4A72-8E45-CADD8D19C6D9}"/>
              </a:ext>
            </a:extLst>
          </p:cNvPr>
          <p:cNvSpPr/>
          <p:nvPr/>
        </p:nvSpPr>
        <p:spPr>
          <a:xfrm>
            <a:off x="5968414" y="2570241"/>
            <a:ext cx="2056798" cy="584561"/>
          </a:xfrm>
          <a:prstGeom prst="rect">
            <a:avLst/>
          </a:prstGeom>
          <a:solidFill>
            <a:srgbClr val="D2D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8B9E7A2-5CAC-48C4-8F14-A09DA5E2C699}"/>
              </a:ext>
            </a:extLst>
          </p:cNvPr>
          <p:cNvSpPr/>
          <p:nvPr/>
        </p:nvSpPr>
        <p:spPr>
          <a:xfrm>
            <a:off x="5968414" y="3136719"/>
            <a:ext cx="2056798" cy="584561"/>
          </a:xfrm>
          <a:prstGeom prst="rect">
            <a:avLst/>
          </a:prstGeom>
          <a:solidFill>
            <a:srgbClr val="B3B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B823643-6EDB-4181-B5B5-41B8DDAC3DCA}"/>
              </a:ext>
            </a:extLst>
          </p:cNvPr>
          <p:cNvSpPr/>
          <p:nvPr/>
        </p:nvSpPr>
        <p:spPr>
          <a:xfrm>
            <a:off x="5968414" y="3703197"/>
            <a:ext cx="2056798" cy="584561"/>
          </a:xfrm>
          <a:prstGeom prst="rect">
            <a:avLst/>
          </a:prstGeom>
          <a:solidFill>
            <a:srgbClr val="95A5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556521C-29A1-429E-A4A5-9B3948B87171}"/>
              </a:ext>
            </a:extLst>
          </p:cNvPr>
          <p:cNvSpPr/>
          <p:nvPr/>
        </p:nvSpPr>
        <p:spPr>
          <a:xfrm>
            <a:off x="5968414" y="4269673"/>
            <a:ext cx="2056798" cy="584561"/>
          </a:xfrm>
          <a:prstGeom prst="rect">
            <a:avLst/>
          </a:prstGeom>
          <a:solidFill>
            <a:srgbClr val="3344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57A44D58-D16F-43E3-ACCC-C2279CD3465C}"/>
              </a:ext>
            </a:extLst>
          </p:cNvPr>
          <p:cNvSpPr/>
          <p:nvPr/>
        </p:nvSpPr>
        <p:spPr>
          <a:xfrm>
            <a:off x="8326851" y="2003763"/>
            <a:ext cx="2056798" cy="584561"/>
          </a:xfrm>
          <a:prstGeom prst="rect">
            <a:avLst/>
          </a:prstGeom>
          <a:solidFill>
            <a:srgbClr val="EECC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1AA86B6F-0645-4119-996E-F022832E0E2F}"/>
              </a:ext>
            </a:extLst>
          </p:cNvPr>
          <p:cNvSpPr/>
          <p:nvPr/>
        </p:nvSpPr>
        <p:spPr>
          <a:xfrm>
            <a:off x="8326851" y="2570241"/>
            <a:ext cx="2056798" cy="584561"/>
          </a:xfrm>
          <a:prstGeom prst="rect">
            <a:avLst/>
          </a:prstGeom>
          <a:solidFill>
            <a:srgbClr val="E6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B9D14997-9E27-42E3-BB16-9640CD596BE3}"/>
              </a:ext>
            </a:extLst>
          </p:cNvPr>
          <p:cNvSpPr/>
          <p:nvPr/>
        </p:nvSpPr>
        <p:spPr>
          <a:xfrm>
            <a:off x="8326851" y="3136719"/>
            <a:ext cx="2056798" cy="584561"/>
          </a:xfrm>
          <a:prstGeom prst="rect">
            <a:avLst/>
          </a:prstGeom>
          <a:solidFill>
            <a:srgbClr val="EA92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7711B39-8254-4C28-A35C-E2B2EF52DEF2}"/>
              </a:ext>
            </a:extLst>
          </p:cNvPr>
          <p:cNvSpPr/>
          <p:nvPr/>
        </p:nvSpPr>
        <p:spPr>
          <a:xfrm>
            <a:off x="8326851" y="3703197"/>
            <a:ext cx="2056798" cy="584561"/>
          </a:xfrm>
          <a:prstGeom prst="rect">
            <a:avLst/>
          </a:prstGeom>
          <a:solidFill>
            <a:srgbClr val="E082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14285FA-57AF-464B-8C85-A91A7E9990D5}"/>
              </a:ext>
            </a:extLst>
          </p:cNvPr>
          <p:cNvSpPr/>
          <p:nvPr/>
        </p:nvSpPr>
        <p:spPr>
          <a:xfrm>
            <a:off x="8326851" y="4269673"/>
            <a:ext cx="2056798" cy="584561"/>
          </a:xfrm>
          <a:prstGeom prst="rect">
            <a:avLst/>
          </a:prstGeom>
          <a:solidFill>
            <a:srgbClr val="9628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11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49B4D24-78EC-4293-9B16-54E4625AB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632" y="2646563"/>
            <a:ext cx="2160000" cy="1215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2D8742C-BB92-448F-9905-8D2D69A2E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984" y="2646563"/>
            <a:ext cx="2160000" cy="1215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97A2DAE-2972-44D0-A204-8FCA71698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80" y="2646563"/>
            <a:ext cx="2160000" cy="1215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8D262D6-7E0B-4D55-B1A8-8DAEA06A70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956" y="2646563"/>
            <a:ext cx="2160000" cy="1215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5E57154B-2A21-4C10-B3EE-CE720D6BFC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08" y="2646563"/>
            <a:ext cx="2160000" cy="12150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D76B4132-6012-4A5B-BBD2-4A463B6ED80F}"/>
              </a:ext>
            </a:extLst>
          </p:cNvPr>
          <p:cNvSpPr txBox="1"/>
          <p:nvPr/>
        </p:nvSpPr>
        <p:spPr>
          <a:xfrm>
            <a:off x="837282" y="430953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章节封面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B18E638-5089-46B3-844F-98E308DBC30F}"/>
              </a:ext>
            </a:extLst>
          </p:cNvPr>
          <p:cNvSpPr txBox="1"/>
          <p:nvPr/>
        </p:nvSpPr>
        <p:spPr>
          <a:xfrm>
            <a:off x="3368790" y="43095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结论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08805713-0B2B-494E-8FA2-217C3C245588}"/>
              </a:ext>
            </a:extLst>
          </p:cNvPr>
          <p:cNvSpPr txBox="1"/>
          <p:nvPr/>
        </p:nvSpPr>
        <p:spPr>
          <a:xfrm>
            <a:off x="5669466" y="43095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论据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54A9342-2A8F-46BB-8D8D-4FE124766E2F}"/>
              </a:ext>
            </a:extLst>
          </p:cNvPr>
          <p:cNvSpPr txBox="1"/>
          <p:nvPr/>
        </p:nvSpPr>
        <p:spPr>
          <a:xfrm>
            <a:off x="7970142" y="43095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论据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0C27C82-B577-4159-9169-B00B811FA4C1}"/>
              </a:ext>
            </a:extLst>
          </p:cNvPr>
          <p:cNvSpPr txBox="1"/>
          <p:nvPr/>
        </p:nvSpPr>
        <p:spPr>
          <a:xfrm>
            <a:off x="10270818" y="43095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论据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67BAEE5-6EA8-445E-AD19-0A45134146B5}"/>
              </a:ext>
            </a:extLst>
          </p:cNvPr>
          <p:cNvSpPr txBox="1"/>
          <p:nvPr/>
        </p:nvSpPr>
        <p:spPr>
          <a:xfrm>
            <a:off x="4618672" y="1837268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内容的重点就是设计的重点</a:t>
            </a:r>
          </a:p>
        </p:txBody>
      </p:sp>
      <p:sp>
        <p:nvSpPr>
          <p:cNvPr id="16" name="箭头: 右 15">
            <a:extLst>
              <a:ext uri="{FF2B5EF4-FFF2-40B4-BE49-F238E27FC236}">
                <a16:creationId xmlns:a16="http://schemas.microsoft.com/office/drawing/2014/main" id="{66A521B7-1CE4-49D1-9C42-086A6CE67770}"/>
              </a:ext>
            </a:extLst>
          </p:cNvPr>
          <p:cNvSpPr/>
          <p:nvPr/>
        </p:nvSpPr>
        <p:spPr>
          <a:xfrm>
            <a:off x="311280" y="3884599"/>
            <a:ext cx="11362704" cy="262467"/>
          </a:xfrm>
          <a:prstGeom prst="rightArrow">
            <a:avLst>
              <a:gd name="adj1" fmla="val 50000"/>
              <a:gd name="adj2" fmla="val 27258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65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114</Words>
  <Application>Microsoft Office PowerPoint</Application>
  <PresentationFormat>宽屏</PresentationFormat>
  <Paragraphs>28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8" baseType="lpstr">
      <vt:lpstr>等线</vt:lpstr>
      <vt:lpstr>等线 Light</vt:lpstr>
      <vt:lpstr>楷体</vt:lpstr>
      <vt:lpstr>思源黑体 CN Bold</vt:lpstr>
      <vt:lpstr>思源黑体 CN Medium</vt:lpstr>
      <vt:lpstr>思源黑体 CN Normal</vt:lpstr>
      <vt:lpstr>宋体</vt:lpstr>
      <vt:lpstr>Arial</vt:lpstr>
      <vt:lpstr>Calibri</vt:lpstr>
      <vt:lpstr>Calibri Light</vt:lpstr>
      <vt:lpstr>Times New Roman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110</cp:revision>
  <dcterms:created xsi:type="dcterms:W3CDTF">2018-08-23T10:08:30Z</dcterms:created>
  <dcterms:modified xsi:type="dcterms:W3CDTF">2018-11-26T10:57:00Z</dcterms:modified>
</cp:coreProperties>
</file>