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6" r:id="rId2"/>
    <p:sldId id="257" r:id="rId3"/>
    <p:sldId id="317" r:id="rId4"/>
    <p:sldId id="319" r:id="rId5"/>
    <p:sldId id="31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1D46"/>
    <a:srgbClr val="DEF4F1"/>
    <a:srgbClr val="F2A861"/>
    <a:srgbClr val="F0886F"/>
    <a:srgbClr val="F38B7D"/>
    <a:srgbClr val="F8BDB5"/>
    <a:srgbClr val="E95285"/>
    <a:srgbClr val="F19387"/>
    <a:srgbClr val="940148"/>
    <a:srgbClr val="7C3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61-48E5-8CC0-1DE3F20670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61-48E5-8CC0-1DE3F20670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61-48E5-8CC0-1DE3F206704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61-48E5-8CC0-1DE3F206704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61-48E5-8CC0-1DE3F2067047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列5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61-48E5-8CC0-1DE3F2067047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列6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61-48E5-8CC0-1DE3F2067047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列7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Sheet1!$I$2:$I$17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61-48E5-8CC0-1DE3F2067047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列8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Sheet1!$J$2:$J$17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A61-48E5-8CC0-1DE3F2067047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列9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Sheet1!$K$2:$K$17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A61-48E5-8CC0-1DE3F2067047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列10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Sheet1!$L$2:$L$17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A61-48E5-8CC0-1DE3F2067047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列11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Sheet1!$M$2:$M$17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A61-48E5-8CC0-1DE3F2067047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列12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Sheet1!$N$2:$N$17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A61-48E5-8CC0-1DE3F2067047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列13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Sheet1!$O$2:$O$17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A61-48E5-8CC0-1DE3F2067047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列14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Sheet1!$P$2:$P$17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A61-48E5-8CC0-1DE3F2067047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列15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Sheet1!$Q$2:$Q$17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A61-48E5-8CC0-1DE3F2067047}"/>
            </c:ext>
          </c:extLst>
        </c:ser>
        <c:ser>
          <c:idx val="16"/>
          <c:order val="16"/>
          <c:tx>
            <c:strRef>
              <c:f>Sheet1!$R$1</c:f>
              <c:strCache>
                <c:ptCount val="1"/>
                <c:pt idx="0">
                  <c:v>列16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Sheet1!$R$2:$R$17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A61-48E5-8CC0-1DE3F2067047}"/>
            </c:ext>
          </c:extLst>
        </c:ser>
        <c:ser>
          <c:idx val="17"/>
          <c:order val="17"/>
          <c:tx>
            <c:strRef>
              <c:f>Sheet1!$S$1</c:f>
              <c:strCache>
                <c:ptCount val="1"/>
                <c:pt idx="0">
                  <c:v>列17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Sheet1!$S$2:$S$17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A61-48E5-8CC0-1DE3F2067047}"/>
            </c:ext>
          </c:extLst>
        </c:ser>
        <c:ser>
          <c:idx val="18"/>
          <c:order val="18"/>
          <c:tx>
            <c:strRef>
              <c:f>Sheet1!$T$1</c:f>
              <c:strCache>
                <c:ptCount val="1"/>
                <c:pt idx="0">
                  <c:v>列18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Sheet1!$T$2:$T$17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A61-48E5-8CC0-1DE3F2067047}"/>
            </c:ext>
          </c:extLst>
        </c:ser>
        <c:ser>
          <c:idx val="19"/>
          <c:order val="19"/>
          <c:tx>
            <c:strRef>
              <c:f>Sheet1!$U$1</c:f>
              <c:strCache>
                <c:ptCount val="1"/>
                <c:pt idx="0">
                  <c:v>列19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Sheet1!$U$2:$U$17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BA61-48E5-8CC0-1DE3F2067047}"/>
            </c:ext>
          </c:extLst>
        </c:ser>
        <c:ser>
          <c:idx val="20"/>
          <c:order val="20"/>
          <c:tx>
            <c:strRef>
              <c:f>Sheet1!$V$1</c:f>
              <c:strCache>
                <c:ptCount val="1"/>
                <c:pt idx="0">
                  <c:v>列20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Sheet1!$V$2:$V$17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A61-48E5-8CC0-1DE3F2067047}"/>
            </c:ext>
          </c:extLst>
        </c:ser>
        <c:ser>
          <c:idx val="21"/>
          <c:order val="21"/>
          <c:tx>
            <c:strRef>
              <c:f>Sheet1!$W$1</c:f>
              <c:strCache>
                <c:ptCount val="1"/>
                <c:pt idx="0">
                  <c:v>列21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Sheet1!$W$2:$W$17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BA61-48E5-8CC0-1DE3F2067047}"/>
            </c:ext>
          </c:extLst>
        </c:ser>
        <c:ser>
          <c:idx val="22"/>
          <c:order val="22"/>
          <c:tx>
            <c:strRef>
              <c:f>Sheet1!$X$1</c:f>
              <c:strCache>
                <c:ptCount val="1"/>
                <c:pt idx="0">
                  <c:v>列22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Sheet1!$X$2:$X$17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A61-48E5-8CC0-1DE3F2067047}"/>
            </c:ext>
          </c:extLst>
        </c:ser>
        <c:ser>
          <c:idx val="23"/>
          <c:order val="23"/>
          <c:tx>
            <c:strRef>
              <c:f>Sheet1!$Y$1</c:f>
              <c:strCache>
                <c:ptCount val="1"/>
                <c:pt idx="0">
                  <c:v>列23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Sheet1!$Y$2:$Y$17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BA61-48E5-8CC0-1DE3F2067047}"/>
            </c:ext>
          </c:extLst>
        </c:ser>
        <c:ser>
          <c:idx val="24"/>
          <c:order val="24"/>
          <c:tx>
            <c:strRef>
              <c:f>Sheet1!$Z$1</c:f>
              <c:strCache>
                <c:ptCount val="1"/>
                <c:pt idx="0">
                  <c:v>列24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noFill/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Sheet1!$A$2:$A$17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Sheet1!$Z$2:$Z$17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BA61-48E5-8CC0-1DE3F20670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3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C-4DF6-8957-6B0A3AEB44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2018/11/29/Thu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113097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086340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086340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2041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086340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南丁格尔玫瑰图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CB61CC6-ADF4-4C7F-ACF1-BBB5D614CBC6}"/>
              </a:ext>
            </a:extLst>
          </p:cNvPr>
          <p:cNvSpPr txBox="1"/>
          <p:nvPr/>
        </p:nvSpPr>
        <p:spPr>
          <a:xfrm>
            <a:off x="7975485" y="2970892"/>
            <a:ext cx="3185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南丁格尔玫瑰图不是玫瑰图，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而是柱形图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7C787B7-69F2-42B2-B0DC-AF687D6156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778"/>
          <a:stretch/>
        </p:blipFill>
        <p:spPr>
          <a:xfrm>
            <a:off x="1121384" y="0"/>
            <a:ext cx="6078567" cy="686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E6DE58D9-4E75-4E65-AF86-E6ACB14BDF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89" y="1897350"/>
            <a:ext cx="3920548" cy="2846937"/>
          </a:xfrm>
          <a:prstGeom prst="rect">
            <a:avLst/>
          </a:prstGeom>
        </p:spPr>
      </p:pic>
      <p:graphicFrame>
        <p:nvGraphicFramePr>
          <p:cNvPr id="19" name="图表 18">
            <a:extLst>
              <a:ext uri="{FF2B5EF4-FFF2-40B4-BE49-F238E27FC236}">
                <a16:creationId xmlns:a16="http://schemas.microsoft.com/office/drawing/2014/main" id="{CBCE0912-39FD-4074-9EAD-2C945BF0B1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7941900"/>
              </p:ext>
            </p:extLst>
          </p:nvPr>
        </p:nvGraphicFramePr>
        <p:xfrm>
          <a:off x="3398982" y="793557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6024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表 5">
            <a:extLst>
              <a:ext uri="{FF2B5EF4-FFF2-40B4-BE49-F238E27FC236}">
                <a16:creationId xmlns:a16="http://schemas.microsoft.com/office/drawing/2014/main" id="{BF657207-1659-4792-8EB5-01D926B2BB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760142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7814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82D75623-7A71-4425-A26F-5B7DAF97C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965" y="586009"/>
            <a:ext cx="6837217" cy="5593651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79541879-A78B-41AC-877C-6DFF2E5B05A8}"/>
              </a:ext>
            </a:extLst>
          </p:cNvPr>
          <p:cNvSpPr/>
          <p:nvPr/>
        </p:nvSpPr>
        <p:spPr>
          <a:xfrm>
            <a:off x="0" y="0"/>
            <a:ext cx="41656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4BEA82E-1C25-4EF5-8466-104AEF103555}"/>
              </a:ext>
            </a:extLst>
          </p:cNvPr>
          <p:cNvSpPr txBox="1"/>
          <p:nvPr/>
        </p:nvSpPr>
        <p:spPr>
          <a:xfrm>
            <a:off x="374640" y="2262908"/>
            <a:ext cx="341632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北京市各区</a:t>
            </a:r>
            <a:endParaRPr lang="en-US" altLang="zh-CN" sz="3600" dirty="0">
              <a:solidFill>
                <a:schemeClr val="tx1">
                  <a:lumMod val="75000"/>
                  <a:lumOff val="25000"/>
                </a:schemeClr>
              </a:solidFill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r>
              <a:rPr lang="zh-CN" alt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商品房平均房价</a:t>
            </a:r>
            <a:endParaRPr lang="en-US" altLang="zh-CN" sz="3600" dirty="0">
              <a:solidFill>
                <a:schemeClr val="tx1">
                  <a:lumMod val="75000"/>
                  <a:lumOff val="25000"/>
                </a:schemeClr>
              </a:solidFill>
              <a:latin typeface="思源黑体 CN ExtraLight" panose="020B0200000000000000" pitchFamily="34" charset="-122"/>
              <a:ea typeface="思源黑体 CN ExtraLight" panose="020B0200000000000000" pitchFamily="34" charset="-122"/>
            </a:endParaRPr>
          </a:p>
          <a:p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2018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年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2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月）</a:t>
            </a: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DAD528B2-16A4-4F97-B9DC-5929AB005FDE}"/>
              </a:ext>
            </a:extLst>
          </p:cNvPr>
          <p:cNvCxnSpPr/>
          <p:nvPr/>
        </p:nvCxnSpPr>
        <p:spPr>
          <a:xfrm>
            <a:off x="461818" y="3771013"/>
            <a:ext cx="3329142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F1287A6D-FE9D-43D4-B483-7B705FB76B20}"/>
              </a:ext>
            </a:extLst>
          </p:cNvPr>
          <p:cNvSpPr txBox="1"/>
          <p:nvPr/>
        </p:nvSpPr>
        <p:spPr>
          <a:xfrm>
            <a:off x="374640" y="3807957"/>
            <a:ext cx="355097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数据来源：</a:t>
            </a:r>
            <a:r>
              <a:rPr lang="zh-CN" altLang="en-US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链家网</a:t>
            </a:r>
            <a:r>
              <a:rPr lang="en-US" altLang="zh-CN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https://bj.lianjia.com/fangjia/.</a:t>
            </a:r>
          </a:p>
          <a:p>
            <a:r>
              <a:rPr lang="en-US" altLang="zh-CN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2018</a:t>
            </a:r>
            <a:endParaRPr lang="zh-CN" altLang="en-US" sz="1050" dirty="0">
              <a:solidFill>
                <a:schemeClr val="tx1">
                  <a:lumMod val="50000"/>
                  <a:lumOff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6F0A42B-EA5E-4795-A37D-45D69918C2BE}"/>
              </a:ext>
            </a:extLst>
          </p:cNvPr>
          <p:cNvSpPr txBox="1"/>
          <p:nvPr/>
        </p:nvSpPr>
        <p:spPr>
          <a:xfrm>
            <a:off x="4980143" y="5994992"/>
            <a:ext cx="1723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ExtraLight" panose="020B0200000000000000" pitchFamily="34" charset="-122"/>
                <a:ea typeface="思源黑体 CN ExtraLight" panose="020B0200000000000000" pitchFamily="34" charset="-122"/>
              </a:rPr>
              <a:t>单位：人民币元（￥）</a:t>
            </a:r>
          </a:p>
        </p:txBody>
      </p:sp>
    </p:spTree>
    <p:extLst>
      <p:ext uri="{BB962C8B-B14F-4D97-AF65-F5344CB8AC3E}">
        <p14:creationId xmlns:p14="http://schemas.microsoft.com/office/powerpoint/2010/main" val="393581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4588</TotalTime>
  <Words>52</Words>
  <Application>Microsoft Office PowerPoint</Application>
  <PresentationFormat>宽屏</PresentationFormat>
  <Paragraphs>11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等线</vt:lpstr>
      <vt:lpstr>等线 Light</vt:lpstr>
      <vt:lpstr>华文中宋</vt:lpstr>
      <vt:lpstr>思源黑体 CN ExtraLight</vt:lpstr>
      <vt:lpstr>思源黑体 CN Normal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126</cp:revision>
  <dcterms:created xsi:type="dcterms:W3CDTF">2018-08-23T10:08:30Z</dcterms:created>
  <dcterms:modified xsi:type="dcterms:W3CDTF">2018-11-29T07:27:40Z</dcterms:modified>
</cp:coreProperties>
</file>