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16" r:id="rId2"/>
    <p:sldId id="317" r:id="rId3"/>
    <p:sldId id="329" r:id="rId4"/>
    <p:sldId id="326" r:id="rId5"/>
    <p:sldId id="323" r:id="rId6"/>
    <p:sldId id="328" r:id="rId7"/>
    <p:sldId id="324" r:id="rId8"/>
    <p:sldId id="327" r:id="rId9"/>
    <p:sldId id="257" r:id="rId10"/>
    <p:sldId id="322" r:id="rId11"/>
    <p:sldId id="318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AB2C"/>
    <a:srgbClr val="FABE00"/>
    <a:srgbClr val="EE7848"/>
    <a:srgbClr val="53C1CD"/>
    <a:srgbClr val="007BBB"/>
    <a:srgbClr val="F8BDB5"/>
    <a:srgbClr val="FEDD78"/>
    <a:srgbClr val="F38B7D"/>
    <a:srgbClr val="7C3434"/>
    <a:srgbClr val="DEF4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114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radarChart>
        <c:radarStyle val="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学生1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语文</c:v>
                </c:pt>
                <c:pt idx="1">
                  <c:v>数学</c:v>
                </c:pt>
                <c:pt idx="2">
                  <c:v>英语</c:v>
                </c:pt>
                <c:pt idx="3">
                  <c:v>物理</c:v>
                </c:pt>
                <c:pt idx="4">
                  <c:v>化学</c:v>
                </c:pt>
                <c:pt idx="5">
                  <c:v>生物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80</c:v>
                </c:pt>
                <c:pt idx="1">
                  <c:v>86</c:v>
                </c:pt>
                <c:pt idx="2">
                  <c:v>77</c:v>
                </c:pt>
                <c:pt idx="3">
                  <c:v>87</c:v>
                </c:pt>
                <c:pt idx="4">
                  <c:v>81</c:v>
                </c:pt>
                <c:pt idx="5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97-4E0C-91A6-941E95EFCD1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学生2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语文</c:v>
                </c:pt>
                <c:pt idx="1">
                  <c:v>数学</c:v>
                </c:pt>
                <c:pt idx="2">
                  <c:v>英语</c:v>
                </c:pt>
                <c:pt idx="3">
                  <c:v>物理</c:v>
                </c:pt>
                <c:pt idx="4">
                  <c:v>化学</c:v>
                </c:pt>
                <c:pt idx="5">
                  <c:v>生物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69</c:v>
                </c:pt>
                <c:pt idx="1">
                  <c:v>91</c:v>
                </c:pt>
                <c:pt idx="2">
                  <c:v>61</c:v>
                </c:pt>
                <c:pt idx="3">
                  <c:v>84</c:v>
                </c:pt>
                <c:pt idx="4">
                  <c:v>91</c:v>
                </c:pt>
                <c:pt idx="5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97-4E0C-91A6-941E95EFCD1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学生3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语文</c:v>
                </c:pt>
                <c:pt idx="1">
                  <c:v>数学</c:v>
                </c:pt>
                <c:pt idx="2">
                  <c:v>英语</c:v>
                </c:pt>
                <c:pt idx="3">
                  <c:v>物理</c:v>
                </c:pt>
                <c:pt idx="4">
                  <c:v>化学</c:v>
                </c:pt>
                <c:pt idx="5">
                  <c:v>生物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68</c:v>
                </c:pt>
                <c:pt idx="1">
                  <c:v>86</c:v>
                </c:pt>
                <c:pt idx="2">
                  <c:v>80</c:v>
                </c:pt>
                <c:pt idx="3">
                  <c:v>73</c:v>
                </c:pt>
                <c:pt idx="4">
                  <c:v>89</c:v>
                </c:pt>
                <c:pt idx="5">
                  <c:v>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97-4E0C-91A6-941E95EFCD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19875727"/>
        <c:axId val="538951759"/>
      </c:radarChart>
      <c:catAx>
        <c:axId val="41987572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538951759"/>
        <c:crosses val="autoZero"/>
        <c:auto val="1"/>
        <c:lblAlgn val="ctr"/>
        <c:lblOffset val="100"/>
        <c:noMultiLvlLbl val="0"/>
      </c:catAx>
      <c:valAx>
        <c:axId val="5389517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4198757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radarChart>
        <c:radarStyle val="marker"/>
        <c:varyColors val="0"/>
        <c:ser>
          <c:idx val="0"/>
          <c:order val="0"/>
          <c:tx>
            <c:strRef>
              <c:f>Sheet1!$H$1</c:f>
              <c:strCache>
                <c:ptCount val="1"/>
                <c:pt idx="0">
                  <c:v>高*</c:v>
                </c:pt>
              </c:strCache>
            </c:strRef>
          </c:tx>
          <c:spPr>
            <a:ln w="28575" cap="rnd">
              <a:solidFill>
                <a:srgbClr val="53C1C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  <a:lumOff val="40000"/>
                  <a:alpha val="25000"/>
                </a:schemeClr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语文排名</c:v>
                </c:pt>
                <c:pt idx="1">
                  <c:v>数学排名</c:v>
                </c:pt>
                <c:pt idx="2">
                  <c:v>英语排名</c:v>
                </c:pt>
                <c:pt idx="3">
                  <c:v>物理排名</c:v>
                </c:pt>
                <c:pt idx="4">
                  <c:v>化学排名</c:v>
                </c:pt>
                <c:pt idx="5">
                  <c:v>生物排名</c:v>
                </c:pt>
              </c:strCache>
            </c:strRef>
          </c:cat>
          <c:val>
            <c:numRef>
              <c:f>Sheet1!$H$2:$H$7</c:f>
              <c:numCache>
                <c:formatCode>General</c:formatCode>
                <c:ptCount val="6"/>
                <c:pt idx="0">
                  <c:v>472</c:v>
                </c:pt>
                <c:pt idx="1">
                  <c:v>589</c:v>
                </c:pt>
                <c:pt idx="2">
                  <c:v>509</c:v>
                </c:pt>
                <c:pt idx="3">
                  <c:v>536</c:v>
                </c:pt>
                <c:pt idx="4">
                  <c:v>509</c:v>
                </c:pt>
                <c:pt idx="5">
                  <c:v>512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3A-4EBE-B3BD-1BE7FD28435F}"/>
            </c:ext>
          </c:extLst>
        </c:ser>
        <c:ser>
          <c:idx val="1"/>
          <c:order val="1"/>
          <c:tx>
            <c:strRef>
              <c:f>Sheet1!$I$1</c:f>
              <c:strCache>
                <c:ptCount val="1"/>
                <c:pt idx="0">
                  <c:v>郑**</c:v>
                </c:pt>
              </c:strCache>
            </c:strRef>
          </c:tx>
          <c:spPr>
            <a:ln w="28575" cap="rnd">
              <a:solidFill>
                <a:srgbClr val="EE7848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7BBB">
                  <a:alpha val="29000"/>
                </a:srgbClr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语文排名</c:v>
                </c:pt>
                <c:pt idx="1">
                  <c:v>数学排名</c:v>
                </c:pt>
                <c:pt idx="2">
                  <c:v>英语排名</c:v>
                </c:pt>
                <c:pt idx="3">
                  <c:v>物理排名</c:v>
                </c:pt>
                <c:pt idx="4">
                  <c:v>化学排名</c:v>
                </c:pt>
                <c:pt idx="5">
                  <c:v>生物排名</c:v>
                </c:pt>
              </c:strCache>
            </c:strRef>
          </c:cat>
          <c:val>
            <c:numRef>
              <c:f>Sheet1!$I$2:$I$7</c:f>
              <c:numCache>
                <c:formatCode>General</c:formatCode>
                <c:ptCount val="6"/>
                <c:pt idx="0">
                  <c:v>503</c:v>
                </c:pt>
                <c:pt idx="1">
                  <c:v>587</c:v>
                </c:pt>
                <c:pt idx="2">
                  <c:v>542</c:v>
                </c:pt>
                <c:pt idx="3">
                  <c:v>551</c:v>
                </c:pt>
                <c:pt idx="4">
                  <c:v>351</c:v>
                </c:pt>
                <c:pt idx="5">
                  <c:v>528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33A-4EBE-B3BD-1BE7FD28435F}"/>
            </c:ext>
          </c:extLst>
        </c:ser>
        <c:ser>
          <c:idx val="2"/>
          <c:order val="2"/>
          <c:tx>
            <c:strRef>
              <c:f>Sheet1!$J$1</c:f>
              <c:strCache>
                <c:ptCount val="1"/>
                <c:pt idx="0">
                  <c:v>柳*</c:v>
                </c:pt>
              </c:strCache>
            </c:strRef>
          </c:tx>
          <c:spPr>
            <a:ln w="28575" cap="rnd">
              <a:solidFill>
                <a:schemeClr val="bg1">
                  <a:lumMod val="8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8BDB5">
                  <a:alpha val="24000"/>
                </a:srgbClr>
              </a:solidFill>
              <a:ln w="9525">
                <a:solidFill>
                  <a:schemeClr val="bg1">
                    <a:lumMod val="85000"/>
                  </a:schemeClr>
                </a:solidFill>
              </a:ln>
              <a:effectLst/>
            </c:spPr>
          </c:marker>
          <c:cat>
            <c:strRef>
              <c:f>Sheet1!$A$2:$A$7</c:f>
              <c:strCache>
                <c:ptCount val="6"/>
                <c:pt idx="0">
                  <c:v>语文排名</c:v>
                </c:pt>
                <c:pt idx="1">
                  <c:v>数学排名</c:v>
                </c:pt>
                <c:pt idx="2">
                  <c:v>英语排名</c:v>
                </c:pt>
                <c:pt idx="3">
                  <c:v>物理排名</c:v>
                </c:pt>
                <c:pt idx="4">
                  <c:v>化学排名</c:v>
                </c:pt>
                <c:pt idx="5">
                  <c:v>生物排名</c:v>
                </c:pt>
              </c:strCache>
            </c:strRef>
          </c:cat>
          <c:val>
            <c:numRef>
              <c:f>Sheet1!$J$2:$J$7</c:f>
              <c:numCache>
                <c:formatCode>General</c:formatCode>
                <c:ptCount val="6"/>
                <c:pt idx="0">
                  <c:v>595</c:v>
                </c:pt>
                <c:pt idx="1">
                  <c:v>442</c:v>
                </c:pt>
                <c:pt idx="2">
                  <c:v>390</c:v>
                </c:pt>
                <c:pt idx="3">
                  <c:v>578</c:v>
                </c:pt>
                <c:pt idx="4">
                  <c:v>553</c:v>
                </c:pt>
                <c:pt idx="5">
                  <c:v>493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33A-4EBE-B3BD-1BE7FD2843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46007727"/>
        <c:axId val="620283359"/>
      </c:radarChart>
      <c:catAx>
        <c:axId val="54600772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620283359"/>
        <c:crosses val="autoZero"/>
        <c:auto val="1"/>
        <c:lblAlgn val="ctr"/>
        <c:lblOffset val="100"/>
        <c:noMultiLvlLbl val="0"/>
      </c:catAx>
      <c:valAx>
        <c:axId val="620283359"/>
        <c:scaling>
          <c:orientation val="minMax"/>
        </c:scaling>
        <c:delete val="1"/>
        <c:axPos val="l"/>
        <c:majorGridlines>
          <c:spPr>
            <a:ln w="3175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460077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>
                  <a:lumMod val="9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>
              <a:lumMod val="95000"/>
            </a:schemeClr>
          </a:solidFill>
        </a:defRPr>
      </a:pPr>
      <a:endParaRPr lang="zh-CN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radarChart>
        <c:radarStyle val="marker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杨**</c:v>
                </c:pt>
              </c:strCache>
            </c:strRef>
          </c:tx>
          <c:spPr>
            <a:ln w="28575" cap="rnd">
              <a:solidFill>
                <a:srgbClr val="EE7848"/>
              </a:solidFill>
              <a:round/>
            </a:ln>
            <a:effectLst/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语文排名</c:v>
                </c:pt>
                <c:pt idx="1">
                  <c:v>数学排名</c:v>
                </c:pt>
                <c:pt idx="2">
                  <c:v>英语排名</c:v>
                </c:pt>
                <c:pt idx="3">
                  <c:v>物理排名</c:v>
                </c:pt>
                <c:pt idx="4">
                  <c:v>化学排名</c:v>
                </c:pt>
                <c:pt idx="5">
                  <c:v>生物排名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595</c:v>
                </c:pt>
                <c:pt idx="1">
                  <c:v>599</c:v>
                </c:pt>
                <c:pt idx="2">
                  <c:v>593</c:v>
                </c:pt>
                <c:pt idx="3">
                  <c:v>591</c:v>
                </c:pt>
                <c:pt idx="4">
                  <c:v>565</c:v>
                </c:pt>
                <c:pt idx="5">
                  <c:v>528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CE-44E5-B188-8954BFAFA157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徐*</c:v>
                </c:pt>
              </c:strCache>
            </c:strRef>
          </c:tx>
          <c:spPr>
            <a:ln w="28575" cap="rnd">
              <a:solidFill>
                <a:srgbClr val="53C1CD"/>
              </a:solidFill>
              <a:round/>
            </a:ln>
            <a:effectLst/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语文排名</c:v>
                </c:pt>
                <c:pt idx="1">
                  <c:v>数学排名</c:v>
                </c:pt>
                <c:pt idx="2">
                  <c:v>英语排名</c:v>
                </c:pt>
                <c:pt idx="3">
                  <c:v>物理排名</c:v>
                </c:pt>
                <c:pt idx="4">
                  <c:v>化学排名</c:v>
                </c:pt>
                <c:pt idx="5">
                  <c:v>生物排名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385</c:v>
                </c:pt>
                <c:pt idx="1">
                  <c:v>581</c:v>
                </c:pt>
                <c:pt idx="2">
                  <c:v>542</c:v>
                </c:pt>
                <c:pt idx="3">
                  <c:v>551</c:v>
                </c:pt>
                <c:pt idx="4">
                  <c:v>599</c:v>
                </c:pt>
                <c:pt idx="5">
                  <c:v>585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CE-44E5-B188-8954BFAFA157}"/>
            </c:ext>
          </c:extLst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叶**</c:v>
                </c:pt>
              </c:strCache>
            </c:strRef>
          </c:tx>
          <c:spPr>
            <a:ln w="28575" cap="rnd">
              <a:solidFill>
                <a:srgbClr val="CEAB2C"/>
              </a:solidFill>
              <a:round/>
            </a:ln>
            <a:effectLst/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语文排名</c:v>
                </c:pt>
                <c:pt idx="1">
                  <c:v>数学排名</c:v>
                </c:pt>
                <c:pt idx="2">
                  <c:v>英语排名</c:v>
                </c:pt>
                <c:pt idx="3">
                  <c:v>物理排名</c:v>
                </c:pt>
                <c:pt idx="4">
                  <c:v>化学排名</c:v>
                </c:pt>
                <c:pt idx="5">
                  <c:v>生物排名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549</c:v>
                </c:pt>
                <c:pt idx="1">
                  <c:v>587</c:v>
                </c:pt>
                <c:pt idx="2">
                  <c:v>550</c:v>
                </c:pt>
                <c:pt idx="3">
                  <c:v>456</c:v>
                </c:pt>
                <c:pt idx="4">
                  <c:v>553</c:v>
                </c:pt>
                <c:pt idx="5">
                  <c:v>563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4CE-44E5-B188-8954BFAFA1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49673647"/>
        <c:axId val="772404991"/>
      </c:radarChart>
      <c:catAx>
        <c:axId val="8496736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>
                    <a:lumMod val="9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defRPr>
            </a:pPr>
            <a:endParaRPr lang="zh-CN"/>
          </a:p>
        </c:txPr>
        <c:crossAx val="772404991"/>
        <c:crosses val="autoZero"/>
        <c:auto val="1"/>
        <c:lblAlgn val="ctr"/>
        <c:lblOffset val="100"/>
        <c:noMultiLvlLbl val="0"/>
      </c:catAx>
      <c:valAx>
        <c:axId val="772404991"/>
        <c:scaling>
          <c:orientation val="minMax"/>
        </c:scaling>
        <c:delete val="1"/>
        <c:axPos val="l"/>
        <c:majorGridlines>
          <c:spPr>
            <a:ln w="3175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496736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>
                  <a:lumMod val="9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defRPr>
          </a:pPr>
          <a:endParaRPr lang="zh-CN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>
              <a:lumMod val="95000"/>
            </a:schemeClr>
          </a:solidFill>
          <a:latin typeface="微软雅黑 Light" panose="020B0502040204020203" pitchFamily="34" charset="-122"/>
          <a:ea typeface="微软雅黑 Light" panose="020B0502040204020203" pitchFamily="34" charset="-122"/>
        </a:defRPr>
      </a:pPr>
      <a:endParaRPr lang="zh-CN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2018/11/30/Fri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222931" y="2640234"/>
            <a:ext cx="10126983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9000"/>
                </a:schemeClr>
              </a:gs>
              <a:gs pos="27000">
                <a:schemeClr val="tx1">
                  <a:lumMod val="85000"/>
                  <a:lumOff val="15000"/>
                  <a:alpha val="59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618946" y="2640234"/>
            <a:ext cx="954107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图表篇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592189" y="2764611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592189" y="3154722"/>
            <a:ext cx="3560689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>
            <a:extLst>
              <a:ext uri="{FF2B5EF4-FFF2-40B4-BE49-F238E27FC236}">
                <a16:creationId xmlns:a16="http://schemas.microsoft.com/office/drawing/2014/main" id="{550E3886-A09D-4C5C-9D4E-6BF42C230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890" y="2885093"/>
            <a:ext cx="1053102" cy="7320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12A59B3D-DB4A-4B14-9A3B-7D02ABD67559}"/>
              </a:ext>
            </a:extLst>
          </p:cNvPr>
          <p:cNvSpPr txBox="1"/>
          <p:nvPr/>
        </p:nvSpPr>
        <p:spPr>
          <a:xfrm>
            <a:off x="5592189" y="3190127"/>
            <a:ext cx="3238127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prstClr val="white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雷达图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4614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>
                <a:lumMod val="65000"/>
                <a:lumOff val="35000"/>
              </a:schemeClr>
            </a:gs>
            <a:gs pos="100000">
              <a:schemeClr val="tx1">
                <a:lumMod val="85000"/>
                <a:lumOff val="1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图表 6">
            <a:extLst>
              <a:ext uri="{FF2B5EF4-FFF2-40B4-BE49-F238E27FC236}">
                <a16:creationId xmlns:a16="http://schemas.microsoft.com/office/drawing/2014/main" id="{BD7122BF-B504-42F2-84BE-9687C0A1B1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5518056"/>
              </p:ext>
            </p:extLst>
          </p:nvPr>
        </p:nvGraphicFramePr>
        <p:xfrm>
          <a:off x="2032000" y="725728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E7FBA428-5465-46A4-BDCE-C0699EDEAB43}"/>
              </a:ext>
            </a:extLst>
          </p:cNvPr>
          <p:cNvCxnSpPr>
            <a:cxnSpLocks/>
          </p:cNvCxnSpPr>
          <p:nvPr/>
        </p:nvCxnSpPr>
        <p:spPr>
          <a:xfrm>
            <a:off x="6096000" y="3290456"/>
            <a:ext cx="2041236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D3B1A261-D2F3-41C5-B5B8-B1C5D65ABB0B}"/>
              </a:ext>
            </a:extLst>
          </p:cNvPr>
          <p:cNvSpPr txBox="1"/>
          <p:nvPr/>
        </p:nvSpPr>
        <p:spPr>
          <a:xfrm>
            <a:off x="6003637" y="3141176"/>
            <a:ext cx="4156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" dirty="0">
                <a:solidFill>
                  <a:schemeClr val="bg1">
                    <a:lumMod val="95000"/>
                  </a:schemeClr>
                </a:solidFill>
              </a:rPr>
              <a:t>600</a:t>
            </a:r>
            <a:endParaRPr lang="zh-CN" altLang="en-US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DB19B49C-AC9A-4E36-AF9F-FE64E13FF942}"/>
              </a:ext>
            </a:extLst>
          </p:cNvPr>
          <p:cNvSpPr txBox="1"/>
          <p:nvPr/>
        </p:nvSpPr>
        <p:spPr>
          <a:xfrm>
            <a:off x="7957127" y="3141176"/>
            <a:ext cx="4156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" dirty="0">
                <a:solidFill>
                  <a:schemeClr val="bg1">
                    <a:lumMod val="95000"/>
                  </a:schemeClr>
                </a:solidFill>
              </a:rPr>
              <a:t>0</a:t>
            </a:r>
            <a:endParaRPr lang="zh-CN" altLang="en-US" sz="8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933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>
                <a:lumMod val="65000"/>
                <a:lumOff val="35000"/>
              </a:schemeClr>
            </a:gs>
            <a:gs pos="100000">
              <a:schemeClr val="tx1">
                <a:lumMod val="85000"/>
                <a:lumOff val="1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图表 3">
            <a:extLst>
              <a:ext uri="{FF2B5EF4-FFF2-40B4-BE49-F238E27FC236}">
                <a16:creationId xmlns:a16="http://schemas.microsoft.com/office/drawing/2014/main" id="{AD4DF386-87DC-4E3D-80FA-3BFDCCE560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4121787"/>
              </p:ext>
            </p:extLst>
          </p:nvPr>
        </p:nvGraphicFramePr>
        <p:xfrm>
          <a:off x="1856509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1F45CA82-4D1D-49F8-9F22-D4BE8C34F1E5}"/>
              </a:ext>
            </a:extLst>
          </p:cNvPr>
          <p:cNvCxnSpPr>
            <a:cxnSpLocks/>
          </p:cNvCxnSpPr>
          <p:nvPr/>
        </p:nvCxnSpPr>
        <p:spPr>
          <a:xfrm>
            <a:off x="5920740" y="3253740"/>
            <a:ext cx="2019300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03DFDF90-F080-420B-82CA-7D10E8DB2426}"/>
              </a:ext>
            </a:extLst>
          </p:cNvPr>
          <p:cNvSpPr txBox="1"/>
          <p:nvPr/>
        </p:nvSpPr>
        <p:spPr>
          <a:xfrm>
            <a:off x="5820757" y="3095456"/>
            <a:ext cx="4156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" dirty="0">
                <a:solidFill>
                  <a:schemeClr val="bg1">
                    <a:lumMod val="95000"/>
                  </a:schemeClr>
                </a:solidFill>
              </a:rPr>
              <a:t>600</a:t>
            </a:r>
            <a:endParaRPr lang="zh-CN" altLang="en-US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406241F6-1CDB-4259-B807-B8B2AC14EFAC}"/>
              </a:ext>
            </a:extLst>
          </p:cNvPr>
          <p:cNvSpPr txBox="1"/>
          <p:nvPr/>
        </p:nvSpPr>
        <p:spPr>
          <a:xfrm>
            <a:off x="7774247" y="3095456"/>
            <a:ext cx="4156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" dirty="0">
                <a:solidFill>
                  <a:schemeClr val="bg1">
                    <a:lumMod val="95000"/>
                  </a:schemeClr>
                </a:solidFill>
              </a:rPr>
              <a:t>0</a:t>
            </a:r>
            <a:endParaRPr lang="zh-CN" altLang="en-US" sz="8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898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908C6DE6-4DCE-4638-AA81-88D7DF4CB7C9}"/>
              </a:ext>
            </a:extLst>
          </p:cNvPr>
          <p:cNvSpPr txBox="1"/>
          <p:nvPr/>
        </p:nvSpPr>
        <p:spPr>
          <a:xfrm>
            <a:off x="3624142" y="1975428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雷达图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138B773-029B-45C8-8B12-A43341E42365}"/>
              </a:ext>
            </a:extLst>
          </p:cNvPr>
          <p:cNvSpPr txBox="1"/>
          <p:nvPr/>
        </p:nvSpPr>
        <p:spPr>
          <a:xfrm>
            <a:off x="3624142" y="2558141"/>
            <a:ext cx="524855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数据差异要明显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填充颜色如果有，一定要半透明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数据曲线不要太多，一般不多于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5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个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注意每个统计指标的意义，必须统一，不要倒置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6024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70BE85B9-4D34-45C9-BF01-491B5CCF40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901" y="1509053"/>
            <a:ext cx="4329895" cy="3402869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EEEA6767-1F4C-4142-9B1F-199FA3C568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504014"/>
            <a:ext cx="5135418" cy="3407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464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513329AE-98F8-460D-9A67-671388B25E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1000" y="844550"/>
            <a:ext cx="6350000" cy="5168900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199616BD-7C90-4AAA-97AB-075781505ACB}"/>
              </a:ext>
            </a:extLst>
          </p:cNvPr>
          <p:cNvSpPr/>
          <p:nvPr/>
        </p:nvSpPr>
        <p:spPr>
          <a:xfrm>
            <a:off x="666750" y="442912"/>
            <a:ext cx="2362200" cy="66104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乱的一比</a:t>
            </a:r>
          </a:p>
        </p:txBody>
      </p:sp>
    </p:spTree>
    <p:extLst>
      <p:ext uri="{BB962C8B-B14F-4D97-AF65-F5344CB8AC3E}">
        <p14:creationId xmlns:p14="http://schemas.microsoft.com/office/powerpoint/2010/main" val="1604936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08BF6ADC-2945-4F69-A194-0EAF846A2A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3712" y="900112"/>
            <a:ext cx="6124575" cy="4892036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9A1B765D-35AF-47A0-88F9-440E4FD42452}"/>
              </a:ext>
            </a:extLst>
          </p:cNvPr>
          <p:cNvSpPr/>
          <p:nvPr/>
        </p:nvSpPr>
        <p:spPr>
          <a:xfrm>
            <a:off x="666750" y="442912"/>
            <a:ext cx="2362200" cy="66104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指标不统一</a:t>
            </a:r>
          </a:p>
        </p:txBody>
      </p:sp>
    </p:spTree>
    <p:extLst>
      <p:ext uri="{BB962C8B-B14F-4D97-AF65-F5344CB8AC3E}">
        <p14:creationId xmlns:p14="http://schemas.microsoft.com/office/powerpoint/2010/main" val="3722670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A496A615-A972-42AF-A1C6-B45D10D0E0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081" y="330081"/>
            <a:ext cx="5837838" cy="6197838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02A7F5DD-E078-42CD-9624-B0A710ECC098}"/>
              </a:ext>
            </a:extLst>
          </p:cNvPr>
          <p:cNvSpPr/>
          <p:nvPr/>
        </p:nvSpPr>
        <p:spPr>
          <a:xfrm>
            <a:off x="666750" y="442912"/>
            <a:ext cx="1836305" cy="66104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指标不统一</a:t>
            </a:r>
          </a:p>
        </p:txBody>
      </p:sp>
    </p:spTree>
    <p:extLst>
      <p:ext uri="{BB962C8B-B14F-4D97-AF65-F5344CB8AC3E}">
        <p14:creationId xmlns:p14="http://schemas.microsoft.com/office/powerpoint/2010/main" val="3525482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F2E645B7-1920-463D-A638-A9DE9037BE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516" y="0"/>
            <a:ext cx="10274968" cy="6858000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8A9F1D9A-03F3-4789-9C27-E88D495A1986}"/>
              </a:ext>
            </a:extLst>
          </p:cNvPr>
          <p:cNvSpPr/>
          <p:nvPr/>
        </p:nvSpPr>
        <p:spPr>
          <a:xfrm>
            <a:off x="666750" y="442912"/>
            <a:ext cx="2362200" cy="66104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指标倒置</a:t>
            </a:r>
          </a:p>
        </p:txBody>
      </p:sp>
    </p:spTree>
    <p:extLst>
      <p:ext uri="{BB962C8B-B14F-4D97-AF65-F5344CB8AC3E}">
        <p14:creationId xmlns:p14="http://schemas.microsoft.com/office/powerpoint/2010/main" val="181576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594E59AC-A550-4FA2-9EAF-E33550E62C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9901" y="1289728"/>
            <a:ext cx="7227684" cy="4278544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55DF3516-BD5C-403D-A2DB-FAE5702B5D34}"/>
              </a:ext>
            </a:extLst>
          </p:cNvPr>
          <p:cNvSpPr/>
          <p:nvPr/>
        </p:nvSpPr>
        <p:spPr>
          <a:xfrm>
            <a:off x="666750" y="442912"/>
            <a:ext cx="2362200" cy="66104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指标倒置</a:t>
            </a:r>
          </a:p>
        </p:txBody>
      </p:sp>
    </p:spTree>
    <p:extLst>
      <p:ext uri="{BB962C8B-B14F-4D97-AF65-F5344CB8AC3E}">
        <p14:creationId xmlns:p14="http://schemas.microsoft.com/office/powerpoint/2010/main" val="91878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图表 3">
            <a:extLst>
              <a:ext uri="{FF2B5EF4-FFF2-40B4-BE49-F238E27FC236}">
                <a16:creationId xmlns:a16="http://schemas.microsoft.com/office/drawing/2014/main" id="{C21C05C0-1976-4889-9EF6-5DABBEBCBF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7359844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矩形 5">
            <a:extLst>
              <a:ext uri="{FF2B5EF4-FFF2-40B4-BE49-F238E27FC236}">
                <a16:creationId xmlns:a16="http://schemas.microsoft.com/office/drawing/2014/main" id="{50E4E568-94EE-4E70-BF13-8CD7C0A7E66F}"/>
              </a:ext>
            </a:extLst>
          </p:cNvPr>
          <p:cNvSpPr/>
          <p:nvPr/>
        </p:nvSpPr>
        <p:spPr>
          <a:xfrm>
            <a:off x="666749" y="442912"/>
            <a:ext cx="2815359" cy="66104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差别太小、指标不统一</a:t>
            </a:r>
          </a:p>
        </p:txBody>
      </p:sp>
    </p:spTree>
    <p:extLst>
      <p:ext uri="{BB962C8B-B14F-4D97-AF65-F5344CB8AC3E}">
        <p14:creationId xmlns:p14="http://schemas.microsoft.com/office/powerpoint/2010/main" val="3497852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4550</TotalTime>
  <Words>70</Words>
  <Application>Microsoft Office PowerPoint</Application>
  <PresentationFormat>宽屏</PresentationFormat>
  <Paragraphs>20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8" baseType="lpstr">
      <vt:lpstr>等线</vt:lpstr>
      <vt:lpstr>等线 Light</vt:lpstr>
      <vt:lpstr>华文中宋</vt:lpstr>
      <vt:lpstr>思源黑体 CN Medium</vt:lpstr>
      <vt:lpstr>思源黑体 CN Normal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140</cp:revision>
  <dcterms:created xsi:type="dcterms:W3CDTF">2018-08-23T10:08:30Z</dcterms:created>
  <dcterms:modified xsi:type="dcterms:W3CDTF">2018-11-30T14:37:48Z</dcterms:modified>
</cp:coreProperties>
</file>