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6" r:id="rId2"/>
    <p:sldId id="350" r:id="rId3"/>
    <p:sldId id="351" r:id="rId4"/>
    <p:sldId id="257" r:id="rId5"/>
    <p:sldId id="353" r:id="rId6"/>
    <p:sldId id="344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3BC"/>
    <a:srgbClr val="E9EED6"/>
    <a:srgbClr val="E7DCAE"/>
    <a:srgbClr val="FFFFCC"/>
    <a:srgbClr val="00FFFF"/>
    <a:srgbClr val="FF7C80"/>
    <a:srgbClr val="A50021"/>
    <a:srgbClr val="FF3300"/>
    <a:srgbClr val="E6DBAD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954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2018/12/8/Sat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71003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344246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344246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947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344246" y="31901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数据图表小结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11C9CF4-16C9-487A-9A2C-3A8ADA04C4E4}"/>
              </a:ext>
            </a:extLst>
          </p:cNvPr>
          <p:cNvSpPr txBox="1"/>
          <p:nvPr/>
        </p:nvSpPr>
        <p:spPr>
          <a:xfrm>
            <a:off x="3631612" y="851696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核心目的：展示数据或者表达结论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4F18DAE-B6B7-4A86-8EC2-4B1F2785EBFC}"/>
              </a:ext>
            </a:extLst>
          </p:cNvPr>
          <p:cNvSpPr txBox="1"/>
          <p:nvPr/>
        </p:nvSpPr>
        <p:spPr>
          <a:xfrm>
            <a:off x="2149117" y="1636331"/>
            <a:ext cx="8513869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，如果可能，用标题做图表的结论</a:t>
            </a:r>
          </a:p>
          <a:p>
            <a:endParaRPr lang="zh-CN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，用明显的颜色标注出重点</a:t>
            </a:r>
          </a:p>
          <a:p>
            <a:endParaRPr lang="zh-CN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，尽量避免使用图例</a:t>
            </a:r>
          </a:p>
          <a:p>
            <a:endParaRPr lang="zh-CN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，一般而言，一页只放一个图表，一个图表只讲一件事（限表达型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</a:p>
          <a:p>
            <a:endParaRPr lang="zh-CN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，文字要简洁（限表达型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</a:p>
          <a:p>
            <a:endParaRPr lang="zh-CN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，标明数据来源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，越是基础的图表，创新越要谨慎</a:t>
            </a:r>
          </a:p>
        </p:txBody>
      </p:sp>
    </p:spTree>
    <p:extLst>
      <p:ext uri="{BB962C8B-B14F-4D97-AF65-F5344CB8AC3E}">
        <p14:creationId xmlns:p14="http://schemas.microsoft.com/office/powerpoint/2010/main" val="67256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758F73D-8BFC-4CFC-87F6-63F785FA8D75}"/>
              </a:ext>
            </a:extLst>
          </p:cNvPr>
          <p:cNvSpPr txBox="1"/>
          <p:nvPr/>
        </p:nvSpPr>
        <p:spPr>
          <a:xfrm>
            <a:off x="700933" y="745763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标明数据来源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BDBC392-2FB6-4342-8EEF-4971969B7E2E}"/>
              </a:ext>
            </a:extLst>
          </p:cNvPr>
          <p:cNvSpPr txBox="1"/>
          <p:nvPr/>
        </p:nvSpPr>
        <p:spPr>
          <a:xfrm>
            <a:off x="800522" y="2680444"/>
            <a:ext cx="8832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数据来源：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[1]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呲水沟子二中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内部数据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XX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省呲水沟子市：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2018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年期末考试成绩统计：高二年级语文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2018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4EBA2F0-5EDB-4EBD-9BEC-63BEFD6D882D}"/>
              </a:ext>
            </a:extLst>
          </p:cNvPr>
          <p:cNvSpPr txBox="1"/>
          <p:nvPr/>
        </p:nvSpPr>
        <p:spPr>
          <a:xfrm>
            <a:off x="2366196" y="22777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作者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9C54BC8-A390-4411-BC00-26F7488419CE}"/>
              </a:ext>
            </a:extLst>
          </p:cNvPr>
          <p:cNvSpPr txBox="1"/>
          <p:nvPr/>
        </p:nvSpPr>
        <p:spPr>
          <a:xfrm>
            <a:off x="3312284" y="22777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著作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C27505C-5C53-4FAC-BA36-84695DF15AE5}"/>
              </a:ext>
            </a:extLst>
          </p:cNvPr>
          <p:cNvSpPr txBox="1"/>
          <p:nvPr/>
        </p:nvSpPr>
        <p:spPr>
          <a:xfrm>
            <a:off x="4509710" y="22777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地址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A78FC44-4ED2-4527-8253-60257FE5E8FD}"/>
              </a:ext>
            </a:extLst>
          </p:cNvPr>
          <p:cNvSpPr txBox="1"/>
          <p:nvPr/>
        </p:nvSpPr>
        <p:spPr>
          <a:xfrm>
            <a:off x="6721716" y="225537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刊物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1024368-C9E8-4D02-860F-4CFF13CCF4E4}"/>
              </a:ext>
            </a:extLst>
          </p:cNvPr>
          <p:cNvSpPr txBox="1"/>
          <p:nvPr/>
        </p:nvSpPr>
        <p:spPr>
          <a:xfrm>
            <a:off x="8865230" y="22777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年份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5678511-1278-471D-9CE2-27EFCB559F05}"/>
              </a:ext>
            </a:extLst>
          </p:cNvPr>
          <p:cNvSpPr txBox="1"/>
          <p:nvPr/>
        </p:nvSpPr>
        <p:spPr>
          <a:xfrm>
            <a:off x="1696157" y="3180961"/>
            <a:ext cx="8634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[2]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汽车之家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凯迪拉克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CT6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车系：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https://www.autohome.com.cn/3802/#pvareaid=2042208.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2018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99FAF22-23FE-4DED-B08E-7A6AA52FE7D0}"/>
              </a:ext>
            </a:extLst>
          </p:cNvPr>
          <p:cNvSpPr txBox="1"/>
          <p:nvPr/>
        </p:nvSpPr>
        <p:spPr>
          <a:xfrm>
            <a:off x="1696157" y="3711519"/>
            <a:ext cx="9717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[3]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中华人民共和国国家技术监督局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GB3100-3102.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中华人民共和国国家标准－量与单位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北京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: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中国标准出版社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,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1994.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42DA079-4F72-4E69-B052-5FE1BC5766E0}"/>
              </a:ext>
            </a:extLst>
          </p:cNvPr>
          <p:cNvSpPr txBox="1"/>
          <p:nvPr/>
        </p:nvSpPr>
        <p:spPr>
          <a:xfrm>
            <a:off x="1595366" y="22777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编号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26A250E-B3FF-4068-9481-68C1C5EF1DE3}"/>
              </a:ext>
            </a:extLst>
          </p:cNvPr>
          <p:cNvSpPr txBox="1"/>
          <p:nvPr/>
        </p:nvSpPr>
        <p:spPr>
          <a:xfrm>
            <a:off x="1696157" y="4191037"/>
            <a:ext cx="9621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[4]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张昆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,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冯立群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,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余昌钰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,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等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机器人柔性手腕的球面齿轮设计研究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北京：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清华大学学报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自然科学版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,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1994, 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34(2):1-7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.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3EA2863-58B8-40A9-B113-B0A9CFCADD92}"/>
              </a:ext>
            </a:extLst>
          </p:cNvPr>
          <p:cNvSpPr txBox="1"/>
          <p:nvPr/>
        </p:nvSpPr>
        <p:spPr>
          <a:xfrm>
            <a:off x="4285919" y="4861318"/>
            <a:ext cx="323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必须有：作者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著作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刊物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年份</a:t>
            </a:r>
          </a:p>
        </p:txBody>
      </p:sp>
    </p:spTree>
    <p:extLst>
      <p:ext uri="{BB962C8B-B14F-4D97-AF65-F5344CB8AC3E}">
        <p14:creationId xmlns:p14="http://schemas.microsoft.com/office/powerpoint/2010/main" val="3770775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1562D62-E2F8-483D-A685-1941DD5A1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434072"/>
              </p:ext>
            </p:extLst>
          </p:nvPr>
        </p:nvGraphicFramePr>
        <p:xfrm>
          <a:off x="0" y="-12700"/>
          <a:ext cx="12192000" cy="68418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7444">
                  <a:extLst>
                    <a:ext uri="{9D8B030D-6E8A-4147-A177-3AD203B41FA5}">
                      <a16:colId xmlns:a16="http://schemas.microsoft.com/office/drawing/2014/main" val="1343957415"/>
                    </a:ext>
                  </a:extLst>
                </a:gridCol>
                <a:gridCol w="1038842">
                  <a:extLst>
                    <a:ext uri="{9D8B030D-6E8A-4147-A177-3AD203B41FA5}">
                      <a16:colId xmlns:a16="http://schemas.microsoft.com/office/drawing/2014/main" val="3402468472"/>
                    </a:ext>
                  </a:extLst>
                </a:gridCol>
                <a:gridCol w="1346014">
                  <a:extLst>
                    <a:ext uri="{9D8B030D-6E8A-4147-A177-3AD203B41FA5}">
                      <a16:colId xmlns:a16="http://schemas.microsoft.com/office/drawing/2014/main" val="4077910967"/>
                    </a:ext>
                  </a:extLst>
                </a:gridCol>
                <a:gridCol w="3000375">
                  <a:extLst>
                    <a:ext uri="{9D8B030D-6E8A-4147-A177-3AD203B41FA5}">
                      <a16:colId xmlns:a16="http://schemas.microsoft.com/office/drawing/2014/main" val="3636752295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4035643107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4052066847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1817279702"/>
                    </a:ext>
                  </a:extLst>
                </a:gridCol>
              </a:tblGrid>
              <a:tr h="41727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类型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变种</a:t>
                      </a:r>
                      <a:r>
                        <a:rPr lang="en-US" altLang="zh-CN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二级分类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适用情况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绘制方式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tips</a:t>
                      </a:r>
                      <a:endParaRPr lang="zh-CN" altLang="en-US" sz="1050" b="0" kern="1200" dirty="0">
                        <a:solidFill>
                          <a:schemeClr val="lt1"/>
                        </a:solidFill>
                        <a:latin typeface="微软雅黑 Light" panose="020B0502040204020203" pitchFamily="34" charset="-122"/>
                        <a:ea typeface="微软雅黑 Light" panose="020B0502040204020203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美观程度取决于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0" kern="1200" dirty="0">
                          <a:solidFill>
                            <a:schemeClr val="lt1"/>
                          </a:solidFill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  <a:cs typeface="+mn-cs"/>
                        </a:rPr>
                        <a:t>特别注意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84502"/>
                  </a:ext>
                </a:extLst>
              </a:tr>
              <a:tr h="1066365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简单数据展示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文字数据（大字）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百分比数据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图标数据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百分比图标数据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文字数据：将数字字体的字号放大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百分比数据：插入饼图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圆环图，调整比例关系，调整文字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图标数据：按照数据对比多重复制图标并对齐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百分比图标数据：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，将图标保存为图片，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，复制进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调整成灰度，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，裁剪到相应位置后对齐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数字大一些，单位小一些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用灰色补全百分比剩余部分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配色、素材选取、对齐、文字处理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慎用百分比图标数据</a:t>
                      </a:r>
                    </a:p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72088"/>
                  </a:ext>
                </a:extLst>
              </a:tr>
              <a:tr h="741819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定性数据、多维度定量数据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插入或复制表格，调整表格与文字选项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，线条细一些，颜色浅一些，看得见就好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，行数多的话使用“镶边行”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，内容上下居中，左右居中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，考虑微软雅黑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light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，如果表格的内容非常多，使用宋体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边框与填充，文字处理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891391"/>
                  </a:ext>
                </a:extLst>
              </a:tr>
              <a:tr h="1066365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柱形图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簇状柱形图、百分比柱形图、堆积柱形图、直方图、旋风图、条形图等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表示单一维度的多组数据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插入柱形图，编辑数据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设置数据系列格式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调整柱形图参数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，坐标轴必须有，看得清就好，刻度和单位不能省略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，柱形图就得是柱子，创意再牛逼也得是柱子，任何场合都一样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，使用三维柱子要谨慎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，除非必要，柱子之间不要遮挡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同一类颜色只代表一类数据；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必须是柱子；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顶端平齐，不要用其他形状；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起点从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12452"/>
                  </a:ext>
                </a:extLst>
              </a:tr>
              <a:tr h="5407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柱形图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动态柱形图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表示单一维度的多组数据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中分离坐标轴、矩形，在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中添加动画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用一块矩形遮挡住淡入的部分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611994"/>
                  </a:ext>
                </a:extLst>
              </a:tr>
              <a:tr h="579546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柱形图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南丁格尔玫瑰图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表示单一维度的多组数据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，插入环形饼图，根据数据类型均匀分布行列；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当中进一步编辑颜色与边框，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，复制回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，手动添加数据标签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，使用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的选择菜单；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，用同色描边遮盖缝隙；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南丁格尔玫瑰图不是玫瑰图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44088"/>
                  </a:ext>
                </a:extLst>
              </a:tr>
              <a:tr h="579546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柱形图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环形图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表示单一维度的多组百分比对比数据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，插入环形饼图，根据数据类型均匀分布行列；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中进一步编辑，删除间隔扇区；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，复制回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，手动添加数据标签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为了保证美观，尽量从外到内降序排列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仅适合多组百分比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797064"/>
                  </a:ext>
                </a:extLst>
              </a:tr>
              <a:tr h="741819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饼图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环形饼图，父子饼图等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表示百分比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插入饼图调整参数，手动添加数据标签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，一般而言，从大到小或按数据类型顺时针排列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，饼图只能表示百分比，不能表示别的</a:t>
                      </a: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，小图用饼图，大图用环状饼图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，手动添加数据标签而不是使用图例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，不要用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3D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饼图；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/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，不要用半饼图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856271"/>
                  </a:ext>
                </a:extLst>
              </a:tr>
              <a:tr h="608382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饼图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玫瑰图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表示百分比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插入饼图并编辑数据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复制进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调整扇区大小与颜色，复制回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手动添加数据标签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占比多的，扇区大一些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737809"/>
                  </a:ext>
                </a:extLst>
              </a:tr>
              <a:tr h="5000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饼图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动态饼图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表示百分比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中分离图表，加一个无填充无线条的正圆对齐圆心后复制回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，添加动画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加一个无填充无边框的圆能让对象绕圆心旋转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455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1562D62-E2F8-483D-A685-1941DD5A1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471263"/>
              </p:ext>
            </p:extLst>
          </p:nvPr>
        </p:nvGraphicFramePr>
        <p:xfrm>
          <a:off x="0" y="-12700"/>
          <a:ext cx="12192000" cy="687070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7444">
                  <a:extLst>
                    <a:ext uri="{9D8B030D-6E8A-4147-A177-3AD203B41FA5}">
                      <a16:colId xmlns:a16="http://schemas.microsoft.com/office/drawing/2014/main" val="1343957415"/>
                    </a:ext>
                  </a:extLst>
                </a:gridCol>
                <a:gridCol w="1038842">
                  <a:extLst>
                    <a:ext uri="{9D8B030D-6E8A-4147-A177-3AD203B41FA5}">
                      <a16:colId xmlns:a16="http://schemas.microsoft.com/office/drawing/2014/main" val="3402468472"/>
                    </a:ext>
                  </a:extLst>
                </a:gridCol>
                <a:gridCol w="1346014">
                  <a:extLst>
                    <a:ext uri="{9D8B030D-6E8A-4147-A177-3AD203B41FA5}">
                      <a16:colId xmlns:a16="http://schemas.microsoft.com/office/drawing/2014/main" val="4077910967"/>
                    </a:ext>
                  </a:extLst>
                </a:gridCol>
                <a:gridCol w="2828925">
                  <a:extLst>
                    <a:ext uri="{9D8B030D-6E8A-4147-A177-3AD203B41FA5}">
                      <a16:colId xmlns:a16="http://schemas.microsoft.com/office/drawing/2014/main" val="3636752295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4035643107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4052066847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1817279702"/>
                    </a:ext>
                  </a:extLst>
                </a:gridCol>
              </a:tblGrid>
              <a:tr h="41630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类型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变种</a:t>
                      </a:r>
                      <a:r>
                        <a:rPr lang="en-US" altLang="zh-CN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/</a:t>
                      </a:r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二级分类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适用情况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绘制方式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tips</a:t>
                      </a:r>
                      <a:endParaRPr lang="zh-CN" altLang="en-US" sz="1050" b="0" dirty="0"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美观程度取决于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b="0" dirty="0"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特别注意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84502"/>
                  </a:ext>
                </a:extLst>
              </a:tr>
              <a:tr h="1063900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函数图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折线图、面积图、堆积面积图、散点图、股价图等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多组同类数据的变化趋势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插入相应图表后编辑数据与图表格式即可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折线图强调趋势，柱状图强调对比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不要使用虚线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面积图的优点是更能让观众看清曲线的变化趋势，缺点是多条曲线有交叉时会比较费解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堆积面积图能更好地让观众看懂某个项目增加或减少的趋势，如果你不想表达这种涵义，就不要使用堆积面积图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72088"/>
                  </a:ext>
                </a:extLst>
              </a:tr>
              <a:tr h="740104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旭日图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，复合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MECE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原则的思维导图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，表示多级扇区的数据对比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插入相应图表后编辑数据与图表格式即可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，复合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MECE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原则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，如果你追求旭日图的美观，可以考虑使用南丁格尔玫瑰图的方式在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中进一步编辑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旭日图在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中很难做得很好看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891391"/>
                  </a:ext>
                </a:extLst>
              </a:tr>
              <a:tr h="943621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雷达图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表示事物在多个指标下的值，围成的多边形的凹凸之处能体现缺陷或优势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插入雷达图后编辑数据与图表格式即可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数据差异要明显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填充颜色如果有，一定要半透明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数据曲线不要太多，一般不多于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注意每个统计指标的意义，必须统一，不要倒置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反向坐标轴必须有辅助线标明（例如排名）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指标不要倒置，指标大小的涵义必须统一，围成的多边形必须有象征意义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12452"/>
                  </a:ext>
                </a:extLst>
              </a:tr>
              <a:tr h="478489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甘特图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表示事件的发生时间与长度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方式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：在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Visio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中绘制甘特图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方式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：添加表格，在表格上层绘制矩形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如果你对美观程度有要求，可以考虑方式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，但这种方式非常麻烦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611994"/>
                  </a:ext>
                </a:extLst>
              </a:tr>
              <a:tr h="512838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甘特图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复合时间轴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表示事件的发生时间与长度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Ai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中绘制时间轴与代表事件的多边形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可以添加一条纵轴，来指代事件消耗精力、预算花费等内容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44088"/>
                  </a:ext>
                </a:extLst>
              </a:tr>
              <a:tr h="578206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指示图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需要指示图片内容的情况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插入正圆和直线，调整指示位置与文字分布位置，使用“裁剪为形状”裁剪出放大指示的部分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线条必须对齐并避免交叉，斜线仅使用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和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135°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倾斜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对齐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797064"/>
                  </a:ext>
                </a:extLst>
              </a:tr>
              <a:tr h="416309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日期型热图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表示每个日期发生事件指代的数据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直接在日历素材中编辑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必须有图例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856271"/>
                  </a:ext>
                </a:extLst>
              </a:tr>
              <a:tr h="538355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热力地图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表示每个区域的数值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在地图素材中编辑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世界地图中注意国家的岛屿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配色使用同一色系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配色与文字处理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重要场合注意中国版图阿克赛钦与藏南地区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737809"/>
                  </a:ext>
                </a:extLst>
              </a:tr>
              <a:tr h="442466"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Excel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三维地图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地理位置相关数据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Excel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中清洗数据，插入三维图表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使用备注作为重要数据的标签，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可以考虑导出视频插入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配色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455910"/>
                  </a:ext>
                </a:extLst>
              </a:tr>
              <a:tr h="740104"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关键词云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词频分析、关键词重要度展示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拼文本框</a:t>
                      </a:r>
                      <a:endParaRPr lang="en-US" altLang="zh-C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在易词云之类的工具中生成图片后插入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endParaRPr lang="zh-CN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最好的方式是用文本框拼，使用同一类非衬线字体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最大的关键词不是标题 </a:t>
                      </a:r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色系一致，最好不要倾斜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字体大小要有明显差别，但差别不要过大</a:t>
                      </a:r>
                    </a:p>
                    <a:p>
                      <a:r>
                        <a:rPr lang="en-US" altLang="zh-CN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 </a:t>
                      </a:r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重要的在中间，不重要的在四周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文字处理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不要倾斜，不要使用标题当关键字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829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32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347971" y="2864029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要创新去别处创新，别在数据图表上创新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数据图表就是用来展示数据的</a:t>
            </a:r>
          </a:p>
        </p:txBody>
      </p:sp>
    </p:spTree>
    <p:extLst>
      <p:ext uri="{BB962C8B-B14F-4D97-AF65-F5344CB8AC3E}">
        <p14:creationId xmlns:p14="http://schemas.microsoft.com/office/powerpoint/2010/main" val="31553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3978</TotalTime>
  <Words>1551</Words>
  <Application>Microsoft Office PowerPoint</Application>
  <PresentationFormat>宽屏</PresentationFormat>
  <Paragraphs>199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111</cp:revision>
  <dcterms:created xsi:type="dcterms:W3CDTF">2018-08-23T10:08:30Z</dcterms:created>
  <dcterms:modified xsi:type="dcterms:W3CDTF">2018-12-08T14:38:41Z</dcterms:modified>
</cp:coreProperties>
</file>