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6"/>
  </p:notesMasterIdLst>
  <p:sldIdLst>
    <p:sldId id="311" r:id="rId3"/>
    <p:sldId id="309" r:id="rId4"/>
    <p:sldId id="278" r:id="rId5"/>
    <p:sldId id="275" r:id="rId6"/>
    <p:sldId id="313" r:id="rId7"/>
    <p:sldId id="310" r:id="rId8"/>
    <p:sldId id="276" r:id="rId9"/>
    <p:sldId id="290" r:id="rId10"/>
    <p:sldId id="315" r:id="rId11"/>
    <p:sldId id="305" r:id="rId12"/>
    <p:sldId id="314" r:id="rId13"/>
    <p:sldId id="288" r:id="rId14"/>
    <p:sldId id="312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7E-4F5F-BE10-70CAD9A529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7E-4F5F-BE10-70CAD9A529D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7E-4F5F-BE10-70CAD9A529D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D7E-4F5F-BE10-70CAD9A529D2}"/>
              </c:ext>
            </c:extLst>
          </c:dPt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D-435E-98AB-C33B4F84A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8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0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59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80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6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8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jp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76240" y="2632163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830774" y="318781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集合关系</a:t>
            </a:r>
            <a:r>
              <a:rPr lang="en-US" altLang="zh-CN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韦恩图</a:t>
            </a:r>
            <a:endParaRPr lang="en-US" altLang="zh-CN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830774" y="2632163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830774" y="2757008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830774" y="3147119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6475" y="2877490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8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 hidden="1">
            <a:extLst>
              <a:ext uri="{FF2B5EF4-FFF2-40B4-BE49-F238E27FC236}">
                <a16:creationId xmlns:a16="http://schemas.microsoft.com/office/drawing/2014/main" id="{A7E1E155-52C6-46BE-BC18-ACC131833C7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49302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think-cell Slide" r:id="rId4" imgW="262" imgH="262" progId="TCLayout.ActiveDocument.1">
                  <p:embed/>
                </p:oleObj>
              </mc:Choice>
              <mc:Fallback>
                <p:oleObj name="think-cell Slide" r:id="rId4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非集合关系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1ACE6E04-8A27-4317-A737-0797A0D5A50A}"/>
              </a:ext>
            </a:extLst>
          </p:cNvPr>
          <p:cNvGrpSpPr/>
          <p:nvPr/>
        </p:nvGrpSpPr>
        <p:grpSpPr>
          <a:xfrm rot="16200000">
            <a:off x="5521845" y="862540"/>
            <a:ext cx="5502521" cy="5502523"/>
            <a:chOff x="6342063" y="2066925"/>
            <a:chExt cx="3217862" cy="3217863"/>
          </a:xfrm>
        </p:grpSpPr>
        <p:sp>
          <p:nvSpPr>
            <p:cNvPr id="8" name="Oval 12">
              <a:extLst>
                <a:ext uri="{FF2B5EF4-FFF2-40B4-BE49-F238E27FC236}">
                  <a16:creationId xmlns:a16="http://schemas.microsoft.com/office/drawing/2014/main" id="{A7FEA2BD-D3F2-4BA5-894E-D44CAD7B7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2063" y="2066925"/>
              <a:ext cx="3217862" cy="3217863"/>
            </a:xfrm>
            <a:prstGeom prst="ellipse">
              <a:avLst/>
            </a:prstGeom>
            <a:solidFill>
              <a:srgbClr val="AAD82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2E97F92D-B423-460B-ABAB-9FFD22445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7950" y="2135188"/>
              <a:ext cx="2374900" cy="3097213"/>
            </a:xfrm>
            <a:custGeom>
              <a:avLst/>
              <a:gdLst>
                <a:gd name="T0" fmla="*/ 316 w 631"/>
                <a:gd name="T1" fmla="*/ 26 h 823"/>
                <a:gd name="T2" fmla="*/ 0 w 631"/>
                <a:gd name="T3" fmla="*/ 410 h 823"/>
                <a:gd name="T4" fmla="*/ 316 w 631"/>
                <a:gd name="T5" fmla="*/ 793 h 823"/>
                <a:gd name="T6" fmla="*/ 631 w 631"/>
                <a:gd name="T7" fmla="*/ 410 h 823"/>
                <a:gd name="T8" fmla="*/ 316 w 631"/>
                <a:gd name="T9" fmla="*/ 26 h 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1" h="823">
                  <a:moveTo>
                    <a:pt x="316" y="26"/>
                  </a:moveTo>
                  <a:cubicBezTo>
                    <a:pt x="136" y="60"/>
                    <a:pt x="0" y="220"/>
                    <a:pt x="0" y="410"/>
                  </a:cubicBezTo>
                  <a:cubicBezTo>
                    <a:pt x="0" y="599"/>
                    <a:pt x="136" y="759"/>
                    <a:pt x="316" y="793"/>
                  </a:cubicBezTo>
                  <a:cubicBezTo>
                    <a:pt x="473" y="823"/>
                    <a:pt x="631" y="599"/>
                    <a:pt x="631" y="410"/>
                  </a:cubicBezTo>
                  <a:cubicBezTo>
                    <a:pt x="631" y="220"/>
                    <a:pt x="454" y="0"/>
                    <a:pt x="316" y="26"/>
                  </a:cubicBezTo>
                  <a:close/>
                </a:path>
              </a:pathLst>
            </a:custGeom>
            <a:solidFill>
              <a:srgbClr val="FAE25E"/>
            </a:solidFill>
            <a:ln>
              <a:noFill/>
            </a:ln>
            <a:effectLst>
              <a:outerShdw blurRad="215900" sx="104000" sy="104000" algn="ctr" rotWithShape="0">
                <a:prstClr val="black">
                  <a:alpha val="32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38A1605-1C0B-400B-84DD-F90E6DB74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5425" y="2357438"/>
              <a:ext cx="1636712" cy="2652713"/>
            </a:xfrm>
            <a:custGeom>
              <a:avLst/>
              <a:gdLst>
                <a:gd name="T0" fmla="*/ 217 w 435"/>
                <a:gd name="T1" fmla="*/ 24 h 705"/>
                <a:gd name="T2" fmla="*/ 0 w 435"/>
                <a:gd name="T3" fmla="*/ 351 h 705"/>
                <a:gd name="T4" fmla="*/ 217 w 435"/>
                <a:gd name="T5" fmla="*/ 678 h 705"/>
                <a:gd name="T6" fmla="*/ 435 w 435"/>
                <a:gd name="T7" fmla="*/ 351 h 705"/>
                <a:gd name="T8" fmla="*/ 217 w 435"/>
                <a:gd name="T9" fmla="*/ 24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5" h="705">
                  <a:moveTo>
                    <a:pt x="217" y="24"/>
                  </a:moveTo>
                  <a:cubicBezTo>
                    <a:pt x="89" y="75"/>
                    <a:pt x="0" y="204"/>
                    <a:pt x="0" y="351"/>
                  </a:cubicBezTo>
                  <a:cubicBezTo>
                    <a:pt x="0" y="498"/>
                    <a:pt x="88" y="628"/>
                    <a:pt x="217" y="678"/>
                  </a:cubicBezTo>
                  <a:cubicBezTo>
                    <a:pt x="288" y="705"/>
                    <a:pt x="435" y="498"/>
                    <a:pt x="435" y="351"/>
                  </a:cubicBezTo>
                  <a:cubicBezTo>
                    <a:pt x="435" y="204"/>
                    <a:pt x="278" y="0"/>
                    <a:pt x="217" y="24"/>
                  </a:cubicBezTo>
                  <a:close/>
                </a:path>
              </a:pathLst>
            </a:custGeom>
            <a:solidFill>
              <a:srgbClr val="F58344"/>
            </a:solidFill>
            <a:ln>
              <a:noFill/>
            </a:ln>
            <a:effectLst>
              <a:outerShdw blurRad="215900" sx="104000" sy="104000" algn="ctr" rotWithShape="0">
                <a:prstClr val="black">
                  <a:alpha val="32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43502CBC-5EF7-4E6F-95E6-26F02B39D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7188" y="2616200"/>
              <a:ext cx="838200" cy="2100263"/>
            </a:xfrm>
            <a:custGeom>
              <a:avLst/>
              <a:gdLst>
                <a:gd name="T0" fmla="*/ 0 w 223"/>
                <a:gd name="T1" fmla="*/ 282 h 558"/>
                <a:gd name="T2" fmla="*/ 112 w 223"/>
                <a:gd name="T3" fmla="*/ 523 h 558"/>
                <a:gd name="T4" fmla="*/ 223 w 223"/>
                <a:gd name="T5" fmla="*/ 282 h 558"/>
                <a:gd name="T6" fmla="*/ 112 w 223"/>
                <a:gd name="T7" fmla="*/ 40 h 558"/>
                <a:gd name="T8" fmla="*/ 0 w 223"/>
                <a:gd name="T9" fmla="*/ 282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3" h="558">
                  <a:moveTo>
                    <a:pt x="0" y="282"/>
                  </a:moveTo>
                  <a:cubicBezTo>
                    <a:pt x="0" y="378"/>
                    <a:pt x="42" y="467"/>
                    <a:pt x="112" y="523"/>
                  </a:cubicBezTo>
                  <a:cubicBezTo>
                    <a:pt x="155" y="558"/>
                    <a:pt x="223" y="378"/>
                    <a:pt x="223" y="282"/>
                  </a:cubicBezTo>
                  <a:cubicBezTo>
                    <a:pt x="223" y="185"/>
                    <a:pt x="160" y="0"/>
                    <a:pt x="112" y="40"/>
                  </a:cubicBezTo>
                  <a:cubicBezTo>
                    <a:pt x="43" y="98"/>
                    <a:pt x="0" y="185"/>
                    <a:pt x="0" y="282"/>
                  </a:cubicBezTo>
                  <a:close/>
                </a:path>
              </a:pathLst>
            </a:custGeom>
            <a:solidFill>
              <a:srgbClr val="DD3645"/>
            </a:solidFill>
            <a:ln>
              <a:noFill/>
            </a:ln>
            <a:effectLst>
              <a:outerShdw blurRad="215900" sx="104000" sy="104000" algn="ctr" rotWithShape="0">
                <a:prstClr val="black">
                  <a:alpha val="32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FECE58ED-4405-47A4-967B-6CFF0F8A8EA1}"/>
              </a:ext>
            </a:extLst>
          </p:cNvPr>
          <p:cNvSpPr txBox="1"/>
          <p:nvPr/>
        </p:nvSpPr>
        <p:spPr>
          <a:xfrm>
            <a:off x="7439002" y="1390349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</a:rPr>
              <a:t>精神层文化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72DD77F-527E-41F9-A244-FBD4D9BDC926}"/>
              </a:ext>
            </a:extLst>
          </p:cNvPr>
          <p:cNvSpPr txBox="1"/>
          <p:nvPr/>
        </p:nvSpPr>
        <p:spPr>
          <a:xfrm>
            <a:off x="7439002" y="4793209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</a:rPr>
              <a:t>核心价值观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B9672E1-731F-4013-9925-C95118DFD997}"/>
              </a:ext>
            </a:extLst>
          </p:cNvPr>
          <p:cNvSpPr txBox="1"/>
          <p:nvPr/>
        </p:nvSpPr>
        <p:spPr>
          <a:xfrm>
            <a:off x="7900667" y="367469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</a:rPr>
              <a:t>使命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72391BF-6871-462C-AAD9-AEC514435A44}"/>
              </a:ext>
            </a:extLst>
          </p:cNvPr>
          <p:cNvSpPr txBox="1"/>
          <p:nvPr/>
        </p:nvSpPr>
        <p:spPr>
          <a:xfrm>
            <a:off x="7900667" y="253048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愿景</a:t>
            </a:r>
          </a:p>
        </p:txBody>
      </p:sp>
    </p:spTree>
    <p:extLst>
      <p:ext uri="{BB962C8B-B14F-4D97-AF65-F5344CB8AC3E}">
        <p14:creationId xmlns:p14="http://schemas.microsoft.com/office/powerpoint/2010/main" val="326957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EAE4176F-4DA9-4D9B-B07A-8B80FD315041}"/>
              </a:ext>
            </a:extLst>
          </p:cNvPr>
          <p:cNvSpPr/>
          <p:nvPr/>
        </p:nvSpPr>
        <p:spPr>
          <a:xfrm>
            <a:off x="505838" y="466928"/>
            <a:ext cx="2801566" cy="53502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不能表示交集关系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51" y="0"/>
            <a:ext cx="53781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024C55D-976B-47A1-BD6F-9222E7C8F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268" y="1520003"/>
            <a:ext cx="5375044" cy="410258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EAE4176F-4DA9-4D9B-B07A-8B80FD315041}"/>
              </a:ext>
            </a:extLst>
          </p:cNvPr>
          <p:cNvSpPr/>
          <p:nvPr/>
        </p:nvSpPr>
        <p:spPr>
          <a:xfrm>
            <a:off x="505838" y="466928"/>
            <a:ext cx="2801566" cy="53502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不完全穷尽</a:t>
            </a:r>
          </a:p>
        </p:txBody>
      </p:sp>
      <p:sp>
        <p:nvSpPr>
          <p:cNvPr id="2" name="椭圆 1"/>
          <p:cNvSpPr/>
          <p:nvPr/>
        </p:nvSpPr>
        <p:spPr>
          <a:xfrm>
            <a:off x="5217952" y="3632433"/>
            <a:ext cx="511729" cy="3103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73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EAE4176F-4DA9-4D9B-B07A-8B80FD315041}"/>
              </a:ext>
            </a:extLst>
          </p:cNvPr>
          <p:cNvSpPr/>
          <p:nvPr/>
        </p:nvSpPr>
        <p:spPr>
          <a:xfrm>
            <a:off x="505838" y="466928"/>
            <a:ext cx="2801566" cy="53502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没有交集关系</a:t>
            </a:r>
          </a:p>
        </p:txBody>
      </p:sp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id="{EBFBE009-C6C3-4495-9A8F-DB3173442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698122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9581FAAA-4DDB-4B19-98D1-44622A382A80}"/>
              </a:ext>
            </a:extLst>
          </p:cNvPr>
          <p:cNvSpPr txBox="1"/>
          <p:nvPr/>
        </p:nvSpPr>
        <p:spPr>
          <a:xfrm>
            <a:off x="3931821" y="2681056"/>
            <a:ext cx="1947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购买产品</a:t>
            </a:r>
            <a:r>
              <a:rPr lang="en-US" altLang="zh-CN" dirty="0"/>
              <a:t>A</a:t>
            </a:r>
            <a:r>
              <a:rPr lang="zh-CN" altLang="en-US" dirty="0"/>
              <a:t>的客户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39AD198-4B01-4599-9AF1-D67D50660C43}"/>
              </a:ext>
            </a:extLst>
          </p:cNvPr>
          <p:cNvSpPr txBox="1"/>
          <p:nvPr/>
        </p:nvSpPr>
        <p:spPr>
          <a:xfrm>
            <a:off x="6441585" y="2689933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购买产品</a:t>
            </a:r>
            <a:r>
              <a:rPr lang="en-US" altLang="zh-CN" dirty="0"/>
              <a:t>B</a:t>
            </a:r>
            <a:r>
              <a:rPr lang="zh-CN" altLang="en-US" dirty="0"/>
              <a:t>的客户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7168A2-E83F-48C6-AB42-6F2180909D5A}"/>
              </a:ext>
            </a:extLst>
          </p:cNvPr>
          <p:cNvSpPr txBox="1"/>
          <p:nvPr/>
        </p:nvSpPr>
        <p:spPr>
          <a:xfrm>
            <a:off x="5352848" y="4642446"/>
            <a:ext cx="1943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购买产品</a:t>
            </a:r>
            <a:r>
              <a:rPr lang="en-US" altLang="zh-CN" dirty="0"/>
              <a:t>C</a:t>
            </a:r>
            <a:r>
              <a:rPr lang="zh-CN" altLang="en-US" dirty="0"/>
              <a:t>的客户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B43B885-C718-4F33-A340-0DBD972FE816}"/>
              </a:ext>
            </a:extLst>
          </p:cNvPr>
          <p:cNvSpPr txBox="1"/>
          <p:nvPr/>
        </p:nvSpPr>
        <p:spPr>
          <a:xfrm>
            <a:off x="4849505" y="613833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购买某公司产品的客户</a:t>
            </a:r>
          </a:p>
        </p:txBody>
      </p:sp>
    </p:spTree>
    <p:extLst>
      <p:ext uri="{BB962C8B-B14F-4D97-AF65-F5344CB8AC3E}">
        <p14:creationId xmlns:p14="http://schemas.microsoft.com/office/powerpoint/2010/main" val="391598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>
            <a:extLst>
              <a:ext uri="{FF2B5EF4-FFF2-40B4-BE49-F238E27FC236}">
                <a16:creationId xmlns:a16="http://schemas.microsoft.com/office/drawing/2014/main" id="{5FFFA6C4-8ADB-4843-BE70-BF738452743D}"/>
              </a:ext>
            </a:extLst>
          </p:cNvPr>
          <p:cNvSpPr/>
          <p:nvPr/>
        </p:nvSpPr>
        <p:spPr>
          <a:xfrm>
            <a:off x="1335145" y="2161472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E0C2554B-FB3C-49D4-97EE-D9B52E8AAAC2}"/>
              </a:ext>
            </a:extLst>
          </p:cNvPr>
          <p:cNvSpPr/>
          <p:nvPr/>
        </p:nvSpPr>
        <p:spPr>
          <a:xfrm>
            <a:off x="2298184" y="2161472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9E61E6FC-A60D-4CAD-8B4E-03C73F016843}"/>
              </a:ext>
            </a:extLst>
          </p:cNvPr>
          <p:cNvSpPr/>
          <p:nvPr/>
        </p:nvSpPr>
        <p:spPr>
          <a:xfrm>
            <a:off x="8614641" y="2709952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EC4816D-7B15-4617-96FB-8DB43CDB9008}"/>
              </a:ext>
            </a:extLst>
          </p:cNvPr>
          <p:cNvSpPr/>
          <p:nvPr/>
        </p:nvSpPr>
        <p:spPr>
          <a:xfrm>
            <a:off x="9986241" y="1928009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3F36646C-352F-433F-BA30-E6389D0BC43F}"/>
              </a:ext>
            </a:extLst>
          </p:cNvPr>
          <p:cNvSpPr/>
          <p:nvPr/>
        </p:nvSpPr>
        <p:spPr>
          <a:xfrm>
            <a:off x="9986240" y="2718548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892CD6B3-75CF-4BBF-8000-E647C8F6AA67}"/>
              </a:ext>
            </a:extLst>
          </p:cNvPr>
          <p:cNvSpPr/>
          <p:nvPr/>
        </p:nvSpPr>
        <p:spPr>
          <a:xfrm>
            <a:off x="9986239" y="3509088"/>
            <a:ext cx="466927" cy="46692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8A8C1D3C-D8A7-4ADE-A750-11B9C6FE671C}"/>
              </a:ext>
            </a:extLst>
          </p:cNvPr>
          <p:cNvCxnSpPr/>
          <p:nvPr/>
        </p:nvCxnSpPr>
        <p:spPr>
          <a:xfrm>
            <a:off x="9490130" y="2161472"/>
            <a:ext cx="0" cy="158107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981B7CD5-271E-463A-AA4D-BDFCC0C33A2E}"/>
              </a:ext>
            </a:extLst>
          </p:cNvPr>
          <p:cNvCxnSpPr/>
          <p:nvPr/>
        </p:nvCxnSpPr>
        <p:spPr>
          <a:xfrm>
            <a:off x="9490129" y="2161472"/>
            <a:ext cx="49610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02D22E87-0F68-4DC6-9DAB-E8928AD0A166}"/>
              </a:ext>
            </a:extLst>
          </p:cNvPr>
          <p:cNvCxnSpPr>
            <a:cxnSpLocks/>
          </p:cNvCxnSpPr>
          <p:nvPr/>
        </p:nvCxnSpPr>
        <p:spPr>
          <a:xfrm>
            <a:off x="9042658" y="2964004"/>
            <a:ext cx="9435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E15DC62C-D0F7-4BF9-91E6-57DD7026009D}"/>
              </a:ext>
            </a:extLst>
          </p:cNvPr>
          <p:cNvCxnSpPr/>
          <p:nvPr/>
        </p:nvCxnSpPr>
        <p:spPr>
          <a:xfrm>
            <a:off x="9490129" y="3742551"/>
            <a:ext cx="49610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1456868" y="4721151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交集关系：韦恩图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E6A4824-96D8-4D3D-AD2C-12875C53C70E}"/>
              </a:ext>
            </a:extLst>
          </p:cNvPr>
          <p:cNvSpPr txBox="1"/>
          <p:nvPr/>
        </p:nvSpPr>
        <p:spPr>
          <a:xfrm>
            <a:off x="8044501" y="4721151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非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真的子集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关系：思维导图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8F53E5F2-660C-4AD3-831E-84E8D2E61D3F}"/>
              </a:ext>
            </a:extLst>
          </p:cNvPr>
          <p:cNvSpPr/>
          <p:nvPr/>
        </p:nvSpPr>
        <p:spPr>
          <a:xfrm>
            <a:off x="5294324" y="2190990"/>
            <a:ext cx="1563887" cy="1563887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EF5A5808-16A1-42EA-B909-801408969CD4}"/>
              </a:ext>
            </a:extLst>
          </p:cNvPr>
          <p:cNvSpPr/>
          <p:nvPr/>
        </p:nvSpPr>
        <p:spPr>
          <a:xfrm>
            <a:off x="5640465" y="2757679"/>
            <a:ext cx="886113" cy="886113"/>
          </a:xfrm>
          <a:prstGeom prst="ellipse">
            <a:avLst/>
          </a:prstGeom>
          <a:solidFill>
            <a:schemeClr val="tx1">
              <a:lumMod val="75000"/>
              <a:lumOff val="2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E3868CE-EA58-4009-A913-BC933ECD86C9}"/>
              </a:ext>
            </a:extLst>
          </p:cNvPr>
          <p:cNvSpPr txBox="1"/>
          <p:nvPr/>
        </p:nvSpPr>
        <p:spPr>
          <a:xfrm>
            <a:off x="4676691" y="4730082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真子集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关系：堆积韦恩图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1765720" y="2772878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endParaRPr lang="en-US" altLang="zh-CN" sz="20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5903824" y="2279967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endParaRPr lang="en-US" altLang="zh-CN" sz="20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3164445" y="2741010"/>
            <a:ext cx="373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  <a:endParaRPr lang="en-US" altLang="zh-CN" sz="20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2255789" y="2757679"/>
            <a:ext cx="681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∩</a:t>
            </a:r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  <a:endParaRPr lang="en-US" altLang="zh-CN" sz="16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5597610" y="3035422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B=A</a:t>
            </a:r>
            <a:r>
              <a:rPr lang="zh-CN" altLang="en-US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∩</a:t>
            </a:r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  <a:endParaRPr lang="en-US" altLang="zh-CN" sz="16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8668469" y="2734430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endParaRPr lang="en-US" altLang="zh-CN" sz="20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1995384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B1</a:t>
            </a:r>
            <a:endParaRPr lang="en-US" altLang="zh-CN" sz="16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2785923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B2</a:t>
            </a:r>
            <a:endParaRPr lang="en-US" altLang="zh-CN" sz="16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9993129" y="3577664"/>
            <a:ext cx="463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B3</a:t>
            </a:r>
            <a:endParaRPr lang="en-US" altLang="zh-CN" sz="16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8758471" y="4062573"/>
            <a:ext cx="1694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A=B1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∪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B2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∪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B3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7784856" y="6496256"/>
            <a:ext cx="43989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韦恩图也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叫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Venn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图、温氏图、维恩图、范氏</a:t>
            </a:r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24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096467" y="1593999"/>
            <a:ext cx="401584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使用半透明的、不带角的形状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尽量在图中标注而不是使用图例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完全穷尽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096467" y="4271655"/>
            <a:ext cx="29546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韦恩图的主要元素：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半透明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弧形围成交集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图片 2">
            <a:extLst>
              <a:ext uri="{FF2B5EF4-FFF2-40B4-BE49-F238E27FC236}">
                <a16:creationId xmlns:a16="http://schemas.microsoft.com/office/drawing/2014/main" id="{0E7AA511-33A3-4122-BF0F-4BABFC9EA6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622" y="368303"/>
            <a:ext cx="5970756" cy="6121394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>
            <a:extLst>
              <a:ext uri="{FF2B5EF4-FFF2-40B4-BE49-F238E27FC236}">
                <a16:creationId xmlns:a16="http://schemas.microsoft.com/office/drawing/2014/main" id="{CF636D5F-56EC-4CDE-BDAA-0DC4B695CCBC}"/>
              </a:ext>
            </a:extLst>
          </p:cNvPr>
          <p:cNvSpPr/>
          <p:nvPr/>
        </p:nvSpPr>
        <p:spPr>
          <a:xfrm>
            <a:off x="5052064" y="1578768"/>
            <a:ext cx="2351340" cy="2351340"/>
          </a:xfrm>
          <a:prstGeom prst="ellipse">
            <a:avLst/>
          </a:prstGeom>
          <a:solidFill>
            <a:schemeClr val="accent6">
              <a:lumMod val="7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48E096DB-8C5F-4820-8D12-24BD351E88CF}"/>
              </a:ext>
            </a:extLst>
          </p:cNvPr>
          <p:cNvSpPr/>
          <p:nvPr/>
        </p:nvSpPr>
        <p:spPr>
          <a:xfrm>
            <a:off x="4351672" y="2619628"/>
            <a:ext cx="2351340" cy="2351340"/>
          </a:xfrm>
          <a:prstGeom prst="ellipse">
            <a:avLst/>
          </a:prstGeom>
          <a:solidFill>
            <a:srgbClr val="C00000">
              <a:alpha val="35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E97543A2-E230-4E5D-909A-50EFF4BDC078}"/>
              </a:ext>
            </a:extLst>
          </p:cNvPr>
          <p:cNvSpPr/>
          <p:nvPr/>
        </p:nvSpPr>
        <p:spPr>
          <a:xfrm>
            <a:off x="5715831" y="2619628"/>
            <a:ext cx="2351340" cy="2351340"/>
          </a:xfrm>
          <a:prstGeom prst="ellipse">
            <a:avLst/>
          </a:prstGeom>
          <a:solidFill>
            <a:schemeClr val="accent2">
              <a:lumMod val="75000"/>
              <a:alpha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2BB15E4-E276-40FE-8E50-CE907659FE8B}"/>
              </a:ext>
            </a:extLst>
          </p:cNvPr>
          <p:cNvSpPr txBox="1"/>
          <p:nvPr/>
        </p:nvSpPr>
        <p:spPr>
          <a:xfrm>
            <a:off x="5955864" y="200889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帅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574DEB2-5409-468F-819B-8A68412A6FE6}"/>
              </a:ext>
            </a:extLst>
          </p:cNvPr>
          <p:cNvSpPr txBox="1"/>
          <p:nvPr/>
        </p:nvSpPr>
        <p:spPr>
          <a:xfrm>
            <a:off x="4921994" y="379529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富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E4CDACB-2218-4174-AEC9-D5B73F178BDF}"/>
              </a:ext>
            </a:extLst>
          </p:cNvPr>
          <p:cNvSpPr txBox="1"/>
          <p:nvPr/>
        </p:nvSpPr>
        <p:spPr>
          <a:xfrm>
            <a:off x="7001464" y="376359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高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FCAFBA1-DE4A-4816-B18F-DE5CC497FE22}"/>
              </a:ext>
            </a:extLst>
          </p:cNvPr>
          <p:cNvSpPr txBox="1"/>
          <p:nvPr/>
        </p:nvSpPr>
        <p:spPr>
          <a:xfrm>
            <a:off x="5255472" y="278639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矬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D6EA3C9-6157-4896-B2E6-6C70F8A1691D}"/>
              </a:ext>
            </a:extLst>
          </p:cNvPr>
          <p:cNvSpPr txBox="1"/>
          <p:nvPr/>
        </p:nvSpPr>
        <p:spPr>
          <a:xfrm>
            <a:off x="6634550" y="278639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穷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A761390-4F41-48CD-A745-029CF47F409C}"/>
              </a:ext>
            </a:extLst>
          </p:cNvPr>
          <p:cNvSpPr txBox="1"/>
          <p:nvPr/>
        </p:nvSpPr>
        <p:spPr>
          <a:xfrm>
            <a:off x="5955863" y="400440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丑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D43C596-1ACF-41A7-9A15-18B36A59D584}"/>
              </a:ext>
            </a:extLst>
          </p:cNvPr>
          <p:cNvSpPr txBox="1"/>
          <p:nvPr/>
        </p:nvSpPr>
        <p:spPr>
          <a:xfrm>
            <a:off x="5972725" y="323343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基</a:t>
            </a:r>
          </a:p>
        </p:txBody>
      </p:sp>
    </p:spTree>
    <p:extLst>
      <p:ext uri="{BB962C8B-B14F-4D97-AF65-F5344CB8AC3E}">
        <p14:creationId xmlns:p14="http://schemas.microsoft.com/office/powerpoint/2010/main" val="265370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490" y="0"/>
            <a:ext cx="78110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EA7FEEB-68A0-4F20-9B8E-207C036E89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71" y="0"/>
            <a:ext cx="69596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5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DBDA19F-3E3A-46FD-98F0-251367580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3" y="1345223"/>
            <a:ext cx="5662245" cy="424668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D5D3F4B-3ABE-4F85-9291-ACDABB030D45}"/>
              </a:ext>
            </a:extLst>
          </p:cNvPr>
          <p:cNvSpPr/>
          <p:nvPr/>
        </p:nvSpPr>
        <p:spPr>
          <a:xfrm>
            <a:off x="505838" y="466928"/>
            <a:ext cx="2801566" cy="53502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集合关系不明确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67"/>
          <a:stretch/>
        </p:blipFill>
        <p:spPr>
          <a:xfrm>
            <a:off x="6067934" y="1332034"/>
            <a:ext cx="5845709" cy="42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1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 hidden="1">
            <a:extLst>
              <a:ext uri="{FF2B5EF4-FFF2-40B4-BE49-F238E27FC236}">
                <a16:creationId xmlns:a16="http://schemas.microsoft.com/office/drawing/2014/main" id="{A7E1E155-52C6-46BE-BC18-ACC131833C7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49302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4" imgW="262" imgH="262" progId="TCLayout.ActiveDocument.1">
                  <p:embed/>
                </p:oleObj>
              </mc:Choice>
              <mc:Fallback>
                <p:oleObj name="think-cell Slide" r:id="rId4" imgW="262" imgH="262" progId="TCLayout.ActiveDocument.1">
                  <p:embed/>
                  <p:pic>
                    <p:nvPicPr>
                      <p:cNvPr id="5" name="对象 4" hidden="1">
                        <a:extLst>
                          <a:ext uri="{FF2B5EF4-FFF2-40B4-BE49-F238E27FC236}">
                            <a16:creationId xmlns:a16="http://schemas.microsoft.com/office/drawing/2014/main" id="{A7E1E155-52C6-46BE-BC18-ACC131833C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集合关系不明确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0" y="449385"/>
            <a:ext cx="8890000" cy="62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8209</TotalTime>
  <Words>157</Words>
  <Application>Microsoft Office PowerPoint</Application>
  <PresentationFormat>宽屏</PresentationFormat>
  <Paragraphs>48</Paragraphs>
  <Slides>13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Calibri</vt:lpstr>
      <vt:lpstr>Calibri Light</vt:lpstr>
      <vt:lpstr>Office 主题​​</vt:lpstr>
      <vt:lpstr>2_Office 主题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134</cp:revision>
  <dcterms:created xsi:type="dcterms:W3CDTF">2018-08-23T10:08:30Z</dcterms:created>
  <dcterms:modified xsi:type="dcterms:W3CDTF">2018-11-11T17:52:07Z</dcterms:modified>
</cp:coreProperties>
</file>