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1" r:id="rId2"/>
    <p:sldId id="313" r:id="rId3"/>
    <p:sldId id="278" r:id="rId4"/>
    <p:sldId id="298" r:id="rId5"/>
    <p:sldId id="310" r:id="rId6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FDF"/>
    <a:srgbClr val="D9E3BC"/>
    <a:srgbClr val="E9EED6"/>
    <a:srgbClr val="E7DCAE"/>
    <a:srgbClr val="FFFFCC"/>
    <a:srgbClr val="00FFFF"/>
    <a:srgbClr val="FF7C80"/>
    <a:srgbClr val="A50021"/>
    <a:srgbClr val="FF3300"/>
    <a:srgbClr val="E6D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3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032508" y="2676551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981325" y="3250990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集合关系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-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思维导图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981324" y="2718450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981324" y="2843295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981324" y="3233406"/>
            <a:ext cx="345036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7025" y="2963777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680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>
            <a:extLst>
              <a:ext uri="{FF2B5EF4-FFF2-40B4-BE49-F238E27FC236}">
                <a16:creationId xmlns:a16="http://schemas.microsoft.com/office/drawing/2014/main" id="{5FFFA6C4-8ADB-4843-BE70-BF738452743D}"/>
              </a:ext>
            </a:extLst>
          </p:cNvPr>
          <p:cNvSpPr/>
          <p:nvPr/>
        </p:nvSpPr>
        <p:spPr>
          <a:xfrm>
            <a:off x="1335145" y="2161472"/>
            <a:ext cx="1563887" cy="1563887"/>
          </a:xfrm>
          <a:prstGeom prst="ellipse">
            <a:avLst/>
          </a:prstGeom>
          <a:solidFill>
            <a:schemeClr val="tx1">
              <a:lumMod val="75000"/>
              <a:lumOff val="25000"/>
              <a:alpha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E0C2554B-FB3C-49D4-97EE-D9B52E8AAAC2}"/>
              </a:ext>
            </a:extLst>
          </p:cNvPr>
          <p:cNvSpPr/>
          <p:nvPr/>
        </p:nvSpPr>
        <p:spPr>
          <a:xfrm>
            <a:off x="2298184" y="2161472"/>
            <a:ext cx="1563887" cy="1563887"/>
          </a:xfrm>
          <a:prstGeom prst="ellipse">
            <a:avLst/>
          </a:prstGeom>
          <a:solidFill>
            <a:schemeClr val="tx1">
              <a:lumMod val="75000"/>
              <a:lumOff val="25000"/>
              <a:alpha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9E61E6FC-A60D-4CAD-8B4E-03C73F016843}"/>
              </a:ext>
            </a:extLst>
          </p:cNvPr>
          <p:cNvSpPr/>
          <p:nvPr/>
        </p:nvSpPr>
        <p:spPr>
          <a:xfrm>
            <a:off x="8614641" y="2709952"/>
            <a:ext cx="466927" cy="46692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EC4816D-7B15-4617-96FB-8DB43CDB9008}"/>
              </a:ext>
            </a:extLst>
          </p:cNvPr>
          <p:cNvSpPr/>
          <p:nvPr/>
        </p:nvSpPr>
        <p:spPr>
          <a:xfrm>
            <a:off x="9986241" y="1928009"/>
            <a:ext cx="466927" cy="46692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3F36646C-352F-433F-BA30-E6389D0BC43F}"/>
              </a:ext>
            </a:extLst>
          </p:cNvPr>
          <p:cNvSpPr/>
          <p:nvPr/>
        </p:nvSpPr>
        <p:spPr>
          <a:xfrm>
            <a:off x="9986240" y="2718548"/>
            <a:ext cx="466927" cy="46692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892CD6B3-75CF-4BBF-8000-E647C8F6AA67}"/>
              </a:ext>
            </a:extLst>
          </p:cNvPr>
          <p:cNvSpPr/>
          <p:nvPr/>
        </p:nvSpPr>
        <p:spPr>
          <a:xfrm>
            <a:off x="9986239" y="3509088"/>
            <a:ext cx="466927" cy="46692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8A8C1D3C-D8A7-4ADE-A750-11B9C6FE671C}"/>
              </a:ext>
            </a:extLst>
          </p:cNvPr>
          <p:cNvCxnSpPr/>
          <p:nvPr/>
        </p:nvCxnSpPr>
        <p:spPr>
          <a:xfrm>
            <a:off x="9490130" y="2161472"/>
            <a:ext cx="0" cy="158107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981B7CD5-271E-463A-AA4D-BDFCC0C33A2E}"/>
              </a:ext>
            </a:extLst>
          </p:cNvPr>
          <p:cNvCxnSpPr/>
          <p:nvPr/>
        </p:nvCxnSpPr>
        <p:spPr>
          <a:xfrm>
            <a:off x="9490129" y="2161472"/>
            <a:ext cx="49610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02D22E87-0F68-4DC6-9DAB-E8928AD0A166}"/>
              </a:ext>
            </a:extLst>
          </p:cNvPr>
          <p:cNvCxnSpPr>
            <a:cxnSpLocks/>
          </p:cNvCxnSpPr>
          <p:nvPr/>
        </p:nvCxnSpPr>
        <p:spPr>
          <a:xfrm>
            <a:off x="9042658" y="2964004"/>
            <a:ext cx="94358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E15DC62C-D0F7-4BF9-91E6-57DD7026009D}"/>
              </a:ext>
            </a:extLst>
          </p:cNvPr>
          <p:cNvCxnSpPr/>
          <p:nvPr/>
        </p:nvCxnSpPr>
        <p:spPr>
          <a:xfrm>
            <a:off x="9490129" y="3742551"/>
            <a:ext cx="49610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1456868" y="4721151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交集关系：韦恩图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0E6A4824-96D8-4D3D-AD2C-12875C53C70E}"/>
              </a:ext>
            </a:extLst>
          </p:cNvPr>
          <p:cNvSpPr txBox="1"/>
          <p:nvPr/>
        </p:nvSpPr>
        <p:spPr>
          <a:xfrm>
            <a:off x="8044501" y="4721151"/>
            <a:ext cx="3262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非</a:t>
            </a: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真的子集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关系：思维导图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8F53E5F2-660C-4AD3-831E-84E8D2E61D3F}"/>
              </a:ext>
            </a:extLst>
          </p:cNvPr>
          <p:cNvSpPr/>
          <p:nvPr/>
        </p:nvSpPr>
        <p:spPr>
          <a:xfrm>
            <a:off x="5294324" y="2190990"/>
            <a:ext cx="1563887" cy="1563887"/>
          </a:xfrm>
          <a:prstGeom prst="ellipse">
            <a:avLst/>
          </a:prstGeom>
          <a:solidFill>
            <a:schemeClr val="tx1">
              <a:lumMod val="75000"/>
              <a:lumOff val="25000"/>
              <a:alpha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EF5A5808-16A1-42EA-B909-801408969CD4}"/>
              </a:ext>
            </a:extLst>
          </p:cNvPr>
          <p:cNvSpPr/>
          <p:nvPr/>
        </p:nvSpPr>
        <p:spPr>
          <a:xfrm>
            <a:off x="5640465" y="2757679"/>
            <a:ext cx="886113" cy="886113"/>
          </a:xfrm>
          <a:prstGeom prst="ellipse">
            <a:avLst/>
          </a:prstGeom>
          <a:solidFill>
            <a:schemeClr val="tx1">
              <a:lumMod val="75000"/>
              <a:lumOff val="25000"/>
              <a:alpha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AE3868CE-EA58-4009-A913-BC933ECD86C9}"/>
              </a:ext>
            </a:extLst>
          </p:cNvPr>
          <p:cNvSpPr txBox="1"/>
          <p:nvPr/>
        </p:nvSpPr>
        <p:spPr>
          <a:xfrm>
            <a:off x="4676691" y="4730082"/>
            <a:ext cx="3005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真子集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关系：堆积韦恩图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1765720" y="2772878"/>
            <a:ext cx="359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5903824" y="2279967"/>
            <a:ext cx="359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3164445" y="2741010"/>
            <a:ext cx="373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B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2255789" y="2757679"/>
            <a:ext cx="681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∩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B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5597610" y="3035422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B=A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∩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B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8668469" y="2734430"/>
            <a:ext cx="359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9993129" y="1995384"/>
            <a:ext cx="463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B1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9993129" y="2785923"/>
            <a:ext cx="463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B2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9993129" y="3577664"/>
            <a:ext cx="463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B3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8758471" y="4062573"/>
            <a:ext cx="16946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A=B1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∪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B2</a:t>
            </a:r>
            <a:r>
              <a:rPr kumimoji="0" lang="zh-CN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∪</a:t>
            </a:r>
            <a:r>
              <a:rPr kumimoji="0" lang="en-US" altLang="zh-CN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B3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383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4531899" y="1538366"/>
            <a:ext cx="320953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注意事项：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符合</a:t>
            </a: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MECE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原则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单向思维导图更适合</a:t>
            </a:r>
            <a:r>
              <a:rPr lang="en-US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4531899" y="3807037"/>
            <a:ext cx="3262432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思维导图的主要元素：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树状结构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71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884209" y="708024"/>
            <a:ext cx="2363787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利润上升至少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20%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389101" y="2882898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涨价</a:t>
            </a:r>
          </a:p>
        </p:txBody>
      </p:sp>
      <p:sp>
        <p:nvSpPr>
          <p:cNvPr id="5" name="矩形 4"/>
          <p:cNvSpPr/>
          <p:nvPr/>
        </p:nvSpPr>
        <p:spPr>
          <a:xfrm>
            <a:off x="4163775" y="2882897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降低成本</a:t>
            </a:r>
          </a:p>
        </p:txBody>
      </p:sp>
      <p:cxnSp>
        <p:nvCxnSpPr>
          <p:cNvPr id="6" name="直接连接符 5"/>
          <p:cNvCxnSpPr/>
          <p:nvPr/>
        </p:nvCxnSpPr>
        <p:spPr>
          <a:xfrm>
            <a:off x="2023703" y="2530474"/>
            <a:ext cx="280245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2023703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4826160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3447685" y="2235199"/>
            <a:ext cx="0" cy="2952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1302808" y="4067130"/>
            <a:ext cx="351490" cy="2054270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提升质量大幅涨价</a:t>
            </a:r>
          </a:p>
        </p:txBody>
      </p:sp>
      <p:sp>
        <p:nvSpPr>
          <p:cNvPr id="11" name="矩形 10"/>
          <p:cNvSpPr/>
          <p:nvPr/>
        </p:nvSpPr>
        <p:spPr>
          <a:xfrm>
            <a:off x="2449091" y="4067129"/>
            <a:ext cx="351490" cy="2054271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保持质量小幅涨价</a:t>
            </a:r>
          </a:p>
        </p:txBody>
      </p:sp>
      <p:cxnSp>
        <p:nvCxnSpPr>
          <p:cNvPr id="12" name="直接连接符 11"/>
          <p:cNvCxnSpPr/>
          <p:nvPr/>
        </p:nvCxnSpPr>
        <p:spPr>
          <a:xfrm>
            <a:off x="1468248" y="3704764"/>
            <a:ext cx="117172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2042802" y="336020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1468248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2643935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3798408" y="4083462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行政成本</a:t>
            </a:r>
          </a:p>
        </p:txBody>
      </p:sp>
      <p:sp>
        <p:nvSpPr>
          <p:cNvPr id="17" name="矩形 16"/>
          <p:cNvSpPr/>
          <p:nvPr/>
        </p:nvSpPr>
        <p:spPr>
          <a:xfrm>
            <a:off x="4352025" y="4083461"/>
            <a:ext cx="351490" cy="1323563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物料成本</a:t>
            </a:r>
          </a:p>
        </p:txBody>
      </p:sp>
      <p:sp>
        <p:nvSpPr>
          <p:cNvPr id="18" name="矩形 17"/>
          <p:cNvSpPr/>
          <p:nvPr/>
        </p:nvSpPr>
        <p:spPr>
          <a:xfrm>
            <a:off x="5467757" y="4074995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其他成本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>
            <a:off x="3963848" y="3721096"/>
            <a:ext cx="167043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4817801" y="3368071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3963848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4546869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5634286" y="3722572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4939118" y="4081988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人工成本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5105647" y="3729565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2822524" y="1796840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内部方式</a:t>
            </a:r>
          </a:p>
        </p:txBody>
      </p:sp>
      <p:sp>
        <p:nvSpPr>
          <p:cNvPr id="27" name="矩形 26"/>
          <p:cNvSpPr/>
          <p:nvPr/>
        </p:nvSpPr>
        <p:spPr>
          <a:xfrm>
            <a:off x="8099022" y="1805307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外部方式</a:t>
            </a:r>
          </a:p>
        </p:txBody>
      </p:sp>
      <p:cxnSp>
        <p:nvCxnSpPr>
          <p:cNvPr id="28" name="直接连接符 27"/>
          <p:cNvCxnSpPr/>
          <p:nvPr/>
        </p:nvCxnSpPr>
        <p:spPr>
          <a:xfrm>
            <a:off x="3460699" y="1489074"/>
            <a:ext cx="530070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3460699" y="1489074"/>
            <a:ext cx="0" cy="30776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8761407" y="1489074"/>
            <a:ext cx="0" cy="31623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>
            <a:off x="6028267" y="1193799"/>
            <a:ext cx="0" cy="2952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/>
        </p:nvSpPr>
        <p:spPr>
          <a:xfrm>
            <a:off x="6771700" y="2882898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新渠道</a:t>
            </a:r>
          </a:p>
        </p:txBody>
      </p:sp>
      <p:sp>
        <p:nvSpPr>
          <p:cNvPr id="33" name="矩形 32"/>
          <p:cNvSpPr/>
          <p:nvPr/>
        </p:nvSpPr>
        <p:spPr>
          <a:xfrm>
            <a:off x="9546374" y="2882897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原有渠道</a:t>
            </a:r>
          </a:p>
        </p:txBody>
      </p:sp>
      <p:cxnSp>
        <p:nvCxnSpPr>
          <p:cNvPr id="34" name="直接连接符 33"/>
          <p:cNvCxnSpPr/>
          <p:nvPr/>
        </p:nvCxnSpPr>
        <p:spPr>
          <a:xfrm>
            <a:off x="7406302" y="2530474"/>
            <a:ext cx="280245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7406302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>
            <a:off x="10208759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/>
          <p:cNvSpPr/>
          <p:nvPr/>
        </p:nvSpPr>
        <p:spPr>
          <a:xfrm>
            <a:off x="6685407" y="4067130"/>
            <a:ext cx="351490" cy="1331427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外卖</a:t>
            </a:r>
          </a:p>
        </p:txBody>
      </p:sp>
      <p:sp>
        <p:nvSpPr>
          <p:cNvPr id="38" name="矩形 37"/>
          <p:cNvSpPr/>
          <p:nvPr/>
        </p:nvSpPr>
        <p:spPr>
          <a:xfrm>
            <a:off x="7831690" y="4067129"/>
            <a:ext cx="351490" cy="1338421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稳定大客户</a:t>
            </a:r>
          </a:p>
        </p:txBody>
      </p:sp>
      <p:cxnSp>
        <p:nvCxnSpPr>
          <p:cNvPr id="39" name="直接连接符 38"/>
          <p:cNvCxnSpPr/>
          <p:nvPr/>
        </p:nvCxnSpPr>
        <p:spPr>
          <a:xfrm>
            <a:off x="6850847" y="3704764"/>
            <a:ext cx="117172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>
            <a:off x="7425401" y="336020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>
            <a:off x="6850847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>
            <a:off x="8026534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9181007" y="4083462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网络推广</a:t>
            </a:r>
          </a:p>
        </p:txBody>
      </p:sp>
      <p:sp>
        <p:nvSpPr>
          <p:cNvPr id="44" name="矩形 43"/>
          <p:cNvSpPr/>
          <p:nvPr/>
        </p:nvSpPr>
        <p:spPr>
          <a:xfrm>
            <a:off x="9734624" y="4083461"/>
            <a:ext cx="351490" cy="164000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传统媒体广告</a:t>
            </a:r>
          </a:p>
        </p:txBody>
      </p:sp>
      <p:sp>
        <p:nvSpPr>
          <p:cNvPr id="45" name="矩形 44"/>
          <p:cNvSpPr/>
          <p:nvPr/>
        </p:nvSpPr>
        <p:spPr>
          <a:xfrm>
            <a:off x="10850356" y="4074995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其他方式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46" name="直接连接符 45"/>
          <p:cNvCxnSpPr/>
          <p:nvPr/>
        </p:nvCxnSpPr>
        <p:spPr>
          <a:xfrm>
            <a:off x="9346447" y="3721096"/>
            <a:ext cx="167043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接连接符 46"/>
          <p:cNvCxnSpPr/>
          <p:nvPr/>
        </p:nvCxnSpPr>
        <p:spPr>
          <a:xfrm>
            <a:off x="10200400" y="3368071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9346447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>
            <a:off x="9929468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>
            <a:off x="11016885" y="3722572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矩形 50"/>
          <p:cNvSpPr/>
          <p:nvPr/>
        </p:nvSpPr>
        <p:spPr>
          <a:xfrm>
            <a:off x="10321717" y="4081988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活动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52" name="直接连接符 51"/>
          <p:cNvCxnSpPr/>
          <p:nvPr/>
        </p:nvCxnSpPr>
        <p:spPr>
          <a:xfrm>
            <a:off x="10488246" y="3729565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>
            <a:off x="8761407" y="2291082"/>
            <a:ext cx="0" cy="23939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73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889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6663</TotalTime>
  <Words>115</Words>
  <Application>Microsoft Office PowerPoint</Application>
  <PresentationFormat>宽屏</PresentationFormat>
  <Paragraphs>42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等线</vt:lpstr>
      <vt:lpstr>等线 Light</vt:lpstr>
      <vt:lpstr>华文中宋</vt:lpstr>
      <vt:lpstr>思源黑体 CN Light</vt:lpstr>
      <vt:lpstr>思源黑体 CN Medium</vt:lpstr>
      <vt:lpstr>思源黑体 CN Normal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123</cp:revision>
  <dcterms:created xsi:type="dcterms:W3CDTF">2018-08-23T10:08:30Z</dcterms:created>
  <dcterms:modified xsi:type="dcterms:W3CDTF">2018-11-11T18:05:08Z</dcterms:modified>
</cp:coreProperties>
</file>