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16" r:id="rId2"/>
    <p:sldId id="350" r:id="rId3"/>
    <p:sldId id="257" r:id="rId4"/>
    <p:sldId id="344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E3BC"/>
    <a:srgbClr val="E9EED6"/>
    <a:srgbClr val="E7DCAE"/>
    <a:srgbClr val="FFFFCC"/>
    <a:srgbClr val="00FFFF"/>
    <a:srgbClr val="FF7C80"/>
    <a:srgbClr val="A50021"/>
    <a:srgbClr val="FF3300"/>
    <a:srgbClr val="E6DBAD"/>
    <a:srgbClr val="7490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100" d="100"/>
          <a:sy n="100" d="100"/>
        </p:scale>
        <p:origin x="234" y="2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ADAD8-A299-4F81-9681-841D3765C802}" type="datetimeFigureOut">
              <a:rPr lang="zh-CN" altLang="en-US" smtClean="0"/>
              <a:t>2018/11/13/Tue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2756F-AF8A-4DAA-AA38-9DF4740DEA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816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920E0-9C34-4283-B8EA-3F9565A17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9701C47-7CBA-4512-AAD9-5FD3ADC4B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F75EEF-DDE2-40D6-953F-27EDC78E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2018/11/13/Tue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297AF4-8355-4F26-B668-DE1BEFA0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4D8B2C-E155-4D17-ADB9-74D48474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799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194C85-B3F3-40E4-A561-D827E54F5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E8FDC9-5CE6-4618-A9DB-FF7D3D7F5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2096D6-71C3-4DC9-9E97-43D3EA44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2018/11/13/Tue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4DABD6-F6C6-4754-9337-9ECB7AB2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E43781-8398-4ED5-849B-1BE59C6AA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282175-AF37-4DDC-BD92-CC40B3531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C8B7583-185C-472C-93B4-8AF3A04BE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FC4549-3C1E-478D-9079-C3CE5839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2018/11/13/Tue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87D6E0-126C-47F2-9AEB-FEE1B391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A31D2E-67BB-43C2-9B90-B733102C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25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F0D1DB-6051-4845-9D11-5CB3A605E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7EA347-C6AA-4C89-9452-3DFE3F9FD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33C57A-1A6D-4BB4-AA82-23149EC0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2018/11/13/Tue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77F9B3-925D-4068-B044-A2D64DE9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B27EA1-FD1A-4FD7-B7AC-EBE02773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950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DC431A-1B76-4CCF-A6F6-0157237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0B269F-47F3-4B10-8F9F-F61208EA9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764BD8-A821-443B-A902-06E054F0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2018/11/13/Tue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9B7A2C-601A-45F5-AA2C-32387E07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505BD0-F073-4757-B44C-61D27EE8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548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233DDF-BE99-4A25-ADA8-F4A63B93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3A09F5-91E6-4050-80F4-7D8C36572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9D9E8CF-561C-4D81-B8D8-FC0C0F126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A2F55A-C150-41A2-B5B9-C85F222E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2018/11/13/Tue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8FEE5B-92DA-4CC7-BBE4-A9A718E8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4F9AAE-387B-4C87-B5F7-90FC379F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393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A61018-9C3C-44F5-AA42-36C7A17DB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17C6EB7-3B7C-48CD-B0FF-71EC29E08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9E5418D-64FF-47DC-BBE1-3319FB252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04D7378-4CB1-47DD-BF34-D0B391683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EDD54C-E857-40C2-B99E-819A00602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8CA238C-A1DD-487B-8D42-EFE3DAE5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2018/11/13/Tue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86FED72-2A99-45AE-9935-564B7567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5485435-314B-4491-A881-3E82B940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081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F1B776-9C23-46E0-8395-494F1D457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4DEDE8-5E00-42E0-897C-EBF6AD68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2018/11/13/Tue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EB5402E-B247-4626-AF26-031A1628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150A918-98DE-41EE-92A3-E780602A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197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302CB8-95AF-4B32-A7AE-2D6B4277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2018/11/13/Tue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F130D2-C692-4E1E-99E2-A59443B6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0325C49-6657-41EA-8089-C59F4230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78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BD6DE1-0601-4EC4-80B9-B31AC157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174457-6AE9-4EF8-863D-0559488C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238A40F-94F0-4AF9-A906-4BAF73CCD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84869E-E5FB-4BC6-A757-082A3359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2018/11/13/Tue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E6E7024-4505-428F-8F4F-FDED01E3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2F56E1-2890-4A70-870C-1E3EE622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45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922F6C-578F-4C30-A421-000D2BAA6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B086663-4725-4AD0-9305-A19D9C09F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8B0BEB-7742-4E42-BF5A-B8B319135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278BBA8-C44E-4793-9E03-91B916AB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2018/11/13/Tue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BCB610-0628-4A99-AB48-5D93E0FC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23B773-8D42-4E68-913E-1084F33FF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8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50187A-A967-4731-B2E6-8A5B8B4B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9ACCE1F-6D61-4AD1-AD58-E179502C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83E56F-76B6-4F5C-9B86-60B1E033A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BC31-D3E4-443C-8A9F-52A183C90DBE}" type="datetimeFigureOut">
              <a:rPr lang="zh-CN" altLang="en-US" smtClean="0"/>
              <a:t>2018/11/13/Tue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551167-47E9-4191-8B35-F18538FC3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E95A29-9905-46B2-B873-5A178AD17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64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0000"/>
            <a:lum/>
          </a:blip>
          <a:srcRect/>
          <a:stretch>
            <a:fillRect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id="{4E154123-DEBA-47B9-9722-AD3161CFD623}"/>
              </a:ext>
            </a:extLst>
          </p:cNvPr>
          <p:cNvSpPr/>
          <p:nvPr/>
        </p:nvSpPr>
        <p:spPr>
          <a:xfrm>
            <a:off x="1222931" y="2640234"/>
            <a:ext cx="10126983" cy="1188927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  <a:alpha val="0"/>
                </a:schemeClr>
              </a:gs>
              <a:gs pos="69000">
                <a:schemeClr val="tx1">
                  <a:lumMod val="85000"/>
                  <a:lumOff val="15000"/>
                  <a:alpha val="59000"/>
                </a:schemeClr>
              </a:gs>
              <a:gs pos="27000">
                <a:schemeClr val="tx1">
                  <a:lumMod val="85000"/>
                  <a:lumOff val="15000"/>
                  <a:alpha val="59000"/>
                </a:schemeClr>
              </a:gs>
              <a:gs pos="100000">
                <a:schemeClr val="tx1">
                  <a:lumMod val="50000"/>
                  <a:lumOff val="50000"/>
                  <a:alpha val="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2603DE-E4D6-452E-B1E9-F732BA442742}"/>
              </a:ext>
            </a:extLst>
          </p:cNvPr>
          <p:cNvSpPr/>
          <p:nvPr/>
        </p:nvSpPr>
        <p:spPr>
          <a:xfrm>
            <a:off x="5371003" y="2640234"/>
            <a:ext cx="954107" cy="50616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图表篇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E96C171-EEBE-4E8F-BABA-0E1C16B8C1A4}"/>
              </a:ext>
            </a:extLst>
          </p:cNvPr>
          <p:cNvCxnSpPr>
            <a:cxnSpLocks/>
          </p:cNvCxnSpPr>
          <p:nvPr/>
        </p:nvCxnSpPr>
        <p:spPr>
          <a:xfrm>
            <a:off x="5344246" y="2764611"/>
            <a:ext cx="0" cy="956032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2351D4B2-AE9A-4AD5-9A83-7870F4DAF8E1}"/>
              </a:ext>
            </a:extLst>
          </p:cNvPr>
          <p:cNvCxnSpPr>
            <a:cxnSpLocks/>
          </p:cNvCxnSpPr>
          <p:nvPr/>
        </p:nvCxnSpPr>
        <p:spPr>
          <a:xfrm>
            <a:off x="5344246" y="3154722"/>
            <a:ext cx="3450367" cy="0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图片 5">
            <a:extLst>
              <a:ext uri="{FF2B5EF4-FFF2-40B4-BE49-F238E27FC236}">
                <a16:creationId xmlns:a16="http://schemas.microsoft.com/office/drawing/2014/main" id="{550E3886-A09D-4C5C-9D4E-6BF42C230D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9947" y="2885093"/>
            <a:ext cx="1053102" cy="73200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12A59B3D-DB4A-4B14-9A3B-7D02ABD67559}"/>
              </a:ext>
            </a:extLst>
          </p:cNvPr>
          <p:cNvSpPr txBox="1"/>
          <p:nvPr/>
        </p:nvSpPr>
        <p:spPr>
          <a:xfrm>
            <a:off x="5344246" y="3190127"/>
            <a:ext cx="5281475" cy="58477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关系图小结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4614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411C9CF4-16C9-487A-9A2C-3A8ADA04C4E4}"/>
              </a:ext>
            </a:extLst>
          </p:cNvPr>
          <p:cNvSpPr txBox="1"/>
          <p:nvPr/>
        </p:nvSpPr>
        <p:spPr>
          <a:xfrm>
            <a:off x="3233678" y="985046"/>
            <a:ext cx="57246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核心目的：你想让观众明白什么样的逻辑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14F18DAE-B6B7-4A86-8EC2-4B1F2785EBFC}"/>
              </a:ext>
            </a:extLst>
          </p:cNvPr>
          <p:cNvSpPr txBox="1"/>
          <p:nvPr/>
        </p:nvSpPr>
        <p:spPr>
          <a:xfrm>
            <a:off x="2503658" y="1788731"/>
            <a:ext cx="7606570" cy="40934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 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先在纸上画出草图，再去找素材，不要拿着素材整理思路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 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素材可以修改，但不能将就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3 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不论你要表达的逻辑有多么复杂，最重要的逻辑一定是简单逻辑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4 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标题是结论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5 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检查是否有歧义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6 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对比和并列关系一般不要画逻辑关系图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7 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远离</a:t>
            </a:r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Smart Art</a:t>
            </a:r>
          </a:p>
        </p:txBody>
      </p:sp>
    </p:spTree>
    <p:extLst>
      <p:ext uri="{BB962C8B-B14F-4D97-AF65-F5344CB8AC3E}">
        <p14:creationId xmlns:p14="http://schemas.microsoft.com/office/powerpoint/2010/main" val="672561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D1562D62-E2F8-483D-A685-1941DD5A13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1442526"/>
              </p:ext>
            </p:extLst>
          </p:nvPr>
        </p:nvGraphicFramePr>
        <p:xfrm>
          <a:off x="0" y="-12700"/>
          <a:ext cx="12192001" cy="687069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00100">
                  <a:extLst>
                    <a:ext uri="{9D8B030D-6E8A-4147-A177-3AD203B41FA5}">
                      <a16:colId xmlns:a16="http://schemas.microsoft.com/office/drawing/2014/main" val="1343957415"/>
                    </a:ext>
                  </a:extLst>
                </a:gridCol>
                <a:gridCol w="1309760">
                  <a:extLst>
                    <a:ext uri="{9D8B030D-6E8A-4147-A177-3AD203B41FA5}">
                      <a16:colId xmlns:a16="http://schemas.microsoft.com/office/drawing/2014/main" val="3402468472"/>
                    </a:ext>
                  </a:extLst>
                </a:gridCol>
                <a:gridCol w="1522095">
                  <a:extLst>
                    <a:ext uri="{9D8B030D-6E8A-4147-A177-3AD203B41FA5}">
                      <a16:colId xmlns:a16="http://schemas.microsoft.com/office/drawing/2014/main" val="3636752295"/>
                    </a:ext>
                  </a:extLst>
                </a:gridCol>
                <a:gridCol w="4386017">
                  <a:extLst>
                    <a:ext uri="{9D8B030D-6E8A-4147-A177-3AD203B41FA5}">
                      <a16:colId xmlns:a16="http://schemas.microsoft.com/office/drawing/2014/main" val="4035643107"/>
                    </a:ext>
                  </a:extLst>
                </a:gridCol>
                <a:gridCol w="2945303">
                  <a:extLst>
                    <a:ext uri="{9D8B030D-6E8A-4147-A177-3AD203B41FA5}">
                      <a16:colId xmlns:a16="http://schemas.microsoft.com/office/drawing/2014/main" val="1389671929"/>
                    </a:ext>
                  </a:extLst>
                </a:gridCol>
                <a:gridCol w="1228726">
                  <a:extLst>
                    <a:ext uri="{9D8B030D-6E8A-4147-A177-3AD203B41FA5}">
                      <a16:colId xmlns:a16="http://schemas.microsoft.com/office/drawing/2014/main" val="4052066847"/>
                    </a:ext>
                  </a:extLst>
                </a:gridCol>
              </a:tblGrid>
              <a:tr h="263972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类型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其他名称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主要特征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绘制注意事项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使用环境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特别注意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884502"/>
                  </a:ext>
                </a:extLst>
              </a:tr>
              <a:tr h="767918">
                <a:tc>
                  <a:txBody>
                    <a:bodyPr/>
                    <a:lstStyle/>
                    <a:p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逻辑递进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050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箭头链条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 </a:t>
                      </a:r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使用明显的箭头  </a:t>
                      </a:r>
                      <a:r>
                        <a:rPr lang="en-US" altLang="zh-CN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 </a:t>
                      </a:r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左右递进的表达效果好于上下递进</a:t>
                      </a:r>
                    </a:p>
                    <a:p>
                      <a:r>
                        <a:rPr lang="en-US" altLang="zh-CN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 </a:t>
                      </a:r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不要使用金字塔形表示递进关系</a:t>
                      </a:r>
                    </a:p>
                    <a:p>
                      <a:r>
                        <a:rPr lang="en-US" altLang="zh-CN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 </a:t>
                      </a:r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数字不能表示递进关系</a:t>
                      </a:r>
                    </a:p>
                    <a:p>
                      <a:r>
                        <a:rPr lang="en-US" altLang="zh-CN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 </a:t>
                      </a:r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反向箭头必须加说明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 </a:t>
                      </a:r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步骤：先完成什么，再完成什么</a:t>
                      </a:r>
                      <a:endParaRPr lang="en-US" altLang="zh-CN" sz="1050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r>
                        <a:rPr lang="en-US" altLang="zh-CN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 </a:t>
                      </a:r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条件：完成一组条件后，才能解锁下一环节</a:t>
                      </a:r>
                      <a:endParaRPr lang="en-US" altLang="zh-CN" sz="105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050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8972088"/>
                  </a:ext>
                </a:extLst>
              </a:tr>
              <a:tr h="431954">
                <a:tc>
                  <a:txBody>
                    <a:bodyPr/>
                    <a:lstStyle/>
                    <a:p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时间轴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时间线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明显的箭头和时间刻度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 </a:t>
                      </a:r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使用明显的“时间轴”    </a:t>
                      </a:r>
                      <a:r>
                        <a:rPr lang="en-US" altLang="zh-CN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 </a:t>
                      </a:r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注意时间轴的刻度</a:t>
                      </a:r>
                    </a:p>
                    <a:p>
                      <a:r>
                        <a:rPr lang="en-US" altLang="zh-CN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 </a:t>
                      </a:r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谨慎使用“下坡路”    </a:t>
                      </a:r>
                      <a:r>
                        <a:rPr lang="en-US" altLang="zh-CN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 </a:t>
                      </a:r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不要用箭头指示事件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时间先后：先发生什么，后发生什么</a:t>
                      </a:r>
                      <a:endParaRPr lang="en-US" altLang="zh-CN" sz="105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不要做下坡路设计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2891391"/>
                  </a:ext>
                </a:extLst>
              </a:tr>
              <a:tr h="431954">
                <a:tc>
                  <a:txBody>
                    <a:bodyPr/>
                    <a:lstStyle/>
                    <a:p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韦恩图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维恩图、</a:t>
                      </a:r>
                      <a:r>
                        <a:rPr lang="en-US" altLang="zh-CN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Venn</a:t>
                      </a:r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图、</a:t>
                      </a:r>
                      <a:endParaRPr lang="en-US" altLang="zh-CN" sz="1050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温氏图、范氏图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半透明弧形围成交集</a:t>
                      </a:r>
                      <a:endParaRPr lang="en-US" altLang="zh-CN" sz="105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 </a:t>
                      </a:r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使用半透明的、不带角的形状</a:t>
                      </a:r>
                      <a:endParaRPr lang="en-US" altLang="zh-CN" sz="1050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r>
                        <a:rPr lang="en-US" altLang="zh-CN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 </a:t>
                      </a:r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尽量在图中标注而不是使用图例    </a:t>
                      </a:r>
                      <a:r>
                        <a:rPr lang="en-US" altLang="zh-CN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 </a:t>
                      </a:r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完全穷尽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表示交集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容易被误认为是饼图或耦合关系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312452"/>
                  </a:ext>
                </a:extLst>
              </a:tr>
              <a:tr h="533221">
                <a:tc>
                  <a:txBody>
                    <a:bodyPr/>
                    <a:lstStyle/>
                    <a:p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思维导图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脑图、树状图</a:t>
                      </a:r>
                      <a:endParaRPr lang="en-US" altLang="zh-CN" sz="1050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组织结构图（向下）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树状结构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 </a:t>
                      </a:r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符合</a:t>
                      </a:r>
                      <a:r>
                        <a:rPr lang="en-US" altLang="zh-CN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MECE</a:t>
                      </a:r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原则</a:t>
                      </a:r>
                      <a:endParaRPr lang="en-US" altLang="zh-CN" sz="1050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r>
                        <a:rPr lang="en-US" altLang="zh-CN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 </a:t>
                      </a:r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单向思维导图更适合</a:t>
                      </a:r>
                      <a:r>
                        <a:rPr lang="en-US" altLang="zh-CN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PPT</a:t>
                      </a:r>
                      <a:endParaRPr lang="en-US" altLang="zh-CN" sz="105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表示符合</a:t>
                      </a:r>
                      <a:r>
                        <a:rPr lang="en-US" altLang="zh-CN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MECE</a:t>
                      </a:r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原则的子集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050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3611994"/>
                  </a:ext>
                </a:extLst>
              </a:tr>
              <a:tr h="516013">
                <a:tc>
                  <a:txBody>
                    <a:bodyPr/>
                    <a:lstStyle/>
                    <a:p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筛选关系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金字塔（向上）</a:t>
                      </a:r>
                      <a:endParaRPr lang="en-US" altLang="zh-CN" sz="1050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漏斗图（向下）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金字塔或倒金字塔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 </a:t>
                      </a:r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如果表示层级，越靠近顶端的颜色应当越深</a:t>
                      </a:r>
                      <a:r>
                        <a:rPr lang="en-US" altLang="zh-CN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/</a:t>
                      </a:r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越红</a:t>
                      </a:r>
                      <a:endParaRPr lang="en-US" altLang="zh-CN" sz="1050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r>
                        <a:rPr lang="en-US" altLang="zh-CN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 </a:t>
                      </a:r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漏斗图指的是形状像漏斗一样的图，而不是你要真的画个漏斗</a:t>
                      </a:r>
                      <a:endParaRPr lang="en-US" altLang="zh-CN" sz="105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表示递减、流失、层级</a:t>
                      </a:r>
                      <a:endParaRPr lang="en-US" altLang="zh-CN" sz="105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050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044088"/>
                  </a:ext>
                </a:extLst>
              </a:tr>
              <a:tr h="660497">
                <a:tc>
                  <a:txBody>
                    <a:bodyPr/>
                    <a:lstStyle/>
                    <a:p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耦合关系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050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常见拼图或齿轮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 </a:t>
                      </a:r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用标题讲明白内在联系</a:t>
                      </a:r>
                      <a:endParaRPr lang="en-US" altLang="zh-CN" sz="1050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r>
                        <a:rPr lang="en-US" altLang="zh-CN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 </a:t>
                      </a:r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形状之间不要叠加，不要让观众误认为是韦恩图或者饼图</a:t>
                      </a:r>
                      <a:endParaRPr lang="en-US" altLang="zh-CN" sz="1050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r>
                        <a:rPr lang="en-US" altLang="zh-CN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 </a:t>
                      </a:r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耦合与并列的区别：并列强调内容，耦合强调关系</a:t>
                      </a:r>
                      <a:endParaRPr lang="en-US" altLang="zh-CN" sz="105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强调事件之间的紧密联系</a:t>
                      </a:r>
                      <a:endParaRPr lang="en-US" altLang="zh-CN" sz="105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容易被误认为是韦恩图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5856271"/>
                  </a:ext>
                </a:extLst>
              </a:tr>
              <a:tr h="599936">
                <a:tc>
                  <a:txBody>
                    <a:bodyPr/>
                    <a:lstStyle/>
                    <a:p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鱼骨图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鱼刺图、石川图、</a:t>
                      </a:r>
                      <a:endParaRPr lang="en-US" altLang="zh-CN" sz="1050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因果图、原因图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鱼骨结构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 </a:t>
                      </a:r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别画鱼，否则会显得很蠢</a:t>
                      </a:r>
                      <a:r>
                        <a:rPr lang="en-US" altLang="zh-CN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  2 </a:t>
                      </a:r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用标题讲明白结论</a:t>
                      </a:r>
                      <a:endParaRPr lang="en-US" altLang="zh-CN" sz="1050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r>
                        <a:rPr lang="en-US" altLang="zh-CN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 </a:t>
                      </a:r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讲对策鱼头向左，讲原因鱼头向右</a:t>
                      </a:r>
                      <a:endParaRPr lang="en-US" altLang="zh-CN" sz="1050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r>
                        <a:rPr lang="en-US" altLang="zh-CN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 </a:t>
                      </a:r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不要和思维导图混淆</a:t>
                      </a:r>
                      <a:endParaRPr lang="en-US" altLang="zh-CN" sz="105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或门关系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鱼骨图仅表示或门，不要当思维导图用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7737809"/>
                  </a:ext>
                </a:extLst>
              </a:tr>
              <a:tr h="1103883">
                <a:tc>
                  <a:txBody>
                    <a:bodyPr/>
                    <a:lstStyle/>
                    <a:p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流程图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050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流程图结构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 </a:t>
                      </a:r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如果读者</a:t>
                      </a:r>
                      <a:r>
                        <a:rPr lang="en-US" altLang="zh-CN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/</a:t>
                      </a:r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观众不是专业人员，尽量只用三种流程图符号</a:t>
                      </a:r>
                      <a:endParaRPr lang="en-US" altLang="zh-CN" sz="1050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r>
                        <a:rPr lang="en-US" altLang="zh-CN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 </a:t>
                      </a:r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横平竖直等间距，尽可能避免线段交叉</a:t>
                      </a:r>
                      <a:endParaRPr lang="en-US" altLang="zh-CN" sz="1050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r>
                        <a:rPr lang="en-US" altLang="zh-CN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 </a:t>
                      </a:r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复杂的流程图需要先在纸上画草图</a:t>
                      </a:r>
                      <a:endParaRPr lang="en-US" altLang="zh-CN" sz="1050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r>
                        <a:rPr lang="en-US" altLang="zh-CN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 </a:t>
                      </a:r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入口唯一，出口可以不唯一</a:t>
                      </a:r>
                      <a:endParaRPr lang="en-US" altLang="zh-CN" sz="1050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r>
                        <a:rPr lang="en-US" altLang="zh-CN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 </a:t>
                      </a:r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开始</a:t>
                      </a:r>
                      <a:r>
                        <a:rPr lang="en-US" altLang="zh-CN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/</a:t>
                      </a:r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结束必须唯一</a:t>
                      </a:r>
                      <a:endParaRPr lang="en-US" altLang="zh-CN" sz="1050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r>
                        <a:rPr lang="en-US" altLang="zh-CN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 </a:t>
                      </a:r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如果流程图很大很复杂，字体优先选择宋体</a:t>
                      </a:r>
                      <a:endParaRPr lang="en-US" altLang="zh-CN" sz="105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需要绘制流程图的情况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050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6455910"/>
                  </a:ext>
                </a:extLst>
              </a:tr>
              <a:tr h="599936">
                <a:tc>
                  <a:txBody>
                    <a:bodyPr/>
                    <a:lstStyle/>
                    <a:p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循环关系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050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闭环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 </a:t>
                      </a:r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是闭环，要有明显的箭头</a:t>
                      </a:r>
                      <a:endParaRPr lang="en-US" altLang="zh-CN" sz="1050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r>
                        <a:rPr lang="en-US" altLang="zh-CN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 </a:t>
                      </a:r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用标题表示循环关系</a:t>
                      </a:r>
                      <a:endParaRPr lang="en-US" altLang="zh-CN" sz="1050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r>
                        <a:rPr lang="en-US" altLang="zh-CN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 </a:t>
                      </a:r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用双向箭头表示双向循环</a:t>
                      </a:r>
                      <a:endParaRPr lang="en-US" altLang="zh-CN" sz="105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表示循环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050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6363093"/>
                  </a:ext>
                </a:extLst>
              </a:tr>
              <a:tr h="599936">
                <a:tc>
                  <a:txBody>
                    <a:bodyPr/>
                    <a:lstStyle/>
                    <a:p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平衡关系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050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天平或者跷跷板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 </a:t>
                      </a:r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一般使用天平或跷跷板表示状态</a:t>
                      </a:r>
                      <a:endParaRPr lang="en-US" altLang="zh-CN" sz="1050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r>
                        <a:rPr lang="en-US" altLang="zh-CN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 </a:t>
                      </a:r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用标题进行进一步说明</a:t>
                      </a:r>
                      <a:endParaRPr lang="en-US" altLang="zh-CN" sz="1050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r>
                        <a:rPr lang="en-US" altLang="zh-CN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 </a:t>
                      </a:r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在天平两边的物体上加简略的文字说明</a:t>
                      </a:r>
                      <a:endParaRPr lang="en-US" altLang="zh-CN" sz="105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表示两个事物的轻重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050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9398005"/>
                  </a:ext>
                </a:extLst>
              </a:tr>
              <a:tr h="361478">
                <a:tc>
                  <a:txBody>
                    <a:bodyPr/>
                    <a:lstStyle/>
                    <a:p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矩阵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050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四个象限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无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05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表达四个象限及大小关系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050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80763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7852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ED815BD7-9A8B-48D7-8988-87DBA580295D}"/>
              </a:ext>
            </a:extLst>
          </p:cNvPr>
          <p:cNvSpPr txBox="1"/>
          <p:nvPr/>
        </p:nvSpPr>
        <p:spPr>
          <a:xfrm>
            <a:off x="2794933" y="2864029"/>
            <a:ext cx="683071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让别人理解你的逻辑往往是一件困难的事</a:t>
            </a:r>
            <a:endParaRPr lang="en-US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pPr algn="ctr"/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所以你的逻辑关系图应该尽量做到让傻</a:t>
            </a:r>
            <a:r>
              <a:rPr lang="en-US" altLang="zh-CN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X</a:t>
            </a:r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都能看懂</a:t>
            </a:r>
          </a:p>
        </p:txBody>
      </p:sp>
    </p:spTree>
    <p:extLst>
      <p:ext uri="{BB962C8B-B14F-4D97-AF65-F5344CB8AC3E}">
        <p14:creationId xmlns:p14="http://schemas.microsoft.com/office/powerpoint/2010/main" val="3155309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3864</TotalTime>
  <Words>645</Words>
  <Application>Microsoft Office PowerPoint</Application>
  <PresentationFormat>宽屏</PresentationFormat>
  <Paragraphs>102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等线</vt:lpstr>
      <vt:lpstr>等线 Light</vt:lpstr>
      <vt:lpstr>华文中宋</vt:lpstr>
      <vt:lpstr>思源黑体 CN Medium</vt:lpstr>
      <vt:lpstr>思源黑体 CN Normal</vt:lpstr>
      <vt:lpstr>宋体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 Notag</dc:creator>
  <cp:lastModifiedBy>Administrator</cp:lastModifiedBy>
  <cp:revision>100</cp:revision>
  <dcterms:created xsi:type="dcterms:W3CDTF">2018-08-23T10:08:30Z</dcterms:created>
  <dcterms:modified xsi:type="dcterms:W3CDTF">2018-11-12T23:55:39Z</dcterms:modified>
</cp:coreProperties>
</file>