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6" r:id="rId2"/>
    <p:sldId id="350" r:id="rId3"/>
    <p:sldId id="351" r:id="rId4"/>
    <p:sldId id="344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6E6"/>
    <a:srgbClr val="D9E3BC"/>
    <a:srgbClr val="E67676"/>
    <a:srgbClr val="749077"/>
    <a:srgbClr val="E9EED6"/>
    <a:srgbClr val="E7DCAE"/>
    <a:srgbClr val="FFFFCC"/>
    <a:srgbClr val="00FFFF"/>
    <a:srgbClr val="FF7C8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161647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90" y="3190127"/>
            <a:ext cx="221065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表格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69000">
              <a:schemeClr val="bg1">
                <a:alpha val="50000"/>
              </a:schemeClr>
            </a:gs>
            <a:gs pos="29000">
              <a:schemeClr val="bg1">
                <a:alpha val="76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098CDA85-871F-46AE-A882-59946F38E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946884"/>
              </p:ext>
            </p:extLst>
          </p:nvPr>
        </p:nvGraphicFramePr>
        <p:xfrm>
          <a:off x="1370900" y="901695"/>
          <a:ext cx="9433266" cy="530860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572211">
                  <a:extLst>
                    <a:ext uri="{9D8B030D-6E8A-4147-A177-3AD203B41FA5}">
                      <a16:colId xmlns:a16="http://schemas.microsoft.com/office/drawing/2014/main" val="2378600379"/>
                    </a:ext>
                  </a:extLst>
                </a:gridCol>
                <a:gridCol w="1572211">
                  <a:extLst>
                    <a:ext uri="{9D8B030D-6E8A-4147-A177-3AD203B41FA5}">
                      <a16:colId xmlns:a16="http://schemas.microsoft.com/office/drawing/2014/main" val="1323847380"/>
                    </a:ext>
                  </a:extLst>
                </a:gridCol>
                <a:gridCol w="1572211">
                  <a:extLst>
                    <a:ext uri="{9D8B030D-6E8A-4147-A177-3AD203B41FA5}">
                      <a16:colId xmlns:a16="http://schemas.microsoft.com/office/drawing/2014/main" val="4099677125"/>
                    </a:ext>
                  </a:extLst>
                </a:gridCol>
                <a:gridCol w="1572211">
                  <a:extLst>
                    <a:ext uri="{9D8B030D-6E8A-4147-A177-3AD203B41FA5}">
                      <a16:colId xmlns:a16="http://schemas.microsoft.com/office/drawing/2014/main" val="96923869"/>
                    </a:ext>
                  </a:extLst>
                </a:gridCol>
                <a:gridCol w="1572211">
                  <a:extLst>
                    <a:ext uri="{9D8B030D-6E8A-4147-A177-3AD203B41FA5}">
                      <a16:colId xmlns:a16="http://schemas.microsoft.com/office/drawing/2014/main" val="2317399167"/>
                    </a:ext>
                  </a:extLst>
                </a:gridCol>
                <a:gridCol w="1572211">
                  <a:extLst>
                    <a:ext uri="{9D8B030D-6E8A-4147-A177-3AD203B41FA5}">
                      <a16:colId xmlns:a16="http://schemas.microsoft.com/office/drawing/2014/main" val="1347607538"/>
                    </a:ext>
                  </a:extLst>
                </a:gridCol>
              </a:tblGrid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班级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班均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排名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历史班均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历史排名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思源黑体 CN Medium" panose="020B0600000000000000" pitchFamily="34" charset="-122"/>
                          <a:ea typeface="思源黑体 CN Medium" panose="020B0600000000000000" pitchFamily="34" charset="-122"/>
                        </a:rPr>
                        <a:t>标准差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351204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76.19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73.76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5.19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339062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73.55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74.26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8.21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18010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70.5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72.6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8.94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112360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73.22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72.7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9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6.26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402018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73.47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9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72.64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5.18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5908224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71.19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71.78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7.62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444450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74.07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74.64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6.07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205429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71.73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72.63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8.63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24136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78.08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76.94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4.75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052587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75.12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75.29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5.16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3566593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75.51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75.19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5.48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315418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75.16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5.81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336931"/>
                  </a:ext>
                </a:extLst>
              </a:tr>
              <a:tr h="379186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高二</a:t>
                      </a:r>
                      <a:r>
                        <a:rPr lang="en-US" altLang="zh-CN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13</a:t>
                      </a:r>
                      <a:r>
                        <a:rPr lang="zh-CN" altLang="en-US" sz="12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班</a:t>
                      </a:r>
                      <a:endParaRPr lang="zh-CN" altLang="en-US" sz="12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77.92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77.71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1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200" u="none" strike="noStrike" dirty="0">
                          <a:effectLst/>
                          <a:latin typeface="微软雅黑 Light" panose="020B0502040204020203" pitchFamily="34" charset="-122"/>
                          <a:ea typeface="微软雅黑 Light" panose="020B0502040204020203" pitchFamily="34" charset="-122"/>
                        </a:rPr>
                        <a:t>4.82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16094" marR="16094" marT="16094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035643"/>
                  </a:ext>
                </a:extLst>
              </a:tr>
            </a:tbl>
          </a:graphicData>
        </a:graphic>
      </p:graphicFrame>
      <p:sp>
        <p:nvSpPr>
          <p:cNvPr id="11" name="文本框 10">
            <a:extLst>
              <a:ext uri="{FF2B5EF4-FFF2-40B4-BE49-F238E27FC236}">
                <a16:creationId xmlns:a16="http://schemas.microsoft.com/office/drawing/2014/main" id="{9FF8CE4D-2B19-47C6-A6C9-276DC82EACE4}"/>
              </a:ext>
            </a:extLst>
          </p:cNvPr>
          <p:cNvSpPr txBox="1"/>
          <p:nvPr/>
        </p:nvSpPr>
        <p:spPr>
          <a:xfrm>
            <a:off x="1261534" y="393695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2018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第一学年高二年级语文成绩统计数据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B3E264E-E088-47A9-8A2B-56CED8F34EE2}"/>
              </a:ext>
            </a:extLst>
          </p:cNvPr>
          <p:cNvSpPr/>
          <p:nvPr/>
        </p:nvSpPr>
        <p:spPr>
          <a:xfrm>
            <a:off x="1370900" y="6348967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数据来源：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呲水沟子二中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内部数据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XX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省呲水沟子市： 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2018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年期末考试成绩统计：高二年级语文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endParaRPr lang="zh-CN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B8D98A2-6758-4A72-9824-4B934EE199B2}"/>
              </a:ext>
            </a:extLst>
          </p:cNvPr>
          <p:cNvCxnSpPr/>
          <p:nvPr/>
        </p:nvCxnSpPr>
        <p:spPr>
          <a:xfrm>
            <a:off x="1370900" y="6348967"/>
            <a:ext cx="6519332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56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2B25CFEA-FD5C-4056-8E28-9D78F0DAEC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857586"/>
              </p:ext>
            </p:extLst>
          </p:nvPr>
        </p:nvGraphicFramePr>
        <p:xfrm>
          <a:off x="969819" y="787403"/>
          <a:ext cx="10418617" cy="528319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659467">
                  <a:extLst>
                    <a:ext uri="{9D8B030D-6E8A-4147-A177-3AD203B41FA5}">
                      <a16:colId xmlns:a16="http://schemas.microsoft.com/office/drawing/2014/main" val="524435041"/>
                    </a:ext>
                  </a:extLst>
                </a:gridCol>
                <a:gridCol w="1751830">
                  <a:extLst>
                    <a:ext uri="{9D8B030D-6E8A-4147-A177-3AD203B41FA5}">
                      <a16:colId xmlns:a16="http://schemas.microsoft.com/office/drawing/2014/main" val="2727402295"/>
                    </a:ext>
                  </a:extLst>
                </a:gridCol>
                <a:gridCol w="1751830">
                  <a:extLst>
                    <a:ext uri="{9D8B030D-6E8A-4147-A177-3AD203B41FA5}">
                      <a16:colId xmlns:a16="http://schemas.microsoft.com/office/drawing/2014/main" val="1534876341"/>
                    </a:ext>
                  </a:extLst>
                </a:gridCol>
                <a:gridCol w="1751830">
                  <a:extLst>
                    <a:ext uri="{9D8B030D-6E8A-4147-A177-3AD203B41FA5}">
                      <a16:colId xmlns:a16="http://schemas.microsoft.com/office/drawing/2014/main" val="1609019952"/>
                    </a:ext>
                  </a:extLst>
                </a:gridCol>
                <a:gridCol w="1751830">
                  <a:extLst>
                    <a:ext uri="{9D8B030D-6E8A-4147-A177-3AD203B41FA5}">
                      <a16:colId xmlns:a16="http://schemas.microsoft.com/office/drawing/2014/main" val="2364937380"/>
                    </a:ext>
                  </a:extLst>
                </a:gridCol>
                <a:gridCol w="1751830">
                  <a:extLst>
                    <a:ext uri="{9D8B030D-6E8A-4147-A177-3AD203B41FA5}">
                      <a16:colId xmlns:a16="http://schemas.microsoft.com/office/drawing/2014/main" val="278524587"/>
                    </a:ext>
                  </a:extLst>
                </a:gridCol>
              </a:tblGrid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班级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班均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排名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历史班均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历史排名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500" u="none" strike="noStrike" dirty="0">
                          <a:effectLst/>
                        </a:rPr>
                        <a:t>标准差</a:t>
                      </a:r>
                      <a:endParaRPr lang="zh-CN" altLang="en-US" sz="15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思源黑体 CN Medium" panose="020B0600000000000000" pitchFamily="34" charset="-122"/>
                        <a:ea typeface="思源黑体 CN Medium" panose="020B0600000000000000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764928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1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76.19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3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73.76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8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5.19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4660707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2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73.55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8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74.26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8.21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05501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3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70.5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13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72.6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8.94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046990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4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73.22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10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72.7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9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6.26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359620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5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73.47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9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72.64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10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5.18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586237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6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71.19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71.78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13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7.62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048316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7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74.07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74.64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6.07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98358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8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71.73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72.63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8.63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786469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9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78.08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76.94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2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4.75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8306299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10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75.12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5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75.29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3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5.16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890726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11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75.51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4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75.19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4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5.48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0593414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12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75.16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5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5.81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492245"/>
                  </a:ext>
                </a:extLst>
              </a:tr>
              <a:tr h="377371"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400" u="none" strike="noStrike" dirty="0">
                          <a:effectLst/>
                        </a:rPr>
                        <a:t>高二</a:t>
                      </a:r>
                      <a:r>
                        <a:rPr lang="en-US" altLang="zh-CN" sz="1400" u="none" strike="noStrike" dirty="0">
                          <a:effectLst/>
                        </a:rPr>
                        <a:t>13</a:t>
                      </a:r>
                      <a:r>
                        <a:rPr lang="zh-CN" altLang="en-US" sz="1400" u="none" strike="noStrike" dirty="0">
                          <a:effectLst/>
                        </a:rPr>
                        <a:t>班</a:t>
                      </a:r>
                      <a:endParaRPr lang="zh-CN" altLang="en-US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77.92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2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77.71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>
                          <a:effectLst/>
                        </a:rPr>
                        <a:t>1</a:t>
                      </a:r>
                      <a:endParaRPr lang="en-US" altLang="zh-CN" sz="14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400" u="none" strike="noStrike" dirty="0">
                          <a:effectLst/>
                        </a:rPr>
                        <a:t>4.82</a:t>
                      </a:r>
                      <a:endParaRPr lang="en-US" altLang="zh-CN" sz="14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微软雅黑 Light" panose="020B0502040204020203" pitchFamily="34" charset="-122"/>
                        <a:ea typeface="微软雅黑 Light" panose="020B0502040204020203" pitchFamily="34" charset="-122"/>
                      </a:endParaRPr>
                    </a:p>
                  </a:txBody>
                  <a:tcPr marL="9525" marR="9525" marT="9525" marB="0"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114921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A924A656-42D7-46C6-A320-BC833F0D0B9F}"/>
              </a:ext>
            </a:extLst>
          </p:cNvPr>
          <p:cNvSpPr txBox="1"/>
          <p:nvPr/>
        </p:nvSpPr>
        <p:spPr>
          <a:xfrm>
            <a:off x="969819" y="310568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2018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第一学年高二年级语文成绩统计数据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3A8D881-EC9B-4857-99CE-7443901E22FA}"/>
              </a:ext>
            </a:extLst>
          </p:cNvPr>
          <p:cNvSpPr/>
          <p:nvPr/>
        </p:nvSpPr>
        <p:spPr>
          <a:xfrm>
            <a:off x="969819" y="6247367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数据来源：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呲水沟子二中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内部数据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XX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省呲水沟子市： 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2018</a:t>
            </a:r>
            <a:r>
              <a:rPr lang="zh-CN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年期末考试成绩统计：高二年级语文</a:t>
            </a:r>
            <a:r>
              <a:rPr lang="en-US" altLang="zh-CN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endParaRPr lang="zh-CN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4E398C36-2EB6-4940-B210-0E9D95599EB1}"/>
              </a:ext>
            </a:extLst>
          </p:cNvPr>
          <p:cNvCxnSpPr/>
          <p:nvPr/>
        </p:nvCxnSpPr>
        <p:spPr>
          <a:xfrm>
            <a:off x="969819" y="6247367"/>
            <a:ext cx="6519332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7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053678" y="186112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表格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758F73D-8BFC-4CFC-87F6-63F785FA8D75}"/>
              </a:ext>
            </a:extLst>
          </p:cNvPr>
          <p:cNvSpPr txBox="1"/>
          <p:nvPr/>
        </p:nvSpPr>
        <p:spPr>
          <a:xfrm>
            <a:off x="4053678" y="2413337"/>
            <a:ext cx="448231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，线条细一些，颜色浅一些，看得见就好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，行数多的话使用“镶边行”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，内容上下居中，左右居中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，如果表格的内容非常多，使用宋体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53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3969</TotalTime>
  <Words>382</Words>
  <Application>Microsoft Office PowerPoint</Application>
  <PresentationFormat>宽屏</PresentationFormat>
  <Paragraphs>182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等线</vt:lpstr>
      <vt:lpstr>等线 Light</vt:lpstr>
      <vt:lpstr>华文中宋</vt:lpstr>
      <vt:lpstr>思源黑体 CN Medium</vt:lpstr>
      <vt:lpstr>思源黑体 CN Normal</vt:lpstr>
      <vt:lpstr>宋体</vt:lpstr>
      <vt:lpstr>微软雅黑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104</cp:revision>
  <dcterms:created xsi:type="dcterms:W3CDTF">2018-08-23T10:08:30Z</dcterms:created>
  <dcterms:modified xsi:type="dcterms:W3CDTF">2018-11-24T01:20:27Z</dcterms:modified>
</cp:coreProperties>
</file>