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6" r:id="rId2"/>
    <p:sldId id="317" r:id="rId3"/>
    <p:sldId id="31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ED6"/>
    <a:srgbClr val="D9E3BC"/>
    <a:srgbClr val="E6DBAD"/>
    <a:srgbClr val="749077"/>
    <a:srgbClr val="E7DCAE"/>
    <a:srgbClr val="FFFFCC"/>
    <a:srgbClr val="00FFFF"/>
    <a:srgbClr val="FF7C80"/>
    <a:srgbClr val="A50021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E6DBA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1班</c:v>
                </c:pt>
                <c:pt idx="1">
                  <c:v>2班</c:v>
                </c:pt>
                <c:pt idx="2">
                  <c:v>3班</c:v>
                </c:pt>
                <c:pt idx="3">
                  <c:v>4班</c:v>
                </c:pt>
                <c:pt idx="4">
                  <c:v>5班</c:v>
                </c:pt>
                <c:pt idx="5">
                  <c:v>6班</c:v>
                </c:pt>
                <c:pt idx="6">
                  <c:v>7班</c:v>
                </c:pt>
                <c:pt idx="7">
                  <c:v>8班</c:v>
                </c:pt>
                <c:pt idx="8">
                  <c:v>9班</c:v>
                </c:pt>
                <c:pt idx="9">
                  <c:v>10班</c:v>
                </c:pt>
                <c:pt idx="10">
                  <c:v>11班</c:v>
                </c:pt>
                <c:pt idx="11">
                  <c:v>12班</c:v>
                </c:pt>
                <c:pt idx="12">
                  <c:v>13班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5.19</c:v>
                </c:pt>
                <c:pt idx="1">
                  <c:v>8.2100000000000009</c:v>
                </c:pt>
                <c:pt idx="2">
                  <c:v>8.94</c:v>
                </c:pt>
                <c:pt idx="3">
                  <c:v>6.26</c:v>
                </c:pt>
                <c:pt idx="4">
                  <c:v>5.18</c:v>
                </c:pt>
                <c:pt idx="5">
                  <c:v>7.62</c:v>
                </c:pt>
                <c:pt idx="6">
                  <c:v>6.07</c:v>
                </c:pt>
                <c:pt idx="7">
                  <c:v>8.6300000000000008</c:v>
                </c:pt>
                <c:pt idx="8">
                  <c:v>4.75</c:v>
                </c:pt>
                <c:pt idx="9">
                  <c:v>5.16</c:v>
                </c:pt>
                <c:pt idx="10">
                  <c:v>5.48</c:v>
                </c:pt>
                <c:pt idx="11">
                  <c:v>5.81</c:v>
                </c:pt>
                <c:pt idx="12">
                  <c:v>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E1-4959-A778-0FD1F8027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0"/>
        <c:overlap val="-9"/>
        <c:axId val="1984418783"/>
        <c:axId val="1992850031"/>
      </c:barChart>
      <c:catAx>
        <c:axId val="198441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992850031"/>
        <c:crosses val="autoZero"/>
        <c:auto val="1"/>
        <c:lblAlgn val="ctr"/>
        <c:lblOffset val="100"/>
        <c:noMultiLvlLbl val="0"/>
      </c:catAx>
      <c:valAx>
        <c:axId val="1992850031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984418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E9EED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微软雅黑 Light" panose="020B0502040204020203" pitchFamily="34" charset="-122"/>
                    <a:ea typeface="微软雅黑 Light" panose="020B0502040204020203" pitchFamily="34" charset="-122"/>
                    <a:cs typeface="+mn-cs"/>
                  </a:defRPr>
                </a:pPr>
                <a:endParaRPr lang="zh-CN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1班</c:v>
                </c:pt>
                <c:pt idx="1">
                  <c:v>2班</c:v>
                </c:pt>
                <c:pt idx="2">
                  <c:v>3班</c:v>
                </c:pt>
                <c:pt idx="3">
                  <c:v>4班</c:v>
                </c:pt>
                <c:pt idx="4">
                  <c:v>5班</c:v>
                </c:pt>
                <c:pt idx="5">
                  <c:v>6班</c:v>
                </c:pt>
                <c:pt idx="6">
                  <c:v>7班</c:v>
                </c:pt>
                <c:pt idx="7">
                  <c:v>8班</c:v>
                </c:pt>
                <c:pt idx="8">
                  <c:v>9班</c:v>
                </c:pt>
                <c:pt idx="9">
                  <c:v>10班</c:v>
                </c:pt>
                <c:pt idx="10">
                  <c:v>11班</c:v>
                </c:pt>
                <c:pt idx="11">
                  <c:v>12班</c:v>
                </c:pt>
                <c:pt idx="12">
                  <c:v>13班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5.19</c:v>
                </c:pt>
                <c:pt idx="1">
                  <c:v>8.2100000000000009</c:v>
                </c:pt>
                <c:pt idx="2">
                  <c:v>8.94</c:v>
                </c:pt>
                <c:pt idx="3">
                  <c:v>6.26</c:v>
                </c:pt>
                <c:pt idx="4">
                  <c:v>5.18</c:v>
                </c:pt>
                <c:pt idx="5">
                  <c:v>7.62</c:v>
                </c:pt>
                <c:pt idx="6">
                  <c:v>6.07</c:v>
                </c:pt>
                <c:pt idx="7">
                  <c:v>8.6300000000000008</c:v>
                </c:pt>
                <c:pt idx="8">
                  <c:v>4.75</c:v>
                </c:pt>
                <c:pt idx="9">
                  <c:v>5.16</c:v>
                </c:pt>
                <c:pt idx="10">
                  <c:v>5.48</c:v>
                </c:pt>
                <c:pt idx="11">
                  <c:v>5.81</c:v>
                </c:pt>
                <c:pt idx="12">
                  <c:v>4.82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5-4BA5-8833-BF7E382ADB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24623536"/>
        <c:axId val="280780607"/>
      </c:barChart>
      <c:catAx>
        <c:axId val="52462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pPr>
            <a:endParaRPr lang="zh-CN"/>
          </a:p>
        </c:txPr>
        <c:crossAx val="280780607"/>
        <c:crosses val="autoZero"/>
        <c:auto val="1"/>
        <c:lblAlgn val="ctr"/>
        <c:lblOffset val="100"/>
        <c:noMultiLvlLbl val="0"/>
      </c:catAx>
      <c:valAx>
        <c:axId val="280780607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微软雅黑 Light" panose="020B0502040204020203" pitchFamily="34" charset="-122"/>
                    <a:ea typeface="微软雅黑 Light" panose="020B0502040204020203" pitchFamily="34" charset="-122"/>
                    <a:cs typeface="+mn-cs"/>
                  </a:defRPr>
                </a:pPr>
                <a:r>
                  <a:rPr lang="zh-CN" altLang="zh-CN" sz="1050" dirty="0">
                    <a:effectLst/>
                  </a:rPr>
                  <a:t>标准差</a:t>
                </a:r>
                <a:r>
                  <a:rPr lang="en-US" altLang="zh-CN" sz="1050" dirty="0">
                    <a:effectLst/>
                  </a:rPr>
                  <a:t>δ</a:t>
                </a:r>
                <a:r>
                  <a:rPr lang="zh-CN" altLang="zh-CN" sz="1050" dirty="0">
                    <a:effectLst/>
                  </a:rPr>
                  <a:t>（值）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pPr>
            <a:endParaRPr lang="zh-CN"/>
          </a:p>
        </c:txPr>
        <c:crossAx val="524623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bg1"/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326162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99405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99405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5106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299405" y="3190127"/>
            <a:ext cx="3747119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基础柱状图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50000"/>
                <a:lumOff val="50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图表 8">
            <a:extLst>
              <a:ext uri="{FF2B5EF4-FFF2-40B4-BE49-F238E27FC236}">
                <a16:creationId xmlns:a16="http://schemas.microsoft.com/office/drawing/2014/main" id="{C5C48E90-B3C5-4493-8064-B3A647E0B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5281181"/>
              </p:ext>
            </p:extLst>
          </p:nvPr>
        </p:nvGraphicFramePr>
        <p:xfrm>
          <a:off x="938073" y="1636010"/>
          <a:ext cx="10315853" cy="3992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文本框 12">
            <a:extLst>
              <a:ext uri="{FF2B5EF4-FFF2-40B4-BE49-F238E27FC236}">
                <a16:creationId xmlns:a16="http://schemas.microsoft.com/office/drawing/2014/main" id="{EC22B0CD-9CBA-4DB5-876A-5364084DCDCF}"/>
              </a:ext>
            </a:extLst>
          </p:cNvPr>
          <p:cNvSpPr txBox="1"/>
          <p:nvPr/>
        </p:nvSpPr>
        <p:spPr>
          <a:xfrm>
            <a:off x="3453172" y="653957"/>
            <a:ext cx="5609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2018</a:t>
            </a:r>
            <a:r>
              <a:rPr lang="zh-CN" altLang="en-US" sz="2000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年第二学年高二年级各班语文成绩的标准差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A858D894-EFA4-4169-BBA5-6B8FEEDFB2EE}"/>
              </a:ext>
            </a:extLst>
          </p:cNvPr>
          <p:cNvSpPr txBox="1"/>
          <p:nvPr/>
        </p:nvSpPr>
        <p:spPr>
          <a:xfrm>
            <a:off x="11126749" y="5130130"/>
            <a:ext cx="4539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dirty="0">
                <a:solidFill>
                  <a:schemeClr val="bg1"/>
                </a:solidFill>
              </a:rPr>
              <a:t>班级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BB1A633-1CCA-4BF0-A25B-395B9D79724C}"/>
              </a:ext>
            </a:extLst>
          </p:cNvPr>
          <p:cNvSpPr txBox="1"/>
          <p:nvPr/>
        </p:nvSpPr>
        <p:spPr>
          <a:xfrm>
            <a:off x="465828" y="1410813"/>
            <a:ext cx="10278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00" dirty="0">
                <a:solidFill>
                  <a:schemeClr val="bg1"/>
                </a:solidFill>
              </a:rPr>
              <a:t>标准差</a:t>
            </a:r>
            <a:r>
              <a:rPr lang="en-US" altLang="zh-CN" sz="1000" dirty="0">
                <a:solidFill>
                  <a:schemeClr val="bg1"/>
                </a:solidFill>
              </a:rPr>
              <a:t>δ</a:t>
            </a:r>
            <a:r>
              <a:rPr lang="zh-CN" altLang="en-US" sz="1000" dirty="0">
                <a:solidFill>
                  <a:schemeClr val="bg1"/>
                </a:solidFill>
              </a:rPr>
              <a:t>（值）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91C2172-C652-48FF-A6EC-96648203C13E}"/>
              </a:ext>
            </a:extLst>
          </p:cNvPr>
          <p:cNvSpPr txBox="1"/>
          <p:nvPr/>
        </p:nvSpPr>
        <p:spPr>
          <a:xfrm>
            <a:off x="979750" y="6055051"/>
            <a:ext cx="7391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</a:rPr>
              <a:t>数据来源：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呲水沟子二中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内部数据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XX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省呲水沟子市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年期末考试成绩统计：高二年级语文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7D726DEB-9391-4442-9BA1-A7E24A0CFE2F}"/>
              </a:ext>
            </a:extLst>
          </p:cNvPr>
          <p:cNvCxnSpPr>
            <a:cxnSpLocks/>
          </p:cNvCxnSpPr>
          <p:nvPr/>
        </p:nvCxnSpPr>
        <p:spPr>
          <a:xfrm>
            <a:off x="1045633" y="6015165"/>
            <a:ext cx="2583392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076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50000"/>
                <a:lumOff val="50000"/>
              </a:schemeClr>
            </a:gs>
            <a:gs pos="100000">
              <a:schemeClr val="tx1">
                <a:lumMod val="75000"/>
                <a:lumOff val="2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图表 5">
            <a:extLst>
              <a:ext uri="{FF2B5EF4-FFF2-40B4-BE49-F238E27FC236}">
                <a16:creationId xmlns:a16="http://schemas.microsoft.com/office/drawing/2014/main" id="{96180D60-35AB-4EC0-BD11-7B5ADEE755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3235810"/>
              </p:ext>
            </p:extLst>
          </p:nvPr>
        </p:nvGraphicFramePr>
        <p:xfrm>
          <a:off x="831561" y="1634836"/>
          <a:ext cx="10140950" cy="3952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D3A5ED7C-1634-493C-A92F-D0991D02E529}"/>
              </a:ext>
            </a:extLst>
          </p:cNvPr>
          <p:cNvSpPr txBox="1"/>
          <p:nvPr/>
        </p:nvSpPr>
        <p:spPr>
          <a:xfrm>
            <a:off x="10843490" y="5024583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>
                <a:solidFill>
                  <a:schemeClr val="bg1"/>
                </a:solidFill>
              </a:rPr>
              <a:t>班级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4556D2A-5235-4359-B250-F7157665A939}"/>
              </a:ext>
            </a:extLst>
          </p:cNvPr>
          <p:cNvSpPr txBox="1"/>
          <p:nvPr/>
        </p:nvSpPr>
        <p:spPr>
          <a:xfrm>
            <a:off x="3453172" y="653957"/>
            <a:ext cx="56092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2018</a:t>
            </a:r>
            <a:r>
              <a:rPr lang="zh-CN" altLang="en-US" sz="2000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年第二学年高二年级各班语文成绩的标准差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D09B2F4-BD43-4883-B198-0DEE1CCC6367}"/>
              </a:ext>
            </a:extLst>
          </p:cNvPr>
          <p:cNvSpPr txBox="1"/>
          <p:nvPr/>
        </p:nvSpPr>
        <p:spPr>
          <a:xfrm>
            <a:off x="1284550" y="5833378"/>
            <a:ext cx="7391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</a:rPr>
              <a:t>数据来源：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呲水沟子二中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内部数据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XX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省呲水沟子市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r>
              <a:rPr lang="zh-CN" altLang="en-US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年期末考试成绩统计：高二年级语文</a:t>
            </a:r>
            <a:r>
              <a:rPr lang="en-US" altLang="zh-CN" sz="800" dirty="0">
                <a:solidFill>
                  <a:schemeClr val="bg1">
                    <a:lumMod val="6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 2018</a:t>
            </a:r>
            <a:endParaRPr lang="zh-CN" altLang="en-US" sz="800" dirty="0">
              <a:solidFill>
                <a:schemeClr val="bg1">
                  <a:lumMod val="6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463D5E78-8884-4ECA-94C9-BEA265459694}"/>
              </a:ext>
            </a:extLst>
          </p:cNvPr>
          <p:cNvCxnSpPr>
            <a:cxnSpLocks/>
          </p:cNvCxnSpPr>
          <p:nvPr/>
        </p:nvCxnSpPr>
        <p:spPr>
          <a:xfrm>
            <a:off x="1350433" y="5793492"/>
            <a:ext cx="2583392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116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4011</TotalTime>
  <Words>108</Words>
  <Application>Microsoft Office PowerPoint</Application>
  <PresentationFormat>宽屏</PresentationFormat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等线</vt:lpstr>
      <vt:lpstr>等线 Light</vt:lpstr>
      <vt:lpstr>思源黑体 CN Light</vt:lpstr>
      <vt:lpstr>思源黑体 CN Normal</vt:lpstr>
      <vt:lpstr>宋体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110</cp:revision>
  <dcterms:created xsi:type="dcterms:W3CDTF">2018-08-23T10:08:30Z</dcterms:created>
  <dcterms:modified xsi:type="dcterms:W3CDTF">2018-11-24T02:33:37Z</dcterms:modified>
</cp:coreProperties>
</file>