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6" r:id="rId2"/>
    <p:sldId id="317" r:id="rId3"/>
    <p:sldId id="319" r:id="rId4"/>
    <p:sldId id="31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F4F1"/>
    <a:srgbClr val="F2A861"/>
    <a:srgbClr val="F0886F"/>
    <a:srgbClr val="F38B7D"/>
    <a:srgbClr val="F8BDB5"/>
    <a:srgbClr val="E95285"/>
    <a:srgbClr val="F19387"/>
    <a:srgbClr val="940148"/>
    <a:srgbClr val="7C3434"/>
    <a:srgbClr val="FEE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75" d="100"/>
          <a:sy n="75" d="100"/>
        </p:scale>
        <p:origin x="1194" y="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</c:spPr>
          <c:dPt>
            <c:idx val="0"/>
            <c:bubble3D val="0"/>
            <c:spPr>
              <a:solidFill>
                <a:srgbClr val="94014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CE4-4716-8A3D-652CCC6CAA0B}"/>
              </c:ext>
            </c:extLst>
          </c:dPt>
          <c:dPt>
            <c:idx val="1"/>
            <c:bubble3D val="0"/>
            <c:spPr>
              <a:solidFill>
                <a:srgbClr val="F19387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CE4-4716-8A3D-652CCC6CAA0B}"/>
              </c:ext>
            </c:extLst>
          </c:dPt>
          <c:dPt>
            <c:idx val="2"/>
            <c:bubble3D val="0"/>
            <c:spPr>
              <a:solidFill>
                <a:srgbClr val="E9528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CE4-4716-8A3D-652CCC6CAA0B}"/>
              </c:ext>
            </c:extLst>
          </c:dPt>
          <c:dPt>
            <c:idx val="3"/>
            <c:bubble3D val="0"/>
            <c:spPr>
              <a:solidFill>
                <a:srgbClr val="F8BDB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CE4-4716-8A3D-652CCC6CAA0B}"/>
              </c:ext>
            </c:extLst>
          </c:dPt>
          <c:dPt>
            <c:idx val="4"/>
            <c:bubble3D val="0"/>
            <c:spPr>
              <a:solidFill>
                <a:srgbClr val="F0886F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CE4-4716-8A3D-652CCC6CAA0B}"/>
              </c:ext>
            </c:extLst>
          </c:dPt>
          <c:dPt>
            <c:idx val="5"/>
            <c:bubble3D val="0"/>
            <c:spPr>
              <a:solidFill>
                <a:srgbClr val="F2A86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CE4-4716-8A3D-652CCC6CAA0B}"/>
              </c:ext>
            </c:extLst>
          </c:dPt>
          <c:cat>
            <c:strRef>
              <c:f>Sheet1!$A$2:$A$7</c:f>
              <c:strCache>
                <c:ptCount val="6"/>
                <c:pt idx="0">
                  <c:v>30分钟以内</c:v>
                </c:pt>
                <c:pt idx="1">
                  <c:v>30-60分钟</c:v>
                </c:pt>
                <c:pt idx="2">
                  <c:v>1-2小时</c:v>
                </c:pt>
                <c:pt idx="3">
                  <c:v>2-4小时</c:v>
                </c:pt>
                <c:pt idx="4">
                  <c:v>4-6小时</c:v>
                </c:pt>
                <c:pt idx="5">
                  <c:v>6小时以上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18.899999999999999</c:v>
                </c:pt>
                <c:pt idx="1">
                  <c:v>30.7</c:v>
                </c:pt>
                <c:pt idx="2">
                  <c:v>20.2</c:v>
                </c:pt>
                <c:pt idx="3">
                  <c:v>23.1</c:v>
                </c:pt>
                <c:pt idx="4">
                  <c:v>3.8</c:v>
                </c:pt>
                <c:pt idx="5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E4-4716-8A3D-652CCC6CAA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6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bg1"/>
          </a:solidFill>
          <a:latin typeface="思源黑体 CN Medium" panose="020B0600000000000000" pitchFamily="34" charset="-122"/>
          <a:ea typeface="思源黑体 CN Medium" panose="020B0600000000000000" pitchFamily="34" charset="-122"/>
        </a:defRPr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760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326162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299405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299405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5106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299406" y="3190127"/>
            <a:ext cx="1740586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玫瑰图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矩形 48">
            <a:extLst>
              <a:ext uri="{FF2B5EF4-FFF2-40B4-BE49-F238E27FC236}">
                <a16:creationId xmlns:a16="http://schemas.microsoft.com/office/drawing/2014/main" id="{48EC0C82-5EE1-4EB0-9557-951E3D340624}"/>
              </a:ext>
            </a:extLst>
          </p:cNvPr>
          <p:cNvSpPr/>
          <p:nvPr/>
        </p:nvSpPr>
        <p:spPr>
          <a:xfrm>
            <a:off x="0" y="0"/>
            <a:ext cx="5098473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6" name="图表 5">
            <a:extLst>
              <a:ext uri="{FF2B5EF4-FFF2-40B4-BE49-F238E27FC236}">
                <a16:creationId xmlns:a16="http://schemas.microsoft.com/office/drawing/2014/main" id="{40ECBDCF-AE25-49FA-962F-EED38B54C0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4579429"/>
              </p:ext>
            </p:extLst>
          </p:nvPr>
        </p:nvGraphicFramePr>
        <p:xfrm>
          <a:off x="5634618" y="1569412"/>
          <a:ext cx="6132945" cy="4088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5" name="文本框 34">
            <a:extLst>
              <a:ext uri="{FF2B5EF4-FFF2-40B4-BE49-F238E27FC236}">
                <a16:creationId xmlns:a16="http://schemas.microsoft.com/office/drawing/2014/main" id="{5EB490AB-F75F-4FCA-BCD1-247FA4A6CE8F}"/>
              </a:ext>
            </a:extLst>
          </p:cNvPr>
          <p:cNvSpPr txBox="1"/>
          <p:nvPr/>
        </p:nvSpPr>
        <p:spPr>
          <a:xfrm>
            <a:off x="10196501" y="1938866"/>
            <a:ext cx="909223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rgbClr val="940148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18.9</a:t>
            </a:r>
            <a:r>
              <a:rPr lang="en-US" altLang="zh-CN" sz="1100" dirty="0">
                <a:solidFill>
                  <a:srgbClr val="940148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%</a:t>
            </a:r>
          </a:p>
          <a:p>
            <a:r>
              <a:rPr lang="en-US" altLang="zh-CN" sz="1100" dirty="0">
                <a:solidFill>
                  <a:srgbClr val="940148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</a:t>
            </a:r>
            <a:r>
              <a:rPr lang="zh-CN" altLang="en-US" sz="1100" dirty="0">
                <a:solidFill>
                  <a:srgbClr val="940148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分钟以内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0D8026B3-0289-4911-84DB-088D589D4B51}"/>
              </a:ext>
            </a:extLst>
          </p:cNvPr>
          <p:cNvSpPr txBox="1"/>
          <p:nvPr/>
        </p:nvSpPr>
        <p:spPr>
          <a:xfrm>
            <a:off x="10171141" y="4784908"/>
            <a:ext cx="837089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rgbClr val="F19387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30.7</a:t>
            </a:r>
            <a:r>
              <a:rPr lang="en-US" altLang="zh-CN" sz="1100" dirty="0">
                <a:solidFill>
                  <a:srgbClr val="F19387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%</a:t>
            </a:r>
          </a:p>
          <a:p>
            <a:r>
              <a:rPr lang="en-US" altLang="zh-CN" sz="1100" dirty="0">
                <a:solidFill>
                  <a:srgbClr val="F19387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30-60</a:t>
            </a:r>
            <a:r>
              <a:rPr lang="zh-CN" altLang="en-US" sz="1100" dirty="0">
                <a:solidFill>
                  <a:srgbClr val="F19387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分钟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1AFFA070-6DFE-4F9C-AF83-59E5F17F624F}"/>
              </a:ext>
            </a:extLst>
          </p:cNvPr>
          <p:cNvSpPr txBox="1"/>
          <p:nvPr/>
        </p:nvSpPr>
        <p:spPr>
          <a:xfrm>
            <a:off x="6012192" y="2810156"/>
            <a:ext cx="837089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rgbClr val="F38B7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23.1</a:t>
            </a:r>
            <a:r>
              <a:rPr lang="en-US" altLang="zh-CN" sz="1100" dirty="0">
                <a:solidFill>
                  <a:srgbClr val="F38B7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%</a:t>
            </a:r>
          </a:p>
          <a:p>
            <a:r>
              <a:rPr lang="en-US" altLang="zh-CN" sz="1100" dirty="0">
                <a:solidFill>
                  <a:srgbClr val="F38B7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2-4</a:t>
            </a:r>
            <a:r>
              <a:rPr lang="zh-CN" altLang="en-US" sz="1100" dirty="0">
                <a:solidFill>
                  <a:srgbClr val="F38B7D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BB7A7CDB-E430-4746-8928-5C586B6BD43E}"/>
              </a:ext>
            </a:extLst>
          </p:cNvPr>
          <p:cNvSpPr txBox="1"/>
          <p:nvPr/>
        </p:nvSpPr>
        <p:spPr>
          <a:xfrm>
            <a:off x="6664554" y="5069602"/>
            <a:ext cx="832279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rgbClr val="E95285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20.2</a:t>
            </a:r>
            <a:r>
              <a:rPr lang="en-US" altLang="zh-CN" sz="1100" dirty="0">
                <a:solidFill>
                  <a:srgbClr val="E95285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%</a:t>
            </a:r>
          </a:p>
          <a:p>
            <a:r>
              <a:rPr lang="en-US" altLang="zh-CN" sz="1100" dirty="0">
                <a:solidFill>
                  <a:srgbClr val="E95285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1-2</a:t>
            </a:r>
            <a:r>
              <a:rPr lang="zh-CN" altLang="en-US" sz="1100" dirty="0">
                <a:solidFill>
                  <a:srgbClr val="E95285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4BEC7B8-2B52-4A21-9B23-9BAD1CF47E52}"/>
              </a:ext>
            </a:extLst>
          </p:cNvPr>
          <p:cNvSpPr txBox="1"/>
          <p:nvPr/>
        </p:nvSpPr>
        <p:spPr>
          <a:xfrm>
            <a:off x="7496833" y="1243155"/>
            <a:ext cx="686406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3.3</a:t>
            </a:r>
            <a:r>
              <a:rPr lang="en-US" altLang="zh-CN" sz="11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%</a:t>
            </a:r>
          </a:p>
          <a:p>
            <a:r>
              <a:rPr lang="en-US" altLang="zh-CN" sz="11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4-6</a:t>
            </a:r>
            <a:r>
              <a:rPr lang="zh-CN" altLang="en-US" sz="11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84DB5B8B-9425-4782-BA62-92369E4A330D}"/>
              </a:ext>
            </a:extLst>
          </p:cNvPr>
          <p:cNvSpPr txBox="1"/>
          <p:nvPr/>
        </p:nvSpPr>
        <p:spPr>
          <a:xfrm>
            <a:off x="8183239" y="1114994"/>
            <a:ext cx="686406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3.8</a:t>
            </a:r>
            <a:r>
              <a:rPr lang="en-US" altLang="zh-CN" sz="11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%</a:t>
            </a:r>
          </a:p>
          <a:p>
            <a:r>
              <a:rPr lang="zh-CN" altLang="en-US" sz="11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＞</a:t>
            </a:r>
            <a:r>
              <a:rPr lang="en-US" altLang="zh-CN" sz="11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11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37282E59-8963-4189-B59E-9CB8FA286C44}"/>
              </a:ext>
            </a:extLst>
          </p:cNvPr>
          <p:cNvSpPr txBox="1"/>
          <p:nvPr/>
        </p:nvSpPr>
        <p:spPr>
          <a:xfrm>
            <a:off x="831102" y="3022562"/>
            <a:ext cx="30572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中国移动游戏用户</a:t>
            </a:r>
            <a:endParaRPr lang="en-US" altLang="zh-CN" sz="28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每日游戏时长分布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AA0381F8-1B26-4F4B-AB9F-7993B5ABAD2C}"/>
              </a:ext>
            </a:extLst>
          </p:cNvPr>
          <p:cNvSpPr/>
          <p:nvPr/>
        </p:nvSpPr>
        <p:spPr>
          <a:xfrm>
            <a:off x="839626" y="2248420"/>
            <a:ext cx="185018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2017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endParaRPr lang="zh-CN" altLang="en-US" sz="4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629D0802-F60C-4462-84A4-73F8F5200317}"/>
              </a:ext>
            </a:extLst>
          </p:cNvPr>
          <p:cNvCxnSpPr/>
          <p:nvPr/>
        </p:nvCxnSpPr>
        <p:spPr>
          <a:xfrm>
            <a:off x="931219" y="3944295"/>
            <a:ext cx="3645453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8" name="文本框 47">
            <a:extLst>
              <a:ext uri="{FF2B5EF4-FFF2-40B4-BE49-F238E27FC236}">
                <a16:creationId xmlns:a16="http://schemas.microsoft.com/office/drawing/2014/main" id="{12E31312-878B-4FD7-83E5-F82A69660418}"/>
              </a:ext>
            </a:extLst>
          </p:cNvPr>
          <p:cNvSpPr txBox="1"/>
          <p:nvPr/>
        </p:nvSpPr>
        <p:spPr>
          <a:xfrm>
            <a:off x="838856" y="3995620"/>
            <a:ext cx="3871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数据来源：中商产业研究院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. 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中商产业研究院数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据库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. http://www.askci.com/. 2018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024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F9BCB51A-A097-4339-80A5-12AF39ED32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7745" y="1616997"/>
            <a:ext cx="3663854" cy="3871524"/>
          </a:xfrm>
          <a:prstGeom prst="rect">
            <a:avLst/>
          </a:prstGeom>
        </p:spPr>
      </p:pic>
      <p:sp>
        <p:nvSpPr>
          <p:cNvPr id="49" name="矩形 48">
            <a:extLst>
              <a:ext uri="{FF2B5EF4-FFF2-40B4-BE49-F238E27FC236}">
                <a16:creationId xmlns:a16="http://schemas.microsoft.com/office/drawing/2014/main" id="{48EC0C82-5EE1-4EB0-9557-951E3D340624}"/>
              </a:ext>
            </a:extLst>
          </p:cNvPr>
          <p:cNvSpPr/>
          <p:nvPr/>
        </p:nvSpPr>
        <p:spPr>
          <a:xfrm>
            <a:off x="0" y="0"/>
            <a:ext cx="5098473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5EB490AB-F75F-4FCA-BCD1-247FA4A6CE8F}"/>
              </a:ext>
            </a:extLst>
          </p:cNvPr>
          <p:cNvSpPr txBox="1"/>
          <p:nvPr/>
        </p:nvSpPr>
        <p:spPr>
          <a:xfrm>
            <a:off x="7159299" y="3075705"/>
            <a:ext cx="12394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18.9%</a:t>
            </a:r>
          </a:p>
          <a:p>
            <a:r>
              <a:rPr lang="en-US" altLang="zh-CN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</a:t>
            </a: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分钟以内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0D8026B3-0289-4911-84DB-088D589D4B51}"/>
              </a:ext>
            </a:extLst>
          </p:cNvPr>
          <p:cNvSpPr txBox="1"/>
          <p:nvPr/>
        </p:nvSpPr>
        <p:spPr>
          <a:xfrm>
            <a:off x="8954801" y="2760952"/>
            <a:ext cx="1253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30.7%</a:t>
            </a:r>
          </a:p>
          <a:p>
            <a:r>
              <a:rPr lang="en-US" altLang="zh-CN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30-60</a:t>
            </a:r>
            <a:r>
              <a:rPr lang="zh-CN" altLang="en-US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分钟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1AFFA070-6DFE-4F9C-AF83-59E5F17F624F}"/>
              </a:ext>
            </a:extLst>
          </p:cNvPr>
          <p:cNvSpPr txBox="1"/>
          <p:nvPr/>
        </p:nvSpPr>
        <p:spPr>
          <a:xfrm>
            <a:off x="8688656" y="4392661"/>
            <a:ext cx="9028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23.1%</a:t>
            </a:r>
          </a:p>
          <a:p>
            <a:r>
              <a:rPr lang="en-US" altLang="zh-CN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2-4</a:t>
            </a: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BB7A7CDB-E430-4746-8928-5C586B6BD43E}"/>
              </a:ext>
            </a:extLst>
          </p:cNvPr>
          <p:cNvSpPr txBox="1"/>
          <p:nvPr/>
        </p:nvSpPr>
        <p:spPr>
          <a:xfrm>
            <a:off x="7327615" y="3995620"/>
            <a:ext cx="90281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20.2%</a:t>
            </a:r>
          </a:p>
          <a:p>
            <a:r>
              <a:rPr lang="en-US" altLang="zh-CN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1-2</a:t>
            </a:r>
            <a:r>
              <a:rPr lang="zh-CN" altLang="en-US" sz="16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4BEC7B8-2B52-4A21-9B23-9BAD1CF47E52}"/>
              </a:ext>
            </a:extLst>
          </p:cNvPr>
          <p:cNvSpPr txBox="1"/>
          <p:nvPr/>
        </p:nvSpPr>
        <p:spPr>
          <a:xfrm>
            <a:off x="8051672" y="1879088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3.3%</a:t>
            </a:r>
          </a:p>
          <a:p>
            <a:r>
              <a:rPr lang="en-US" altLang="zh-CN" sz="9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4-6</a:t>
            </a:r>
            <a:r>
              <a:rPr lang="zh-CN" altLang="en-US" sz="900" dirty="0">
                <a:solidFill>
                  <a:srgbClr val="F0886F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84DB5B8B-9425-4782-BA62-92369E4A330D}"/>
              </a:ext>
            </a:extLst>
          </p:cNvPr>
          <p:cNvSpPr txBox="1"/>
          <p:nvPr/>
        </p:nvSpPr>
        <p:spPr>
          <a:xfrm>
            <a:off x="7556901" y="1977019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3.8%</a:t>
            </a:r>
          </a:p>
          <a:p>
            <a:r>
              <a:rPr lang="zh-CN" altLang="en-US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＞</a:t>
            </a:r>
            <a:r>
              <a:rPr lang="en-US" altLang="zh-CN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900" dirty="0">
                <a:solidFill>
                  <a:srgbClr val="F2A86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小时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37282E59-8963-4189-B59E-9CB8FA286C44}"/>
              </a:ext>
            </a:extLst>
          </p:cNvPr>
          <p:cNvSpPr txBox="1"/>
          <p:nvPr/>
        </p:nvSpPr>
        <p:spPr>
          <a:xfrm>
            <a:off x="831102" y="3022562"/>
            <a:ext cx="30572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中国移动游戏用户</a:t>
            </a:r>
            <a:endParaRPr lang="en-US" altLang="zh-CN" sz="28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每日游戏时长分布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AA0381F8-1B26-4F4B-AB9F-7993B5ABAD2C}"/>
              </a:ext>
            </a:extLst>
          </p:cNvPr>
          <p:cNvSpPr/>
          <p:nvPr/>
        </p:nvSpPr>
        <p:spPr>
          <a:xfrm>
            <a:off x="839626" y="2248420"/>
            <a:ext cx="185018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2017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endParaRPr lang="zh-CN" altLang="en-US" sz="4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629D0802-F60C-4462-84A4-73F8F5200317}"/>
              </a:ext>
            </a:extLst>
          </p:cNvPr>
          <p:cNvCxnSpPr/>
          <p:nvPr/>
        </p:nvCxnSpPr>
        <p:spPr>
          <a:xfrm>
            <a:off x="931219" y="3944295"/>
            <a:ext cx="3645453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8" name="文本框 47">
            <a:extLst>
              <a:ext uri="{FF2B5EF4-FFF2-40B4-BE49-F238E27FC236}">
                <a16:creationId xmlns:a16="http://schemas.microsoft.com/office/drawing/2014/main" id="{12E31312-878B-4FD7-83E5-F82A69660418}"/>
              </a:ext>
            </a:extLst>
          </p:cNvPr>
          <p:cNvSpPr txBox="1"/>
          <p:nvPr/>
        </p:nvSpPr>
        <p:spPr>
          <a:xfrm>
            <a:off x="838856" y="3995620"/>
            <a:ext cx="3871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数据来源：中商产业研究院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. 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中商产业研究院数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据库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. http://www.askci.com/. 2018</a:t>
            </a:r>
            <a:endParaRPr lang="zh-CN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290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6B3DAD06-655A-4BF4-8CA6-7CC871AAD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649" y="1354795"/>
            <a:ext cx="4083095" cy="431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208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4370</TotalTime>
  <Words>129</Words>
  <Application>Microsoft Office PowerPoint</Application>
  <PresentationFormat>宽屏</PresentationFormat>
  <Paragraphs>37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等线</vt:lpstr>
      <vt:lpstr>等线 Light</vt:lpstr>
      <vt:lpstr>思源黑体 CN Medium</vt:lpstr>
      <vt:lpstr>思源黑体 CN Normal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117</cp:revision>
  <dcterms:created xsi:type="dcterms:W3CDTF">2018-08-23T10:08:30Z</dcterms:created>
  <dcterms:modified xsi:type="dcterms:W3CDTF">2018-11-24T09:08:16Z</dcterms:modified>
</cp:coreProperties>
</file>