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6" r:id="rId2"/>
    <p:sldId id="319" r:id="rId3"/>
    <p:sldId id="320" r:id="rId4"/>
    <p:sldId id="321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A460"/>
    <a:srgbClr val="E6856D"/>
    <a:srgbClr val="DEF4F1"/>
    <a:srgbClr val="F2A861"/>
    <a:srgbClr val="F0886F"/>
    <a:srgbClr val="F38B7D"/>
    <a:srgbClr val="F8BDB5"/>
    <a:srgbClr val="E95285"/>
    <a:srgbClr val="F19387"/>
    <a:srgbClr val="9401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204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C2756F-AF8A-4DAA-AA38-9DF4740DEAA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760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C2756F-AF8A-4DAA-AA38-9DF4740DEAA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1025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C2756F-AF8A-4DAA-AA38-9DF4740DEAA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18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326162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99405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99405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5106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299405" y="3190127"/>
            <a:ext cx="2396789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动态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饼图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F9BCB51A-A097-4339-80A5-12AF39ED3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318" y="1493238"/>
            <a:ext cx="3663854" cy="3871524"/>
          </a:xfrm>
          <a:prstGeom prst="rect">
            <a:avLst/>
          </a:prstGeom>
        </p:spPr>
      </p:pic>
      <p:sp>
        <p:nvSpPr>
          <p:cNvPr id="49" name="矩形 48">
            <a:extLst>
              <a:ext uri="{FF2B5EF4-FFF2-40B4-BE49-F238E27FC236}">
                <a16:creationId xmlns:a16="http://schemas.microsoft.com/office/drawing/2014/main" id="{48EC0C82-5EE1-4EB0-9557-951E3D340624}"/>
              </a:ext>
            </a:extLst>
          </p:cNvPr>
          <p:cNvSpPr/>
          <p:nvPr/>
        </p:nvSpPr>
        <p:spPr>
          <a:xfrm>
            <a:off x="0" y="0"/>
            <a:ext cx="5098473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EB490AB-F75F-4FCA-BCD1-247FA4A6CE8F}"/>
              </a:ext>
            </a:extLst>
          </p:cNvPr>
          <p:cNvSpPr txBox="1"/>
          <p:nvPr/>
        </p:nvSpPr>
        <p:spPr>
          <a:xfrm>
            <a:off x="7149872" y="2951946"/>
            <a:ext cx="12394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18.9%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30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分钟以内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0D8026B3-0289-4911-84DB-088D589D4B51}"/>
              </a:ext>
            </a:extLst>
          </p:cNvPr>
          <p:cNvSpPr txBox="1"/>
          <p:nvPr/>
        </p:nvSpPr>
        <p:spPr>
          <a:xfrm>
            <a:off x="8954717" y="2653948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30.7%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30-60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分钟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1AFFA070-6DFE-4F9C-AF83-59E5F17F624F}"/>
              </a:ext>
            </a:extLst>
          </p:cNvPr>
          <p:cNvSpPr txBox="1"/>
          <p:nvPr/>
        </p:nvSpPr>
        <p:spPr>
          <a:xfrm>
            <a:off x="8669497" y="4331945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23.1%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2-4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B7A7CDB-E430-4746-8928-5C586B6BD43E}"/>
              </a:ext>
            </a:extLst>
          </p:cNvPr>
          <p:cNvSpPr txBox="1"/>
          <p:nvPr/>
        </p:nvSpPr>
        <p:spPr>
          <a:xfrm>
            <a:off x="7318187" y="3919827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20.2%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1-2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4BEC7B8-2B52-4A21-9B23-9BAD1CF47E52}"/>
              </a:ext>
            </a:extLst>
          </p:cNvPr>
          <p:cNvSpPr txBox="1"/>
          <p:nvPr/>
        </p:nvSpPr>
        <p:spPr>
          <a:xfrm>
            <a:off x="8042245" y="1755329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E9A46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3.3%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E9A46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4-6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E9A460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4DB5B8B-9425-4782-BA62-92369E4A330D}"/>
              </a:ext>
            </a:extLst>
          </p:cNvPr>
          <p:cNvSpPr txBox="1"/>
          <p:nvPr/>
        </p:nvSpPr>
        <p:spPr>
          <a:xfrm>
            <a:off x="7445607" y="1816076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E6856D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3.8%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E6856D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＞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E6856D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6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E6856D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37282E59-8963-4189-B59E-9CB8FA286C44}"/>
              </a:ext>
            </a:extLst>
          </p:cNvPr>
          <p:cNvSpPr txBox="1"/>
          <p:nvPr/>
        </p:nvSpPr>
        <p:spPr>
          <a:xfrm>
            <a:off x="831102" y="3022562"/>
            <a:ext cx="30572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中国移动游戏用户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每日游戏时长分布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AA0381F8-1B26-4F4B-AB9F-7993B5ABAD2C}"/>
              </a:ext>
            </a:extLst>
          </p:cNvPr>
          <p:cNvSpPr/>
          <p:nvPr/>
        </p:nvSpPr>
        <p:spPr>
          <a:xfrm>
            <a:off x="839626" y="2248420"/>
            <a:ext cx="18501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2017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年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629D0802-F60C-4462-84A4-73F8F5200317}"/>
              </a:ext>
            </a:extLst>
          </p:cNvPr>
          <p:cNvCxnSpPr/>
          <p:nvPr/>
        </p:nvCxnSpPr>
        <p:spPr>
          <a:xfrm>
            <a:off x="931219" y="3944295"/>
            <a:ext cx="364545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8" name="文本框 47">
            <a:extLst>
              <a:ext uri="{FF2B5EF4-FFF2-40B4-BE49-F238E27FC236}">
                <a16:creationId xmlns:a16="http://schemas.microsoft.com/office/drawing/2014/main" id="{12E31312-878B-4FD7-83E5-F82A69660418}"/>
              </a:ext>
            </a:extLst>
          </p:cNvPr>
          <p:cNvSpPr txBox="1"/>
          <p:nvPr/>
        </p:nvSpPr>
        <p:spPr>
          <a:xfrm>
            <a:off x="838856" y="3995620"/>
            <a:ext cx="3871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数据来源：中商产业研究院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. 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中商产业研究院数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据库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. http://www.askci.com/. 2018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29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874AB38-F9D8-4BD7-A2F9-5D8AF5F73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266" y="1223755"/>
            <a:ext cx="4152458" cy="4150013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AB38AF15-EE2D-4E1C-BEB2-23D9D0493E75}"/>
              </a:ext>
            </a:extLst>
          </p:cNvPr>
          <p:cNvGrpSpPr/>
          <p:nvPr/>
        </p:nvGrpSpPr>
        <p:grpSpPr>
          <a:xfrm>
            <a:off x="6930699" y="1548888"/>
            <a:ext cx="3058714" cy="3053670"/>
            <a:chOff x="7159299" y="1879088"/>
            <a:chExt cx="3058714" cy="3053670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5EB490AB-F75F-4FCA-BCD1-247FA4A6CE8F}"/>
                </a:ext>
              </a:extLst>
            </p:cNvPr>
            <p:cNvSpPr txBox="1"/>
            <p:nvPr/>
          </p:nvSpPr>
          <p:spPr>
            <a:xfrm>
              <a:off x="7159299" y="3075705"/>
              <a:ext cx="12394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18.9%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30</a:t>
              </a: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分钟以内</a:t>
              </a: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0D8026B3-0289-4911-84DB-088D589D4B51}"/>
                </a:ext>
              </a:extLst>
            </p:cNvPr>
            <p:cNvSpPr txBox="1"/>
            <p:nvPr/>
          </p:nvSpPr>
          <p:spPr>
            <a:xfrm>
              <a:off x="8964144" y="2777707"/>
              <a:ext cx="12538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30.7%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30-60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分钟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1AFFA070-6DFE-4F9C-AF83-59E5F17F624F}"/>
                </a:ext>
              </a:extLst>
            </p:cNvPr>
            <p:cNvSpPr txBox="1"/>
            <p:nvPr/>
          </p:nvSpPr>
          <p:spPr>
            <a:xfrm>
              <a:off x="8678924" y="4455704"/>
              <a:ext cx="9028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23.1%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2-4</a:t>
              </a: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BB7A7CDB-E430-4746-8928-5C586B6BD43E}"/>
                </a:ext>
              </a:extLst>
            </p:cNvPr>
            <p:cNvSpPr txBox="1"/>
            <p:nvPr/>
          </p:nvSpPr>
          <p:spPr>
            <a:xfrm>
              <a:off x="7327614" y="4043586"/>
              <a:ext cx="9028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20.2%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1-2</a:t>
              </a: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D4BEC7B8-2B52-4A21-9B23-9BAD1CF47E52}"/>
                </a:ext>
              </a:extLst>
            </p:cNvPr>
            <p:cNvSpPr txBox="1"/>
            <p:nvPr/>
          </p:nvSpPr>
          <p:spPr>
            <a:xfrm>
              <a:off x="8051672" y="1879088"/>
              <a:ext cx="5886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9A460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3.3%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9A460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4-6</a:t>
              </a:r>
              <a:r>
                <a:rPr kumimoji="0" lang="zh-CN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9A460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84DB5B8B-9425-4782-BA62-92369E4A330D}"/>
                </a:ext>
              </a:extLst>
            </p:cNvPr>
            <p:cNvSpPr txBox="1"/>
            <p:nvPr/>
          </p:nvSpPr>
          <p:spPr>
            <a:xfrm>
              <a:off x="7455034" y="1939835"/>
              <a:ext cx="5966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3.8%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＞</a:t>
              </a: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6</a:t>
              </a:r>
              <a:r>
                <a:rPr kumimoji="0" lang="zh-CN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D4F15C59-C70F-4136-AFE7-18D88BCBBBC9}"/>
              </a:ext>
            </a:extLst>
          </p:cNvPr>
          <p:cNvGrpSpPr/>
          <p:nvPr/>
        </p:nvGrpSpPr>
        <p:grpSpPr>
          <a:xfrm>
            <a:off x="0" y="0"/>
            <a:ext cx="5098473" cy="6858000"/>
            <a:chOff x="0" y="0"/>
            <a:chExt cx="5098473" cy="6858000"/>
          </a:xfrm>
        </p:grpSpPr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48EC0C82-5EE1-4EB0-9557-951E3D340624}"/>
                </a:ext>
              </a:extLst>
            </p:cNvPr>
            <p:cNvSpPr/>
            <p:nvPr/>
          </p:nvSpPr>
          <p:spPr>
            <a:xfrm>
              <a:off x="0" y="0"/>
              <a:ext cx="5098473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37282E59-8963-4189-B59E-9CB8FA286C44}"/>
                </a:ext>
              </a:extLst>
            </p:cNvPr>
            <p:cNvSpPr txBox="1"/>
            <p:nvPr/>
          </p:nvSpPr>
          <p:spPr>
            <a:xfrm>
              <a:off x="831102" y="3022562"/>
              <a:ext cx="305724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中国移动游戏用户</a:t>
              </a:r>
              <a:endPara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每日游戏时长分布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AA0381F8-1B26-4F4B-AB9F-7993B5ABAD2C}"/>
                </a:ext>
              </a:extLst>
            </p:cNvPr>
            <p:cNvSpPr/>
            <p:nvPr/>
          </p:nvSpPr>
          <p:spPr>
            <a:xfrm>
              <a:off x="839626" y="2248420"/>
              <a:ext cx="1850186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2017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年</a:t>
              </a:r>
              <a:endPara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endParaRPr>
            </a:p>
          </p:txBody>
        </p:sp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629D0802-F60C-4462-84A4-73F8F5200317}"/>
                </a:ext>
              </a:extLst>
            </p:cNvPr>
            <p:cNvCxnSpPr/>
            <p:nvPr/>
          </p:nvCxnSpPr>
          <p:spPr>
            <a:xfrm>
              <a:off x="931219" y="3944295"/>
              <a:ext cx="3645453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12E31312-878B-4FD7-83E5-F82A69660418}"/>
                </a:ext>
              </a:extLst>
            </p:cNvPr>
            <p:cNvSpPr txBox="1"/>
            <p:nvPr/>
          </p:nvSpPr>
          <p:spPr>
            <a:xfrm>
              <a:off x="838856" y="3995620"/>
              <a:ext cx="38715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数据来源：中商产业研究院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. 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中商产业研究院数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据库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. http://www.askci.com/. 2018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025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21C085A6-F3DA-4AC9-BD82-909B77D79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98" y="1233591"/>
            <a:ext cx="4605165" cy="4617066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3A6D7B3F-C937-4932-9C80-674AD479E97B}"/>
              </a:ext>
            </a:extLst>
          </p:cNvPr>
          <p:cNvGrpSpPr/>
          <p:nvPr/>
        </p:nvGrpSpPr>
        <p:grpSpPr>
          <a:xfrm>
            <a:off x="7149872" y="1755329"/>
            <a:ext cx="3058714" cy="3053670"/>
            <a:chOff x="7149872" y="1755329"/>
            <a:chExt cx="3058714" cy="3053670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5EB490AB-F75F-4FCA-BCD1-247FA4A6CE8F}"/>
                </a:ext>
              </a:extLst>
            </p:cNvPr>
            <p:cNvSpPr txBox="1"/>
            <p:nvPr/>
          </p:nvSpPr>
          <p:spPr>
            <a:xfrm>
              <a:off x="7149872" y="2951946"/>
              <a:ext cx="12394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18.9%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30</a:t>
              </a: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分钟以内</a:t>
              </a: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0D8026B3-0289-4911-84DB-088D589D4B51}"/>
                </a:ext>
              </a:extLst>
            </p:cNvPr>
            <p:cNvSpPr txBox="1"/>
            <p:nvPr/>
          </p:nvSpPr>
          <p:spPr>
            <a:xfrm>
              <a:off x="8954717" y="2653948"/>
              <a:ext cx="12538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30.7%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30-60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分钟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1AFFA070-6DFE-4F9C-AF83-59E5F17F624F}"/>
                </a:ext>
              </a:extLst>
            </p:cNvPr>
            <p:cNvSpPr txBox="1"/>
            <p:nvPr/>
          </p:nvSpPr>
          <p:spPr>
            <a:xfrm>
              <a:off x="8669497" y="4331945"/>
              <a:ext cx="9028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23.1%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2-4</a:t>
              </a: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BB7A7CDB-E430-4746-8928-5C586B6BD43E}"/>
                </a:ext>
              </a:extLst>
            </p:cNvPr>
            <p:cNvSpPr txBox="1"/>
            <p:nvPr/>
          </p:nvSpPr>
          <p:spPr>
            <a:xfrm>
              <a:off x="7318187" y="3919827"/>
              <a:ext cx="9028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20.2%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1-2</a:t>
              </a:r>
              <a:r>
                <a: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D4BEC7B8-2B52-4A21-9B23-9BAD1CF47E52}"/>
                </a:ext>
              </a:extLst>
            </p:cNvPr>
            <p:cNvSpPr txBox="1"/>
            <p:nvPr/>
          </p:nvSpPr>
          <p:spPr>
            <a:xfrm>
              <a:off x="8042245" y="1755329"/>
              <a:ext cx="5886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9A460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3.3%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9A460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4-6</a:t>
              </a:r>
              <a:r>
                <a:rPr kumimoji="0" lang="zh-CN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9A460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84DB5B8B-9425-4782-BA62-92369E4A330D}"/>
                </a:ext>
              </a:extLst>
            </p:cNvPr>
            <p:cNvSpPr txBox="1"/>
            <p:nvPr/>
          </p:nvSpPr>
          <p:spPr>
            <a:xfrm>
              <a:off x="7445607" y="1816076"/>
              <a:ext cx="5966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3.8%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＞</a:t>
              </a:r>
              <a:r>
                <a:rPr kumimoji="0" lang="en-US" altLang="zh-CN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6</a:t>
              </a:r>
              <a:r>
                <a:rPr kumimoji="0" lang="zh-CN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E6856D"/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小时</a:t>
              </a: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9FB13491-DDE2-460B-8D65-D67B2DDEB50E}"/>
              </a:ext>
            </a:extLst>
          </p:cNvPr>
          <p:cNvGrpSpPr/>
          <p:nvPr/>
        </p:nvGrpSpPr>
        <p:grpSpPr>
          <a:xfrm>
            <a:off x="0" y="0"/>
            <a:ext cx="5098473" cy="6858000"/>
            <a:chOff x="0" y="0"/>
            <a:chExt cx="5098473" cy="6858000"/>
          </a:xfrm>
        </p:grpSpPr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48EC0C82-5EE1-4EB0-9557-951E3D340624}"/>
                </a:ext>
              </a:extLst>
            </p:cNvPr>
            <p:cNvSpPr/>
            <p:nvPr/>
          </p:nvSpPr>
          <p:spPr>
            <a:xfrm>
              <a:off x="0" y="0"/>
              <a:ext cx="5098473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37282E59-8963-4189-B59E-9CB8FA286C44}"/>
                </a:ext>
              </a:extLst>
            </p:cNvPr>
            <p:cNvSpPr txBox="1"/>
            <p:nvPr/>
          </p:nvSpPr>
          <p:spPr>
            <a:xfrm>
              <a:off x="831102" y="3022562"/>
              <a:ext cx="305724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中国移动游戏用户</a:t>
              </a:r>
              <a:endPara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cs"/>
                </a:rPr>
                <a:t>每日游戏时长分布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AA0381F8-1B26-4F4B-AB9F-7993B5ABAD2C}"/>
                </a:ext>
              </a:extLst>
            </p:cNvPr>
            <p:cNvSpPr/>
            <p:nvPr/>
          </p:nvSpPr>
          <p:spPr>
            <a:xfrm>
              <a:off x="839626" y="2248420"/>
              <a:ext cx="1850186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2017</a:t>
              </a:r>
              <a:r>
                <a: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年</a:t>
              </a:r>
              <a:endPara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endParaRPr>
            </a:p>
          </p:txBody>
        </p:sp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629D0802-F60C-4462-84A4-73F8F5200317}"/>
                </a:ext>
              </a:extLst>
            </p:cNvPr>
            <p:cNvCxnSpPr/>
            <p:nvPr/>
          </p:nvCxnSpPr>
          <p:spPr>
            <a:xfrm>
              <a:off x="931219" y="3944295"/>
              <a:ext cx="3645453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12E31312-878B-4FD7-83E5-F82A69660418}"/>
                </a:ext>
              </a:extLst>
            </p:cNvPr>
            <p:cNvSpPr txBox="1"/>
            <p:nvPr/>
          </p:nvSpPr>
          <p:spPr>
            <a:xfrm>
              <a:off x="838856" y="3995620"/>
              <a:ext cx="38715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数据来源：中商产业研究院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. 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中商产业研究院数</a:t>
              </a:r>
              <a:endPara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据库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rPr>
                <a:t>. http://www.askci.com/. 2018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732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4200</TotalTime>
  <Words>194</Words>
  <Application>Microsoft Office PowerPoint</Application>
  <PresentationFormat>宽屏</PresentationFormat>
  <Paragraphs>56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等线</vt:lpstr>
      <vt:lpstr>等线 Light</vt:lpstr>
      <vt:lpstr>思源黑体 CN Medium</vt:lpstr>
      <vt:lpstr>思源黑体 CN Normal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115</cp:revision>
  <dcterms:created xsi:type="dcterms:W3CDTF">2018-08-23T10:08:30Z</dcterms:created>
  <dcterms:modified xsi:type="dcterms:W3CDTF">2018-11-24T09:24:31Z</dcterms:modified>
</cp:coreProperties>
</file>