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8"/>
  </p:notesMasterIdLst>
  <p:sldIdLst>
    <p:sldId id="256" r:id="rId3"/>
    <p:sldId id="334" r:id="rId4"/>
    <p:sldId id="339" r:id="rId5"/>
    <p:sldId id="343" r:id="rId6"/>
    <p:sldId id="358" r:id="rId7"/>
    <p:sldId id="359" r:id="rId8"/>
    <p:sldId id="360" r:id="rId9"/>
    <p:sldId id="363" r:id="rId10"/>
    <p:sldId id="361" r:id="rId11"/>
    <p:sldId id="362" r:id="rId12"/>
    <p:sldId id="364" r:id="rId13"/>
    <p:sldId id="357" r:id="rId14"/>
    <p:sldId id="365" r:id="rId15"/>
    <p:sldId id="366" r:id="rId16"/>
    <p:sldId id="367" r:id="rId1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8F8F"/>
    <a:srgbClr val="59B5D5"/>
    <a:srgbClr val="FFCCCC"/>
    <a:srgbClr val="161617"/>
    <a:srgbClr val="232528"/>
    <a:srgbClr val="1E1F21"/>
    <a:srgbClr val="FFFFFF"/>
    <a:srgbClr val="404040"/>
    <a:srgbClr val="000000"/>
    <a:srgbClr val="7490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59" autoAdjust="0"/>
  </p:normalViewPr>
  <p:slideViewPr>
    <p:cSldViewPr snapToGrid="0" showGuides="1">
      <p:cViewPr varScale="1">
        <p:scale>
          <a:sx n="113" d="100"/>
          <a:sy n="113" d="100"/>
        </p:scale>
        <p:origin x="47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2018/12/9/Sun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2018/12/9/Sun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2018/12/9/Sun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2018/12/9/Sun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2018/12/9/Sun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6768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2018/12/9/Sun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1260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2018/12/9/Sun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7702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2018/12/9/Sun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3440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2018/12/9/Sun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0979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2018/12/9/Sun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5042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2018/12/9/Sun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0986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2018/12/9/Sun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17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2018/12/9/Sun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2018/12/9/Sun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951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2018/12/9/Sun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9361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2018/12/9/Sun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507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2018/12/9/Sun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2018/12/9/Sun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2018/12/9/Sun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2018/12/9/Sun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2018/12/9/Sun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2018/12/9/Sun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2018/12/9/Sun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2018/12/9/Sun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2018/12/9/Sun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306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E5193BB7-1C61-488D-BD42-2894373D0663}"/>
              </a:ext>
            </a:extLst>
          </p:cNvPr>
          <p:cNvSpPr txBox="1"/>
          <p:nvPr/>
        </p:nvSpPr>
        <p:spPr>
          <a:xfrm>
            <a:off x="4952779" y="3260360"/>
            <a:ext cx="4096345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人性的阴暗面</a:t>
            </a:r>
            <a:endParaRPr lang="en-US" altLang="zh-CN" sz="32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5005191" y="2735446"/>
            <a:ext cx="954107" cy="506164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演讲篇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4943253" y="2852665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4943253" y="3242776"/>
            <a:ext cx="3544730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图片 14">
            <a:extLst>
              <a:ext uri="{FF2B5EF4-FFF2-40B4-BE49-F238E27FC236}">
                <a16:creationId xmlns:a16="http://schemas.microsoft.com/office/drawing/2014/main" id="{0870CBB4-9256-48D7-9655-8588819070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5255" y="2925455"/>
            <a:ext cx="592645" cy="81045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86475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1683380" y="1537616"/>
            <a:ext cx="9378198" cy="3782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《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冰与火之歌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》</a:t>
            </a:r>
          </a:p>
          <a:p>
            <a:pPr lvl="0">
              <a:lnSpc>
                <a:spcPct val="150000"/>
              </a:lnSpc>
              <a:defRPr/>
            </a:pP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兄弟们，我们今日必死，遍体鳞伤，千疮百孔，箭雨穿身，枪矛插腹，光荣战死。</a:t>
            </a:r>
            <a:endParaRPr lang="en-US" altLang="zh-CN" dirty="0">
              <a:solidFill>
                <a:prstClr val="black">
                  <a:lumMod val="65000"/>
                  <a:lumOff val="35000"/>
                </a:prst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lvl="0">
              <a:lnSpc>
                <a:spcPct val="150000"/>
              </a:lnSpc>
              <a:defRPr/>
            </a:pP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但我们的呐喊必将回荡不息，他们将传唱悲壮的临冬城战役，直至铁群岛覆没于海浪之下。</a:t>
            </a:r>
            <a:endParaRPr lang="en-US" altLang="zh-CN" dirty="0">
              <a:solidFill>
                <a:prstClr val="black">
                  <a:lumMod val="65000"/>
                  <a:lumOff val="35000"/>
                </a:prst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lvl="0">
              <a:lnSpc>
                <a:spcPct val="150000"/>
              </a:lnSpc>
              <a:defRPr/>
            </a:pP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男女老少都将铭记我们的名字，我们今天的坚守，</a:t>
            </a:r>
            <a:endParaRPr lang="en-US" altLang="zh-CN" dirty="0">
              <a:solidFill>
                <a:prstClr val="black">
                  <a:lumMod val="65000"/>
                  <a:lumOff val="35000"/>
                </a:prst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lvl="0">
              <a:lnSpc>
                <a:spcPct val="150000"/>
              </a:lnSpc>
              <a:defRPr/>
            </a:pP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阿加，葛马，威克斯和乌兹，斯提格和黑劳伦，</a:t>
            </a:r>
            <a:endParaRPr lang="en-US" altLang="zh-CN" dirty="0">
              <a:solidFill>
                <a:prstClr val="black">
                  <a:lumMod val="65000"/>
                  <a:lumOff val="35000"/>
                </a:prst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lvl="0">
              <a:lnSpc>
                <a:spcPct val="150000"/>
              </a:lnSpc>
              <a:defRPr/>
            </a:pP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铁种的勇士将一边呼喊我们的名字，一边冲向海江城和仙女城的海岸。</a:t>
            </a:r>
            <a:endParaRPr lang="en-US" altLang="zh-CN" dirty="0">
              <a:solidFill>
                <a:prstClr val="black">
                  <a:lumMod val="65000"/>
                  <a:lumOff val="35000"/>
                </a:prst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lvl="0">
              <a:lnSpc>
                <a:spcPct val="150000"/>
              </a:lnSpc>
              <a:defRPr/>
            </a:pP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母亲将用我们的名字给孩子取名，姑娘和男人做爱时将会想起我们，</a:t>
            </a:r>
            <a:endParaRPr lang="en-US" altLang="zh-CN" dirty="0">
              <a:solidFill>
                <a:prstClr val="black">
                  <a:lumMod val="65000"/>
                  <a:lumOff val="35000"/>
                </a:prst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lvl="0">
              <a:lnSpc>
                <a:spcPct val="150000"/>
              </a:lnSpc>
              <a:defRPr/>
            </a:pP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现在谁要是杀掉那个吹号角的家伙，就能在派克岛的海岸上立一座铜像！</a:t>
            </a:r>
            <a:endParaRPr lang="en-US" altLang="zh-CN" dirty="0">
              <a:solidFill>
                <a:prstClr val="black">
                  <a:lumMod val="65000"/>
                  <a:lumOff val="35000"/>
                </a:prst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lvl="0">
              <a:lnSpc>
                <a:spcPct val="150000"/>
              </a:lnSpc>
              <a:defRPr/>
            </a:pP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逝者不死！</a:t>
            </a:r>
            <a:endParaRPr lang="en-US" altLang="zh-CN" dirty="0">
              <a:solidFill>
                <a:prstClr val="black">
                  <a:lumMod val="65000"/>
                  <a:lumOff val="35000"/>
                </a:prst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84761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1683380" y="1537616"/>
            <a:ext cx="9378198" cy="3782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咪蒙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《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致贱人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》</a:t>
            </a:r>
          </a:p>
          <a:p>
            <a:pPr lvl="0">
              <a:lnSpc>
                <a:spcPct val="150000"/>
              </a:lnSpc>
              <a:defRPr/>
            </a:pP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我一个朋友在欧洲留学，总有些莫名其妙的人找她帮忙买各种名牌包、名牌化妆品。有些极品还直接开一张单子，包括各种色号的口红、某种鞋码的鞋子</a:t>
            </a:r>
            <a:r>
              <a:rPr lang="en-US" altLang="zh-CN" dirty="0">
                <a:solidFill>
                  <a:prstClr val="black">
                    <a:lumMod val="65000"/>
                    <a:lumOff val="35000"/>
                  </a:prst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……</a:t>
            </a: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你知道买这些东西有多麻烦吗？还要跑各个商场，去挑去选，缺码了断货了还得再去好几次。关键是回家过海关还容易超重。</a:t>
            </a:r>
          </a:p>
          <a:p>
            <a:pPr lvl="0">
              <a:lnSpc>
                <a:spcPct val="150000"/>
              </a:lnSpc>
              <a:defRPr/>
            </a:pP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完了买回来，搞不好对方还各种嫌弃。嫌比国内便宜不了多少啊，嫌色号不对码数不合适啊。</a:t>
            </a:r>
          </a:p>
          <a:p>
            <a:pPr lvl="0">
              <a:lnSpc>
                <a:spcPct val="150000"/>
              </a:lnSpc>
              <a:defRPr/>
            </a:pP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这个时候应该扇他们几个嘴巴子。</a:t>
            </a:r>
          </a:p>
          <a:p>
            <a:pPr lvl="0">
              <a:lnSpc>
                <a:spcPct val="150000"/>
              </a:lnSpc>
              <a:defRPr/>
            </a:pP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你找人帮忙就该心怀感恩。</a:t>
            </a:r>
          </a:p>
          <a:p>
            <a:pPr lvl="0">
              <a:lnSpc>
                <a:spcPct val="150000"/>
              </a:lnSpc>
              <a:defRPr/>
            </a:pP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麻烦了别人还各种挑剔，你说你是不是贱。</a:t>
            </a:r>
            <a:endParaRPr lang="en-US" altLang="zh-CN" dirty="0">
              <a:solidFill>
                <a:prstClr val="black">
                  <a:lumMod val="65000"/>
                  <a:lumOff val="35000"/>
                </a:prst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357212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3696427" y="2970220"/>
            <a:ext cx="4799145" cy="45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喜欢听故事，喜欢听段子，喜欢听猥琐的段子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393584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9EDDF6E7-AC91-48B0-BA11-5E712159A7F0}"/>
              </a:ext>
            </a:extLst>
          </p:cNvPr>
          <p:cNvSpPr/>
          <p:nvPr/>
        </p:nvSpPr>
        <p:spPr>
          <a:xfrm>
            <a:off x="1754012" y="3689196"/>
            <a:ext cx="9094052" cy="488272"/>
          </a:xfrm>
          <a:prstGeom prst="rect">
            <a:avLst/>
          </a:prstGeom>
          <a:gradFill>
            <a:gsLst>
              <a:gs pos="0">
                <a:srgbClr val="59B5D5"/>
              </a:gs>
              <a:gs pos="100000">
                <a:srgbClr val="DD8F8F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8BA94B0F-0C0D-40A0-AC87-23075FB643C1}"/>
              </a:ext>
            </a:extLst>
          </p:cNvPr>
          <p:cNvSpPr txBox="1"/>
          <p:nvPr/>
        </p:nvSpPr>
        <p:spPr>
          <a:xfrm>
            <a:off x="1640307" y="3334119"/>
            <a:ext cx="16209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比自己格调低很多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F553C514-EBD7-4C82-BC19-059840DB46A0}"/>
              </a:ext>
            </a:extLst>
          </p:cNvPr>
          <p:cNvSpPr txBox="1"/>
          <p:nvPr/>
        </p:nvSpPr>
        <p:spPr>
          <a:xfrm>
            <a:off x="3963127" y="3325408"/>
            <a:ext cx="16209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比自己格调差一点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1B9333DD-233B-4D18-90F1-DD652FF0B4BB}"/>
              </a:ext>
            </a:extLst>
          </p:cNvPr>
          <p:cNvSpPr txBox="1"/>
          <p:nvPr/>
        </p:nvSpPr>
        <p:spPr>
          <a:xfrm>
            <a:off x="5807104" y="3325409"/>
            <a:ext cx="12618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跟自己差不多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3B28263-8157-4E42-A22E-F678682B3C24}"/>
              </a:ext>
            </a:extLst>
          </p:cNvPr>
          <p:cNvSpPr txBox="1"/>
          <p:nvPr/>
        </p:nvSpPr>
        <p:spPr>
          <a:xfrm>
            <a:off x="7250885" y="3325409"/>
            <a:ext cx="16209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比自己格调高一点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DC0BDDC2-BF3A-49FC-AB0C-4BC532609DBC}"/>
              </a:ext>
            </a:extLst>
          </p:cNvPr>
          <p:cNvSpPr txBox="1"/>
          <p:nvPr/>
        </p:nvSpPr>
        <p:spPr>
          <a:xfrm>
            <a:off x="9321677" y="3325407"/>
            <a:ext cx="16209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比自己格调高很多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E2673C5-59D7-4A0D-84D6-403BDE62C2B2}"/>
              </a:ext>
            </a:extLst>
          </p:cNvPr>
          <p:cNvSpPr txBox="1"/>
          <p:nvPr/>
        </p:nvSpPr>
        <p:spPr>
          <a:xfrm>
            <a:off x="1640307" y="4174698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庸俗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204CA580-D063-498A-BE9E-02663E4DE580}"/>
              </a:ext>
            </a:extLst>
          </p:cNvPr>
          <p:cNvSpPr txBox="1"/>
          <p:nvPr/>
        </p:nvSpPr>
        <p:spPr>
          <a:xfrm>
            <a:off x="4476088" y="4174698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逗比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D42074A8-1DB4-4030-986D-A275C0BBD38D}"/>
              </a:ext>
            </a:extLst>
          </p:cNvPr>
          <p:cNvSpPr txBox="1"/>
          <p:nvPr/>
        </p:nvSpPr>
        <p:spPr>
          <a:xfrm>
            <a:off x="6140529" y="4174698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搞笑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D0B45860-6D73-4E99-ABDC-2EED3571AE30}"/>
              </a:ext>
            </a:extLst>
          </p:cNvPr>
          <p:cNvSpPr txBox="1"/>
          <p:nvPr/>
        </p:nvSpPr>
        <p:spPr>
          <a:xfrm>
            <a:off x="7763846" y="4174698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幽默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C7789002-0222-4E61-B8A4-413F30F37CD2}"/>
              </a:ext>
            </a:extLst>
          </p:cNvPr>
          <p:cNvSpPr txBox="1"/>
          <p:nvPr/>
        </p:nvSpPr>
        <p:spPr>
          <a:xfrm>
            <a:off x="10339169" y="4174698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有趣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8A65A449-8005-4042-A850-21D3E9D5CA9D}"/>
              </a:ext>
            </a:extLst>
          </p:cNvPr>
          <p:cNvSpPr txBox="1"/>
          <p:nvPr/>
        </p:nvSpPr>
        <p:spPr>
          <a:xfrm>
            <a:off x="3929940" y="1113463"/>
            <a:ext cx="4339650" cy="45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决定故事好坏的往往是格调，而不是内容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EB390EA4-0C9D-4DC9-9052-2CA7DC5F3119}"/>
              </a:ext>
            </a:extLst>
          </p:cNvPr>
          <p:cNvSpPr/>
          <p:nvPr/>
        </p:nvSpPr>
        <p:spPr>
          <a:xfrm>
            <a:off x="1742175" y="2789835"/>
            <a:ext cx="9094052" cy="488272"/>
          </a:xfrm>
          <a:prstGeom prst="rect">
            <a:avLst/>
          </a:prstGeom>
          <a:gradFill>
            <a:gsLst>
              <a:gs pos="0">
                <a:srgbClr val="59B5D5"/>
              </a:gs>
              <a:gs pos="100000">
                <a:srgbClr val="DD8F8F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78134F6D-73A4-40AE-BAFA-CB0738E8B94A}"/>
              </a:ext>
            </a:extLst>
          </p:cNvPr>
          <p:cNvSpPr txBox="1"/>
          <p:nvPr/>
        </p:nvSpPr>
        <p:spPr>
          <a:xfrm>
            <a:off x="1623780" y="2415033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Low</a:t>
            </a:r>
            <a:endParaRPr lang="zh-CN" altLang="en-US" sz="1600" dirty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E56EB758-203E-4FF0-A096-5C16F9171DF7}"/>
              </a:ext>
            </a:extLst>
          </p:cNvPr>
          <p:cNvSpPr txBox="1"/>
          <p:nvPr/>
        </p:nvSpPr>
        <p:spPr>
          <a:xfrm>
            <a:off x="4476088" y="2415033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无聊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7BC9DE33-1F2E-49D0-A403-B97CE0981A62}"/>
              </a:ext>
            </a:extLst>
          </p:cNvPr>
          <p:cNvSpPr txBox="1"/>
          <p:nvPr/>
        </p:nvSpPr>
        <p:spPr>
          <a:xfrm>
            <a:off x="6140529" y="2415033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还行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2C7A80AC-4B6B-4DFA-AD28-0C0890C63AA3}"/>
              </a:ext>
            </a:extLst>
          </p:cNvPr>
          <p:cNvSpPr txBox="1"/>
          <p:nvPr/>
        </p:nvSpPr>
        <p:spPr>
          <a:xfrm>
            <a:off x="7661254" y="2415033"/>
            <a:ext cx="8002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有意思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D9C874F5-3D2B-4887-905D-139B1E14C899}"/>
              </a:ext>
            </a:extLst>
          </p:cNvPr>
          <p:cNvSpPr txBox="1"/>
          <p:nvPr/>
        </p:nvSpPr>
        <p:spPr>
          <a:xfrm>
            <a:off x="10133985" y="2394800"/>
            <a:ext cx="8002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有收获</a:t>
            </a: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342B609E-C95E-4D74-8CEC-6A84EC8943F2}"/>
              </a:ext>
            </a:extLst>
          </p:cNvPr>
          <p:cNvSpPr txBox="1"/>
          <p:nvPr/>
        </p:nvSpPr>
        <p:spPr>
          <a:xfrm>
            <a:off x="1038494" y="2753587"/>
            <a:ext cx="646331" cy="45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故事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67D6063A-22C3-4D95-9250-5DE3A4D6F6F9}"/>
              </a:ext>
            </a:extLst>
          </p:cNvPr>
          <p:cNvSpPr txBox="1"/>
          <p:nvPr/>
        </p:nvSpPr>
        <p:spPr>
          <a:xfrm>
            <a:off x="1038493" y="3678907"/>
            <a:ext cx="646331" cy="45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段子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65430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2894121" y="2029187"/>
            <a:ext cx="7501631" cy="2120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Low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：我就看不惯有钱人，有钱人都该死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无聊：有钱人的钱都不干净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还行：富人掌握了太多资源，正在阻碍社会进步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有意思：资本家极力压榨无产者，已经超越了道德界限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有收获：资本来到世间，每个毛孔都滴着血和肮脏的东西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D97FBDBC-8050-4B4B-B57E-20E9D40563BB}"/>
              </a:ext>
            </a:extLst>
          </p:cNvPr>
          <p:cNvSpPr/>
          <p:nvPr/>
        </p:nvSpPr>
        <p:spPr>
          <a:xfrm>
            <a:off x="2752436" y="3293616"/>
            <a:ext cx="6216074" cy="98542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DFAB475B-C281-420D-8BAA-75D84B3D619B}"/>
              </a:ext>
            </a:extLst>
          </p:cNvPr>
          <p:cNvSpPr txBox="1"/>
          <p:nvPr/>
        </p:nvSpPr>
        <p:spPr>
          <a:xfrm>
            <a:off x="4473650" y="4279037"/>
            <a:ext cx="2773646" cy="702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使用大量别人听得懂的专业词汇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使用新颖的立论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153716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2282322" y="2314438"/>
            <a:ext cx="7627355" cy="1705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案例别从朋友圈找，除非你圈子很厉害。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最好多读书，如果不能多读书，起码也看看知乎果壳和专业论坛，如果这些都做不到，至少要离今日头条这些玩意儿远一点。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提升演讲格调的唯一方式是想办法让自己肚子里有货。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26627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3757166" y="1937451"/>
            <a:ext cx="5174815" cy="25362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人内心的阴暗面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1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，见不得别人比自己好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2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，需要被拍马屁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3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，渴望成为焦点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4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，情绪化比理性说服更有效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5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，喜欢听故事，喜欢听段子，喜欢听猥琐的段子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9204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CE54003B-DEFC-469C-977D-E253ADEC21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250" y="228600"/>
            <a:ext cx="89535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239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9EDDF6E7-AC91-48B0-BA11-5E712159A7F0}"/>
              </a:ext>
            </a:extLst>
          </p:cNvPr>
          <p:cNvSpPr/>
          <p:nvPr/>
        </p:nvSpPr>
        <p:spPr>
          <a:xfrm>
            <a:off x="1638603" y="3184864"/>
            <a:ext cx="9094052" cy="488272"/>
          </a:xfrm>
          <a:prstGeom prst="rect">
            <a:avLst/>
          </a:prstGeom>
          <a:gradFill>
            <a:gsLst>
              <a:gs pos="0">
                <a:srgbClr val="59B5D5"/>
              </a:gs>
              <a:gs pos="100000">
                <a:srgbClr val="DD8F8F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8BA94B0F-0C0D-40A0-AC87-23075FB643C1}"/>
              </a:ext>
            </a:extLst>
          </p:cNvPr>
          <p:cNvSpPr txBox="1"/>
          <p:nvPr/>
        </p:nvSpPr>
        <p:spPr>
          <a:xfrm>
            <a:off x="1524898" y="2829787"/>
            <a:ext cx="12618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比自己差很多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F553C514-EBD7-4C82-BC19-059840DB46A0}"/>
              </a:ext>
            </a:extLst>
          </p:cNvPr>
          <p:cNvSpPr txBox="1"/>
          <p:nvPr/>
        </p:nvSpPr>
        <p:spPr>
          <a:xfrm>
            <a:off x="4029316" y="2821077"/>
            <a:ext cx="12618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比自己差一点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1B9333DD-233B-4D18-90F1-DD652FF0B4BB}"/>
              </a:ext>
            </a:extLst>
          </p:cNvPr>
          <p:cNvSpPr txBox="1"/>
          <p:nvPr/>
        </p:nvSpPr>
        <p:spPr>
          <a:xfrm>
            <a:off x="5573159" y="2821077"/>
            <a:ext cx="12618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跟自己差不多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3B28263-8157-4E42-A22E-F678682B3C24}"/>
              </a:ext>
            </a:extLst>
          </p:cNvPr>
          <p:cNvSpPr txBox="1"/>
          <p:nvPr/>
        </p:nvSpPr>
        <p:spPr>
          <a:xfrm>
            <a:off x="7135476" y="2821077"/>
            <a:ext cx="12618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比自己强一点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DC0BDDC2-BF3A-49FC-AB0C-4BC532609DBC}"/>
              </a:ext>
            </a:extLst>
          </p:cNvPr>
          <p:cNvSpPr txBox="1"/>
          <p:nvPr/>
        </p:nvSpPr>
        <p:spPr>
          <a:xfrm>
            <a:off x="9676840" y="2821076"/>
            <a:ext cx="12618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比自己强很多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E2673C5-59D7-4A0D-84D6-403BDE62C2B2}"/>
              </a:ext>
            </a:extLst>
          </p:cNvPr>
          <p:cNvSpPr txBox="1"/>
          <p:nvPr/>
        </p:nvSpPr>
        <p:spPr>
          <a:xfrm>
            <a:off x="1524898" y="3670366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同情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204CA580-D063-498A-BE9E-02663E4DE580}"/>
              </a:ext>
            </a:extLst>
          </p:cNvPr>
          <p:cNvSpPr txBox="1"/>
          <p:nvPr/>
        </p:nvSpPr>
        <p:spPr>
          <a:xfrm>
            <a:off x="4360680" y="3670366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鄙夷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D42074A8-1DB4-4030-986D-A275C0BBD38D}"/>
              </a:ext>
            </a:extLst>
          </p:cNvPr>
          <p:cNvSpPr txBox="1"/>
          <p:nvPr/>
        </p:nvSpPr>
        <p:spPr>
          <a:xfrm>
            <a:off x="5892801" y="3701438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不服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D0B45860-6D73-4E99-ABDC-2EED3571AE30}"/>
              </a:ext>
            </a:extLst>
          </p:cNvPr>
          <p:cNvSpPr txBox="1"/>
          <p:nvPr/>
        </p:nvSpPr>
        <p:spPr>
          <a:xfrm>
            <a:off x="7466840" y="3685479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嫉妒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C7789002-0222-4E61-B8A4-413F30F37CD2}"/>
              </a:ext>
            </a:extLst>
          </p:cNvPr>
          <p:cNvSpPr txBox="1"/>
          <p:nvPr/>
        </p:nvSpPr>
        <p:spPr>
          <a:xfrm>
            <a:off x="10223760" y="3685479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羡慕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8A65A449-8005-4042-A850-21D3E9D5CA9D}"/>
              </a:ext>
            </a:extLst>
          </p:cNvPr>
          <p:cNvSpPr txBox="1"/>
          <p:nvPr/>
        </p:nvSpPr>
        <p:spPr>
          <a:xfrm>
            <a:off x="5054550" y="1086830"/>
            <a:ext cx="2262158" cy="45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差距越小，矛盾越大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5211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3046928" y="1830918"/>
            <a:ext cx="6098144" cy="29517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拍马屁的方式：</a:t>
            </a:r>
            <a:endParaRPr lang="en-US" altLang="zh-CN" dirty="0">
              <a:solidFill>
                <a:prstClr val="black">
                  <a:lumMod val="65000"/>
                  <a:lumOff val="35000"/>
                </a:prst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1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，告诉他们，有人比他们还差劲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</a:t>
            </a: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，讲其他事的时候，不动声色地夸奖他们的优点</a:t>
            </a:r>
            <a:endParaRPr lang="en-US" altLang="zh-CN" dirty="0">
              <a:solidFill>
                <a:prstClr val="black">
                  <a:lumMod val="65000"/>
                  <a:lumOff val="35000"/>
                </a:prst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注意：</a:t>
            </a:r>
            <a:endParaRPr lang="en-US" altLang="zh-CN" dirty="0">
              <a:solidFill>
                <a:prstClr val="black">
                  <a:lumMod val="65000"/>
                  <a:lumOff val="35000"/>
                </a:prst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1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，要不动声色，刻意的马屁会显得太假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</a:t>
            </a: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，不要为了夸奖而夸奖，要在说其他事情的时候顺便夸奖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3595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3730533" y="1768775"/>
            <a:ext cx="5174815" cy="29517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人内心的阴暗面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1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，见不得别人比自己好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2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，需要被拍马屁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3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，渴望成为焦点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4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，情绪化比理性说服更有效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5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，喜欢听故事，喜欢听段子，喜欢听猥琐的段子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6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，人越多越容易被忽悠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0629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3925818" y="2443477"/>
            <a:ext cx="4482317" cy="1289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成为焦点的两种情况：</a:t>
            </a:r>
            <a:endParaRPr lang="en-US" altLang="zh-CN" dirty="0">
              <a:solidFill>
                <a:prstClr val="black">
                  <a:lumMod val="65000"/>
                  <a:lumOff val="35000"/>
                </a:prst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1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，演讲者在讲到和自己高度相关的情况时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</a:t>
            </a: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，互动</a:t>
            </a:r>
            <a:endParaRPr lang="en-US" altLang="zh-CN" dirty="0">
              <a:solidFill>
                <a:prstClr val="black">
                  <a:lumMod val="65000"/>
                  <a:lumOff val="35000"/>
                </a:prst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64812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2416615" y="2461232"/>
            <a:ext cx="7713971" cy="1289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情绪化：</a:t>
            </a:r>
            <a:endParaRPr lang="en-US" altLang="zh-CN" dirty="0">
              <a:solidFill>
                <a:prstClr val="black">
                  <a:lumMod val="65000"/>
                  <a:lumOff val="35000"/>
                </a:prst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1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华文中宋" panose="02010600040101010101" pitchFamily="2" charset="-122"/>
                <a:ea typeface="华文中宋" panose="02010600040101010101" pitchFamily="2" charset="-122"/>
                <a:cs typeface="+mn-cs"/>
              </a:rPr>
              <a:t>，负面的情绪比正面的更容易让人印象深刻，尤其是厌弃、嘲讽与仇恨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</a:t>
            </a: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，如果你不能在故事中带着情绪，那就尝试在对故事的评价中带情绪</a:t>
            </a:r>
            <a:endParaRPr lang="en-US" altLang="zh-CN" dirty="0">
              <a:solidFill>
                <a:prstClr val="black">
                  <a:lumMod val="65000"/>
                  <a:lumOff val="35000"/>
                </a:prst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20511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2446858" y="2155549"/>
            <a:ext cx="7735829" cy="2120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闻一多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《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最后一次演讲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》</a:t>
            </a:r>
          </a:p>
          <a:p>
            <a:pPr lvl="0">
              <a:lnSpc>
                <a:spcPct val="150000"/>
              </a:lnSpc>
              <a:defRPr/>
            </a:pPr>
            <a:r>
              <a:rPr lang="zh-CN" alt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你们杀死一个李公朴，会有千百万个李公朴站起来！你们将失去千百万的人民！你们看着我们人少，没有力量？告诉你们，我们的力量大得很，强得很！看今天来的这些人，都是我们的人，都是我们的力量！此外还有广大的市民！我们有这个信心：人民的力量是要胜利的，真理是永远存在的。</a:t>
            </a:r>
            <a:endParaRPr lang="en-US" altLang="zh-CN" dirty="0">
              <a:solidFill>
                <a:prstClr val="black">
                  <a:lumMod val="65000"/>
                  <a:lumOff val="35000"/>
                </a:prst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84247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6487</TotalTime>
  <Words>867</Words>
  <Application>Microsoft Office PowerPoint</Application>
  <PresentationFormat>宽屏</PresentationFormat>
  <Paragraphs>85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15</vt:i4>
      </vt:variant>
    </vt:vector>
  </HeadingPairs>
  <TitlesOfParts>
    <vt:vector size="27" baseType="lpstr">
      <vt:lpstr>等线</vt:lpstr>
      <vt:lpstr>等线 Light</vt:lpstr>
      <vt:lpstr>华文中宋</vt:lpstr>
      <vt:lpstr>楷体</vt:lpstr>
      <vt:lpstr>思源黑体 CN Medium</vt:lpstr>
      <vt:lpstr>思源黑体 CN Normal</vt:lpstr>
      <vt:lpstr>微软雅黑 Light</vt:lpstr>
      <vt:lpstr>Arial</vt:lpstr>
      <vt:lpstr>Calibri</vt:lpstr>
      <vt:lpstr>Calibri Light</vt:lpstr>
      <vt:lpstr>Office 主题​​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174</cp:revision>
  <dcterms:created xsi:type="dcterms:W3CDTF">2018-08-23T10:08:30Z</dcterms:created>
  <dcterms:modified xsi:type="dcterms:W3CDTF">2018-12-09T12:18:09Z</dcterms:modified>
</cp:coreProperties>
</file>