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343" r:id="rId4"/>
    <p:sldId id="339" r:id="rId5"/>
    <p:sldId id="350" r:id="rId6"/>
    <p:sldId id="351" r:id="rId7"/>
    <p:sldId id="353" r:id="rId8"/>
    <p:sldId id="341" r:id="rId9"/>
    <p:sldId id="352" r:id="rId10"/>
    <p:sldId id="345" r:id="rId11"/>
    <p:sldId id="354" r:id="rId12"/>
    <p:sldId id="355" r:id="rId13"/>
    <p:sldId id="356" r:id="rId14"/>
    <p:sldId id="357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161617"/>
    <a:srgbClr val="232528"/>
    <a:srgbClr val="1E1F21"/>
    <a:srgbClr val="FFFFFF"/>
    <a:srgbClr val="404040"/>
    <a:srgbClr val="000000"/>
    <a:srgbClr val="749077"/>
    <a:srgbClr val="A50021"/>
    <a:srgbClr val="9F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59" autoAdjust="0"/>
  </p:normalViewPr>
  <p:slideViewPr>
    <p:cSldViewPr snapToGrid="0" showGuides="1">
      <p:cViewPr varScale="1">
        <p:scale>
          <a:sx n="108" d="100"/>
          <a:sy n="108" d="100"/>
        </p:scale>
        <p:origin x="67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676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26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0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4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097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04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9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36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0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2018/12/18/Tue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2018/12/18/Tue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30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721011" y="3259641"/>
            <a:ext cx="4096345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短故事</a:t>
            </a:r>
            <a:endParaRPr lang="en-US" altLang="zh-CN" sz="32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773423" y="2734727"/>
            <a:ext cx="954107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演讲篇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711485" y="2851946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711485" y="3242057"/>
            <a:ext cx="2388806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>
            <a:extLst>
              <a:ext uri="{FF2B5EF4-FFF2-40B4-BE49-F238E27FC236}">
                <a16:creationId xmlns:a16="http://schemas.microsoft.com/office/drawing/2014/main" id="{0870CBB4-9256-48D7-9655-858881907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1549" y="2921104"/>
            <a:ext cx="592645" cy="8104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60101F2E-6DC2-49CD-85DC-4BA4B6A4F536}"/>
              </a:ext>
            </a:extLst>
          </p:cNvPr>
          <p:cNvSpPr/>
          <p:nvPr/>
        </p:nvSpPr>
        <p:spPr>
          <a:xfrm>
            <a:off x="4685259" y="2824238"/>
            <a:ext cx="779622" cy="992470"/>
          </a:xfrm>
          <a:prstGeom prst="roundRect">
            <a:avLst>
              <a:gd name="adj" fmla="val 9375"/>
            </a:avLst>
          </a:prstGeom>
          <a:noFill/>
          <a:ln>
            <a:solidFill>
              <a:schemeClr val="bg1">
                <a:lumMod val="9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305508" y="2872564"/>
            <a:ext cx="376454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应当开除老王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4FC1CB07-04C5-49C0-A487-1DDA629887DB}"/>
              </a:ext>
            </a:extLst>
          </p:cNvPr>
          <p:cNvCxnSpPr>
            <a:cxnSpLocks/>
          </p:cNvCxnSpPr>
          <p:nvPr/>
        </p:nvCxnSpPr>
        <p:spPr>
          <a:xfrm>
            <a:off x="6024979" y="1092275"/>
            <a:ext cx="0" cy="446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8EBCD983-98B2-4A08-A04E-D8E0EB6BF481}"/>
              </a:ext>
            </a:extLst>
          </p:cNvPr>
          <p:cNvSpPr txBox="1"/>
          <p:nvPr/>
        </p:nvSpPr>
        <p:spPr>
          <a:xfrm>
            <a:off x="6541938" y="2215855"/>
            <a:ext cx="376454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老王向客户索要回扣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A7050E3-AD1C-439F-93CE-1082BD44D50A}"/>
              </a:ext>
            </a:extLst>
          </p:cNvPr>
          <p:cNvSpPr txBox="1"/>
          <p:nvPr/>
        </p:nvSpPr>
        <p:spPr>
          <a:xfrm>
            <a:off x="6541938" y="3593409"/>
            <a:ext cx="3764546" cy="442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老王多次虚报发票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2354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305508" y="2872564"/>
            <a:ext cx="376454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舆论可以影响执法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4FC1CB07-04C5-49C0-A487-1DDA629887DB}"/>
              </a:ext>
            </a:extLst>
          </p:cNvPr>
          <p:cNvCxnSpPr>
            <a:cxnSpLocks/>
          </p:cNvCxnSpPr>
          <p:nvPr/>
        </p:nvCxnSpPr>
        <p:spPr>
          <a:xfrm>
            <a:off x="6096000" y="1101153"/>
            <a:ext cx="0" cy="446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8EBCD983-98B2-4A08-A04E-D8E0EB6BF481}"/>
              </a:ext>
            </a:extLst>
          </p:cNvPr>
          <p:cNvSpPr txBox="1"/>
          <p:nvPr/>
        </p:nvSpPr>
        <p:spPr>
          <a:xfrm>
            <a:off x="6577449" y="1532275"/>
            <a:ext cx="376454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昆山正当防卫案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A7050E3-AD1C-439F-93CE-1082BD44D50A}"/>
              </a:ext>
            </a:extLst>
          </p:cNvPr>
          <p:cNvSpPr txBox="1"/>
          <p:nvPr/>
        </p:nvSpPr>
        <p:spPr>
          <a:xfrm>
            <a:off x="6577449" y="2909829"/>
            <a:ext cx="3764546" cy="442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鸿茅药酒跨省抓捕事件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E92D5C9-DB30-4647-94F9-D7A90E486050}"/>
              </a:ext>
            </a:extLst>
          </p:cNvPr>
          <p:cNvSpPr txBox="1"/>
          <p:nvPr/>
        </p:nvSpPr>
        <p:spPr>
          <a:xfrm>
            <a:off x="6444284" y="4271481"/>
            <a:ext cx="3764546" cy="442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“刺死辱母者”事件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5531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642860" y="2901878"/>
            <a:ext cx="376454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人工智能现在基本是人工智障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4FC1CB07-04C5-49C0-A487-1DDA629887DB}"/>
              </a:ext>
            </a:extLst>
          </p:cNvPr>
          <p:cNvCxnSpPr>
            <a:cxnSpLocks/>
          </p:cNvCxnSpPr>
          <p:nvPr/>
        </p:nvCxnSpPr>
        <p:spPr>
          <a:xfrm>
            <a:off x="6096000" y="1101153"/>
            <a:ext cx="0" cy="446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8EBCD983-98B2-4A08-A04E-D8E0EB6BF481}"/>
              </a:ext>
            </a:extLst>
          </p:cNvPr>
          <p:cNvSpPr txBox="1"/>
          <p:nvPr/>
        </p:nvSpPr>
        <p:spPr>
          <a:xfrm>
            <a:off x="6577449" y="1532275"/>
            <a:ext cx="376454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弱智的苹果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Siri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A7050E3-AD1C-439F-93CE-1082BD44D50A}"/>
              </a:ext>
            </a:extLst>
          </p:cNvPr>
          <p:cNvSpPr txBox="1"/>
          <p:nvPr/>
        </p:nvSpPr>
        <p:spPr>
          <a:xfrm>
            <a:off x="6577449" y="2909829"/>
            <a:ext cx="3764546" cy="442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披着智能外衣的普通设备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E92D5C9-DB30-4647-94F9-D7A90E486050}"/>
              </a:ext>
            </a:extLst>
          </p:cNvPr>
          <p:cNvSpPr txBox="1"/>
          <p:nvPr/>
        </p:nvSpPr>
        <p:spPr>
          <a:xfrm>
            <a:off x="6577449" y="4271481"/>
            <a:ext cx="3764546" cy="442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技术的不成熟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3633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874338" y="2554722"/>
            <a:ext cx="5127619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长故事讲完可以不立论，仅作为论据，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短故事要么本身立论，要么作为论据帮助你立论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9358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947902" y="2407306"/>
            <a:ext cx="6633547" cy="1705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讲短故事的几种方式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于谦的父亲王老爷子年轻的时候很落魄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………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（正常讲故事）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有同学曾经问我，为什么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XXXXX……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（对话式）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有人跟我说你得锻炼，我说好哇，他说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……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（对话式）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5211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464941" y="2535536"/>
            <a:ext cx="7510693" cy="1289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尴尬的不光是环保部门，车企业也挺尴尬的，那个造假的老板后来就跟我说，如果环保部能够去执法，去抓那些造假的车辆的话，我保证第二天就生产真的。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223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438308" y="1922977"/>
            <a:ext cx="7510693" cy="2536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同学说俞老师你看，你看我的同学，他们拥有无数的社会资源，现在社会资源越来越集中，完了像我们这样穷人家来的孩子，我们已经争取不到这个机会，这个世界是如此地不公平，我们这些人该怎么办？这个世界从来就没有公平过，即使你到美国，也不可能有这样的公平，但是中国其实还有另外一个好处，中国从来没有真正的社会阶层等级概念。你从一个最普通的老百姓，只要你愿意奋斗出来，你就会被人一视同仁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5679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2340653" y="2233695"/>
            <a:ext cx="7510693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你们或许要说：希特勒先生，我需要一个工作，一块面包。是的，你的说法很对，生命实在是太重要了。但是我要告诉你们。这世界上还有一种东西比生命更重要，那是自由，那就是尊严！ 只要阿尔萨斯和洛林上空一日还飘扬着法国的国旗，我们的尊严就不存在。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755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243364" y="2872565"/>
            <a:ext cx="376454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我们应该对某项目追加投资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4FC1CB07-04C5-49C0-A487-1DDA629887DB}"/>
              </a:ext>
            </a:extLst>
          </p:cNvPr>
          <p:cNvCxnSpPr>
            <a:cxnSpLocks/>
          </p:cNvCxnSpPr>
          <p:nvPr/>
        </p:nvCxnSpPr>
        <p:spPr>
          <a:xfrm>
            <a:off x="6096000" y="1101153"/>
            <a:ext cx="0" cy="446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8EBCD983-98B2-4A08-A04E-D8E0EB6BF481}"/>
              </a:ext>
            </a:extLst>
          </p:cNvPr>
          <p:cNvSpPr txBox="1"/>
          <p:nvPr/>
        </p:nvSpPr>
        <p:spPr>
          <a:xfrm>
            <a:off x="6408773" y="1177168"/>
            <a:ext cx="376454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负责的经理人赞成追加投资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A7050E3-AD1C-439F-93CE-1082BD44D50A}"/>
              </a:ext>
            </a:extLst>
          </p:cNvPr>
          <p:cNvSpPr txBox="1"/>
          <p:nvPr/>
        </p:nvSpPr>
        <p:spPr>
          <a:xfrm>
            <a:off x="6408773" y="2554722"/>
            <a:ext cx="3764546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用户反馈良好，部分用户的反馈超出预期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E92D5C9-DB30-4647-94F9-D7A90E486050}"/>
              </a:ext>
            </a:extLst>
          </p:cNvPr>
          <p:cNvSpPr txBox="1"/>
          <p:nvPr/>
        </p:nvSpPr>
        <p:spPr>
          <a:xfrm>
            <a:off x="6408773" y="4347774"/>
            <a:ext cx="3764546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市场占有率仍然较低，需要依靠资本的力量进行扩张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8140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243364" y="2872565"/>
            <a:ext cx="376454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我们应该对某项目追加投资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4FC1CB07-04C5-49C0-A487-1DDA629887DB}"/>
              </a:ext>
            </a:extLst>
          </p:cNvPr>
          <p:cNvCxnSpPr>
            <a:cxnSpLocks/>
          </p:cNvCxnSpPr>
          <p:nvPr/>
        </p:nvCxnSpPr>
        <p:spPr>
          <a:xfrm>
            <a:off x="6096000" y="1200001"/>
            <a:ext cx="0" cy="446038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8EBCD983-98B2-4A08-A04E-D8E0EB6BF481}"/>
              </a:ext>
            </a:extLst>
          </p:cNvPr>
          <p:cNvSpPr txBox="1"/>
          <p:nvPr/>
        </p:nvSpPr>
        <p:spPr>
          <a:xfrm>
            <a:off x="6408773" y="1177168"/>
            <a:ext cx="3764546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我征求了经理人的意见，他说这个项目值得追加投资；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A7050E3-AD1C-439F-93CE-1082BD44D50A}"/>
              </a:ext>
            </a:extLst>
          </p:cNvPr>
          <p:cNvSpPr txBox="1"/>
          <p:nvPr/>
        </p:nvSpPr>
        <p:spPr>
          <a:xfrm>
            <a:off x="6408773" y="2554722"/>
            <a:ext cx="3764546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用户很喜欢这个产品，我们在做回访的时候，有用户是这么说的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E92D5C9-DB30-4647-94F9-D7A90E486050}"/>
              </a:ext>
            </a:extLst>
          </p:cNvPr>
          <p:cNvSpPr txBox="1"/>
          <p:nvPr/>
        </p:nvSpPr>
        <p:spPr>
          <a:xfrm>
            <a:off x="6408773" y="3932276"/>
            <a:ext cx="3764546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有同事跟我说项目的发展正在趋于稳健，应当逐步减少投资，但其实这个市场仍然很大，资本发挥的作用有很广阔的想象空间。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9550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3963116" y="1843078"/>
            <a:ext cx="4265767" cy="2536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我有个在微软工作的朋友跟我说：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同样的话，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从你的嘴里讲出来叫陈述，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从别人的嘴里讲出来叫故事，</a:t>
            </a:r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而且你不用真的和别人说过这些，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而且我根本没有这个在微软工作的朋友。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1708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DA266FC3-682B-4124-8A76-48F5AAB3C7D2}"/>
              </a:ext>
            </a:extLst>
          </p:cNvPr>
          <p:cNvSpPr txBox="1"/>
          <p:nvPr/>
        </p:nvSpPr>
        <p:spPr>
          <a:xfrm>
            <a:off x="1468841" y="1653738"/>
            <a:ext cx="9700091" cy="35505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论据型故事：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一个论点不要超过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个论据，多于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个考虑简单罗列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盖西伯拘而演周易，仲尼厄而作春秋；屈原放逐乃赋离骚，左丘失明厥有国语；孙子膑脚兵法修列，不韦迁蜀世传吕览</a:t>
            </a: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</a:t>
            </a: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注意推论的逻辑，避免“大妈式聊天”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尤其注意错误归因：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2.1 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因果倒置：中国出现了互联网巨头，所以中国强大了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2.2 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强拉因果：多数湖南人会说湖南方言并且喜欢吃辣，所以会不会湖南方言决定了你能不能吃辣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2.3 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以偏概全：小学生都喜欢玩抖音，你也喜欢玩抖音，所以你是小学生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2.4 </a:t>
            </a:r>
            <a:r>
              <a:rPr lang="zh-CN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诉诸个案：我一个朋友初中没毕业身家几千万，所以读书没卵用</a:t>
            </a:r>
            <a:endParaRPr lang="en-US" altLang="zh-CN" sz="1400" dirty="0">
              <a:solidFill>
                <a:schemeClr val="tx1">
                  <a:lumMod val="65000"/>
                  <a:lumOff val="3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3077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5765</TotalTime>
  <Words>690</Words>
  <Application>Microsoft Office PowerPoint</Application>
  <PresentationFormat>宽屏</PresentationFormat>
  <Paragraphs>46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等线</vt:lpstr>
      <vt:lpstr>等线 Light</vt:lpstr>
      <vt:lpstr>华文中宋</vt:lpstr>
      <vt:lpstr>楷体</vt:lpstr>
      <vt:lpstr>思源黑体 CN Normal</vt:lpstr>
      <vt:lpstr>Arial</vt:lpstr>
      <vt:lpstr>Calibri</vt:lpstr>
      <vt:lpstr>Calibri Light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156</cp:revision>
  <dcterms:created xsi:type="dcterms:W3CDTF">2018-08-23T10:08:30Z</dcterms:created>
  <dcterms:modified xsi:type="dcterms:W3CDTF">2018-12-18T11:35:21Z</dcterms:modified>
</cp:coreProperties>
</file>