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56" r:id="rId3"/>
    <p:sldId id="351" r:id="rId4"/>
    <p:sldId id="340" r:id="rId5"/>
    <p:sldId id="344" r:id="rId6"/>
    <p:sldId id="345" r:id="rId7"/>
    <p:sldId id="339" r:id="rId8"/>
    <p:sldId id="346" r:id="rId9"/>
    <p:sldId id="338" r:id="rId10"/>
    <p:sldId id="349" r:id="rId11"/>
    <p:sldId id="347" r:id="rId12"/>
    <p:sldId id="348" r:id="rId13"/>
    <p:sldId id="350" r:id="rId14"/>
    <p:sldId id="343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161617"/>
    <a:srgbClr val="232528"/>
    <a:srgbClr val="1E1F21"/>
    <a:srgbClr val="FFFFFF"/>
    <a:srgbClr val="404040"/>
    <a:srgbClr val="000000"/>
    <a:srgbClr val="749077"/>
    <a:srgbClr val="A50021"/>
    <a:srgbClr val="9F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4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676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126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770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3440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097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504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0986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1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951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936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50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2018/12/19/Wed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2018/12/19/Wed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30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5449749" y="3277756"/>
            <a:ext cx="4096345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立论的逻辑</a:t>
            </a:r>
            <a:endParaRPr lang="en-US" altLang="zh-CN" sz="32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454136" y="2752842"/>
            <a:ext cx="954107" cy="506164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演讲篇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440223" y="287006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440223" y="3260172"/>
            <a:ext cx="2715486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图片 14">
            <a:extLst>
              <a:ext uri="{FF2B5EF4-FFF2-40B4-BE49-F238E27FC236}">
                <a16:creationId xmlns:a16="http://schemas.microsoft.com/office/drawing/2014/main" id="{0870CBB4-9256-48D7-9655-858881907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0287" y="2939219"/>
            <a:ext cx="592645" cy="81045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60101F2E-6DC2-49CD-85DC-4BA4B6A4F536}"/>
              </a:ext>
            </a:extLst>
          </p:cNvPr>
          <p:cNvSpPr/>
          <p:nvPr/>
        </p:nvSpPr>
        <p:spPr>
          <a:xfrm>
            <a:off x="4413997" y="2842353"/>
            <a:ext cx="779622" cy="992470"/>
          </a:xfrm>
          <a:prstGeom prst="roundRect">
            <a:avLst>
              <a:gd name="adj" fmla="val 9375"/>
            </a:avLst>
          </a:prstGeom>
          <a:noFill/>
          <a:ln>
            <a:solidFill>
              <a:schemeClr val="bg1">
                <a:lumMod val="9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6475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1281445" y="1415889"/>
            <a:ext cx="2262158" cy="45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逻辑错误：否定推理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99A6828-3956-458D-9F94-CD4B2D414FD9}"/>
              </a:ext>
            </a:extLst>
          </p:cNvPr>
          <p:cNvSpPr/>
          <p:nvPr/>
        </p:nvSpPr>
        <p:spPr>
          <a:xfrm>
            <a:off x="1281445" y="1970090"/>
            <a:ext cx="4641474" cy="858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运动员都是要锻炼身体的，我不是运动员，所以我不需要锻炼身体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椭圆 2">
            <a:extLst>
              <a:ext uri="{FF2B5EF4-FFF2-40B4-BE49-F238E27FC236}">
                <a16:creationId xmlns:a16="http://schemas.microsoft.com/office/drawing/2014/main" id="{65CD4C03-5F14-4549-98B3-91074F9096AD}"/>
              </a:ext>
            </a:extLst>
          </p:cNvPr>
          <p:cNvSpPr/>
          <p:nvPr/>
        </p:nvSpPr>
        <p:spPr>
          <a:xfrm>
            <a:off x="2018542" y="3429000"/>
            <a:ext cx="2218704" cy="2218704"/>
          </a:xfrm>
          <a:prstGeom prst="ellipse">
            <a:avLst/>
          </a:prstGeom>
          <a:solidFill>
            <a:srgbClr val="C00000">
              <a:alpha val="20000"/>
            </a:srgb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0E58AF74-9AA2-4009-916A-82744B9AEF5A}"/>
              </a:ext>
            </a:extLst>
          </p:cNvPr>
          <p:cNvSpPr/>
          <p:nvPr/>
        </p:nvSpPr>
        <p:spPr>
          <a:xfrm>
            <a:off x="2304869" y="4225246"/>
            <a:ext cx="987936" cy="987936"/>
          </a:xfrm>
          <a:prstGeom prst="ellipse">
            <a:avLst/>
          </a:prstGeom>
          <a:solidFill>
            <a:srgbClr val="C00000">
              <a:alpha val="20000"/>
            </a:srgb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2C65F5E5-DFB1-4399-A225-0C6D16BFBFA8}"/>
              </a:ext>
            </a:extLst>
          </p:cNvPr>
          <p:cNvSpPr/>
          <p:nvPr/>
        </p:nvSpPr>
        <p:spPr>
          <a:xfrm>
            <a:off x="3881824" y="4719214"/>
            <a:ext cx="493968" cy="493968"/>
          </a:xfrm>
          <a:prstGeom prst="ellipse">
            <a:avLst/>
          </a:prstGeom>
          <a:solidFill>
            <a:srgbClr val="C00000">
              <a:alpha val="20000"/>
            </a:srgb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DEE1195-52E5-4CD4-B248-C0FF685C3ADA}"/>
              </a:ext>
            </a:extLst>
          </p:cNvPr>
          <p:cNvSpPr/>
          <p:nvPr/>
        </p:nvSpPr>
        <p:spPr>
          <a:xfrm>
            <a:off x="2384298" y="3704571"/>
            <a:ext cx="1744510" cy="37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需要锻炼身体的人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BBF8F187-C2DA-4A1D-B3DB-9CB28684B502}"/>
              </a:ext>
            </a:extLst>
          </p:cNvPr>
          <p:cNvSpPr/>
          <p:nvPr/>
        </p:nvSpPr>
        <p:spPr>
          <a:xfrm>
            <a:off x="2420550" y="4486694"/>
            <a:ext cx="789127" cy="37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运动员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04BFB14-2324-40B4-99ED-D0825B530B32}"/>
              </a:ext>
            </a:extLst>
          </p:cNvPr>
          <p:cNvSpPr/>
          <p:nvPr/>
        </p:nvSpPr>
        <p:spPr>
          <a:xfrm>
            <a:off x="3958363" y="4758283"/>
            <a:ext cx="789127" cy="37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我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3FC06CA9-BDA7-47EE-A433-54CA1189E043}"/>
              </a:ext>
            </a:extLst>
          </p:cNvPr>
          <p:cNvCxnSpPr/>
          <p:nvPr/>
        </p:nvCxnSpPr>
        <p:spPr>
          <a:xfrm>
            <a:off x="6308436" y="1738576"/>
            <a:ext cx="0" cy="318654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2" name="矩形 11">
            <a:extLst>
              <a:ext uri="{FF2B5EF4-FFF2-40B4-BE49-F238E27FC236}">
                <a16:creationId xmlns:a16="http://schemas.microsoft.com/office/drawing/2014/main" id="{5A497DA5-200C-4D31-A9FD-ADF58B88DFBB}"/>
              </a:ext>
            </a:extLst>
          </p:cNvPr>
          <p:cNvSpPr/>
          <p:nvPr/>
        </p:nvSpPr>
        <p:spPr>
          <a:xfrm>
            <a:off x="6818680" y="1822415"/>
            <a:ext cx="4829867" cy="2935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我又不是警察，为什么我要管这件事？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如果销售额下降了，一定是售前出了问题，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现在销售额没有下降，所以售前一定没有问题。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把作业带来的人都写了作业，所以你没带就是没写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11727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1281445" y="1415889"/>
            <a:ext cx="2262158" cy="45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逻辑错误：归属错误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99A6828-3956-458D-9F94-CD4B2D414FD9}"/>
              </a:ext>
            </a:extLst>
          </p:cNvPr>
          <p:cNvSpPr/>
          <p:nvPr/>
        </p:nvSpPr>
        <p:spPr>
          <a:xfrm>
            <a:off x="1281445" y="1970090"/>
            <a:ext cx="4641474" cy="858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一切金属都能导电，石墨能导电，所以石墨是金属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椭圆 2">
            <a:extLst>
              <a:ext uri="{FF2B5EF4-FFF2-40B4-BE49-F238E27FC236}">
                <a16:creationId xmlns:a16="http://schemas.microsoft.com/office/drawing/2014/main" id="{65CD4C03-5F14-4549-98B3-91074F9096AD}"/>
              </a:ext>
            </a:extLst>
          </p:cNvPr>
          <p:cNvSpPr/>
          <p:nvPr/>
        </p:nvSpPr>
        <p:spPr>
          <a:xfrm>
            <a:off x="2018542" y="3429000"/>
            <a:ext cx="2218704" cy="2218704"/>
          </a:xfrm>
          <a:prstGeom prst="ellipse">
            <a:avLst/>
          </a:prstGeom>
          <a:solidFill>
            <a:srgbClr val="C00000">
              <a:alpha val="20000"/>
            </a:srgb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0E58AF74-9AA2-4009-916A-82744B9AEF5A}"/>
              </a:ext>
            </a:extLst>
          </p:cNvPr>
          <p:cNvSpPr/>
          <p:nvPr/>
        </p:nvSpPr>
        <p:spPr>
          <a:xfrm>
            <a:off x="2304869" y="4225246"/>
            <a:ext cx="987936" cy="987936"/>
          </a:xfrm>
          <a:prstGeom prst="ellipse">
            <a:avLst/>
          </a:prstGeom>
          <a:solidFill>
            <a:srgbClr val="C00000">
              <a:alpha val="20000"/>
            </a:srgb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2C65F5E5-DFB1-4399-A225-0C6D16BFBFA8}"/>
              </a:ext>
            </a:extLst>
          </p:cNvPr>
          <p:cNvSpPr/>
          <p:nvPr/>
        </p:nvSpPr>
        <p:spPr>
          <a:xfrm>
            <a:off x="3448119" y="4486231"/>
            <a:ext cx="493968" cy="493968"/>
          </a:xfrm>
          <a:prstGeom prst="ellipse">
            <a:avLst/>
          </a:prstGeom>
          <a:solidFill>
            <a:srgbClr val="C00000">
              <a:alpha val="20000"/>
            </a:srgb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DEE1195-52E5-4CD4-B248-C0FF685C3ADA}"/>
              </a:ext>
            </a:extLst>
          </p:cNvPr>
          <p:cNvSpPr/>
          <p:nvPr/>
        </p:nvSpPr>
        <p:spPr>
          <a:xfrm>
            <a:off x="2528205" y="3709344"/>
            <a:ext cx="1744510" cy="37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能导电的物质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BBF8F187-C2DA-4A1D-B3DB-9CB28684B502}"/>
              </a:ext>
            </a:extLst>
          </p:cNvPr>
          <p:cNvSpPr/>
          <p:nvPr/>
        </p:nvSpPr>
        <p:spPr>
          <a:xfrm>
            <a:off x="2528205" y="4538352"/>
            <a:ext cx="789127" cy="37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金属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04BFB14-2324-40B4-99ED-D0825B530B32}"/>
              </a:ext>
            </a:extLst>
          </p:cNvPr>
          <p:cNvSpPr/>
          <p:nvPr/>
        </p:nvSpPr>
        <p:spPr>
          <a:xfrm>
            <a:off x="3448119" y="4516719"/>
            <a:ext cx="789127" cy="37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石墨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3FC06CA9-BDA7-47EE-A433-54CA1189E043}"/>
              </a:ext>
            </a:extLst>
          </p:cNvPr>
          <p:cNvCxnSpPr/>
          <p:nvPr/>
        </p:nvCxnSpPr>
        <p:spPr>
          <a:xfrm>
            <a:off x="6280727" y="1769030"/>
            <a:ext cx="0" cy="318654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2" name="矩形 11">
            <a:extLst>
              <a:ext uri="{FF2B5EF4-FFF2-40B4-BE49-F238E27FC236}">
                <a16:creationId xmlns:a16="http://schemas.microsoft.com/office/drawing/2014/main" id="{5A497DA5-200C-4D31-A9FD-ADF58B88DFBB}"/>
              </a:ext>
            </a:extLst>
          </p:cNvPr>
          <p:cNvSpPr/>
          <p:nvPr/>
        </p:nvSpPr>
        <p:spPr>
          <a:xfrm>
            <a:off x="6613072" y="1769030"/>
            <a:ext cx="4829867" cy="3351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中国人都是黄皮肤的，日本人也是黄皮肤的，所以日本人是中国人。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会打篮球的人个子都高，你也个子高，所以你会打篮球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婊子都是浓妆艳抹的，你也浓妆艳抹的，所以你是婊子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33358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1281445" y="1415889"/>
            <a:ext cx="2262158" cy="45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逻辑错误：偷换语义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99A6828-3956-458D-9F94-CD4B2D414FD9}"/>
              </a:ext>
            </a:extLst>
          </p:cNvPr>
          <p:cNvSpPr/>
          <p:nvPr/>
        </p:nvSpPr>
        <p:spPr>
          <a:xfrm>
            <a:off x="1281445" y="1970090"/>
            <a:ext cx="4641474" cy="858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中国的大学分布在全国各地，北大是中国的大学，所以北大分布在全国各地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椭圆 2">
            <a:extLst>
              <a:ext uri="{FF2B5EF4-FFF2-40B4-BE49-F238E27FC236}">
                <a16:creationId xmlns:a16="http://schemas.microsoft.com/office/drawing/2014/main" id="{65CD4C03-5F14-4549-98B3-91074F9096AD}"/>
              </a:ext>
            </a:extLst>
          </p:cNvPr>
          <p:cNvSpPr/>
          <p:nvPr/>
        </p:nvSpPr>
        <p:spPr>
          <a:xfrm>
            <a:off x="2036276" y="3429000"/>
            <a:ext cx="2218704" cy="2218704"/>
          </a:xfrm>
          <a:prstGeom prst="ellipse">
            <a:avLst/>
          </a:prstGeom>
          <a:solidFill>
            <a:srgbClr val="C00000">
              <a:alpha val="20000"/>
            </a:srgb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0E58AF74-9AA2-4009-916A-82744B9AEF5A}"/>
              </a:ext>
            </a:extLst>
          </p:cNvPr>
          <p:cNvSpPr/>
          <p:nvPr/>
        </p:nvSpPr>
        <p:spPr>
          <a:xfrm>
            <a:off x="2518953" y="4368574"/>
            <a:ext cx="1253350" cy="1253350"/>
          </a:xfrm>
          <a:prstGeom prst="ellipse">
            <a:avLst/>
          </a:prstGeom>
          <a:solidFill>
            <a:srgbClr val="C00000">
              <a:alpha val="20000"/>
            </a:srgb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2C65F5E5-DFB1-4399-A225-0C6D16BFBFA8}"/>
              </a:ext>
            </a:extLst>
          </p:cNvPr>
          <p:cNvSpPr/>
          <p:nvPr/>
        </p:nvSpPr>
        <p:spPr>
          <a:xfrm>
            <a:off x="2898644" y="5006861"/>
            <a:ext cx="493968" cy="493968"/>
          </a:xfrm>
          <a:prstGeom prst="ellipse">
            <a:avLst/>
          </a:prstGeom>
          <a:solidFill>
            <a:srgbClr val="C00000">
              <a:alpha val="20000"/>
            </a:srgb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DEE1195-52E5-4CD4-B248-C0FF685C3ADA}"/>
              </a:ext>
            </a:extLst>
          </p:cNvPr>
          <p:cNvSpPr/>
          <p:nvPr/>
        </p:nvSpPr>
        <p:spPr>
          <a:xfrm>
            <a:off x="2273373" y="3709344"/>
            <a:ext cx="1744510" cy="37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？？？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BBF8F187-C2DA-4A1D-B3DB-9CB28684B502}"/>
              </a:ext>
            </a:extLst>
          </p:cNvPr>
          <p:cNvSpPr/>
          <p:nvPr/>
        </p:nvSpPr>
        <p:spPr>
          <a:xfrm>
            <a:off x="2564982" y="4608304"/>
            <a:ext cx="1161292" cy="37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中国的大学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04BFB14-2324-40B4-99ED-D0825B530B32}"/>
              </a:ext>
            </a:extLst>
          </p:cNvPr>
          <p:cNvSpPr/>
          <p:nvPr/>
        </p:nvSpPr>
        <p:spPr>
          <a:xfrm>
            <a:off x="2751065" y="5037349"/>
            <a:ext cx="789127" cy="37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北大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3FC06CA9-BDA7-47EE-A433-54CA1189E043}"/>
              </a:ext>
            </a:extLst>
          </p:cNvPr>
          <p:cNvCxnSpPr/>
          <p:nvPr/>
        </p:nvCxnSpPr>
        <p:spPr>
          <a:xfrm>
            <a:off x="6280727" y="1769030"/>
            <a:ext cx="0" cy="3186546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2" name="矩形 11">
            <a:extLst>
              <a:ext uri="{FF2B5EF4-FFF2-40B4-BE49-F238E27FC236}">
                <a16:creationId xmlns:a16="http://schemas.microsoft.com/office/drawing/2014/main" id="{5A497DA5-200C-4D31-A9FD-ADF58B88DFBB}"/>
              </a:ext>
            </a:extLst>
          </p:cNvPr>
          <p:cNvSpPr/>
          <p:nvPr/>
        </p:nvSpPr>
        <p:spPr>
          <a:xfrm>
            <a:off x="6638536" y="2263702"/>
            <a:ext cx="4829867" cy="2104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共产党是无产阶级的政党，我是无产阶级，所以共产党是我的政党。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中国人民是勤劳勇敢的，我是中国人民，所以我是勤劳勇敢的。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0878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1163399" y="1865576"/>
            <a:ext cx="9865201" cy="33672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1.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所有共和党人都是要死的，没有浸礼教徒是共和党人，因此，没有浸礼教徒会死。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所有的好人都定期去教会，所有的天主教徒都定期去教会，因此，所有天主教徒都是好人。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3.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所有的人都是骗子，所有骗子都是罪人，因此，所有的人都是罪人。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4.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有些素食主义者活的比平均年龄长，王五是素食主义者，因此王五将活的比平均年龄长。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5.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漂亮的生物不会有恐怖的脸，有些啮齿动物是漂亮的动物，因此，有些啮齿动物没有恐怖的脸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6.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有些美国人是爱国公民，所有的美国人都喜欢苹果派，因此，有些喜欢美国派的人是美国公民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7.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所有人都是要死的，而神仙是不会死的，因此，神仙都不是人</a:t>
            </a:r>
          </a:p>
          <a:p>
            <a:pPr>
              <a:lnSpc>
                <a:spcPct val="150000"/>
              </a:lnSpc>
            </a:pPr>
            <a:endParaRPr lang="zh-CN" altLang="en-US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1090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4480814" y="2970220"/>
            <a:ext cx="3230372" cy="45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立论正确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=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方法正确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+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内容正确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06114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3887703" y="2637947"/>
            <a:ext cx="4416594" cy="874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三段论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所有的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都是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B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，所有的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C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是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，所以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C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是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075465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1848687" y="2641748"/>
            <a:ext cx="8494633" cy="1289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铁幕演说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</a:p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非社会主义国家有责任结盟对抗共产主义威胁，美国是非社会主义国家中的代表，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所以美国有责任结盟以对抗共产主义威胁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9732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2772021" y="2641748"/>
            <a:ext cx="6647974" cy="1289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致贱人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</a:p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抱着理所当然的态度麻烦别人的家伙是贱人，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身边有些人还就喜欢理所当然地麻烦别人，所以这些家伙是贱人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75839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2425764" y="2641748"/>
            <a:ext cx="7340472" cy="874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相信奋斗的力量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</a:p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所有人奋斗后都能逆袭，（你是所有人中的一个）所以你奋斗也能逆袭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2239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3579926" y="2464195"/>
            <a:ext cx="5032147" cy="1705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为人民服务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</a:p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凡是为人民服务过的人，其死都是重于泰山的，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死得重于泰山的人是值得开追悼会的，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所以为人民服务过的人死后是应该开追悼会的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60583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660107" y="1984801"/>
            <a:ext cx="10871786" cy="2104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三段论的组织过程取决于你的论证倾向：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立论：大学生谈恋爱弊大于利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方式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：不成熟的人谈恋爱是弊大于利的，大学生是不成熟的，所以大学生谈恋爱是弊大于利的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方式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：收入不稳定的人谈恋爱是弊大于利的，大学生是收入不稳定的，所以大学生谈恋爱是弊大于利的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79224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椭圆 2">
            <a:extLst>
              <a:ext uri="{FF2B5EF4-FFF2-40B4-BE49-F238E27FC236}">
                <a16:creationId xmlns:a16="http://schemas.microsoft.com/office/drawing/2014/main" id="{65CD4C03-5F14-4549-98B3-91074F9096AD}"/>
              </a:ext>
            </a:extLst>
          </p:cNvPr>
          <p:cNvSpPr/>
          <p:nvPr/>
        </p:nvSpPr>
        <p:spPr>
          <a:xfrm>
            <a:off x="4771803" y="1627910"/>
            <a:ext cx="2218704" cy="2218704"/>
          </a:xfrm>
          <a:prstGeom prst="ellipse">
            <a:avLst/>
          </a:prstGeom>
          <a:solidFill>
            <a:srgbClr val="C00000">
              <a:alpha val="20000"/>
            </a:srgb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0E58AF74-9AA2-4009-916A-82744B9AEF5A}"/>
              </a:ext>
            </a:extLst>
          </p:cNvPr>
          <p:cNvSpPr/>
          <p:nvPr/>
        </p:nvSpPr>
        <p:spPr>
          <a:xfrm>
            <a:off x="5251333" y="2540229"/>
            <a:ext cx="1259645" cy="1259645"/>
          </a:xfrm>
          <a:prstGeom prst="ellipse">
            <a:avLst/>
          </a:prstGeom>
          <a:solidFill>
            <a:srgbClr val="C00000">
              <a:alpha val="20000"/>
            </a:srgb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2C65F5E5-DFB1-4399-A225-0C6D16BFBFA8}"/>
              </a:ext>
            </a:extLst>
          </p:cNvPr>
          <p:cNvSpPr/>
          <p:nvPr/>
        </p:nvSpPr>
        <p:spPr>
          <a:xfrm>
            <a:off x="5634171" y="3267287"/>
            <a:ext cx="493968" cy="493968"/>
          </a:xfrm>
          <a:prstGeom prst="ellipse">
            <a:avLst/>
          </a:prstGeom>
          <a:solidFill>
            <a:srgbClr val="C00000">
              <a:alpha val="20000"/>
            </a:srgb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DEE1195-52E5-4CD4-B248-C0FF685C3ADA}"/>
              </a:ext>
            </a:extLst>
          </p:cNvPr>
          <p:cNvSpPr/>
          <p:nvPr/>
        </p:nvSpPr>
        <p:spPr>
          <a:xfrm>
            <a:off x="5008900" y="1903481"/>
            <a:ext cx="1744510" cy="37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B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BBF8F187-C2DA-4A1D-B3DB-9CB28684B502}"/>
              </a:ext>
            </a:extLst>
          </p:cNvPr>
          <p:cNvSpPr/>
          <p:nvPr/>
        </p:nvSpPr>
        <p:spPr>
          <a:xfrm>
            <a:off x="5486592" y="2859112"/>
            <a:ext cx="789127" cy="37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04BFB14-2324-40B4-99ED-D0825B530B32}"/>
              </a:ext>
            </a:extLst>
          </p:cNvPr>
          <p:cNvSpPr/>
          <p:nvPr/>
        </p:nvSpPr>
        <p:spPr>
          <a:xfrm>
            <a:off x="5486592" y="3297595"/>
            <a:ext cx="789127" cy="37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C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4D7581AC-FE61-459F-8C69-2F3E55A366E1}"/>
              </a:ext>
            </a:extLst>
          </p:cNvPr>
          <p:cNvSpPr txBox="1"/>
          <p:nvPr/>
        </p:nvSpPr>
        <p:spPr>
          <a:xfrm>
            <a:off x="3672858" y="4263547"/>
            <a:ext cx="4416594" cy="874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三段论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所有的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都是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B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，所有的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C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是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，所以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C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是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377687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4762</TotalTime>
  <Words>642</Words>
  <Application>Microsoft Office PowerPoint</Application>
  <PresentationFormat>宽屏</PresentationFormat>
  <Paragraphs>63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13</vt:i4>
      </vt:variant>
    </vt:vector>
  </HeadingPairs>
  <TitlesOfParts>
    <vt:vector size="24" baseType="lpstr">
      <vt:lpstr>等线</vt:lpstr>
      <vt:lpstr>等线 Light</vt:lpstr>
      <vt:lpstr>华文中宋</vt:lpstr>
      <vt:lpstr>楷体</vt:lpstr>
      <vt:lpstr>思源黑体 CN Normal</vt:lpstr>
      <vt:lpstr>微软雅黑 Light</vt:lpstr>
      <vt:lpstr>Arial</vt:lpstr>
      <vt:lpstr>Calibri</vt:lpstr>
      <vt:lpstr>Calibri Light</vt:lpstr>
      <vt:lpstr>Office 主题​​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129</cp:revision>
  <dcterms:created xsi:type="dcterms:W3CDTF">2018-08-23T10:08:30Z</dcterms:created>
  <dcterms:modified xsi:type="dcterms:W3CDTF">2018-12-18T17:44:23Z</dcterms:modified>
</cp:coreProperties>
</file>