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34" r:id="rId4"/>
    <p:sldId id="358" r:id="rId5"/>
    <p:sldId id="343" r:id="rId6"/>
    <p:sldId id="365" r:id="rId7"/>
    <p:sldId id="366" r:id="rId8"/>
    <p:sldId id="367" r:id="rId9"/>
    <p:sldId id="368" r:id="rId10"/>
    <p:sldId id="369" r:id="rId11"/>
    <p:sldId id="370" r:id="rId12"/>
    <p:sldId id="371" r:id="rId13"/>
    <p:sldId id="372" r:id="rId14"/>
    <p:sldId id="374" r:id="rId15"/>
    <p:sldId id="375" r:id="rId16"/>
    <p:sldId id="376"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8F8F"/>
    <a:srgbClr val="59B5D5"/>
    <a:srgbClr val="FFCCCC"/>
    <a:srgbClr val="161617"/>
    <a:srgbClr val="232528"/>
    <a:srgbClr val="1E1F21"/>
    <a:srgbClr val="FFFFFF"/>
    <a:srgbClr val="404040"/>
    <a:srgbClr val="000000"/>
    <a:srgbClr val="7490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959" autoAdjust="0"/>
  </p:normalViewPr>
  <p:slideViewPr>
    <p:cSldViewPr snapToGrid="0" showGuides="1">
      <p:cViewPr varScale="1">
        <p:scale>
          <a:sx n="109" d="100"/>
          <a:sy n="109" d="100"/>
        </p:scale>
        <p:origin x="63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9ADAD8-A299-4F81-9681-841D3765C802}" type="datetimeFigureOut">
              <a:rPr lang="zh-CN" altLang="en-US" smtClean="0"/>
              <a:t>2019/6/8/Sat</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C2756F-AF8A-4DAA-AA38-9DF4740DEAA2}" type="slidenum">
              <a:rPr lang="zh-CN" altLang="en-US" smtClean="0"/>
              <a:t>‹#›</a:t>
            </a:fld>
            <a:endParaRPr lang="zh-CN" altLang="en-US"/>
          </a:p>
        </p:txBody>
      </p:sp>
    </p:spTree>
    <p:extLst>
      <p:ext uri="{BB962C8B-B14F-4D97-AF65-F5344CB8AC3E}">
        <p14:creationId xmlns:p14="http://schemas.microsoft.com/office/powerpoint/2010/main" val="383681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C920E0-9C34-4283-B8EA-3F9565A177B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9701C47-7CBA-4512-AAD9-5FD3ADC4B8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5F75EEF-DDE2-40D6-953F-27EDC78E3CD3}"/>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5" name="页脚占位符 4">
            <a:extLst>
              <a:ext uri="{FF2B5EF4-FFF2-40B4-BE49-F238E27FC236}">
                <a16:creationId xmlns:a16="http://schemas.microsoft.com/office/drawing/2014/main" id="{1A297AF4-8355-4F26-B668-DE1BEFA0B71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24D8B2C-E155-4D17-ADB9-74D48474A19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54799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194C85-B3F3-40E4-A561-D827E54F582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EE8FDC9-5CE6-4618-A9DB-FF7D3D7F55CD}"/>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22096D6-71C3-4DC9-9E97-43D3EA44F2A6}"/>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5" name="页脚占位符 4">
            <a:extLst>
              <a:ext uri="{FF2B5EF4-FFF2-40B4-BE49-F238E27FC236}">
                <a16:creationId xmlns:a16="http://schemas.microsoft.com/office/drawing/2014/main" id="{384DABD6-F6C6-4754-9337-9ECB7AB2DE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6E43781-8398-4ED5-849B-1BE59C6AA77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6837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6282175-AF37-4DDC-BD92-CC40B35312E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2C8B7583-185C-472C-93B4-8AF3A04BE24B}"/>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9FC4549-3C1E-478D-9079-C3CE58398D83}"/>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5" name="页脚占位符 4">
            <a:extLst>
              <a:ext uri="{FF2B5EF4-FFF2-40B4-BE49-F238E27FC236}">
                <a16:creationId xmlns:a16="http://schemas.microsoft.com/office/drawing/2014/main" id="{7487D6E0-126C-47F2-9AEB-FEE1B3918F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1A31D2E-67BB-43C2-9B90-B733102CBE82}"/>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89525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03676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681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78770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923440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00097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54504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420986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1717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F0D1DB-6051-4845-9D11-5CB3A605E13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A7EA347-C6AA-4C89-9452-3DFE3F9FD83A}"/>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C33C57A-1A6D-4BB4-AA82-23149EC08F76}"/>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5" name="页脚占位符 4">
            <a:extLst>
              <a:ext uri="{FF2B5EF4-FFF2-40B4-BE49-F238E27FC236}">
                <a16:creationId xmlns:a16="http://schemas.microsoft.com/office/drawing/2014/main" id="{2577F9B3-925D-4068-B044-A2D64DE9F4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BB27EA1-FD1A-4FD7-B7AC-EBE02773CB2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280950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21951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94936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34507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DC431A-1B76-4CCF-A6F6-01572379FDA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D0B269F-47F3-4B10-8F9F-F61208EA93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2A764BD8-A821-443B-A902-06E054F006D4}"/>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5" name="页脚占位符 4">
            <a:extLst>
              <a:ext uri="{FF2B5EF4-FFF2-40B4-BE49-F238E27FC236}">
                <a16:creationId xmlns:a16="http://schemas.microsoft.com/office/drawing/2014/main" id="{BC9B7A2C-601A-45F5-AA2C-32387E07E83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505BD0-F073-4757-B44C-61D27EE872E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58548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233DDF-BE99-4A25-ADA8-F4A63B9398B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B3A09F5-91E6-4050-80F4-7D8C365724EA}"/>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49D9E8CF-561C-4D81-B8D8-FC0C0F126727}"/>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96A2F55A-C150-41A2-B5B9-C85F222EC11E}"/>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6" name="页脚占位符 5">
            <a:extLst>
              <a:ext uri="{FF2B5EF4-FFF2-40B4-BE49-F238E27FC236}">
                <a16:creationId xmlns:a16="http://schemas.microsoft.com/office/drawing/2014/main" id="{3F8FEE5B-92DA-4CC7-BBE4-A9A718E813C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E4F9AAE-387B-4C87-B5F7-90FC379FD5B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07393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A61018-9C3C-44F5-AA42-36C7A17DBFA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17C6EB7-3B7C-48CD-B0FF-71EC29E08D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69E5418D-64FF-47DC-BBE1-3319FB252E39}"/>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04D7378-4CB1-47DD-BF34-D0B3916834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D9EDD54C-E857-40C2-B99E-819A00602800}"/>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58CA238C-A1DD-487B-8D42-EFE3DAE5492E}"/>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8" name="页脚占位符 7">
            <a:extLst>
              <a:ext uri="{FF2B5EF4-FFF2-40B4-BE49-F238E27FC236}">
                <a16:creationId xmlns:a16="http://schemas.microsoft.com/office/drawing/2014/main" id="{886FED72-2A99-45AE-9935-564B75674EE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5485435-314B-4491-A881-3E82B94073BD}"/>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3440814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F1B776-9C23-46E0-8395-494F1D45746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E4DEDE8-5E00-42E0-897C-EBF6AD685408}"/>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4" name="页脚占位符 3">
            <a:extLst>
              <a:ext uri="{FF2B5EF4-FFF2-40B4-BE49-F238E27FC236}">
                <a16:creationId xmlns:a16="http://schemas.microsoft.com/office/drawing/2014/main" id="{7EB5402E-B247-4626-AF26-031A1628988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6150A918-98DE-41EE-92A3-E780602A38F0}"/>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72197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2302CB8-95AF-4B32-A7AE-2D6B42776FA0}"/>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3" name="页脚占位符 2">
            <a:extLst>
              <a:ext uri="{FF2B5EF4-FFF2-40B4-BE49-F238E27FC236}">
                <a16:creationId xmlns:a16="http://schemas.microsoft.com/office/drawing/2014/main" id="{04F130D2-C692-4E1E-99E2-A59443B6DC01}"/>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0325C49-6657-41EA-8089-C59F423066EE}"/>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8978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BD6DE1-0601-4EC4-80B9-B31AC1575C3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15174457-6AE9-4EF8-863D-0559488C13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238A40F-94F0-4AF9-A906-4BAF73CCD5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8384869E-E5FB-4BC6-A757-082A3359302D}"/>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6" name="页脚占位符 5">
            <a:extLst>
              <a:ext uri="{FF2B5EF4-FFF2-40B4-BE49-F238E27FC236}">
                <a16:creationId xmlns:a16="http://schemas.microsoft.com/office/drawing/2014/main" id="{EE6E7024-4505-428F-8F4F-FDED01E39B0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F2F56E1-2890-4A70-870C-1E3EE62231C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43345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922F6C-578F-4C30-A421-000D2BAA6F3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3B086663-4725-4AD0-9305-A19D9C09F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68B0BEB-7742-4E42-BF5A-B8B319135B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278BBA8-C44E-4793-9E03-91B916ABEFF5}"/>
              </a:ext>
            </a:extLst>
          </p:cNvPr>
          <p:cNvSpPr>
            <a:spLocks noGrp="1"/>
          </p:cNvSpPr>
          <p:nvPr>
            <p:ph type="dt" sz="half" idx="10"/>
          </p:nvPr>
        </p:nvSpPr>
        <p:spPr/>
        <p:txBody>
          <a:bodyPr/>
          <a:lstStyle/>
          <a:p>
            <a:fld id="{D8ABBC31-D3E4-443C-8A9F-52A183C90DBE}" type="datetimeFigureOut">
              <a:rPr lang="zh-CN" altLang="en-US" smtClean="0"/>
              <a:t>2019/6/8/Sat</a:t>
            </a:fld>
            <a:endParaRPr lang="zh-CN" altLang="en-US"/>
          </a:p>
        </p:txBody>
      </p:sp>
      <p:sp>
        <p:nvSpPr>
          <p:cNvPr id="6" name="页脚占位符 5">
            <a:extLst>
              <a:ext uri="{FF2B5EF4-FFF2-40B4-BE49-F238E27FC236}">
                <a16:creationId xmlns:a16="http://schemas.microsoft.com/office/drawing/2014/main" id="{12BCB610-0628-4A99-AB48-5D93E0FC9A0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823B773-8D42-4E68-913E-1084F33FF551}"/>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631841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C550187A-A967-4731-B2E6-8A5B8B4BDD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9ACCE1F-6D61-4AD1-AD58-E179502CF3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B83E56F-76B6-4F5C-9B86-60B1E033A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BBC31-D3E4-443C-8A9F-52A183C90DBE}" type="datetimeFigureOut">
              <a:rPr lang="zh-CN" altLang="en-US" smtClean="0"/>
              <a:t>2019/6/8/Sat</a:t>
            </a:fld>
            <a:endParaRPr lang="zh-CN" altLang="en-US"/>
          </a:p>
        </p:txBody>
      </p:sp>
      <p:sp>
        <p:nvSpPr>
          <p:cNvPr id="5" name="页脚占位符 4">
            <a:extLst>
              <a:ext uri="{FF2B5EF4-FFF2-40B4-BE49-F238E27FC236}">
                <a16:creationId xmlns:a16="http://schemas.microsoft.com/office/drawing/2014/main" id="{1B551167-47E9-4191-8B35-F18538FC3F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4E95A29-9905-46B2-B873-5A178AD17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6864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2C2D5-F6BA-4AF7-9F24-8056E98ECACA}" type="datetimeFigureOut">
              <a:rPr lang="zh-CN" altLang="en-US" smtClean="0">
                <a:solidFill>
                  <a:prstClr val="black">
                    <a:tint val="75000"/>
                  </a:prstClr>
                </a:solidFill>
              </a:rPr>
              <a:pPr/>
              <a:t>2019/6/8/Sat</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723066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E5193BB7-1C61-488D-BD42-2894373D0663}"/>
              </a:ext>
            </a:extLst>
          </p:cNvPr>
          <p:cNvSpPr txBox="1"/>
          <p:nvPr/>
        </p:nvSpPr>
        <p:spPr>
          <a:xfrm>
            <a:off x="5744086" y="3330698"/>
            <a:ext cx="4096345" cy="584775"/>
          </a:xfrm>
          <a:prstGeom prst="rect">
            <a:avLst/>
          </a:prstGeom>
          <a:noFill/>
          <a:effectLst/>
        </p:spPr>
        <p:txBody>
          <a:bodyPr wrap="square" rtlCol="0">
            <a:spAutoFit/>
          </a:bodyPr>
          <a:lstStyle/>
          <a:p>
            <a:r>
              <a:rPr lang="zh-CN" altLang="en-US" sz="3200" dirty="0" smtClean="0">
                <a:solidFill>
                  <a:schemeClr val="bg1"/>
                </a:solidFill>
                <a:effectLst>
                  <a:outerShdw blurRad="50800" dist="38100" dir="2700000" algn="tl" rotWithShape="0">
                    <a:prstClr val="black">
                      <a:alpha val="40000"/>
                    </a:prstClr>
                  </a:outerShdw>
                </a:effectLst>
                <a:latin typeface="思源黑体 CN Normal" panose="020B0400000000000000" pitchFamily="34" charset="-122"/>
                <a:ea typeface="思源黑体 CN Normal" panose="020B0400000000000000" pitchFamily="34" charset="-122"/>
              </a:rPr>
              <a:t>小结</a:t>
            </a:r>
            <a:endParaRPr lang="en-US" altLang="zh-CN" sz="3200" dirty="0">
              <a:solidFill>
                <a:schemeClr val="bg1"/>
              </a:solidFill>
              <a:effectLst>
                <a:outerShdw blurRad="50800" dist="38100" dir="2700000" algn="tl" rotWithShape="0">
                  <a:prstClr val="black">
                    <a:alpha val="40000"/>
                  </a:prstClr>
                </a:outerShdw>
              </a:effectLst>
              <a:latin typeface="思源黑体 CN Normal" panose="020B0400000000000000" pitchFamily="34" charset="-122"/>
              <a:ea typeface="思源黑体 CN Normal" panose="020B0400000000000000" pitchFamily="34" charset="-122"/>
            </a:endParaRPr>
          </a:p>
        </p:txBody>
      </p:sp>
      <p:sp>
        <p:nvSpPr>
          <p:cNvPr id="7" name="矩形 6">
            <a:extLst>
              <a:ext uri="{FF2B5EF4-FFF2-40B4-BE49-F238E27FC236}">
                <a16:creationId xmlns:a16="http://schemas.microsoft.com/office/drawing/2014/main" id="{5B2603DE-E4D6-452E-B1E9-F732BA442742}"/>
              </a:ext>
            </a:extLst>
          </p:cNvPr>
          <p:cNvSpPr/>
          <p:nvPr/>
        </p:nvSpPr>
        <p:spPr>
          <a:xfrm>
            <a:off x="5796498" y="2805784"/>
            <a:ext cx="954107" cy="506164"/>
          </a:xfrm>
          <a:prstGeom prst="rect">
            <a:avLst/>
          </a:prstGeom>
          <a:effectLst/>
        </p:spPr>
        <p:txBody>
          <a:bodyPr wrap="none">
            <a:spAutoFit/>
          </a:bodyPr>
          <a:lstStyle/>
          <a:p>
            <a:pPr algn="r">
              <a:lnSpc>
                <a:spcPct val="150000"/>
              </a:lnSpc>
            </a:pPr>
            <a:r>
              <a:rPr lang="zh-CN" altLang="en-US" sz="2000" dirty="0">
                <a:solidFill>
                  <a:schemeClr val="bg1"/>
                </a:solidFill>
                <a:effectLst>
                  <a:outerShdw blurRad="50800" dist="38100" dir="2700000" algn="tl" rotWithShape="0">
                    <a:prstClr val="black">
                      <a:alpha val="40000"/>
                    </a:prstClr>
                  </a:outerShdw>
                </a:effectLst>
                <a:latin typeface="思源黑体 CN Normal" panose="020B0400000000000000" pitchFamily="34" charset="-122"/>
                <a:ea typeface="思源黑体 CN Normal" panose="020B0400000000000000" pitchFamily="34" charset="-122"/>
              </a:rPr>
              <a:t>演讲篇</a:t>
            </a:r>
            <a:endParaRPr lang="en-US" altLang="zh-CN" sz="2000" dirty="0">
              <a:solidFill>
                <a:schemeClr val="bg1"/>
              </a:solidFill>
              <a:effectLst>
                <a:outerShdw blurRad="50800" dist="38100" dir="2700000" algn="tl" rotWithShape="0">
                  <a:prstClr val="black">
                    <a:alpha val="40000"/>
                  </a:prstClr>
                </a:outerShdw>
              </a:effectLst>
              <a:latin typeface="思源黑体 CN Normal" panose="020B0400000000000000" pitchFamily="34" charset="-122"/>
              <a:ea typeface="思源黑体 CN Normal" panose="020B0400000000000000" pitchFamily="34" charset="-122"/>
            </a:endParaRPr>
          </a:p>
        </p:txBody>
      </p:sp>
      <p:cxnSp>
        <p:nvCxnSpPr>
          <p:cNvPr id="3" name="直接连接符 2">
            <a:extLst>
              <a:ext uri="{FF2B5EF4-FFF2-40B4-BE49-F238E27FC236}">
                <a16:creationId xmlns:a16="http://schemas.microsoft.com/office/drawing/2014/main" id="{4E96C171-EEBE-4E8F-BABA-0E1C16B8C1A4}"/>
              </a:ext>
            </a:extLst>
          </p:cNvPr>
          <p:cNvCxnSpPr>
            <a:cxnSpLocks/>
          </p:cNvCxnSpPr>
          <p:nvPr/>
        </p:nvCxnSpPr>
        <p:spPr>
          <a:xfrm>
            <a:off x="5734560" y="2923003"/>
            <a:ext cx="0" cy="956032"/>
          </a:xfrm>
          <a:prstGeom prst="line">
            <a:avLst/>
          </a:prstGeom>
          <a:ln>
            <a:solidFill>
              <a:schemeClr val="bg1"/>
            </a:solidFill>
            <a:prstDash val="lgDash"/>
          </a:ln>
          <a:effectLst/>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id="{2351D4B2-AE9A-4AD5-9A83-7870F4DAF8E1}"/>
              </a:ext>
            </a:extLst>
          </p:cNvPr>
          <p:cNvCxnSpPr>
            <a:cxnSpLocks/>
          </p:cNvCxnSpPr>
          <p:nvPr/>
        </p:nvCxnSpPr>
        <p:spPr>
          <a:xfrm>
            <a:off x="5734560" y="3313114"/>
            <a:ext cx="1607016" cy="0"/>
          </a:xfrm>
          <a:prstGeom prst="line">
            <a:avLst/>
          </a:prstGeom>
          <a:ln>
            <a:solidFill>
              <a:schemeClr val="bg1"/>
            </a:solidFill>
            <a:prstDash val="lgDash"/>
          </a:ln>
          <a:effectLst/>
        </p:spPr>
        <p:style>
          <a:lnRef idx="1">
            <a:schemeClr val="accent1"/>
          </a:lnRef>
          <a:fillRef idx="0">
            <a:schemeClr val="accent1"/>
          </a:fillRef>
          <a:effectRef idx="0">
            <a:schemeClr val="accent1"/>
          </a:effectRef>
          <a:fontRef idx="minor">
            <a:schemeClr val="tx1"/>
          </a:fontRef>
        </p:style>
      </p:cxnSp>
      <p:pic>
        <p:nvPicPr>
          <p:cNvPr id="15" name="图片 14">
            <a:extLst>
              <a:ext uri="{FF2B5EF4-FFF2-40B4-BE49-F238E27FC236}">
                <a16:creationId xmlns:a16="http://schemas.microsoft.com/office/drawing/2014/main" id="{0870CBB4-9256-48D7-9655-8588819070B5}"/>
              </a:ext>
            </a:extLst>
          </p:cNvPr>
          <p:cNvPicPr>
            <a:picLocks noChangeAspect="1"/>
          </p:cNvPicPr>
          <p:nvPr/>
        </p:nvPicPr>
        <p:blipFill>
          <a:blip r:embed="rId3"/>
          <a:stretch>
            <a:fillRect/>
          </a:stretch>
        </p:blipFill>
        <p:spPr>
          <a:xfrm>
            <a:off x="4876562" y="2995793"/>
            <a:ext cx="592645" cy="810452"/>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86475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756694" y="1366896"/>
            <a:ext cx="10549301" cy="380104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开场方式</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讲故事，讲和观众有关的故事：</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还有三个半小时，</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2017</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年就要过去了。每个人的</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2017</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应该都不一样。 所以从一个月前，我就不断的问我身边的朋友和我们的用户。 </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2017</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年，哪一天你认为很重要？ 得到的最多的答案，都是说</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10</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月</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18</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日，十九大召开的那一天很重要。</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今天，我高兴地同大家一起参加这次将成为我国历史上为争取自由而举行的最伟大的示威集会。</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100</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年前，一位伟大的美国人</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今天我们就站在他的雕像前</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签署了</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解放黑奴宣言</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。这项重要法令的颁布，对于千百万灼烤于非正义残焰中的黑奴，犹如带来希望之光的硕大灯塔，恰似结束漫漫长夜禁锢的欢畅黎明。</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XX</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月份北京，一个月里头</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25</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天雾霾。那个月里头，我还去了四个地方出差：陕西、河南、江西、浙江。回头看视频里的天空，当时的中国正被卷入一场覆盖了</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25</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个省市和</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6</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亿人的大雾霾。</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p:txBody>
      </p:sp>
    </p:spTree>
    <p:extLst>
      <p:ext uri="{BB962C8B-B14F-4D97-AF65-F5344CB8AC3E}">
        <p14:creationId xmlns:p14="http://schemas.microsoft.com/office/powerpoint/2010/main" val="3683735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977681" y="1117514"/>
            <a:ext cx="10549301" cy="4124206"/>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开场方式</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4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说观点，要么和观众有关，要么能吓死人：</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阿里创办至今</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15</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年，淘宝是</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11</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年，支付宝是</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10</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年。我们比较运气，这</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15</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年我们确实走得比较快，今天看过来还不错，但是期间犯的错，不亚于任何一家创办二三十年的公司，可能比他们犯得还要多。</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我本来在台上习惯把手背到后面，后来</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5.20</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之后，网上有我在台上的照片，两个胳膊背到后面像无臂人。现在正式开始，这个海报没什么，就是做一个噱头。我还健在，而且没有得绝症。</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今晚，我要借此机会向大家发表演说，因为我们已经来到了战争的关键时刻。</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我始终相信任何一个人想要改变自己的人生，想要改变自己的命运，最佳的法宝或者说最好的力量，就是去进行奋斗，我相信在座的各位同学坐在这儿也是来吸取这种力量。</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p:txBody>
      </p:sp>
    </p:spTree>
    <p:extLst>
      <p:ext uri="{BB962C8B-B14F-4D97-AF65-F5344CB8AC3E}">
        <p14:creationId xmlns:p14="http://schemas.microsoft.com/office/powerpoint/2010/main" val="1351249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3183933" y="2481621"/>
            <a:ext cx="6434775" cy="1705275"/>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如果要做自我介绍，迅速做完</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不要在开场白上瞎纠结，不超过一分钟或者演讲时间的</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10%</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一字不差的背熟</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4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注意主持人讲的内容，调整自己的开场白</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extLst>
      <p:ext uri="{BB962C8B-B14F-4D97-AF65-F5344CB8AC3E}">
        <p14:creationId xmlns:p14="http://schemas.microsoft.com/office/powerpoint/2010/main" val="1849614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2106697" y="1424825"/>
            <a:ext cx="8249374" cy="2120773"/>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一个靠谱的演讲大纲包含如下内容：</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主要观众调查或推测，至少明白四个问题：学历，年龄，职业背景，收入情况</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三段论式立论和演讲题目</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开场白的逐字稿，必须是逐字稿</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4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思维导图</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演讲的内容梗概</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3" name="文本框 2">
            <a:extLst>
              <a:ext uri="{FF2B5EF4-FFF2-40B4-BE49-F238E27FC236}">
                <a16:creationId xmlns:a16="http://schemas.microsoft.com/office/drawing/2014/main" id="{DA266FC3-682B-4124-8A76-48F5AAB3C7D2}"/>
              </a:ext>
            </a:extLst>
          </p:cNvPr>
          <p:cNvSpPr txBox="1"/>
          <p:nvPr/>
        </p:nvSpPr>
        <p:spPr>
          <a:xfrm>
            <a:off x="2106697" y="3842354"/>
            <a:ext cx="5479385" cy="1754326"/>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注意：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把所有</a:t>
            </a:r>
            <a:r>
              <a:rPr kumimoji="0" lang="zh-CN" altLang="en-US" sz="1800" b="0" i="0" u="none" strike="noStrike" kern="1200" cap="none" spc="0" normalizeH="0" baseline="0" noProof="0" dirty="0" smtClean="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的长短故事</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都写上，即使只有一句话也写上</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长故事可以不立论，短故事必须立论</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简短地讲道理能让你的论点升华</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extLst>
      <p:ext uri="{BB962C8B-B14F-4D97-AF65-F5344CB8AC3E}">
        <p14:creationId xmlns:p14="http://schemas.microsoft.com/office/powerpoint/2010/main" val="3604826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732010" y="402866"/>
            <a:ext cx="2709396"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一切演讲都是不完美的</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4" name="文本框 3">
            <a:extLst>
              <a:ext uri="{FF2B5EF4-FFF2-40B4-BE49-F238E27FC236}">
                <a16:creationId xmlns:a16="http://schemas.microsoft.com/office/drawing/2014/main" id="{DA266FC3-682B-4124-8A76-48F5AAB3C7D2}"/>
              </a:ext>
            </a:extLst>
          </p:cNvPr>
          <p:cNvSpPr txBox="1"/>
          <p:nvPr/>
        </p:nvSpPr>
        <p:spPr>
          <a:xfrm>
            <a:off x="732010" y="985081"/>
            <a:ext cx="4865434" cy="2400657"/>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做好万全准备</a:t>
            </a:r>
            <a:endParaRPr kumimoji="0" lang="en-US" altLang="zh-CN"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2.1 </a:t>
            </a:r>
            <a:r>
              <a:rPr kumimoji="0" lang="zh-CN" altLang="en-US"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仔细打磨演讲稿</a:t>
            </a:r>
            <a:endParaRPr kumimoji="0" lang="en-US" altLang="zh-CN"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2.1.1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写大纲和逐字稿，两者都要准备</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2.1.2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梳理故事，尤其是长故事要经过反复推敲修改</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2.2.3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打磨开场白，不要安排过于复杂的互动</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2.2.4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尽可能做观众调查，规避禁忌词汇</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p:txBody>
      </p:sp>
      <p:sp>
        <p:nvSpPr>
          <p:cNvPr id="5" name="文本框 4">
            <a:extLst>
              <a:ext uri="{FF2B5EF4-FFF2-40B4-BE49-F238E27FC236}">
                <a16:creationId xmlns:a16="http://schemas.microsoft.com/office/drawing/2014/main" id="{DA266FC3-682B-4124-8A76-48F5AAB3C7D2}"/>
              </a:ext>
            </a:extLst>
          </p:cNvPr>
          <p:cNvSpPr txBox="1"/>
          <p:nvPr/>
        </p:nvSpPr>
        <p:spPr>
          <a:xfrm>
            <a:off x="732011" y="3509173"/>
            <a:ext cx="5273136" cy="309315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smtClean="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 </a:t>
            </a:r>
            <a:r>
              <a:rPr kumimoji="0" lang="zh-CN" altLang="en-US"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演练到自己满意的水平</a:t>
            </a:r>
            <a:endParaRPr kumimoji="0" lang="en-US" altLang="zh-CN" sz="18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2.2.1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脱离</a:t>
            </a: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PPT</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，看着大纲进行演练（逐字稿要准备，但不要背）</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2.2.2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对着镜子演练，看着自己的眼睛，声音大一些，克服羞耻感</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2.2.3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开场白必须一字不差地背下来</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2.2.4 </a:t>
            </a:r>
            <a:r>
              <a:rPr kumimoji="0" lang="zh-CN" altLang="en-US"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rPr>
              <a:t>如果内容很多或者自己实在记不住，早点去淘宝买个趁手的手卡</a:t>
            </a:r>
            <a:endParaRPr kumimoji="0" lang="en-US" altLang="zh-CN" sz="1600" b="0" i="0" u="none" strike="noStrike" kern="1200" cap="none" spc="0" normalizeH="0" baseline="0" noProof="0" dirty="0">
              <a:ln>
                <a:noFill/>
              </a:ln>
              <a:solidFill>
                <a:prstClr val="black">
                  <a:lumMod val="75000"/>
                  <a:lumOff val="25000"/>
                </a:prstClr>
              </a:solidFill>
              <a:effectLst/>
              <a:uLnTx/>
              <a:uFillTx/>
              <a:latin typeface="华文中宋" panose="02010600040101010101" pitchFamily="2" charset="-122"/>
              <a:ea typeface="华文中宋" panose="02010600040101010101" pitchFamily="2" charset="-122"/>
              <a:cs typeface="+mn-cs"/>
            </a:endParaRPr>
          </a:p>
        </p:txBody>
      </p:sp>
      <p:sp>
        <p:nvSpPr>
          <p:cNvPr id="6" name="文本框 5">
            <a:extLst>
              <a:ext uri="{FF2B5EF4-FFF2-40B4-BE49-F238E27FC236}">
                <a16:creationId xmlns:a16="http://schemas.microsoft.com/office/drawing/2014/main" id="{DA266FC3-682B-4124-8A76-48F5AAB3C7D2}"/>
              </a:ext>
            </a:extLst>
          </p:cNvPr>
          <p:cNvSpPr txBox="1"/>
          <p:nvPr/>
        </p:nvSpPr>
        <p:spPr>
          <a:xfrm>
            <a:off x="6361287" y="5055750"/>
            <a:ext cx="5479385" cy="1289777"/>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初次演讲合格水平：</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不严重卡壳、忘词能接下去，顺利地讲完所有内容</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重要论点和论据没有遗漏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7" name="文本框 6">
            <a:extLst>
              <a:ext uri="{FF2B5EF4-FFF2-40B4-BE49-F238E27FC236}">
                <a16:creationId xmlns:a16="http://schemas.microsoft.com/office/drawing/2014/main" id="{DA266FC3-682B-4124-8A76-48F5AAB3C7D2}"/>
              </a:ext>
            </a:extLst>
          </p:cNvPr>
          <p:cNvSpPr txBox="1"/>
          <p:nvPr/>
        </p:nvSpPr>
        <p:spPr>
          <a:xfrm>
            <a:off x="6361287" y="402866"/>
            <a:ext cx="5226976" cy="300082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克服紧张情绪</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上台前心理暗示</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如果你真的很缺乏演讲经验，就将逐字稿背熟</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台下如果有观众是认真状或者微笑脸，可以多看看他们</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3.4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腰杆挺直，声音高八度</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3.5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背会三句死都不会忘的开场白</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extLst>
      <p:ext uri="{BB962C8B-B14F-4D97-AF65-F5344CB8AC3E}">
        <p14:creationId xmlns:p14="http://schemas.microsoft.com/office/powerpoint/2010/main" val="1131835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2292715" y="2913783"/>
            <a:ext cx="7606570" cy="671466"/>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lumMod val="65000"/>
                    <a:lumOff val="35000"/>
                  </a:prstClr>
                </a:solidFill>
                <a:effectLst/>
                <a:uLnTx/>
                <a:uFillTx/>
                <a:latin typeface="思源黑体 CN Light" panose="020B0300000000000000" pitchFamily="34" charset="-122"/>
                <a:ea typeface="思源黑体 CN Light" panose="020B0300000000000000" pitchFamily="34" charset="-122"/>
                <a:cs typeface="+mn-cs"/>
              </a:rPr>
              <a:t>唯一能迅速提升演讲水平的方式是 </a:t>
            </a:r>
            <a:r>
              <a:rPr kumimoji="0" lang="zh-CN" altLang="en-US" sz="2800" b="0" i="0" u="none" strike="noStrike" kern="1200" cap="none" spc="0" normalizeH="0" baseline="0" noProof="0" dirty="0">
                <a:ln>
                  <a:noFill/>
                </a:ln>
                <a:solidFill>
                  <a:prstClr val="black">
                    <a:lumMod val="65000"/>
                    <a:lumOff val="35000"/>
                  </a:prstClr>
                </a:solidFill>
                <a:effectLst/>
                <a:uLnTx/>
                <a:uFillTx/>
                <a:latin typeface="思源黑体 CN Medium" panose="020B0600000000000000" pitchFamily="34" charset="-122"/>
                <a:ea typeface="思源黑体 CN Medium" panose="020B0600000000000000" pitchFamily="34" charset="-122"/>
                <a:cs typeface="+mn-cs"/>
              </a:rPr>
              <a:t>经验 </a:t>
            </a:r>
            <a:r>
              <a:rPr kumimoji="0" lang="zh-CN" altLang="en-US" sz="2800" b="0" i="0" u="none" strike="noStrike" kern="1200" cap="none" spc="0" normalizeH="0" baseline="0" noProof="0" dirty="0">
                <a:ln>
                  <a:noFill/>
                </a:ln>
                <a:solidFill>
                  <a:prstClr val="black">
                    <a:lumMod val="65000"/>
                    <a:lumOff val="35000"/>
                  </a:prstClr>
                </a:solidFill>
                <a:effectLst/>
                <a:uLnTx/>
                <a:uFillTx/>
                <a:latin typeface="思源黑体 CN Light" panose="020B0300000000000000" pitchFamily="34" charset="-122"/>
                <a:ea typeface="思源黑体 CN Light" panose="020B0300000000000000" pitchFamily="34" charset="-122"/>
                <a:cs typeface="+mn-cs"/>
              </a:rPr>
              <a:t>和 </a:t>
            </a:r>
            <a:r>
              <a:rPr kumimoji="0" lang="zh-CN" altLang="en-US" sz="2800" b="0" i="0" u="none" strike="noStrike" kern="1200" cap="none" spc="0" normalizeH="0" baseline="0" noProof="0" dirty="0">
                <a:ln>
                  <a:noFill/>
                </a:ln>
                <a:solidFill>
                  <a:prstClr val="black">
                    <a:lumMod val="65000"/>
                    <a:lumOff val="35000"/>
                  </a:prstClr>
                </a:solidFill>
                <a:effectLst/>
                <a:uLnTx/>
                <a:uFillTx/>
                <a:latin typeface="思源黑体 CN Medium" panose="020B0600000000000000" pitchFamily="34" charset="-122"/>
                <a:ea typeface="思源黑体 CN Medium" panose="020B0600000000000000" pitchFamily="34" charset="-122"/>
                <a:cs typeface="+mn-cs"/>
              </a:rPr>
              <a:t>复盘</a:t>
            </a:r>
            <a:endParaRPr kumimoji="0" lang="en-US" altLang="zh-CN" sz="2800" b="0" i="0" u="none" strike="noStrike" kern="1200" cap="none" spc="0" normalizeH="0" baseline="0" noProof="0" dirty="0">
              <a:ln>
                <a:noFill/>
              </a:ln>
              <a:solidFill>
                <a:prstClr val="black">
                  <a:lumMod val="65000"/>
                  <a:lumOff val="35000"/>
                </a:prstClr>
              </a:solidFill>
              <a:effectLst/>
              <a:uLnTx/>
              <a:uFillTx/>
              <a:latin typeface="思源黑体 CN Medium" panose="020B0600000000000000" pitchFamily="34" charset="-122"/>
              <a:ea typeface="思源黑体 CN Medium" panose="020B0600000000000000" pitchFamily="34" charset="-122"/>
              <a:cs typeface="+mn-cs"/>
            </a:endParaRPr>
          </a:p>
        </p:txBody>
      </p:sp>
    </p:spTree>
    <p:extLst>
      <p:ext uri="{BB962C8B-B14F-4D97-AF65-F5344CB8AC3E}">
        <p14:creationId xmlns:p14="http://schemas.microsoft.com/office/powerpoint/2010/main" val="630964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3827504" y="1946244"/>
            <a:ext cx="5174815" cy="2536272"/>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人内心的阴暗面</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，见不得别人比自己好</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，需要被拍马屁</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，渴望成为焦点</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4</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，情绪化比理性说服更有效</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5</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，喜欢听故事，喜欢听段子，喜欢听猥琐的段子</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extLst>
      <p:ext uri="{BB962C8B-B14F-4D97-AF65-F5344CB8AC3E}">
        <p14:creationId xmlns:p14="http://schemas.microsoft.com/office/powerpoint/2010/main" val="1339204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1816005" y="1013233"/>
            <a:ext cx="6098144" cy="295177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拍马屁的方式：</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，告诉他们，有人比他们还差劲</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2</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，讲其他事的时候，不动声色地夸奖他们的优点</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注意：</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，要不动声色，刻意的马屁会显得太假</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2</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，不要为了夸奖而夸奖，要在说其他事情的时候顺便夸奖</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3" name="文本框 2">
            <a:extLst>
              <a:ext uri="{FF2B5EF4-FFF2-40B4-BE49-F238E27FC236}">
                <a16:creationId xmlns:a16="http://schemas.microsoft.com/office/drawing/2014/main" id="{DA266FC3-682B-4124-8A76-48F5AAB3C7D2}"/>
              </a:ext>
            </a:extLst>
          </p:cNvPr>
          <p:cNvSpPr txBox="1"/>
          <p:nvPr/>
        </p:nvSpPr>
        <p:spPr>
          <a:xfrm>
            <a:off x="1816005" y="4360370"/>
            <a:ext cx="7713971" cy="1289777"/>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情绪化：</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，负面的情绪比正面的更容易让人印象深刻，尤其是厌弃、嘲讽与仇恨</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2</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，如果你不能在故事中带着情绪，那就尝试在对故事的评价中带情绪</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p:txBody>
      </p:sp>
    </p:spTree>
    <p:extLst>
      <p:ext uri="{BB962C8B-B14F-4D97-AF65-F5344CB8AC3E}">
        <p14:creationId xmlns:p14="http://schemas.microsoft.com/office/powerpoint/2010/main" val="4263595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EDDF6E7-AC91-48B0-BA11-5E712159A7F0}"/>
              </a:ext>
            </a:extLst>
          </p:cNvPr>
          <p:cNvSpPr/>
          <p:nvPr/>
        </p:nvSpPr>
        <p:spPr>
          <a:xfrm>
            <a:off x="1603433" y="2006695"/>
            <a:ext cx="9094052" cy="488272"/>
          </a:xfrm>
          <a:prstGeom prst="rect">
            <a:avLst/>
          </a:prstGeom>
          <a:gradFill>
            <a:gsLst>
              <a:gs pos="0">
                <a:srgbClr val="59B5D5"/>
              </a:gs>
              <a:gs pos="100000">
                <a:srgbClr val="DD8F8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8BA94B0F-0C0D-40A0-AC87-23075FB643C1}"/>
              </a:ext>
            </a:extLst>
          </p:cNvPr>
          <p:cNvSpPr txBox="1"/>
          <p:nvPr/>
        </p:nvSpPr>
        <p:spPr>
          <a:xfrm>
            <a:off x="1489728" y="1651618"/>
            <a:ext cx="1261884"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比自己差很多</a:t>
            </a:r>
          </a:p>
        </p:txBody>
      </p:sp>
      <p:sp>
        <p:nvSpPr>
          <p:cNvPr id="5" name="文本框 4">
            <a:extLst>
              <a:ext uri="{FF2B5EF4-FFF2-40B4-BE49-F238E27FC236}">
                <a16:creationId xmlns:a16="http://schemas.microsoft.com/office/drawing/2014/main" id="{F553C514-EBD7-4C82-BC19-059840DB46A0}"/>
              </a:ext>
            </a:extLst>
          </p:cNvPr>
          <p:cNvSpPr txBox="1"/>
          <p:nvPr/>
        </p:nvSpPr>
        <p:spPr>
          <a:xfrm>
            <a:off x="3994146" y="1642908"/>
            <a:ext cx="1261884"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比自己差一点</a:t>
            </a:r>
          </a:p>
        </p:txBody>
      </p:sp>
      <p:sp>
        <p:nvSpPr>
          <p:cNvPr id="6" name="文本框 5">
            <a:extLst>
              <a:ext uri="{FF2B5EF4-FFF2-40B4-BE49-F238E27FC236}">
                <a16:creationId xmlns:a16="http://schemas.microsoft.com/office/drawing/2014/main" id="{1B9333DD-233B-4D18-90F1-DD652FF0B4BB}"/>
              </a:ext>
            </a:extLst>
          </p:cNvPr>
          <p:cNvSpPr txBox="1"/>
          <p:nvPr/>
        </p:nvSpPr>
        <p:spPr>
          <a:xfrm>
            <a:off x="5537989" y="1642908"/>
            <a:ext cx="1261884"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跟自己差不多</a:t>
            </a:r>
          </a:p>
        </p:txBody>
      </p:sp>
      <p:sp>
        <p:nvSpPr>
          <p:cNvPr id="7" name="文本框 6">
            <a:extLst>
              <a:ext uri="{FF2B5EF4-FFF2-40B4-BE49-F238E27FC236}">
                <a16:creationId xmlns:a16="http://schemas.microsoft.com/office/drawing/2014/main" id="{23B28263-8157-4E42-A22E-F678682B3C24}"/>
              </a:ext>
            </a:extLst>
          </p:cNvPr>
          <p:cNvSpPr txBox="1"/>
          <p:nvPr/>
        </p:nvSpPr>
        <p:spPr>
          <a:xfrm>
            <a:off x="7100306" y="1642908"/>
            <a:ext cx="1261884"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比自己强一点</a:t>
            </a:r>
          </a:p>
        </p:txBody>
      </p:sp>
      <p:sp>
        <p:nvSpPr>
          <p:cNvPr id="8" name="文本框 7">
            <a:extLst>
              <a:ext uri="{FF2B5EF4-FFF2-40B4-BE49-F238E27FC236}">
                <a16:creationId xmlns:a16="http://schemas.microsoft.com/office/drawing/2014/main" id="{DC0BDDC2-BF3A-49FC-AB0C-4BC532609DBC}"/>
              </a:ext>
            </a:extLst>
          </p:cNvPr>
          <p:cNvSpPr txBox="1"/>
          <p:nvPr/>
        </p:nvSpPr>
        <p:spPr>
          <a:xfrm>
            <a:off x="9641670" y="1642907"/>
            <a:ext cx="1261884"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比自己强很多</a:t>
            </a:r>
          </a:p>
        </p:txBody>
      </p:sp>
      <p:sp>
        <p:nvSpPr>
          <p:cNvPr id="9" name="文本框 8">
            <a:extLst>
              <a:ext uri="{FF2B5EF4-FFF2-40B4-BE49-F238E27FC236}">
                <a16:creationId xmlns:a16="http://schemas.microsoft.com/office/drawing/2014/main" id="{BE2673C5-59D7-4A0D-84D6-403BDE62C2B2}"/>
              </a:ext>
            </a:extLst>
          </p:cNvPr>
          <p:cNvSpPr txBox="1"/>
          <p:nvPr/>
        </p:nvSpPr>
        <p:spPr>
          <a:xfrm>
            <a:off x="1489728" y="2492197"/>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同情</a:t>
            </a:r>
          </a:p>
        </p:txBody>
      </p:sp>
      <p:sp>
        <p:nvSpPr>
          <p:cNvPr id="10" name="文本框 9">
            <a:extLst>
              <a:ext uri="{FF2B5EF4-FFF2-40B4-BE49-F238E27FC236}">
                <a16:creationId xmlns:a16="http://schemas.microsoft.com/office/drawing/2014/main" id="{204CA580-D063-498A-BE9E-02663E4DE580}"/>
              </a:ext>
            </a:extLst>
          </p:cNvPr>
          <p:cNvSpPr txBox="1"/>
          <p:nvPr/>
        </p:nvSpPr>
        <p:spPr>
          <a:xfrm>
            <a:off x="4325510" y="2492197"/>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鄙夷</a:t>
            </a:r>
          </a:p>
        </p:txBody>
      </p:sp>
      <p:sp>
        <p:nvSpPr>
          <p:cNvPr id="12" name="文本框 11">
            <a:extLst>
              <a:ext uri="{FF2B5EF4-FFF2-40B4-BE49-F238E27FC236}">
                <a16:creationId xmlns:a16="http://schemas.microsoft.com/office/drawing/2014/main" id="{D42074A8-1DB4-4030-986D-A275C0BBD38D}"/>
              </a:ext>
            </a:extLst>
          </p:cNvPr>
          <p:cNvSpPr txBox="1"/>
          <p:nvPr/>
        </p:nvSpPr>
        <p:spPr>
          <a:xfrm>
            <a:off x="5857631" y="2523269"/>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不服</a:t>
            </a:r>
          </a:p>
        </p:txBody>
      </p:sp>
      <p:sp>
        <p:nvSpPr>
          <p:cNvPr id="13" name="文本框 12">
            <a:extLst>
              <a:ext uri="{FF2B5EF4-FFF2-40B4-BE49-F238E27FC236}">
                <a16:creationId xmlns:a16="http://schemas.microsoft.com/office/drawing/2014/main" id="{D0B45860-6D73-4E99-ABDC-2EED3571AE30}"/>
              </a:ext>
            </a:extLst>
          </p:cNvPr>
          <p:cNvSpPr txBox="1"/>
          <p:nvPr/>
        </p:nvSpPr>
        <p:spPr>
          <a:xfrm>
            <a:off x="7431670" y="2507310"/>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嫉妒</a:t>
            </a:r>
          </a:p>
        </p:txBody>
      </p:sp>
      <p:sp>
        <p:nvSpPr>
          <p:cNvPr id="14" name="文本框 13">
            <a:extLst>
              <a:ext uri="{FF2B5EF4-FFF2-40B4-BE49-F238E27FC236}">
                <a16:creationId xmlns:a16="http://schemas.microsoft.com/office/drawing/2014/main" id="{C7789002-0222-4E61-B8A4-413F30F37CD2}"/>
              </a:ext>
            </a:extLst>
          </p:cNvPr>
          <p:cNvSpPr txBox="1"/>
          <p:nvPr/>
        </p:nvSpPr>
        <p:spPr>
          <a:xfrm>
            <a:off x="10188590" y="2507310"/>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羡慕</a:t>
            </a:r>
          </a:p>
        </p:txBody>
      </p:sp>
      <p:sp>
        <p:nvSpPr>
          <p:cNvPr id="15" name="文本框 14">
            <a:extLst>
              <a:ext uri="{FF2B5EF4-FFF2-40B4-BE49-F238E27FC236}">
                <a16:creationId xmlns:a16="http://schemas.microsoft.com/office/drawing/2014/main" id="{8A65A449-8005-4042-A850-21D3E9D5CA9D}"/>
              </a:ext>
            </a:extLst>
          </p:cNvPr>
          <p:cNvSpPr txBox="1"/>
          <p:nvPr/>
        </p:nvSpPr>
        <p:spPr>
          <a:xfrm>
            <a:off x="1489728" y="889426"/>
            <a:ext cx="2262158"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差距越小，矛盾越大</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16" name="文本框 15">
            <a:extLst>
              <a:ext uri="{FF2B5EF4-FFF2-40B4-BE49-F238E27FC236}">
                <a16:creationId xmlns:a16="http://schemas.microsoft.com/office/drawing/2014/main" id="{DA266FC3-682B-4124-8A76-48F5AAB3C7D2}"/>
              </a:ext>
            </a:extLst>
          </p:cNvPr>
          <p:cNvSpPr txBox="1"/>
          <p:nvPr/>
        </p:nvSpPr>
        <p:spPr>
          <a:xfrm>
            <a:off x="1584914" y="3228895"/>
            <a:ext cx="6098144" cy="295177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拍马屁的方式：</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，告诉他们，有人比他们还差劲</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2</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，讲其他事的时候，不动声色地夸奖他们的优点</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注意：</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，要不动声色，刻意的马屁会显得太假</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2</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，不要为了夸奖而夸奖，要在说其他事情的时候顺便夸奖</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extLst>
      <p:ext uri="{BB962C8B-B14F-4D97-AF65-F5344CB8AC3E}">
        <p14:creationId xmlns:p14="http://schemas.microsoft.com/office/powerpoint/2010/main" val="695211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EDDF6E7-AC91-48B0-BA11-5E712159A7F0}"/>
              </a:ext>
            </a:extLst>
          </p:cNvPr>
          <p:cNvSpPr/>
          <p:nvPr/>
        </p:nvSpPr>
        <p:spPr>
          <a:xfrm>
            <a:off x="1894689" y="5148720"/>
            <a:ext cx="9094052" cy="488272"/>
          </a:xfrm>
          <a:prstGeom prst="rect">
            <a:avLst/>
          </a:prstGeom>
          <a:gradFill>
            <a:gsLst>
              <a:gs pos="0">
                <a:srgbClr val="59B5D5"/>
              </a:gs>
              <a:gs pos="100000">
                <a:srgbClr val="DD8F8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8BA94B0F-0C0D-40A0-AC87-23075FB643C1}"/>
              </a:ext>
            </a:extLst>
          </p:cNvPr>
          <p:cNvSpPr txBox="1"/>
          <p:nvPr/>
        </p:nvSpPr>
        <p:spPr>
          <a:xfrm>
            <a:off x="1780984" y="4793643"/>
            <a:ext cx="1620957"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比自己格调低很多</a:t>
            </a:r>
          </a:p>
        </p:txBody>
      </p:sp>
      <p:sp>
        <p:nvSpPr>
          <p:cNvPr id="5" name="文本框 4">
            <a:extLst>
              <a:ext uri="{FF2B5EF4-FFF2-40B4-BE49-F238E27FC236}">
                <a16:creationId xmlns:a16="http://schemas.microsoft.com/office/drawing/2014/main" id="{F553C514-EBD7-4C82-BC19-059840DB46A0}"/>
              </a:ext>
            </a:extLst>
          </p:cNvPr>
          <p:cNvSpPr txBox="1"/>
          <p:nvPr/>
        </p:nvSpPr>
        <p:spPr>
          <a:xfrm>
            <a:off x="4103804" y="4784932"/>
            <a:ext cx="1620957"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比自己格调差一点</a:t>
            </a:r>
          </a:p>
        </p:txBody>
      </p:sp>
      <p:sp>
        <p:nvSpPr>
          <p:cNvPr id="6" name="文本框 5">
            <a:extLst>
              <a:ext uri="{FF2B5EF4-FFF2-40B4-BE49-F238E27FC236}">
                <a16:creationId xmlns:a16="http://schemas.microsoft.com/office/drawing/2014/main" id="{1B9333DD-233B-4D18-90F1-DD652FF0B4BB}"/>
              </a:ext>
            </a:extLst>
          </p:cNvPr>
          <p:cNvSpPr txBox="1"/>
          <p:nvPr/>
        </p:nvSpPr>
        <p:spPr>
          <a:xfrm>
            <a:off x="5947781" y="4784933"/>
            <a:ext cx="1261884"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跟自己差不多</a:t>
            </a:r>
          </a:p>
        </p:txBody>
      </p:sp>
      <p:sp>
        <p:nvSpPr>
          <p:cNvPr id="7" name="文本框 6">
            <a:extLst>
              <a:ext uri="{FF2B5EF4-FFF2-40B4-BE49-F238E27FC236}">
                <a16:creationId xmlns:a16="http://schemas.microsoft.com/office/drawing/2014/main" id="{23B28263-8157-4E42-A22E-F678682B3C24}"/>
              </a:ext>
            </a:extLst>
          </p:cNvPr>
          <p:cNvSpPr txBox="1"/>
          <p:nvPr/>
        </p:nvSpPr>
        <p:spPr>
          <a:xfrm>
            <a:off x="7391562" y="4784933"/>
            <a:ext cx="1620957"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比自己格调高一点</a:t>
            </a:r>
          </a:p>
        </p:txBody>
      </p:sp>
      <p:sp>
        <p:nvSpPr>
          <p:cNvPr id="8" name="文本框 7">
            <a:extLst>
              <a:ext uri="{FF2B5EF4-FFF2-40B4-BE49-F238E27FC236}">
                <a16:creationId xmlns:a16="http://schemas.microsoft.com/office/drawing/2014/main" id="{DC0BDDC2-BF3A-49FC-AB0C-4BC532609DBC}"/>
              </a:ext>
            </a:extLst>
          </p:cNvPr>
          <p:cNvSpPr txBox="1"/>
          <p:nvPr/>
        </p:nvSpPr>
        <p:spPr>
          <a:xfrm>
            <a:off x="9462354" y="4784931"/>
            <a:ext cx="1620957" cy="307777"/>
          </a:xfrm>
          <a:prstGeom prst="rect">
            <a:avLst/>
          </a:prstGeom>
          <a:noFill/>
        </p:spPr>
        <p:txBody>
          <a:bodyPr wrap="none" rtlCol="0">
            <a:spAutoFit/>
          </a:bodyPr>
          <a:lstStyle/>
          <a:p>
            <a:r>
              <a:rPr lang="zh-CN" altLang="en-US" sz="1400" dirty="0">
                <a:solidFill>
                  <a:schemeClr val="tx1">
                    <a:lumMod val="65000"/>
                    <a:lumOff val="35000"/>
                  </a:schemeClr>
                </a:solidFill>
                <a:latin typeface="微软雅黑 Light" panose="020B0502040204020203" pitchFamily="34" charset="-122"/>
                <a:ea typeface="微软雅黑 Light" panose="020B0502040204020203" pitchFamily="34" charset="-122"/>
              </a:rPr>
              <a:t>比自己格调高很多</a:t>
            </a:r>
          </a:p>
        </p:txBody>
      </p:sp>
      <p:sp>
        <p:nvSpPr>
          <p:cNvPr id="9" name="文本框 8">
            <a:extLst>
              <a:ext uri="{FF2B5EF4-FFF2-40B4-BE49-F238E27FC236}">
                <a16:creationId xmlns:a16="http://schemas.microsoft.com/office/drawing/2014/main" id="{BE2673C5-59D7-4A0D-84D6-403BDE62C2B2}"/>
              </a:ext>
            </a:extLst>
          </p:cNvPr>
          <p:cNvSpPr txBox="1"/>
          <p:nvPr/>
        </p:nvSpPr>
        <p:spPr>
          <a:xfrm>
            <a:off x="1780984" y="5634222"/>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庸俗</a:t>
            </a:r>
          </a:p>
        </p:txBody>
      </p:sp>
      <p:sp>
        <p:nvSpPr>
          <p:cNvPr id="10" name="文本框 9">
            <a:extLst>
              <a:ext uri="{FF2B5EF4-FFF2-40B4-BE49-F238E27FC236}">
                <a16:creationId xmlns:a16="http://schemas.microsoft.com/office/drawing/2014/main" id="{204CA580-D063-498A-BE9E-02663E4DE580}"/>
              </a:ext>
            </a:extLst>
          </p:cNvPr>
          <p:cNvSpPr txBox="1"/>
          <p:nvPr/>
        </p:nvSpPr>
        <p:spPr>
          <a:xfrm>
            <a:off x="4616765" y="5634222"/>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逗比</a:t>
            </a:r>
          </a:p>
        </p:txBody>
      </p:sp>
      <p:sp>
        <p:nvSpPr>
          <p:cNvPr id="12" name="文本框 11">
            <a:extLst>
              <a:ext uri="{FF2B5EF4-FFF2-40B4-BE49-F238E27FC236}">
                <a16:creationId xmlns:a16="http://schemas.microsoft.com/office/drawing/2014/main" id="{D42074A8-1DB4-4030-986D-A275C0BBD38D}"/>
              </a:ext>
            </a:extLst>
          </p:cNvPr>
          <p:cNvSpPr txBox="1"/>
          <p:nvPr/>
        </p:nvSpPr>
        <p:spPr>
          <a:xfrm>
            <a:off x="6281206" y="5634222"/>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搞笑</a:t>
            </a:r>
          </a:p>
        </p:txBody>
      </p:sp>
      <p:sp>
        <p:nvSpPr>
          <p:cNvPr id="13" name="文本框 12">
            <a:extLst>
              <a:ext uri="{FF2B5EF4-FFF2-40B4-BE49-F238E27FC236}">
                <a16:creationId xmlns:a16="http://schemas.microsoft.com/office/drawing/2014/main" id="{D0B45860-6D73-4E99-ABDC-2EED3571AE30}"/>
              </a:ext>
            </a:extLst>
          </p:cNvPr>
          <p:cNvSpPr txBox="1"/>
          <p:nvPr/>
        </p:nvSpPr>
        <p:spPr>
          <a:xfrm>
            <a:off x="7904523" y="5634222"/>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幽默</a:t>
            </a:r>
          </a:p>
        </p:txBody>
      </p:sp>
      <p:sp>
        <p:nvSpPr>
          <p:cNvPr id="14" name="文本框 13">
            <a:extLst>
              <a:ext uri="{FF2B5EF4-FFF2-40B4-BE49-F238E27FC236}">
                <a16:creationId xmlns:a16="http://schemas.microsoft.com/office/drawing/2014/main" id="{C7789002-0222-4E61-B8A4-413F30F37CD2}"/>
              </a:ext>
            </a:extLst>
          </p:cNvPr>
          <p:cNvSpPr txBox="1"/>
          <p:nvPr/>
        </p:nvSpPr>
        <p:spPr>
          <a:xfrm>
            <a:off x="10479846" y="5634222"/>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有趣</a:t>
            </a:r>
          </a:p>
        </p:txBody>
      </p:sp>
      <p:sp>
        <p:nvSpPr>
          <p:cNvPr id="15" name="文本框 14">
            <a:extLst>
              <a:ext uri="{FF2B5EF4-FFF2-40B4-BE49-F238E27FC236}">
                <a16:creationId xmlns:a16="http://schemas.microsoft.com/office/drawing/2014/main" id="{8A65A449-8005-4042-A850-21D3E9D5CA9D}"/>
              </a:ext>
            </a:extLst>
          </p:cNvPr>
          <p:cNvSpPr txBox="1"/>
          <p:nvPr/>
        </p:nvSpPr>
        <p:spPr>
          <a:xfrm>
            <a:off x="1827597" y="3167882"/>
            <a:ext cx="4339650"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决定故事好坏的往往是格调，而不是内容</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16" name="矩形 15">
            <a:extLst>
              <a:ext uri="{FF2B5EF4-FFF2-40B4-BE49-F238E27FC236}">
                <a16:creationId xmlns:a16="http://schemas.microsoft.com/office/drawing/2014/main" id="{EB390EA4-0C9D-4DC9-9052-2CA7DC5F3119}"/>
              </a:ext>
            </a:extLst>
          </p:cNvPr>
          <p:cNvSpPr/>
          <p:nvPr/>
        </p:nvSpPr>
        <p:spPr>
          <a:xfrm>
            <a:off x="1882852" y="4249359"/>
            <a:ext cx="9094052" cy="488272"/>
          </a:xfrm>
          <a:prstGeom prst="rect">
            <a:avLst/>
          </a:prstGeom>
          <a:gradFill>
            <a:gsLst>
              <a:gs pos="0">
                <a:srgbClr val="59B5D5"/>
              </a:gs>
              <a:gs pos="100000">
                <a:srgbClr val="DD8F8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a:extLst>
              <a:ext uri="{FF2B5EF4-FFF2-40B4-BE49-F238E27FC236}">
                <a16:creationId xmlns:a16="http://schemas.microsoft.com/office/drawing/2014/main" id="{78134F6D-73A4-40AE-BAFA-CB0738E8B94A}"/>
              </a:ext>
            </a:extLst>
          </p:cNvPr>
          <p:cNvSpPr txBox="1"/>
          <p:nvPr/>
        </p:nvSpPr>
        <p:spPr>
          <a:xfrm>
            <a:off x="1764457" y="3874557"/>
            <a:ext cx="595035" cy="338554"/>
          </a:xfrm>
          <a:prstGeom prst="rect">
            <a:avLst/>
          </a:prstGeom>
          <a:noFill/>
        </p:spPr>
        <p:txBody>
          <a:bodyPr wrap="none" rtlCol="0">
            <a:spAutoFit/>
          </a:bodyPr>
          <a:lstStyle/>
          <a:p>
            <a:r>
              <a:rPr lang="en-US" altLang="zh-CN"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Low</a:t>
            </a:r>
            <a:endPar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endParaRPr>
          </a:p>
        </p:txBody>
      </p:sp>
      <p:sp>
        <p:nvSpPr>
          <p:cNvPr id="18" name="文本框 17">
            <a:extLst>
              <a:ext uri="{FF2B5EF4-FFF2-40B4-BE49-F238E27FC236}">
                <a16:creationId xmlns:a16="http://schemas.microsoft.com/office/drawing/2014/main" id="{E56EB758-203E-4FF0-A096-5C16F9171DF7}"/>
              </a:ext>
            </a:extLst>
          </p:cNvPr>
          <p:cNvSpPr txBox="1"/>
          <p:nvPr/>
        </p:nvSpPr>
        <p:spPr>
          <a:xfrm>
            <a:off x="4616765" y="3874557"/>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无聊</a:t>
            </a:r>
          </a:p>
        </p:txBody>
      </p:sp>
      <p:sp>
        <p:nvSpPr>
          <p:cNvPr id="19" name="文本框 18">
            <a:extLst>
              <a:ext uri="{FF2B5EF4-FFF2-40B4-BE49-F238E27FC236}">
                <a16:creationId xmlns:a16="http://schemas.microsoft.com/office/drawing/2014/main" id="{7BC9DE33-1F2E-49D0-A403-B97CE0981A62}"/>
              </a:ext>
            </a:extLst>
          </p:cNvPr>
          <p:cNvSpPr txBox="1"/>
          <p:nvPr/>
        </p:nvSpPr>
        <p:spPr>
          <a:xfrm>
            <a:off x="6281206" y="3874557"/>
            <a:ext cx="595035"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还行</a:t>
            </a:r>
          </a:p>
        </p:txBody>
      </p:sp>
      <p:sp>
        <p:nvSpPr>
          <p:cNvPr id="20" name="文本框 19">
            <a:extLst>
              <a:ext uri="{FF2B5EF4-FFF2-40B4-BE49-F238E27FC236}">
                <a16:creationId xmlns:a16="http://schemas.microsoft.com/office/drawing/2014/main" id="{2C7A80AC-4B6B-4DFA-AD28-0C0890C63AA3}"/>
              </a:ext>
            </a:extLst>
          </p:cNvPr>
          <p:cNvSpPr txBox="1"/>
          <p:nvPr/>
        </p:nvSpPr>
        <p:spPr>
          <a:xfrm>
            <a:off x="7801931" y="3874557"/>
            <a:ext cx="800219"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有意思</a:t>
            </a:r>
          </a:p>
        </p:txBody>
      </p:sp>
      <p:sp>
        <p:nvSpPr>
          <p:cNvPr id="21" name="文本框 20">
            <a:extLst>
              <a:ext uri="{FF2B5EF4-FFF2-40B4-BE49-F238E27FC236}">
                <a16:creationId xmlns:a16="http://schemas.microsoft.com/office/drawing/2014/main" id="{D9C874F5-3D2B-4887-905D-139B1E14C899}"/>
              </a:ext>
            </a:extLst>
          </p:cNvPr>
          <p:cNvSpPr txBox="1"/>
          <p:nvPr/>
        </p:nvSpPr>
        <p:spPr>
          <a:xfrm>
            <a:off x="10274662" y="3854324"/>
            <a:ext cx="800219" cy="338554"/>
          </a:xfrm>
          <a:prstGeom prst="rect">
            <a:avLst/>
          </a:prstGeom>
          <a:noFill/>
        </p:spPr>
        <p:txBody>
          <a:bodyPr wrap="none" rtlCol="0">
            <a:spAutoFit/>
          </a:bodyPr>
          <a:lstStyle/>
          <a:p>
            <a:r>
              <a:rPr lang="zh-CN" altLang="en-US" sz="1600" dirty="0">
                <a:solidFill>
                  <a:schemeClr val="tx1">
                    <a:lumMod val="65000"/>
                    <a:lumOff val="35000"/>
                  </a:schemeClr>
                </a:solidFill>
                <a:latin typeface="思源黑体 CN Medium" panose="020B0600000000000000" pitchFamily="34" charset="-122"/>
                <a:ea typeface="思源黑体 CN Medium" panose="020B0600000000000000" pitchFamily="34" charset="-122"/>
              </a:rPr>
              <a:t>有收获</a:t>
            </a:r>
          </a:p>
        </p:txBody>
      </p:sp>
      <p:sp>
        <p:nvSpPr>
          <p:cNvPr id="22" name="文本框 21">
            <a:extLst>
              <a:ext uri="{FF2B5EF4-FFF2-40B4-BE49-F238E27FC236}">
                <a16:creationId xmlns:a16="http://schemas.microsoft.com/office/drawing/2014/main" id="{342B609E-C95E-4D74-8CEC-6A84EC8943F2}"/>
              </a:ext>
            </a:extLst>
          </p:cNvPr>
          <p:cNvSpPr txBox="1"/>
          <p:nvPr/>
        </p:nvSpPr>
        <p:spPr>
          <a:xfrm>
            <a:off x="1179171" y="4213111"/>
            <a:ext cx="646331"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故事</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23" name="文本框 22">
            <a:extLst>
              <a:ext uri="{FF2B5EF4-FFF2-40B4-BE49-F238E27FC236}">
                <a16:creationId xmlns:a16="http://schemas.microsoft.com/office/drawing/2014/main" id="{67D6063A-22C3-4D95-9250-5DE3A4D6F6F9}"/>
              </a:ext>
            </a:extLst>
          </p:cNvPr>
          <p:cNvSpPr txBox="1"/>
          <p:nvPr/>
        </p:nvSpPr>
        <p:spPr>
          <a:xfrm>
            <a:off x="1179170" y="5138431"/>
            <a:ext cx="646331"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段子</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25" name="文本框 24">
            <a:extLst>
              <a:ext uri="{FF2B5EF4-FFF2-40B4-BE49-F238E27FC236}">
                <a16:creationId xmlns:a16="http://schemas.microsoft.com/office/drawing/2014/main" id="{DA266FC3-682B-4124-8A76-48F5AAB3C7D2}"/>
              </a:ext>
            </a:extLst>
          </p:cNvPr>
          <p:cNvSpPr txBox="1"/>
          <p:nvPr/>
        </p:nvSpPr>
        <p:spPr>
          <a:xfrm>
            <a:off x="1748383" y="1109269"/>
            <a:ext cx="7713971" cy="1289777"/>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情绪化：</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，负面的情绪比正面的更容易让人印象深刻，尤其是厌弃、嘲讽与仇恨</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2</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，如果你不能在故事中带着情绪，那就尝试在对故事的评价中带情绪</a:t>
            </a:r>
            <a:endParaRPr lang="en-US" altLang="zh-CN" dirty="0">
              <a:solidFill>
                <a:prstClr val="black">
                  <a:lumMod val="65000"/>
                  <a:lumOff val="35000"/>
                </a:prstClr>
              </a:solidFill>
              <a:latin typeface="华文中宋" panose="02010600040101010101" pitchFamily="2" charset="-122"/>
              <a:ea typeface="华文中宋" panose="02010600040101010101" pitchFamily="2" charset="-122"/>
            </a:endParaRPr>
          </a:p>
        </p:txBody>
      </p:sp>
    </p:spTree>
    <p:extLst>
      <p:ext uri="{BB962C8B-B14F-4D97-AF65-F5344CB8AC3E}">
        <p14:creationId xmlns:p14="http://schemas.microsoft.com/office/powerpoint/2010/main" val="3226543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2456310" y="444786"/>
            <a:ext cx="7027334" cy="87427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讲长故事的一个公式：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目标</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现状</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冲突</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困难</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解决冲突的方式</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white">
                    <a:lumMod val="65000"/>
                  </a:prstClr>
                </a:solidFill>
                <a:effectLst/>
                <a:uLnTx/>
                <a:uFillTx/>
                <a:latin typeface="华文中宋" panose="02010600040101010101" pitchFamily="2" charset="-122"/>
                <a:ea typeface="华文中宋" panose="02010600040101010101" pitchFamily="2" charset="-122"/>
                <a:cs typeface="+mn-cs"/>
              </a:rPr>
              <a:t>（转折）</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结果</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2" name="文本框 1">
            <a:extLst>
              <a:ext uri="{FF2B5EF4-FFF2-40B4-BE49-F238E27FC236}">
                <a16:creationId xmlns:a16="http://schemas.microsoft.com/office/drawing/2014/main" id="{593E7598-B834-4F3C-88CD-2C9858B63EBC}"/>
              </a:ext>
            </a:extLst>
          </p:cNvPr>
          <p:cNvSpPr txBox="1"/>
          <p:nvPr/>
        </p:nvSpPr>
        <p:spPr>
          <a:xfrm>
            <a:off x="2490636" y="1310481"/>
            <a:ext cx="1118127" cy="95410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S</a:t>
            </a:r>
            <a:r>
              <a:rPr kumimoji="0" lang="en-US" altLang="zh-CN" sz="16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ituation</a:t>
            </a:r>
            <a:endParaRPr kumimoji="0" lang="en-US" altLang="zh-CN"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起</a:t>
            </a:r>
          </a:p>
        </p:txBody>
      </p:sp>
      <p:sp>
        <p:nvSpPr>
          <p:cNvPr id="4" name="文本框 3">
            <a:extLst>
              <a:ext uri="{FF2B5EF4-FFF2-40B4-BE49-F238E27FC236}">
                <a16:creationId xmlns:a16="http://schemas.microsoft.com/office/drawing/2014/main" id="{EA09B6AF-460E-450E-99AC-D35D9327B4AB}"/>
              </a:ext>
            </a:extLst>
          </p:cNvPr>
          <p:cNvSpPr txBox="1"/>
          <p:nvPr/>
        </p:nvSpPr>
        <p:spPr>
          <a:xfrm>
            <a:off x="3980904" y="1310481"/>
            <a:ext cx="1066959" cy="95410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C</a:t>
            </a:r>
            <a:r>
              <a:rPr kumimoji="0" lang="en-US" altLang="zh-CN" sz="1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onflict</a:t>
            </a:r>
            <a:endParaRPr kumimoji="0" lang="en-US" altLang="zh-CN"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承</a:t>
            </a:r>
          </a:p>
        </p:txBody>
      </p:sp>
      <p:sp>
        <p:nvSpPr>
          <p:cNvPr id="5" name="文本框 4">
            <a:extLst>
              <a:ext uri="{FF2B5EF4-FFF2-40B4-BE49-F238E27FC236}">
                <a16:creationId xmlns:a16="http://schemas.microsoft.com/office/drawing/2014/main" id="{19473A43-6382-484A-9434-01D45CA807D9}"/>
              </a:ext>
            </a:extLst>
          </p:cNvPr>
          <p:cNvSpPr txBox="1"/>
          <p:nvPr/>
        </p:nvSpPr>
        <p:spPr>
          <a:xfrm>
            <a:off x="6119457" y="1310480"/>
            <a:ext cx="1219949" cy="95410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white">
                    <a:lumMod val="65000"/>
                  </a:prstClr>
                </a:solidFill>
                <a:effectLst/>
                <a:uLnTx/>
                <a:uFillTx/>
                <a:latin typeface="思源黑体 CN Light" panose="020B0300000000000000" pitchFamily="34" charset="-122"/>
                <a:ea typeface="思源黑体 CN Light" panose="020B0300000000000000" pitchFamily="34" charset="-122"/>
                <a:cs typeface="+mn-cs"/>
              </a:rPr>
              <a:t>Q</a:t>
            </a:r>
            <a:r>
              <a:rPr kumimoji="0" lang="en-US" altLang="zh-CN" sz="1800" b="0" i="0" u="none" strike="noStrike" kern="1200" cap="none" spc="0" normalizeH="0" baseline="0" noProof="0" dirty="0">
                <a:ln>
                  <a:noFill/>
                </a:ln>
                <a:solidFill>
                  <a:prstClr val="white">
                    <a:lumMod val="65000"/>
                  </a:prstClr>
                </a:solidFill>
                <a:effectLst/>
                <a:uLnTx/>
                <a:uFillTx/>
                <a:latin typeface="思源黑体 CN Light" panose="020B0300000000000000" pitchFamily="34" charset="-122"/>
                <a:ea typeface="思源黑体 CN Light" panose="020B0300000000000000" pitchFamily="34" charset="-122"/>
                <a:cs typeface="+mn-cs"/>
              </a:rPr>
              <a:t>uestion</a:t>
            </a:r>
            <a:endParaRPr kumimoji="0" lang="en-US" altLang="zh-CN" sz="2800" b="0" i="0" u="none" strike="noStrike" kern="1200" cap="none" spc="0" normalizeH="0" baseline="0" noProof="0" dirty="0">
              <a:ln>
                <a:noFill/>
              </a:ln>
              <a:solidFill>
                <a:prstClr val="white">
                  <a:lumMod val="65000"/>
                </a:prstClr>
              </a:solidFill>
              <a:effectLst/>
              <a:uLnTx/>
              <a:uFillTx/>
              <a:latin typeface="思源黑体 CN Light" panose="020B0300000000000000" pitchFamily="34" charset="-122"/>
              <a:ea typeface="思源黑体 CN Light" panose="020B0300000000000000" pitchFamily="3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转</a:t>
            </a:r>
          </a:p>
        </p:txBody>
      </p:sp>
      <p:sp>
        <p:nvSpPr>
          <p:cNvPr id="6" name="文本框 5">
            <a:extLst>
              <a:ext uri="{FF2B5EF4-FFF2-40B4-BE49-F238E27FC236}">
                <a16:creationId xmlns:a16="http://schemas.microsoft.com/office/drawing/2014/main" id="{8825488F-00C3-4F2B-B5FE-3C449F9B47A9}"/>
              </a:ext>
            </a:extLst>
          </p:cNvPr>
          <p:cNvSpPr txBox="1"/>
          <p:nvPr/>
        </p:nvSpPr>
        <p:spPr>
          <a:xfrm>
            <a:off x="8351966" y="1319064"/>
            <a:ext cx="1018227" cy="95410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A</a:t>
            </a:r>
            <a:r>
              <a:rPr kumimoji="0" lang="en-US" altLang="zh-CN" sz="1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nswer</a:t>
            </a:r>
            <a:endParaRPr kumimoji="0" lang="en-US" altLang="zh-CN"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lumMod val="75000"/>
                    <a:lumOff val="25000"/>
                  </a:prstClr>
                </a:solidFill>
                <a:effectLst/>
                <a:uLnTx/>
                <a:uFillTx/>
                <a:latin typeface="思源黑体 CN Light" panose="020B0300000000000000" pitchFamily="34" charset="-122"/>
                <a:ea typeface="思源黑体 CN Light" panose="020B0300000000000000" pitchFamily="34" charset="-122"/>
                <a:cs typeface="+mn-cs"/>
              </a:rPr>
              <a:t>合</a:t>
            </a:r>
          </a:p>
        </p:txBody>
      </p:sp>
      <p:sp>
        <p:nvSpPr>
          <p:cNvPr id="7" name="文本框 6">
            <a:extLst>
              <a:ext uri="{FF2B5EF4-FFF2-40B4-BE49-F238E27FC236}">
                <a16:creationId xmlns:a16="http://schemas.microsoft.com/office/drawing/2014/main" id="{DA266FC3-682B-4124-8A76-48F5AAB3C7D2}"/>
              </a:ext>
            </a:extLst>
          </p:cNvPr>
          <p:cNvSpPr txBox="1"/>
          <p:nvPr/>
        </p:nvSpPr>
        <p:spPr>
          <a:xfrm>
            <a:off x="832726" y="3039211"/>
            <a:ext cx="2031325"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冲突要清晰并激烈</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8" name="矩形 7">
            <a:extLst>
              <a:ext uri="{FF2B5EF4-FFF2-40B4-BE49-F238E27FC236}">
                <a16:creationId xmlns:a16="http://schemas.microsoft.com/office/drawing/2014/main" id="{E8DC46CE-6215-43F6-AF10-7035451B91D6}"/>
              </a:ext>
            </a:extLst>
          </p:cNvPr>
          <p:cNvSpPr/>
          <p:nvPr/>
        </p:nvSpPr>
        <p:spPr>
          <a:xfrm>
            <a:off x="832726" y="3773172"/>
            <a:ext cx="2209907" cy="403957"/>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0" i="0" u="none" strike="noStrike" kern="1200" cap="none" spc="0" normalizeH="0" baseline="0" noProof="0" dirty="0">
                <a:ln>
                  <a:noFill/>
                </a:ln>
                <a:solidFill>
                  <a:prstClr val="black">
                    <a:lumMod val="85000"/>
                    <a:lumOff val="15000"/>
                  </a:prstClr>
                </a:solidFill>
                <a:effectLst/>
                <a:uLnTx/>
                <a:uFillTx/>
                <a:latin typeface="楷体" panose="02010609060101010101" pitchFamily="49" charset="-122"/>
                <a:ea typeface="楷体" panose="02010609060101010101" pitchFamily="49" charset="-122"/>
                <a:cs typeface="+mn-cs"/>
              </a:rPr>
              <a:t>今天晚上不许出门。</a:t>
            </a:r>
          </a:p>
        </p:txBody>
      </p:sp>
      <p:sp>
        <p:nvSpPr>
          <p:cNvPr id="9" name="矩形 8">
            <a:extLst>
              <a:ext uri="{FF2B5EF4-FFF2-40B4-BE49-F238E27FC236}">
                <a16:creationId xmlns:a16="http://schemas.microsoft.com/office/drawing/2014/main" id="{4B9FFA9E-FEB0-4156-BDE1-A06E84B254E3}"/>
              </a:ext>
            </a:extLst>
          </p:cNvPr>
          <p:cNvSpPr/>
          <p:nvPr/>
        </p:nvSpPr>
        <p:spPr>
          <a:xfrm>
            <a:off x="832726" y="4452310"/>
            <a:ext cx="2647429" cy="1142620"/>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0" i="0" u="none" strike="noStrike" kern="1200" cap="none" spc="0" normalizeH="0" baseline="0" noProof="0" dirty="0">
                <a:ln>
                  <a:noFill/>
                </a:ln>
                <a:solidFill>
                  <a:prstClr val="black">
                    <a:lumMod val="85000"/>
                    <a:lumOff val="15000"/>
                  </a:prstClr>
                </a:solidFill>
                <a:effectLst/>
                <a:uLnTx/>
                <a:uFillTx/>
                <a:latin typeface="楷体" panose="02010609060101010101" pitchFamily="49" charset="-122"/>
                <a:ea typeface="楷体" panose="02010609060101010101" pitchFamily="49" charset="-122"/>
                <a:cs typeface="+mn-cs"/>
              </a:rPr>
              <a:t>你今天晚上要是出门，咱们就分手，我分分钟去找老王，这事儿没得商量。</a:t>
            </a:r>
          </a:p>
        </p:txBody>
      </p:sp>
      <p:sp>
        <p:nvSpPr>
          <p:cNvPr id="10" name="文本框 9">
            <a:extLst>
              <a:ext uri="{FF2B5EF4-FFF2-40B4-BE49-F238E27FC236}">
                <a16:creationId xmlns:a16="http://schemas.microsoft.com/office/drawing/2014/main" id="{DA266FC3-682B-4124-8A76-48F5AAB3C7D2}"/>
              </a:ext>
            </a:extLst>
          </p:cNvPr>
          <p:cNvSpPr txBox="1"/>
          <p:nvPr/>
        </p:nvSpPr>
        <p:spPr>
          <a:xfrm>
            <a:off x="3980904" y="3039211"/>
            <a:ext cx="2262158" cy="458780"/>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解决方式要付出代价</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12" name="矩形 11">
            <a:extLst>
              <a:ext uri="{FF2B5EF4-FFF2-40B4-BE49-F238E27FC236}">
                <a16:creationId xmlns:a16="http://schemas.microsoft.com/office/drawing/2014/main" id="{E8DC46CE-6215-43F6-AF10-7035451B91D6}"/>
              </a:ext>
            </a:extLst>
          </p:cNvPr>
          <p:cNvSpPr/>
          <p:nvPr/>
        </p:nvSpPr>
        <p:spPr>
          <a:xfrm>
            <a:off x="3980904" y="3773171"/>
            <a:ext cx="2209907" cy="403957"/>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0" i="0" u="none" strike="noStrike" kern="1200" cap="none" spc="0" normalizeH="0" baseline="0" noProof="0" dirty="0">
                <a:ln>
                  <a:noFill/>
                </a:ln>
                <a:solidFill>
                  <a:prstClr val="black">
                    <a:lumMod val="85000"/>
                    <a:lumOff val="15000"/>
                  </a:prstClr>
                </a:solidFill>
                <a:effectLst/>
                <a:uLnTx/>
                <a:uFillTx/>
                <a:latin typeface="楷体" panose="02010609060101010101" pitchFamily="49" charset="-122"/>
                <a:ea typeface="楷体" panose="02010609060101010101" pitchFamily="49" charset="-122"/>
                <a:cs typeface="+mn-cs"/>
              </a:rPr>
              <a:t>我努力准备高考。</a:t>
            </a:r>
          </a:p>
        </p:txBody>
      </p:sp>
      <p:sp>
        <p:nvSpPr>
          <p:cNvPr id="13" name="矩形 12">
            <a:extLst>
              <a:ext uri="{FF2B5EF4-FFF2-40B4-BE49-F238E27FC236}">
                <a16:creationId xmlns:a16="http://schemas.microsoft.com/office/drawing/2014/main" id="{4B9FFA9E-FEB0-4156-BDE1-A06E84B254E3}"/>
              </a:ext>
            </a:extLst>
          </p:cNvPr>
          <p:cNvSpPr/>
          <p:nvPr/>
        </p:nvSpPr>
        <p:spPr>
          <a:xfrm>
            <a:off x="3980904" y="4452308"/>
            <a:ext cx="3140544" cy="1142620"/>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0" i="0" u="none" strike="noStrike" kern="1200" cap="none" spc="0" normalizeH="0" baseline="0" noProof="0" dirty="0">
                <a:ln>
                  <a:noFill/>
                </a:ln>
                <a:solidFill>
                  <a:prstClr val="black">
                    <a:lumMod val="85000"/>
                    <a:lumOff val="15000"/>
                  </a:prstClr>
                </a:solidFill>
                <a:effectLst/>
                <a:uLnTx/>
                <a:uFillTx/>
                <a:latin typeface="楷体" panose="02010609060101010101" pitchFamily="49" charset="-122"/>
                <a:ea typeface="楷体" panose="02010609060101010101" pitchFamily="49" charset="-122"/>
                <a:cs typeface="+mn-cs"/>
              </a:rPr>
              <a:t>为了考上北大，我换了老人手机，每天只睡</a:t>
            </a:r>
            <a:r>
              <a:rPr kumimoji="0" lang="en-US" altLang="zh-CN" sz="1600" b="0" i="0" u="none" strike="noStrike" kern="1200" cap="none" spc="0" normalizeH="0" baseline="0" noProof="0" dirty="0">
                <a:ln>
                  <a:noFill/>
                </a:ln>
                <a:solidFill>
                  <a:prstClr val="black">
                    <a:lumMod val="85000"/>
                    <a:lumOff val="15000"/>
                  </a:prstClr>
                </a:solidFill>
                <a:effectLst/>
                <a:uLnTx/>
                <a:uFillTx/>
                <a:latin typeface="楷体" panose="02010609060101010101" pitchFamily="49" charset="-122"/>
                <a:ea typeface="楷体" panose="02010609060101010101" pitchFamily="49" charset="-122"/>
                <a:cs typeface="+mn-cs"/>
              </a:rPr>
              <a:t>4</a:t>
            </a:r>
            <a:r>
              <a:rPr kumimoji="0" lang="zh-CN" altLang="en-US" sz="1600" b="0" i="0" u="none" strike="noStrike" kern="1200" cap="none" spc="0" normalizeH="0" baseline="0" noProof="0" dirty="0">
                <a:ln>
                  <a:noFill/>
                </a:ln>
                <a:solidFill>
                  <a:prstClr val="black">
                    <a:lumMod val="85000"/>
                    <a:lumOff val="15000"/>
                  </a:prstClr>
                </a:solidFill>
                <a:effectLst/>
                <a:uLnTx/>
                <a:uFillTx/>
                <a:latin typeface="楷体" panose="02010609060101010101" pitchFamily="49" charset="-122"/>
                <a:ea typeface="楷体" panose="02010609060101010101" pitchFamily="49" charset="-122"/>
                <a:cs typeface="+mn-cs"/>
              </a:rPr>
              <a:t>个小时，坚持了一年半，期间几乎杜绝了所有娱乐活动。</a:t>
            </a:r>
          </a:p>
        </p:txBody>
      </p:sp>
      <p:sp>
        <p:nvSpPr>
          <p:cNvPr id="14" name="文本框 13">
            <a:extLst>
              <a:ext uri="{FF2B5EF4-FFF2-40B4-BE49-F238E27FC236}">
                <a16:creationId xmlns:a16="http://schemas.microsoft.com/office/drawing/2014/main" id="{DA266FC3-682B-4124-8A76-48F5AAB3C7D2}"/>
              </a:ext>
            </a:extLst>
          </p:cNvPr>
          <p:cNvSpPr txBox="1"/>
          <p:nvPr/>
        </p:nvSpPr>
        <p:spPr>
          <a:xfrm>
            <a:off x="7762947" y="3039211"/>
            <a:ext cx="4251254" cy="378565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注意：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楷体" panose="02010609060101010101" pitchFamily="49" charset="-122"/>
              <a:ea typeface="楷体" panose="02010609060101010101" pitchFamily="49"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不要讲寓言，否则非常</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low</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楷体" panose="02010609060101010101" pitchFamily="49" charset="-122"/>
                <a:ea typeface="楷体" panose="02010609060101010101" pitchFamily="49" charset="-122"/>
                <a:cs typeface="+mn-cs"/>
              </a:rPr>
              <a:t>例如：用“毛竹用十年扎根”来佐证“人要厚积薄发”，用“温水煮青蛙”佐证“思变”，用“军队齐步走导致桥塌”佐证“团队力量大”</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楷体" panose="02010609060101010101" pitchFamily="49" charset="-122"/>
              <a:ea typeface="楷体" panose="02010609060101010101" pitchFamily="49"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即使你的演说专业程度非常强，讲故事也应当用口语</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楷体" panose="02010609060101010101" pitchFamily="49" charset="-122"/>
              <a:ea typeface="楷体" panose="02010609060101010101" pitchFamily="49" charset="-122"/>
              <a:cs typeface="+mn-cs"/>
            </a:endParaRPr>
          </a:p>
        </p:txBody>
      </p:sp>
    </p:spTree>
    <p:extLst>
      <p:ext uri="{BB962C8B-B14F-4D97-AF65-F5344CB8AC3E}">
        <p14:creationId xmlns:p14="http://schemas.microsoft.com/office/powerpoint/2010/main" val="2511312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714656" y="684014"/>
            <a:ext cx="6633547" cy="1705275"/>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讲短故事的几种方式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于谦的父亲王老爷子年轻的时候很落魄</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（正常讲故事）</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有同学曾经问我，为什么</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XXXXX……</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（对话式）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3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有人跟我说你得锻炼，我说好哇，他说</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（对话式）</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3" name="文本框 2">
            <a:extLst>
              <a:ext uri="{FF2B5EF4-FFF2-40B4-BE49-F238E27FC236}">
                <a16:creationId xmlns:a16="http://schemas.microsoft.com/office/drawing/2014/main" id="{DA266FC3-682B-4124-8A76-48F5AAB3C7D2}"/>
              </a:ext>
            </a:extLst>
          </p:cNvPr>
          <p:cNvSpPr txBox="1"/>
          <p:nvPr/>
        </p:nvSpPr>
        <p:spPr>
          <a:xfrm>
            <a:off x="714656" y="3258639"/>
            <a:ext cx="4265767" cy="2536272"/>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我有个在微软工作的朋友跟我说：</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同样的话，</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zh-CN" altLang="en-US" dirty="0">
                <a:solidFill>
                  <a:schemeClr val="tx1">
                    <a:lumMod val="85000"/>
                    <a:lumOff val="15000"/>
                  </a:schemeClr>
                </a:solidFill>
                <a:latin typeface="华文中宋" panose="02010600040101010101" pitchFamily="2" charset="-122"/>
                <a:ea typeface="华文中宋" panose="02010600040101010101" pitchFamily="2" charset="-122"/>
              </a:rPr>
              <a:t>从你的嘴里讲出来叫陈述，</a:t>
            </a:r>
            <a:endParaRPr lang="en-US" altLang="zh-CN" dirty="0">
              <a:solidFill>
                <a:schemeClr val="tx1">
                  <a:lumMod val="85000"/>
                  <a:lumOff val="15000"/>
                </a:schemeClr>
              </a:solidFill>
              <a:latin typeface="华文中宋" panose="02010600040101010101" pitchFamily="2" charset="-122"/>
              <a:ea typeface="华文中宋" panose="02010600040101010101" pitchFamily="2" charset="-122"/>
            </a:endParaRPr>
          </a:p>
          <a:p>
            <a:pPr>
              <a:lnSpc>
                <a:spcPct val="150000"/>
              </a:lnSpc>
            </a:pPr>
            <a:r>
              <a:rPr lang="zh-CN" altLang="en-US" dirty="0">
                <a:solidFill>
                  <a:schemeClr val="tx1">
                    <a:lumMod val="85000"/>
                    <a:lumOff val="15000"/>
                  </a:schemeClr>
                </a:solidFill>
                <a:latin typeface="华文中宋" panose="02010600040101010101" pitchFamily="2" charset="-122"/>
                <a:ea typeface="华文中宋" panose="02010600040101010101" pitchFamily="2" charset="-122"/>
              </a:rPr>
              <a:t>从别人的嘴里讲出来叫故事，</a:t>
            </a:r>
            <a:endParaRPr lang="en-US" altLang="zh-CN" dirty="0">
              <a:solidFill>
                <a:schemeClr val="tx1">
                  <a:lumMod val="85000"/>
                  <a:lumOff val="15000"/>
                </a:schemeClr>
              </a:solidFill>
              <a:latin typeface="华文中宋" panose="02010600040101010101" pitchFamily="2" charset="-122"/>
              <a:ea typeface="华文中宋" panose="02010600040101010101" pitchFamily="2" charset="-122"/>
            </a:endParaRPr>
          </a:p>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而且你不用真的和别人说过这些，</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而且我根本没有这个在微软工作的朋友。</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4" name="文本框 3">
            <a:extLst>
              <a:ext uri="{FF2B5EF4-FFF2-40B4-BE49-F238E27FC236}">
                <a16:creationId xmlns:a16="http://schemas.microsoft.com/office/drawing/2014/main" id="{DA266FC3-682B-4124-8A76-48F5AAB3C7D2}"/>
              </a:ext>
            </a:extLst>
          </p:cNvPr>
          <p:cNvSpPr txBox="1"/>
          <p:nvPr/>
        </p:nvSpPr>
        <p:spPr>
          <a:xfrm>
            <a:off x="6257053" y="3258639"/>
            <a:ext cx="5127619" cy="92333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长故事讲完可以</a:t>
            </a:r>
            <a:r>
              <a:rPr lang="zh-CN" altLang="en-US" dirty="0" smtClean="0">
                <a:solidFill>
                  <a:schemeClr val="tx1">
                    <a:lumMod val="65000"/>
                    <a:lumOff val="35000"/>
                  </a:schemeClr>
                </a:solidFill>
                <a:latin typeface="华文中宋" panose="02010600040101010101" pitchFamily="2" charset="-122"/>
                <a:ea typeface="华文中宋" panose="02010600040101010101" pitchFamily="2" charset="-122"/>
              </a:rPr>
              <a:t>不讲论点，</a:t>
            </a: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仅作为论据，</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短故事要么本身立论，要么作为论据帮助你立论</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Tree>
    <p:extLst>
      <p:ext uri="{BB962C8B-B14F-4D97-AF65-F5344CB8AC3E}">
        <p14:creationId xmlns:p14="http://schemas.microsoft.com/office/powerpoint/2010/main" val="1842346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1227063" y="1256061"/>
            <a:ext cx="10458312" cy="4124206"/>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开场方式</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1</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拍马屁，不留痕迹地拍马屁：</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在座的各位都是</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XX</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行业的骨干，</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XXX</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的工作就需要你们来领头了</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今天，我们站在这里！站在德国人的土地上！站在柏林，这块我们祖先用鲜血和尊严浇灌的土地上！我的身后，是安德烈</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柯里昂的</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雕像！他是全世界公认的自由斗士！他是全世界的光！</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就在前天，习近平总书记来学校视察，高度评价了北京大学对民族解放和国家建设做出的卓越贡献，对学校的改革发展和所取得的</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成就和进步，给予了充分肯定。</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每当想起耶鲁时，我感触最深的不是这里浓郁的政治氛围，也不是我所接受的顶级的法律教育。正是在耶鲁，我开始做一些事情，</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这些事情从那时到现在都是我关心的核心。</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p:txBody>
      </p:sp>
    </p:spTree>
    <p:extLst>
      <p:ext uri="{BB962C8B-B14F-4D97-AF65-F5344CB8AC3E}">
        <p14:creationId xmlns:p14="http://schemas.microsoft.com/office/powerpoint/2010/main" val="2692370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DA266FC3-682B-4124-8A76-48F5AAB3C7D2}"/>
              </a:ext>
            </a:extLst>
          </p:cNvPr>
          <p:cNvSpPr txBox="1"/>
          <p:nvPr/>
        </p:nvSpPr>
        <p:spPr>
          <a:xfrm>
            <a:off x="1855136" y="2013228"/>
            <a:ext cx="8244565" cy="2831544"/>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开场方式</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2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提问题，能让观众回答出来的问题：</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在座的有多少准备考研的同学，举手示意我一下，好的</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今年我们的工作完成的非常圆满，大家猜一猜集团一共完成了多少销售额，</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1000</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万？低了，继续猜。。</a:t>
            </a: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我们想一想，今年热搜的</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top10</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都会是哪些词？贸易战？滴滴顺风车？对，世界杯</a:t>
            </a:r>
            <a:r>
              <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400" b="0" i="0" u="none" strike="noStrike" kern="1200" cap="none" spc="0" normalizeH="0" baseline="0" noProof="0" dirty="0">
              <a:ln>
                <a:noFill/>
              </a:ln>
              <a:solidFill>
                <a:prstClr val="black">
                  <a:lumMod val="65000"/>
                  <a:lumOff val="35000"/>
                </a:prstClr>
              </a:solidFill>
              <a:effectLst/>
              <a:uLnTx/>
              <a:uFillTx/>
              <a:latin typeface="华文楷体" panose="02010600040101010101" pitchFamily="2" charset="-122"/>
              <a:ea typeface="华文楷体" panose="02010600040101010101" pitchFamily="2" charset="-122"/>
              <a:cs typeface="+mn-cs"/>
            </a:endParaRPr>
          </a:p>
        </p:txBody>
      </p:sp>
    </p:spTree>
    <p:extLst>
      <p:ext uri="{BB962C8B-B14F-4D97-AF65-F5344CB8AC3E}">
        <p14:creationId xmlns:p14="http://schemas.microsoft.com/office/powerpoint/2010/main" val="180103617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6501</TotalTime>
  <Words>1505</Words>
  <Application>Microsoft Office PowerPoint</Application>
  <PresentationFormat>宽屏</PresentationFormat>
  <Paragraphs>161</Paragraphs>
  <Slides>15</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15</vt:i4>
      </vt:variant>
    </vt:vector>
  </HeadingPairs>
  <TitlesOfParts>
    <vt:vector size="30" baseType="lpstr">
      <vt:lpstr>等线</vt:lpstr>
      <vt:lpstr>等线 Light</vt:lpstr>
      <vt:lpstr>华文楷体</vt:lpstr>
      <vt:lpstr>华文中宋</vt:lpstr>
      <vt:lpstr>楷体</vt:lpstr>
      <vt:lpstr>思源黑体 CN Light</vt:lpstr>
      <vt:lpstr>思源黑体 CN Medium</vt:lpstr>
      <vt:lpstr>思源黑体 CN Normal</vt:lpstr>
      <vt:lpstr>宋体</vt:lpstr>
      <vt:lpstr>微软雅黑 Light</vt:lpstr>
      <vt:lpstr>Arial</vt:lpstr>
      <vt:lpstr>Calibri</vt:lpstr>
      <vt:lpstr>Calibri Light</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 Notag</dc:creator>
  <cp:lastModifiedBy>Administrator</cp:lastModifiedBy>
  <cp:revision>176</cp:revision>
  <dcterms:created xsi:type="dcterms:W3CDTF">2018-08-23T10:08:30Z</dcterms:created>
  <dcterms:modified xsi:type="dcterms:W3CDTF">2019-06-07T23:38:08Z</dcterms:modified>
</cp:coreProperties>
</file>