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19" r:id="rId3"/>
    <p:sldId id="337" r:id="rId4"/>
    <p:sldId id="336" r:id="rId5"/>
    <p:sldId id="339" r:id="rId6"/>
    <p:sldId id="340" r:id="rId7"/>
    <p:sldId id="341" r:id="rId8"/>
    <p:sldId id="342" r:id="rId9"/>
    <p:sldId id="343" r:id="rId10"/>
    <p:sldId id="344" r:id="rId11"/>
    <p:sldId id="345" r:id="rId12"/>
    <p:sldId id="346" r:id="rId13"/>
    <p:sldId id="347" r:id="rId14"/>
    <p:sldId id="348" r:id="rId15"/>
    <p:sldId id="349" r:id="rId16"/>
    <p:sldId id="350" r:id="rId17"/>
    <p:sldId id="351" r:id="rId18"/>
    <p:sldId id="352" r:id="rId19"/>
    <p:sldId id="353" r:id="rId20"/>
    <p:sldId id="354" r:id="rId21"/>
    <p:sldId id="355" r:id="rId22"/>
    <p:sldId id="356" r:id="rId23"/>
    <p:sldId id="357" r:id="rId24"/>
    <p:sldId id="265" r:id="rId25"/>
  </p:sldIdLst>
  <p:sldSz cx="12204700" cy="6859588"/>
  <p:notesSz cx="9144000" cy="6858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54466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108932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63398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217864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723312" algn="l" defTabSz="1089325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3267974" algn="l" defTabSz="1089325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812637" algn="l" defTabSz="1089325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4357299" algn="l" defTabSz="1089325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1">
          <p15:clr>
            <a:srgbClr val="A4A3A4"/>
          </p15:clr>
        </p15:guide>
        <p15:guide id="2" pos="38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97" autoAdjust="0"/>
    <p:restoredTop sz="96552" autoAdjust="0"/>
  </p:normalViewPr>
  <p:slideViewPr>
    <p:cSldViewPr>
      <p:cViewPr varScale="1">
        <p:scale>
          <a:sx n="68" d="100"/>
          <a:sy n="68" d="100"/>
        </p:scale>
        <p:origin x="-654" y="-108"/>
      </p:cViewPr>
      <p:guideLst>
        <p:guide orient="horz" pos="2161"/>
        <p:guide pos="384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1068" y="66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60E44AF-0D8D-4B66-BECC-4D5B9292E151}" type="datetimeFigureOut">
              <a:rPr lang="zh-CN" altLang="en-US"/>
              <a:pPr>
                <a:defRPr/>
              </a:pPr>
              <a:t>2016/10/7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3C35A87-E971-49BF-8F02-A5CE2B85C74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6330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7119A08-1D2F-470C-8FD3-E69459F4B57D}" type="datetimeFigureOut">
              <a:rPr lang="zh-CN" altLang="en-US"/>
              <a:pPr>
                <a:defRPr/>
              </a:pPr>
              <a:t>2016/10/7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84413" y="514350"/>
            <a:ext cx="45751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06004EB-C740-4F3D-A864-243FCB14D11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13024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4466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89325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33987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78649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23312" algn="l" defTabSz="10893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7974" algn="l" defTabSz="10893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12637" algn="l" defTabSz="10893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7299" algn="l" defTabSz="10893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4"/>
          <p:cNvSpPr txBox="1">
            <a:spLocks/>
          </p:cNvSpPr>
          <p:nvPr userDrawn="1"/>
        </p:nvSpPr>
        <p:spPr>
          <a:xfrm>
            <a:off x="239599" y="6434041"/>
            <a:ext cx="4228870" cy="365210"/>
          </a:xfrm>
          <a:prstGeom prst="rect">
            <a:avLst/>
          </a:prstGeom>
        </p:spPr>
        <p:txBody>
          <a:bodyPr lIns="108932" tIns="54466" rIns="108932" bIns="54466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Spark </a:t>
            </a:r>
            <a:r>
              <a:rPr lang="zh-CN" altLang="en-US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大数据企业定制课程   </a:t>
            </a:r>
            <a:r>
              <a:rPr lang="zh-CN" altLang="en-US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讲师</a:t>
            </a:r>
            <a:r>
              <a:rPr lang="en-US" altLang="zh-CN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zh-CN" altLang="en-US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黄美灵</a:t>
            </a:r>
            <a:endParaRPr lang="zh-CN" altLang="en-US" sz="13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grpSp>
        <p:nvGrpSpPr>
          <p:cNvPr id="5" name="组合 19"/>
          <p:cNvGrpSpPr>
            <a:grpSpLocks/>
          </p:cNvGrpSpPr>
          <p:nvPr userDrawn="1"/>
        </p:nvGrpSpPr>
        <p:grpSpPr bwMode="auto">
          <a:xfrm>
            <a:off x="0" y="6238758"/>
            <a:ext cx="12204700" cy="273832"/>
            <a:chOff x="0" y="6237927"/>
            <a:chExt cx="9144000" cy="272911"/>
          </a:xfrm>
        </p:grpSpPr>
        <p:cxnSp>
          <p:nvCxnSpPr>
            <p:cNvPr id="6" name="直接连接符 5"/>
            <p:cNvCxnSpPr>
              <a:endCxn id="7" idx="1"/>
            </p:cNvCxnSpPr>
            <p:nvPr userDrawn="1"/>
          </p:nvCxnSpPr>
          <p:spPr>
            <a:xfrm flipV="1">
              <a:off x="0" y="6374383"/>
              <a:ext cx="3275856" cy="7109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>
              <a:stCxn id="7" idx="3"/>
            </p:cNvCxnSpPr>
            <p:nvPr userDrawn="1"/>
          </p:nvCxnSpPr>
          <p:spPr>
            <a:xfrm>
              <a:off x="5826944" y="6374383"/>
              <a:ext cx="3317056" cy="7109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矩形 6"/>
            <p:cNvSpPr/>
            <p:nvPr userDrawn="1"/>
          </p:nvSpPr>
          <p:spPr>
            <a:xfrm>
              <a:off x="3275856" y="6237927"/>
              <a:ext cx="2551088" cy="27291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300" b="1" dirty="0" smtClean="0">
                  <a:solidFill>
                    <a:schemeClr val="accent4">
                      <a:lumMod val="50000"/>
                    </a:schemeClr>
                  </a:solidFill>
                </a:rPr>
                <a:t>DATAGURU</a:t>
              </a:r>
              <a:r>
                <a:rPr lang="zh-CN" altLang="en-US" sz="1300" b="1" dirty="0" smtClean="0">
                  <a:solidFill>
                    <a:schemeClr val="accent4">
                      <a:lumMod val="50000"/>
                    </a:schemeClr>
                  </a:solidFill>
                </a:rPr>
                <a:t>专业数据分析社区</a:t>
              </a:r>
              <a:endParaRPr lang="zh-CN" altLang="en-US" sz="1300" b="1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5353" y="2929613"/>
            <a:ext cx="10373995" cy="928910"/>
          </a:xfrm>
        </p:spPr>
        <p:txBody>
          <a:bodyPr>
            <a:normAutofit/>
          </a:bodyPr>
          <a:lstStyle>
            <a:lvl1pPr algn="l">
              <a:defRPr sz="43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15353" y="3887100"/>
            <a:ext cx="8543290" cy="685967"/>
          </a:xfrm>
        </p:spPr>
        <p:txBody>
          <a:bodyPr anchor="ctr">
            <a:normAutofit/>
          </a:bodyPr>
          <a:lstStyle>
            <a:lvl1pPr marL="0" indent="0" algn="l">
              <a:buNone/>
              <a:defRPr sz="1700" b="1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  <a:sym typeface="Wingdings" pitchFamily="2" charset="2"/>
              </a:defRPr>
            </a:lvl1pPr>
            <a:lvl2pPr marL="544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9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3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8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3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7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12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7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altLang="zh-CN" dirty="0" smtClean="0"/>
          </a:p>
        </p:txBody>
      </p:sp>
      <p:pic>
        <p:nvPicPr>
          <p:cNvPr id="50178" name="Picture 2" descr="炼数成金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9742" y="261442"/>
            <a:ext cx="2400300" cy="1028701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742" y="405458"/>
            <a:ext cx="8279325" cy="576065"/>
          </a:xfr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n"/>
              <a:defRPr/>
            </a:lvl1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n"/>
              <a:defRPr/>
            </a:lvl1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3" y="6357821"/>
            <a:ext cx="667445" cy="501767"/>
          </a:xfrm>
          <a:prstGeom prst="rect">
            <a:avLst/>
          </a:prstGeom>
        </p:spPr>
        <p:txBody>
          <a:bodyPr lIns="108932" tIns="54466" rIns="108932" bIns="54466"/>
          <a:lstStyle>
            <a:lvl1pPr>
              <a:defRPr/>
            </a:lvl1pPr>
          </a:lstStyle>
          <a:p>
            <a:pPr>
              <a:defRPr/>
            </a:pPr>
            <a:fld id="{C9F260F8-0F8D-4271-AB2B-8487BB54F279}" type="datetime1">
              <a:rPr lang="zh-CN" altLang="en-US"/>
              <a:pPr>
                <a:defRPr/>
              </a:pPr>
              <a:t>2016/10/7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>
          <a:xfrm>
            <a:off x="3" y="6357821"/>
            <a:ext cx="667445" cy="501767"/>
          </a:xfrm>
          <a:prstGeom prst="rect">
            <a:avLst/>
          </a:prstGeom>
        </p:spPr>
        <p:txBody>
          <a:bodyPr lIns="108932" tIns="54466" rIns="108932" bIns="54466"/>
          <a:lstStyle>
            <a:lvl1pPr>
              <a:defRPr/>
            </a:lvl1pPr>
          </a:lstStyle>
          <a:p>
            <a:pPr>
              <a:defRPr/>
            </a:pPr>
            <a:fld id="{FFADEFA4-4608-418A-84AC-D4C3F38BFDE0}" type="datetime1">
              <a:rPr lang="zh-CN" altLang="en-US"/>
              <a:pPr>
                <a:defRPr/>
              </a:pPr>
              <a:t>2016/10/7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3669564"/>
            <a:ext cx="12204700" cy="60180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932" tIns="54466" rIns="108932" bIns="5446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3" name="矩形 2"/>
          <p:cNvSpPr/>
          <p:nvPr userDrawn="1"/>
        </p:nvSpPr>
        <p:spPr>
          <a:xfrm>
            <a:off x="1129363" y="1703784"/>
            <a:ext cx="652508" cy="611329"/>
          </a:xfrm>
          <a:prstGeom prst="rect">
            <a:avLst/>
          </a:prstGeom>
          <a:solidFill>
            <a:schemeClr val="accent4">
              <a:lumMod val="50000"/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932" tIns="54466" rIns="108932" bIns="5446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4" name="页脚占位符 4"/>
          <p:cNvSpPr txBox="1">
            <a:spLocks/>
          </p:cNvSpPr>
          <p:nvPr userDrawn="1"/>
        </p:nvSpPr>
        <p:spPr>
          <a:xfrm>
            <a:off x="610235" y="6434041"/>
            <a:ext cx="4443274" cy="365210"/>
          </a:xfrm>
          <a:prstGeom prst="rect">
            <a:avLst/>
          </a:prstGeom>
        </p:spPr>
        <p:txBody>
          <a:bodyPr lIns="108932" tIns="54466" rIns="108932" bIns="54466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DATAGURU</a:t>
            </a:r>
            <a:r>
              <a:rPr lang="zh-CN" altLang="en-US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专业数据分析网站</a:t>
            </a:r>
            <a:endParaRPr lang="zh-CN" altLang="en-US" sz="13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557734" y="1197546"/>
            <a:ext cx="864096" cy="828867"/>
          </a:xfrm>
          <a:prstGeom prst="rect">
            <a:avLst/>
          </a:prstGeom>
          <a:solidFill>
            <a:schemeClr val="accent4">
              <a:lumMod val="50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932" tIns="54466" rIns="108932" bIns="5446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892153" y="2107102"/>
            <a:ext cx="5339556" cy="1541157"/>
          </a:xfrm>
          <a:prstGeom prst="rect">
            <a:avLst/>
          </a:prstGeom>
          <a:noFill/>
        </p:spPr>
        <p:txBody>
          <a:bodyPr lIns="108932" tIns="54466" rIns="108932" bIns="54466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93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</a:rPr>
              <a:t>Thanks</a:t>
            </a:r>
            <a:endParaRPr lang="zh-CN" altLang="en-US" sz="93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4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9179012" y="3581432"/>
            <a:ext cx="2517159" cy="771715"/>
          </a:xfrm>
          <a:prstGeom prst="rect">
            <a:avLst/>
          </a:prstGeom>
          <a:noFill/>
        </p:spPr>
        <p:txBody>
          <a:bodyPr wrap="none" lIns="108932" tIns="54466" rIns="108932" bIns="54466" anchor="ctr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300" dirty="0">
                <a:solidFill>
                  <a:schemeClr val="bg1"/>
                </a:solidFill>
                <a:latin typeface="Arial Black" pitchFamily="34" charset="0"/>
                <a:ea typeface="+mn-ea"/>
              </a:rPr>
              <a:t>FAQ</a:t>
            </a:r>
            <a:r>
              <a:rPr lang="zh-CN" altLang="en-US" sz="4300" dirty="0">
                <a:solidFill>
                  <a:schemeClr val="bg1"/>
                </a:solidFill>
                <a:latin typeface="Arial Black" pitchFamily="34" charset="0"/>
                <a:ea typeface="+mn-ea"/>
              </a:rPr>
              <a:t>时间</a:t>
            </a:r>
            <a:endParaRPr lang="en-US" altLang="zh-CN" sz="4300" dirty="0">
              <a:solidFill>
                <a:schemeClr val="bg1"/>
              </a:solidFill>
              <a:latin typeface="Arial Black" pitchFamily="34" charset="0"/>
              <a:ea typeface="+mn-ea"/>
            </a:endParaRPr>
          </a:p>
        </p:txBody>
      </p:sp>
      <p:pic>
        <p:nvPicPr>
          <p:cNvPr id="45058" name="Picture 2" descr="炼数成金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26686" y="261442"/>
            <a:ext cx="2400300" cy="1028701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标题占位符 1"/>
          <p:cNvSpPr>
            <a:spLocks noGrp="1"/>
          </p:cNvSpPr>
          <p:nvPr>
            <p:ph type="title"/>
          </p:nvPr>
        </p:nvSpPr>
        <p:spPr bwMode="auto">
          <a:xfrm>
            <a:off x="629742" y="405458"/>
            <a:ext cx="8279325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单击此处编辑母版标题样式</a:t>
            </a:r>
          </a:p>
        </p:txBody>
      </p:sp>
      <p:sp>
        <p:nvSpPr>
          <p:cNvPr id="2052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10235" y="1197546"/>
            <a:ext cx="10984230" cy="504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</p:txBody>
      </p:sp>
      <p:cxnSp>
        <p:nvCxnSpPr>
          <p:cNvPr id="9" name="直接连接符 8"/>
          <p:cNvCxnSpPr/>
          <p:nvPr/>
        </p:nvCxnSpPr>
        <p:spPr>
          <a:xfrm>
            <a:off x="413718" y="1053530"/>
            <a:ext cx="11251208" cy="1587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页脚占位符 4"/>
          <p:cNvSpPr txBox="1">
            <a:spLocks/>
          </p:cNvSpPr>
          <p:nvPr userDrawn="1"/>
        </p:nvSpPr>
        <p:spPr>
          <a:xfrm>
            <a:off x="239598" y="6434041"/>
            <a:ext cx="4324981" cy="365210"/>
          </a:xfrm>
          <a:prstGeom prst="rect">
            <a:avLst/>
          </a:prstGeom>
        </p:spPr>
        <p:txBody>
          <a:bodyPr lIns="108932" tIns="54466" rIns="108932" bIns="54466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Spark </a:t>
            </a:r>
            <a:r>
              <a:rPr lang="zh-CN" altLang="en-US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大数据企业定制课程</a:t>
            </a:r>
            <a:r>
              <a:rPr lang="zh-CN" altLang="en-US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讲师</a:t>
            </a:r>
            <a:r>
              <a:rPr lang="en-US" altLang="zh-CN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zh-CN" altLang="en-US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黄美灵</a:t>
            </a:r>
            <a:endParaRPr lang="zh-CN" altLang="en-US" sz="13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16" name="矩形 15"/>
          <p:cNvSpPr/>
          <p:nvPr userDrawn="1"/>
        </p:nvSpPr>
        <p:spPr>
          <a:xfrm>
            <a:off x="485726" y="405458"/>
            <a:ext cx="118690" cy="49907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08932" tIns="54466" rIns="108932" bIns="5446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grpSp>
        <p:nvGrpSpPr>
          <p:cNvPr id="2059" name="组合 18"/>
          <p:cNvGrpSpPr>
            <a:grpSpLocks/>
          </p:cNvGrpSpPr>
          <p:nvPr userDrawn="1"/>
        </p:nvGrpSpPr>
        <p:grpSpPr bwMode="auto">
          <a:xfrm>
            <a:off x="0" y="6238756"/>
            <a:ext cx="12204700" cy="288099"/>
            <a:chOff x="0" y="6237942"/>
            <a:chExt cx="9144000" cy="287130"/>
          </a:xfrm>
        </p:grpSpPr>
        <p:cxnSp>
          <p:nvCxnSpPr>
            <p:cNvPr id="20" name="直接连接符 19"/>
            <p:cNvCxnSpPr>
              <a:endCxn id="27" idx="1"/>
            </p:cNvCxnSpPr>
            <p:nvPr userDrawn="1"/>
          </p:nvCxnSpPr>
          <p:spPr>
            <a:xfrm>
              <a:off x="0" y="6381507"/>
              <a:ext cx="3347864" cy="0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矩形 26"/>
            <p:cNvSpPr/>
            <p:nvPr userDrawn="1"/>
          </p:nvSpPr>
          <p:spPr>
            <a:xfrm>
              <a:off x="3347864" y="6237942"/>
              <a:ext cx="2448272" cy="2871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300" b="1" dirty="0" smtClean="0">
                  <a:solidFill>
                    <a:schemeClr val="accent4">
                      <a:lumMod val="50000"/>
                    </a:schemeClr>
                  </a:solidFill>
                </a:rPr>
                <a:t>DATAGURU</a:t>
              </a:r>
              <a:r>
                <a:rPr lang="zh-CN" altLang="en-US" sz="1300" b="1" dirty="0" smtClean="0">
                  <a:solidFill>
                    <a:schemeClr val="accent4">
                      <a:lumMod val="50000"/>
                    </a:schemeClr>
                  </a:solidFill>
                </a:rPr>
                <a:t>专业数据分析社区</a:t>
              </a:r>
              <a:endParaRPr lang="zh-CN" altLang="en-US" sz="1300" b="1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cxnSp>
          <p:nvCxnSpPr>
            <p:cNvPr id="28" name="直接连接符 27"/>
            <p:cNvCxnSpPr>
              <a:stCxn id="27" idx="3"/>
            </p:cNvCxnSpPr>
            <p:nvPr userDrawn="1"/>
          </p:nvCxnSpPr>
          <p:spPr>
            <a:xfrm>
              <a:off x="5796136" y="6381507"/>
              <a:ext cx="3347864" cy="0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51202" name="Picture 2" descr="炼数成金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198694" y="117426"/>
            <a:ext cx="2400300" cy="102870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2" r:id="rId2"/>
    <p:sldLayoutId id="2147483723" r:id="rId3"/>
    <p:sldLayoutId id="2147483724" r:id="rId4"/>
    <p:sldLayoutId id="2147483725" r:id="rId5"/>
    <p:sldLayoutId id="2147483727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9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5pPr>
      <a:lvl6pPr marL="544662" algn="l" rtl="0" fontAlgn="base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6pPr>
      <a:lvl7pPr marL="1089325" algn="l" rtl="0" fontAlgn="base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7pPr>
      <a:lvl8pPr marL="1633987" algn="l" rtl="0" fontAlgn="base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8pPr>
      <a:lvl9pPr marL="2178649" algn="l" rtl="0" fontAlgn="base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408497" indent="-408497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chemeClr val="accent4">
            <a:lumMod val="50000"/>
          </a:schemeClr>
        </a:buClr>
        <a:buFont typeface="Wingdings" pitchFamily="2" charset="2"/>
        <a:buChar char="u"/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885076" indent="-340414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2F6231"/>
        </a:buClr>
        <a:buFont typeface="Arial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1361656" indent="-272331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2F6231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906318" indent="-272331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2F6231"/>
        </a:buClr>
        <a:buFont typeface="Arial" charset="0"/>
        <a:buChar char="–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2450981" indent="-272331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2F6231"/>
        </a:buClr>
        <a:buFont typeface="Arial" charset="0"/>
        <a:buChar char="»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2995643" indent="-272331" algn="l" defTabSz="10893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40305" indent="-272331" algn="l" defTabSz="10893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4968" indent="-272331" algn="l" defTabSz="10893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9630" indent="-272331" algn="l" defTabSz="10893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662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9325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3987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8649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3312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7974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2637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7299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blog.csdn.net/sunbow0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ctrTitle"/>
          </p:nvPr>
        </p:nvSpPr>
        <p:spPr>
          <a:xfrm>
            <a:off x="495534" y="5229994"/>
            <a:ext cx="11484548" cy="844324"/>
          </a:xfrm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US" altLang="zh-CN" dirty="0"/>
              <a:t>Spark</a:t>
            </a:r>
            <a:r>
              <a:rPr lang="zh-CN" altLang="zh-CN" dirty="0"/>
              <a:t>机器学习案例</a:t>
            </a:r>
            <a:r>
              <a:rPr lang="zh-CN" altLang="zh-CN" dirty="0" smtClean="0"/>
              <a:t>实战</a:t>
            </a:r>
            <a:r>
              <a:rPr lang="en-US" altLang="zh-CN" dirty="0" smtClean="0"/>
              <a:t>—01</a:t>
            </a:r>
            <a:endParaRPr lang="zh-CN" altLang="en-US" dirty="0" smtClean="0"/>
          </a:p>
        </p:txBody>
      </p:sp>
      <p:pic>
        <p:nvPicPr>
          <p:cNvPr id="1026" name="Picture 2" descr="C:\Users\huangmeiling\Desktop\其它\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054" y="1353737"/>
            <a:ext cx="5599509" cy="372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MapReduce</a:t>
            </a:r>
            <a:r>
              <a:rPr lang="en-US" altLang="zh-CN" dirty="0"/>
              <a:t>(</a:t>
            </a:r>
            <a:r>
              <a:rPr lang="zh-CN" altLang="en-US" dirty="0"/>
              <a:t>分布式</a:t>
            </a:r>
            <a:r>
              <a:rPr lang="zh-CN" altLang="en-US" dirty="0" smtClean="0"/>
              <a:t>计算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8194" name="Picture 2" descr="http://ww3.sinaimg.cn/mw690/005WTVurjw1eoyphkvivcj30oy0jdn4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958" y="1125538"/>
            <a:ext cx="6572250" cy="5105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315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Hive</a:t>
            </a:r>
            <a:r>
              <a:rPr lang="zh-CN" altLang="en-US" dirty="0"/>
              <a:t>（基于</a:t>
            </a:r>
            <a:r>
              <a:rPr lang="en-US" altLang="zh-CN" dirty="0" err="1"/>
              <a:t>Hadoop</a:t>
            </a:r>
            <a:r>
              <a:rPr lang="zh-CN" altLang="en-US" dirty="0"/>
              <a:t>的数据仓库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AutoShape 2" descr="http://img5.imgtn.bdimg.com/it/u=588505969,2674787464&amp;fm=21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901" y="1629594"/>
            <a:ext cx="6979063" cy="4040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004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HDFS</a:t>
            </a:r>
            <a:r>
              <a:rPr lang="zh-CN" altLang="en-US" dirty="0" smtClean="0"/>
              <a:t>常用操作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AutoShape 2" descr="http://img5.imgtn.bdimg.com/it/u=588505969,2674787464&amp;fm=21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610235" y="1197546"/>
            <a:ext cx="10984230" cy="5041187"/>
          </a:xfrm>
        </p:spPr>
        <p:txBody>
          <a:bodyPr/>
          <a:lstStyle/>
          <a:p>
            <a:r>
              <a:rPr lang="en-US" altLang="zh-CN" b="1" dirty="0"/>
              <a:t>cat</a:t>
            </a:r>
          </a:p>
          <a:p>
            <a:pPr marL="0" indent="0">
              <a:buNone/>
            </a:pPr>
            <a:r>
              <a:rPr lang="zh-CN" altLang="en-US" dirty="0"/>
              <a:t>使用方法：</a:t>
            </a: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-cat URI [URI …]</a:t>
            </a:r>
          </a:p>
          <a:p>
            <a:pPr marL="0" indent="0">
              <a:buNone/>
            </a:pPr>
            <a:r>
              <a:rPr lang="zh-CN" altLang="en-US" dirty="0"/>
              <a:t>将路径指定文件的内容输出到</a:t>
            </a:r>
            <a:r>
              <a:rPr lang="en-US" altLang="zh-CN" i="1" dirty="0" err="1"/>
              <a:t>stdout</a:t>
            </a:r>
            <a:r>
              <a:rPr lang="zh-CN" altLang="en-US" dirty="0"/>
              <a:t>。</a:t>
            </a:r>
          </a:p>
          <a:p>
            <a:pPr marL="0" indent="0">
              <a:buNone/>
            </a:pPr>
            <a:r>
              <a:rPr lang="zh-CN" altLang="en-US" dirty="0"/>
              <a:t>示例：</a:t>
            </a:r>
          </a:p>
          <a:p>
            <a:pPr marL="0" indent="0">
              <a:buNone/>
            </a:pP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-cat hdfs://host1:port1/file1 hdfs://host2:port2/file2</a:t>
            </a:r>
          </a:p>
          <a:p>
            <a:pPr marL="0" indent="0">
              <a:buNone/>
            </a:pP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-cat file:///file3 /user/</a:t>
            </a:r>
            <a:r>
              <a:rPr lang="en-US" altLang="zh-CN" dirty="0" err="1"/>
              <a:t>hadoop</a:t>
            </a:r>
            <a:r>
              <a:rPr lang="en-US" altLang="zh-CN" dirty="0"/>
              <a:t>/file4</a:t>
            </a:r>
          </a:p>
        </p:txBody>
      </p:sp>
    </p:spTree>
    <p:extLst>
      <p:ext uri="{BB962C8B-B14F-4D97-AF65-F5344CB8AC3E}">
        <p14:creationId xmlns:p14="http://schemas.microsoft.com/office/powerpoint/2010/main" val="353329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HDFS</a:t>
            </a:r>
            <a:r>
              <a:rPr lang="zh-CN" altLang="en-US" dirty="0" smtClean="0"/>
              <a:t>常用操作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AutoShape 2" descr="http://img5.imgtn.bdimg.com/it/u=588505969,2674787464&amp;fm=21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610235" y="1197546"/>
            <a:ext cx="10984230" cy="5041187"/>
          </a:xfrm>
        </p:spPr>
        <p:txBody>
          <a:bodyPr/>
          <a:lstStyle/>
          <a:p>
            <a:r>
              <a:rPr lang="en-US" altLang="zh-CN" b="1" dirty="0" err="1"/>
              <a:t>cp</a:t>
            </a:r>
            <a:endParaRPr lang="en-US" altLang="zh-CN" b="1" dirty="0"/>
          </a:p>
          <a:p>
            <a:pPr marL="0" indent="0">
              <a:buNone/>
            </a:pPr>
            <a:r>
              <a:rPr lang="zh-CN" altLang="en-US" dirty="0"/>
              <a:t>使用方法：</a:t>
            </a: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</a:t>
            </a:r>
            <a:r>
              <a:rPr lang="en-US" altLang="zh-CN" dirty="0" err="1"/>
              <a:t>cp</a:t>
            </a:r>
            <a:r>
              <a:rPr lang="en-US" altLang="zh-CN" dirty="0"/>
              <a:t> URI [URI …] &lt;</a:t>
            </a:r>
            <a:r>
              <a:rPr lang="en-US" altLang="zh-CN" dirty="0" err="1"/>
              <a:t>dest</a:t>
            </a:r>
            <a:r>
              <a:rPr lang="en-US" altLang="zh-CN" dirty="0"/>
              <a:t>&gt;</a:t>
            </a:r>
          </a:p>
          <a:p>
            <a:pPr marL="0" indent="0">
              <a:buNone/>
            </a:pPr>
            <a:r>
              <a:rPr lang="zh-CN" altLang="en-US" dirty="0"/>
              <a:t>将文件从源路径复制到目标路径。这个命令允许有多个源路径，此时目标路径必须是一个目录。 </a:t>
            </a:r>
            <a:br>
              <a:rPr lang="zh-CN" altLang="en-US" dirty="0"/>
            </a:br>
            <a:r>
              <a:rPr lang="zh-CN" altLang="en-US" dirty="0"/>
              <a:t>示例：</a:t>
            </a:r>
          </a:p>
          <a:p>
            <a:pPr marL="0" indent="0">
              <a:buNone/>
            </a:pP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</a:t>
            </a:r>
            <a:r>
              <a:rPr lang="en-US" altLang="zh-CN" dirty="0" err="1"/>
              <a:t>cp</a:t>
            </a:r>
            <a:r>
              <a:rPr lang="en-US" altLang="zh-CN" dirty="0"/>
              <a:t> /user/</a:t>
            </a:r>
            <a:r>
              <a:rPr lang="en-US" altLang="zh-CN" dirty="0" err="1"/>
              <a:t>hadoop</a:t>
            </a:r>
            <a:r>
              <a:rPr lang="en-US" altLang="zh-CN" dirty="0"/>
              <a:t>/file1 /user/</a:t>
            </a:r>
            <a:r>
              <a:rPr lang="en-US" altLang="zh-CN" dirty="0" err="1"/>
              <a:t>hadoop</a:t>
            </a:r>
            <a:r>
              <a:rPr lang="en-US" altLang="zh-CN" dirty="0"/>
              <a:t>/file2</a:t>
            </a:r>
          </a:p>
          <a:p>
            <a:pPr marL="0" indent="0">
              <a:buNone/>
            </a:pP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</a:t>
            </a:r>
            <a:r>
              <a:rPr lang="en-US" altLang="zh-CN" dirty="0" err="1"/>
              <a:t>cp</a:t>
            </a:r>
            <a:r>
              <a:rPr lang="en-US" altLang="zh-CN" dirty="0"/>
              <a:t> /user/</a:t>
            </a:r>
            <a:r>
              <a:rPr lang="en-US" altLang="zh-CN" dirty="0" err="1"/>
              <a:t>hadoop</a:t>
            </a:r>
            <a:r>
              <a:rPr lang="en-US" altLang="zh-CN" dirty="0"/>
              <a:t>/file1 /user/</a:t>
            </a:r>
            <a:r>
              <a:rPr lang="en-US" altLang="zh-CN" dirty="0" err="1"/>
              <a:t>hadoop</a:t>
            </a:r>
            <a:r>
              <a:rPr lang="en-US" altLang="zh-CN" dirty="0"/>
              <a:t>/file2 /user/</a:t>
            </a:r>
            <a:r>
              <a:rPr lang="en-US" altLang="zh-CN" dirty="0" err="1"/>
              <a:t>hadoop</a:t>
            </a:r>
            <a:r>
              <a:rPr lang="en-US" altLang="zh-CN" dirty="0"/>
              <a:t>/</a:t>
            </a:r>
            <a:r>
              <a:rPr lang="en-US" altLang="zh-CN" dirty="0" err="1"/>
              <a:t>dir</a:t>
            </a:r>
            <a:endParaRPr lang="en-US" altLang="zh-CN" dirty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6858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HDFS</a:t>
            </a:r>
            <a:r>
              <a:rPr lang="zh-CN" altLang="en-US" dirty="0" smtClean="0"/>
              <a:t>常用操作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AutoShape 2" descr="http://img5.imgtn.bdimg.com/it/u=588505969,2674787464&amp;fm=21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610235" y="1197546"/>
            <a:ext cx="10984230" cy="5041187"/>
          </a:xfrm>
        </p:spPr>
        <p:txBody>
          <a:bodyPr/>
          <a:lstStyle/>
          <a:p>
            <a:r>
              <a:rPr lang="en-US" altLang="zh-CN" b="1" dirty="0" smtClean="0"/>
              <a:t>du</a:t>
            </a:r>
            <a:endParaRPr lang="en-US" altLang="zh-CN" b="1" dirty="0"/>
          </a:p>
          <a:p>
            <a:pPr marL="0" indent="0">
              <a:buNone/>
            </a:pPr>
            <a:r>
              <a:rPr lang="zh-CN" altLang="en-US" dirty="0"/>
              <a:t>使用方法：</a:t>
            </a: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-du URI [URI …]</a:t>
            </a:r>
          </a:p>
          <a:p>
            <a:pPr marL="0" indent="0">
              <a:buNone/>
            </a:pPr>
            <a:r>
              <a:rPr lang="zh-CN" altLang="en-US" dirty="0"/>
              <a:t>显示目录中所有文件的大小，或者当只指定一个文件时，显示此文件的大小。</a:t>
            </a:r>
            <a:br>
              <a:rPr lang="zh-CN" altLang="en-US" dirty="0"/>
            </a:br>
            <a:r>
              <a:rPr lang="zh-CN" altLang="en-US" dirty="0"/>
              <a:t>示例：</a:t>
            </a:r>
            <a:br>
              <a:rPr lang="zh-CN" altLang="en-US" dirty="0"/>
            </a:b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-du /user/</a:t>
            </a:r>
            <a:r>
              <a:rPr lang="en-US" altLang="zh-CN" dirty="0" err="1"/>
              <a:t>hadoop</a:t>
            </a:r>
            <a:r>
              <a:rPr lang="en-US" altLang="zh-CN" dirty="0"/>
              <a:t>/dir1 /user/</a:t>
            </a:r>
            <a:r>
              <a:rPr lang="en-US" altLang="zh-CN" dirty="0" err="1"/>
              <a:t>hadoop</a:t>
            </a:r>
            <a:r>
              <a:rPr lang="en-US" altLang="zh-CN" dirty="0"/>
              <a:t>/file1 hdfs://host:port/user/hadoop/dir1 </a:t>
            </a:r>
            <a:br>
              <a:rPr lang="en-US" altLang="zh-CN" dirty="0"/>
            </a:br>
            <a:r>
              <a:rPr lang="en-US" altLang="zh-CN" b="1" dirty="0" err="1" smtClean="0"/>
              <a:t>dus</a:t>
            </a:r>
            <a:endParaRPr lang="en-US" altLang="zh-CN" b="1" dirty="0"/>
          </a:p>
          <a:p>
            <a:pPr marL="0" indent="0">
              <a:buNone/>
            </a:pPr>
            <a:r>
              <a:rPr lang="zh-CN" altLang="en-US" dirty="0"/>
              <a:t>使用方法：</a:t>
            </a: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</a:t>
            </a:r>
            <a:r>
              <a:rPr lang="en-US" altLang="zh-CN" dirty="0" err="1"/>
              <a:t>dus</a:t>
            </a:r>
            <a:r>
              <a:rPr lang="en-US" altLang="zh-CN" dirty="0"/>
              <a:t> &lt;</a:t>
            </a:r>
            <a:r>
              <a:rPr lang="en-US" altLang="zh-CN" dirty="0" err="1"/>
              <a:t>args</a:t>
            </a:r>
            <a:r>
              <a:rPr lang="en-US" altLang="zh-CN" dirty="0"/>
              <a:t>&gt;</a:t>
            </a:r>
          </a:p>
          <a:p>
            <a:pPr marL="0" indent="0">
              <a:buNone/>
            </a:pPr>
            <a:r>
              <a:rPr lang="zh-CN" altLang="en-US" dirty="0"/>
              <a:t>显示文件的大小。</a:t>
            </a:r>
          </a:p>
          <a:p>
            <a:pPr marL="0" indent="0">
              <a:buNone/>
            </a:pPr>
            <a:endParaRPr lang="zh-CN" altLang="en-US" dirty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6276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HDFS</a:t>
            </a:r>
            <a:r>
              <a:rPr lang="zh-CN" altLang="en-US" dirty="0" smtClean="0"/>
              <a:t>常用操作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AutoShape 2" descr="http://img5.imgtn.bdimg.com/it/u=588505969,2674787464&amp;fm=21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610235" y="1197546"/>
            <a:ext cx="10984230" cy="5041187"/>
          </a:xfrm>
        </p:spPr>
        <p:txBody>
          <a:bodyPr/>
          <a:lstStyle/>
          <a:p>
            <a:r>
              <a:rPr lang="en-US" altLang="zh-CN" b="1" dirty="0"/>
              <a:t>get</a:t>
            </a:r>
          </a:p>
          <a:p>
            <a:pPr marL="0" indent="0">
              <a:buNone/>
            </a:pPr>
            <a:r>
              <a:rPr lang="zh-CN" altLang="en-US" dirty="0"/>
              <a:t>使用方法：</a:t>
            </a: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-get [-</a:t>
            </a:r>
            <a:r>
              <a:rPr lang="en-US" altLang="zh-CN" dirty="0" err="1"/>
              <a:t>ignorecrc</a:t>
            </a:r>
            <a:r>
              <a:rPr lang="en-US" altLang="zh-CN" dirty="0"/>
              <a:t>] [-</a:t>
            </a:r>
            <a:r>
              <a:rPr lang="en-US" altLang="zh-CN" dirty="0" err="1"/>
              <a:t>crc</a:t>
            </a:r>
            <a:r>
              <a:rPr lang="en-US" altLang="zh-CN" dirty="0"/>
              <a:t>] &lt;</a:t>
            </a:r>
            <a:r>
              <a:rPr lang="en-US" altLang="zh-CN" dirty="0" err="1"/>
              <a:t>src</a:t>
            </a:r>
            <a:r>
              <a:rPr lang="en-US" altLang="zh-CN" dirty="0"/>
              <a:t>&gt; &lt;</a:t>
            </a:r>
            <a:r>
              <a:rPr lang="en-US" altLang="zh-CN" dirty="0" err="1"/>
              <a:t>localdst</a:t>
            </a:r>
            <a:r>
              <a:rPr lang="en-US" altLang="zh-CN" dirty="0"/>
              <a:t>&gt; </a:t>
            </a:r>
          </a:p>
          <a:p>
            <a:pPr marL="0" indent="0">
              <a:buNone/>
            </a:pPr>
            <a:r>
              <a:rPr lang="zh-CN" altLang="en-US" dirty="0"/>
              <a:t>复制文件到本地文件系统。可用</a:t>
            </a:r>
            <a:r>
              <a:rPr lang="en-US" altLang="zh-CN" dirty="0"/>
              <a:t>-</a:t>
            </a:r>
            <a:r>
              <a:rPr lang="en-US" altLang="zh-CN" dirty="0" err="1"/>
              <a:t>ignorecrc</a:t>
            </a:r>
            <a:r>
              <a:rPr lang="zh-CN" altLang="en-US" dirty="0"/>
              <a:t>选项复制</a:t>
            </a:r>
            <a:r>
              <a:rPr lang="en-US" altLang="zh-CN" dirty="0"/>
              <a:t>CRC</a:t>
            </a:r>
            <a:r>
              <a:rPr lang="zh-CN" altLang="en-US" dirty="0"/>
              <a:t>校验失败的文件。使用</a:t>
            </a:r>
            <a:r>
              <a:rPr lang="en-US" altLang="zh-CN" dirty="0"/>
              <a:t>-</a:t>
            </a:r>
            <a:r>
              <a:rPr lang="en-US" altLang="zh-CN" dirty="0" err="1"/>
              <a:t>crc</a:t>
            </a:r>
            <a:r>
              <a:rPr lang="zh-CN" altLang="en-US" dirty="0"/>
              <a:t>选项复制文件以及</a:t>
            </a:r>
            <a:r>
              <a:rPr lang="en-US" altLang="zh-CN" dirty="0"/>
              <a:t>CRC</a:t>
            </a:r>
            <a:r>
              <a:rPr lang="zh-CN" altLang="en-US" dirty="0"/>
              <a:t>信息。</a:t>
            </a:r>
          </a:p>
          <a:p>
            <a:pPr marL="0" indent="0">
              <a:buNone/>
            </a:pPr>
            <a:r>
              <a:rPr lang="zh-CN" altLang="en-US" dirty="0"/>
              <a:t>示例：</a:t>
            </a:r>
          </a:p>
          <a:p>
            <a:pPr marL="0" indent="0">
              <a:buNone/>
            </a:pP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-get /user/</a:t>
            </a:r>
            <a:r>
              <a:rPr lang="en-US" altLang="zh-CN" dirty="0" err="1"/>
              <a:t>hadoop</a:t>
            </a:r>
            <a:r>
              <a:rPr lang="en-US" altLang="zh-CN" dirty="0"/>
              <a:t>/file </a:t>
            </a:r>
            <a:r>
              <a:rPr lang="en-US" altLang="zh-CN" dirty="0" err="1"/>
              <a:t>localfile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-get hdfs://host:port/user/hadoop/file </a:t>
            </a:r>
            <a:r>
              <a:rPr lang="en-US" altLang="zh-CN" dirty="0" err="1"/>
              <a:t>localfile</a:t>
            </a:r>
            <a:endParaRPr lang="en-US" altLang="zh-CN" dirty="0"/>
          </a:p>
          <a:p>
            <a:r>
              <a:rPr lang="en-US" altLang="zh-CN" b="1" dirty="0" err="1" smtClean="0"/>
              <a:t>getmerge</a:t>
            </a:r>
            <a:endParaRPr lang="en-US" altLang="zh-CN" b="1" dirty="0"/>
          </a:p>
          <a:p>
            <a:pPr marL="0" indent="0">
              <a:buNone/>
            </a:pPr>
            <a:r>
              <a:rPr lang="zh-CN" altLang="en-US" dirty="0"/>
              <a:t>使用方法：</a:t>
            </a: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</a:t>
            </a:r>
            <a:r>
              <a:rPr lang="en-US" altLang="zh-CN" dirty="0" err="1"/>
              <a:t>getmerge</a:t>
            </a:r>
            <a:r>
              <a:rPr lang="en-US" altLang="zh-CN" dirty="0"/>
              <a:t> &lt;</a:t>
            </a:r>
            <a:r>
              <a:rPr lang="en-US" altLang="zh-CN" dirty="0" err="1"/>
              <a:t>src</a:t>
            </a:r>
            <a:r>
              <a:rPr lang="en-US" altLang="zh-CN" dirty="0"/>
              <a:t>&gt; &lt;</a:t>
            </a:r>
            <a:r>
              <a:rPr lang="en-US" altLang="zh-CN" dirty="0" err="1"/>
              <a:t>localdst</a:t>
            </a:r>
            <a:r>
              <a:rPr lang="en-US" altLang="zh-CN" dirty="0"/>
              <a:t>&gt; [</a:t>
            </a:r>
            <a:r>
              <a:rPr lang="en-US" altLang="zh-CN" dirty="0" err="1"/>
              <a:t>addnl</a:t>
            </a:r>
            <a:r>
              <a:rPr lang="en-US" altLang="zh-CN" dirty="0"/>
              <a:t>]</a:t>
            </a:r>
          </a:p>
          <a:p>
            <a:pPr marL="0" indent="0">
              <a:buNone/>
            </a:pPr>
            <a:r>
              <a:rPr lang="zh-CN" altLang="en-US" dirty="0"/>
              <a:t>接受一个源目录和一个目标文件作为输入，并且将源目录中所有的文件连接成本地目标文件。</a:t>
            </a:r>
            <a:r>
              <a:rPr lang="en-US" altLang="zh-CN" dirty="0" err="1"/>
              <a:t>addnl</a:t>
            </a:r>
            <a:r>
              <a:rPr lang="zh-CN" altLang="en-US" dirty="0"/>
              <a:t>是可选的，用于指定在每个文件结尾添加一个换行符。</a:t>
            </a:r>
          </a:p>
          <a:p>
            <a:pPr marL="0" indent="0">
              <a:buNone/>
            </a:pPr>
            <a:endParaRPr lang="zh-CN" altLang="en-US" dirty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4148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HDFS</a:t>
            </a:r>
            <a:r>
              <a:rPr lang="zh-CN" altLang="en-US" dirty="0" smtClean="0"/>
              <a:t>常用操作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AutoShape 2" descr="http://img5.imgtn.bdimg.com/it/u=588505969,2674787464&amp;fm=21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610235" y="1197546"/>
            <a:ext cx="10984230" cy="5041187"/>
          </a:xfrm>
        </p:spPr>
        <p:txBody>
          <a:bodyPr/>
          <a:lstStyle/>
          <a:p>
            <a:r>
              <a:rPr lang="en-US" altLang="zh-CN" b="1" dirty="0" err="1"/>
              <a:t>ls</a:t>
            </a:r>
            <a:endParaRPr lang="en-US" altLang="zh-CN" b="1" dirty="0"/>
          </a:p>
          <a:p>
            <a:pPr marL="0" indent="0">
              <a:buNone/>
            </a:pPr>
            <a:r>
              <a:rPr lang="zh-CN" altLang="en-US" dirty="0"/>
              <a:t>使用方法：</a:t>
            </a: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</a:t>
            </a:r>
            <a:r>
              <a:rPr lang="en-US" altLang="zh-CN" dirty="0" err="1"/>
              <a:t>ls</a:t>
            </a:r>
            <a:r>
              <a:rPr lang="en-US" altLang="zh-CN" dirty="0"/>
              <a:t> &lt;</a:t>
            </a:r>
            <a:r>
              <a:rPr lang="en-US" altLang="zh-CN" dirty="0" err="1"/>
              <a:t>args</a:t>
            </a:r>
            <a:r>
              <a:rPr lang="en-US" altLang="zh-CN" dirty="0"/>
              <a:t>&gt;</a:t>
            </a:r>
          </a:p>
          <a:p>
            <a:pPr marL="0" indent="0">
              <a:buNone/>
            </a:pPr>
            <a:r>
              <a:rPr lang="zh-CN" altLang="en-US" dirty="0"/>
              <a:t>如果是文件，则按照如下格式返回文件</a:t>
            </a:r>
            <a:r>
              <a:rPr lang="zh-CN" altLang="en-US" dirty="0" smtClean="0"/>
              <a:t>信息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如果是目录，则返回它直接子文件的一个列表，就像在</a:t>
            </a:r>
            <a:r>
              <a:rPr lang="en-US" altLang="zh-CN" dirty="0"/>
              <a:t>Unix</a:t>
            </a:r>
            <a:r>
              <a:rPr lang="zh-CN" altLang="en-US" dirty="0"/>
              <a:t>中</a:t>
            </a:r>
            <a:r>
              <a:rPr lang="zh-CN" altLang="en-US" dirty="0" smtClean="0"/>
              <a:t>一样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/>
              <a:t>示例：</a:t>
            </a:r>
            <a:br>
              <a:rPr lang="zh-CN" altLang="en-US" dirty="0"/>
            </a:b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</a:t>
            </a:r>
            <a:r>
              <a:rPr lang="en-US" altLang="zh-CN" dirty="0" err="1"/>
              <a:t>ls</a:t>
            </a:r>
            <a:r>
              <a:rPr lang="en-US" altLang="zh-CN" dirty="0"/>
              <a:t> /user/</a:t>
            </a:r>
            <a:r>
              <a:rPr lang="en-US" altLang="zh-CN" dirty="0" err="1"/>
              <a:t>hadoop</a:t>
            </a:r>
            <a:r>
              <a:rPr lang="en-US" altLang="zh-CN" dirty="0"/>
              <a:t>/file1 /user/</a:t>
            </a:r>
            <a:r>
              <a:rPr lang="en-US" altLang="zh-CN" dirty="0" err="1"/>
              <a:t>hadoop</a:t>
            </a:r>
            <a:r>
              <a:rPr lang="en-US" altLang="zh-CN" dirty="0"/>
              <a:t>/file2 hdfs://host:port/user/hadoop/dir1 /</a:t>
            </a:r>
            <a:r>
              <a:rPr lang="en-US" altLang="zh-CN" dirty="0" err="1"/>
              <a:t>nonexistentfile</a:t>
            </a:r>
            <a:r>
              <a:rPr lang="en-US" altLang="zh-CN" dirty="0"/>
              <a:t> </a:t>
            </a:r>
            <a:endParaRPr lang="zh-CN" altLang="en-US" dirty="0"/>
          </a:p>
          <a:p>
            <a:r>
              <a:rPr lang="en-US" altLang="zh-CN" b="1" dirty="0" err="1"/>
              <a:t>lsr</a:t>
            </a:r>
            <a:endParaRPr lang="en-US" altLang="zh-CN" b="1" dirty="0"/>
          </a:p>
          <a:p>
            <a:pPr marL="0" indent="0">
              <a:buNone/>
            </a:pPr>
            <a:r>
              <a:rPr lang="zh-CN" altLang="en-US" dirty="0"/>
              <a:t>使用方法：</a:t>
            </a: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</a:t>
            </a:r>
            <a:r>
              <a:rPr lang="en-US" altLang="zh-CN" dirty="0" err="1"/>
              <a:t>lsr</a:t>
            </a:r>
            <a:r>
              <a:rPr lang="en-US" altLang="zh-CN" dirty="0"/>
              <a:t> &lt;</a:t>
            </a:r>
            <a:r>
              <a:rPr lang="en-US" altLang="zh-CN" dirty="0" err="1"/>
              <a:t>args</a:t>
            </a:r>
            <a:r>
              <a:rPr lang="en-US" altLang="zh-CN" dirty="0"/>
              <a:t>&gt; </a:t>
            </a:r>
            <a:br>
              <a:rPr lang="en-US" altLang="zh-CN" dirty="0"/>
            </a:br>
            <a:r>
              <a:rPr lang="en-US" altLang="zh-CN" dirty="0" err="1"/>
              <a:t>ls</a:t>
            </a:r>
            <a:r>
              <a:rPr lang="zh-CN" altLang="en-US" dirty="0"/>
              <a:t>命令的递归版本。类似于</a:t>
            </a:r>
            <a:r>
              <a:rPr lang="en-US" altLang="zh-CN" dirty="0"/>
              <a:t>Unix</a:t>
            </a:r>
            <a:r>
              <a:rPr lang="zh-CN" altLang="en-US" dirty="0"/>
              <a:t>中的</a:t>
            </a:r>
            <a:r>
              <a:rPr lang="en-US" altLang="zh-CN" dirty="0" err="1"/>
              <a:t>ls</a:t>
            </a:r>
            <a:r>
              <a:rPr lang="en-US" altLang="zh-CN" dirty="0"/>
              <a:t> -R</a:t>
            </a:r>
            <a:r>
              <a:rPr lang="zh-CN" altLang="en-US" dirty="0"/>
              <a:t>。</a:t>
            </a:r>
          </a:p>
          <a:p>
            <a:pPr marL="0" indent="0">
              <a:buNone/>
            </a:pPr>
            <a:endParaRPr lang="zh-CN" altLang="en-US" dirty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0736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HDFS</a:t>
            </a:r>
            <a:r>
              <a:rPr lang="zh-CN" altLang="en-US" dirty="0" smtClean="0"/>
              <a:t>常用操作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AutoShape 2" descr="http://img5.imgtn.bdimg.com/it/u=588505969,2674787464&amp;fm=21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610235" y="1197546"/>
            <a:ext cx="10984230" cy="5041187"/>
          </a:xfrm>
        </p:spPr>
        <p:txBody>
          <a:bodyPr/>
          <a:lstStyle/>
          <a:p>
            <a:r>
              <a:rPr lang="en-US" altLang="zh-CN" b="1" dirty="0" err="1"/>
              <a:t>mkdir</a:t>
            </a:r>
            <a:endParaRPr lang="en-US" altLang="zh-CN" b="1" dirty="0"/>
          </a:p>
          <a:p>
            <a:pPr marL="0" indent="0">
              <a:buNone/>
            </a:pPr>
            <a:r>
              <a:rPr lang="zh-CN" altLang="en-US" dirty="0"/>
              <a:t>使用方法：</a:t>
            </a: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</a:t>
            </a:r>
            <a:r>
              <a:rPr lang="en-US" altLang="zh-CN" dirty="0" err="1"/>
              <a:t>mkdir</a:t>
            </a:r>
            <a:r>
              <a:rPr lang="en-US" altLang="zh-CN" dirty="0"/>
              <a:t> &lt;paths&gt; </a:t>
            </a:r>
            <a:br>
              <a:rPr lang="en-US" altLang="zh-CN" dirty="0"/>
            </a:b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接受路径指定的</a:t>
            </a:r>
            <a:r>
              <a:rPr lang="en-US" altLang="zh-CN" dirty="0" err="1"/>
              <a:t>uri</a:t>
            </a:r>
            <a:r>
              <a:rPr lang="zh-CN" altLang="en-US" dirty="0"/>
              <a:t>作为参数，创建这些目录。其行为类似于</a:t>
            </a:r>
            <a:r>
              <a:rPr lang="en-US" altLang="zh-CN" dirty="0"/>
              <a:t>Unix</a:t>
            </a:r>
            <a:r>
              <a:rPr lang="zh-CN" altLang="en-US" dirty="0"/>
              <a:t>的</a:t>
            </a:r>
            <a:r>
              <a:rPr lang="en-US" altLang="zh-CN" dirty="0" err="1"/>
              <a:t>mkdir</a:t>
            </a:r>
            <a:r>
              <a:rPr lang="en-US" altLang="zh-CN" dirty="0"/>
              <a:t> -p</a:t>
            </a:r>
            <a:r>
              <a:rPr lang="zh-CN" altLang="en-US" dirty="0"/>
              <a:t>，它会创建路径中的各级父目录。</a:t>
            </a:r>
          </a:p>
          <a:p>
            <a:pPr marL="0" indent="0">
              <a:buNone/>
            </a:pPr>
            <a:r>
              <a:rPr lang="zh-CN" altLang="en-US" dirty="0"/>
              <a:t>示例：</a:t>
            </a:r>
          </a:p>
          <a:p>
            <a:pPr marL="0" indent="0">
              <a:buNone/>
            </a:pP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</a:t>
            </a:r>
            <a:r>
              <a:rPr lang="en-US" altLang="zh-CN" dirty="0" err="1"/>
              <a:t>mkdir</a:t>
            </a:r>
            <a:r>
              <a:rPr lang="en-US" altLang="zh-CN" dirty="0"/>
              <a:t> /user/</a:t>
            </a:r>
            <a:r>
              <a:rPr lang="en-US" altLang="zh-CN" dirty="0" err="1"/>
              <a:t>hadoop</a:t>
            </a:r>
            <a:r>
              <a:rPr lang="en-US" altLang="zh-CN" dirty="0"/>
              <a:t>/dir1 /user/</a:t>
            </a:r>
            <a:r>
              <a:rPr lang="en-US" altLang="zh-CN" dirty="0" err="1"/>
              <a:t>hadoop</a:t>
            </a:r>
            <a:r>
              <a:rPr lang="en-US" altLang="zh-CN" dirty="0"/>
              <a:t>/dir2</a:t>
            </a:r>
          </a:p>
          <a:p>
            <a:pPr marL="0" indent="0">
              <a:buNone/>
            </a:pP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</a:t>
            </a:r>
            <a:r>
              <a:rPr lang="en-US" altLang="zh-CN" dirty="0" err="1"/>
              <a:t>mkdir</a:t>
            </a:r>
            <a:r>
              <a:rPr lang="en-US" altLang="zh-CN" dirty="0"/>
              <a:t> hdfs://host1:port1/user/hadoop/dir hdfs://host2:port2/user/hadoop/dir</a:t>
            </a:r>
          </a:p>
          <a:p>
            <a:pPr marL="0" indent="0">
              <a:buNone/>
            </a:pPr>
            <a:endParaRPr lang="zh-CN" altLang="en-US" dirty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6106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HDFS</a:t>
            </a:r>
            <a:r>
              <a:rPr lang="zh-CN" altLang="en-US" dirty="0" smtClean="0"/>
              <a:t>常用操作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AutoShape 2" descr="http://img5.imgtn.bdimg.com/it/u=588505969,2674787464&amp;fm=21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610235" y="1197546"/>
            <a:ext cx="10984230" cy="5041187"/>
          </a:xfrm>
        </p:spPr>
        <p:txBody>
          <a:bodyPr/>
          <a:lstStyle/>
          <a:p>
            <a:r>
              <a:rPr lang="en-US" altLang="zh-CN" b="1" dirty="0"/>
              <a:t>mv</a:t>
            </a:r>
          </a:p>
          <a:p>
            <a:pPr marL="0" indent="0">
              <a:buNone/>
            </a:pPr>
            <a:r>
              <a:rPr lang="zh-CN" altLang="en-US" dirty="0"/>
              <a:t>使用方法：</a:t>
            </a: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-mv URI [URI …] &lt;</a:t>
            </a:r>
            <a:r>
              <a:rPr lang="en-US" altLang="zh-CN" dirty="0" err="1"/>
              <a:t>dest</a:t>
            </a:r>
            <a:r>
              <a:rPr lang="en-US" altLang="zh-CN" dirty="0"/>
              <a:t>&gt;</a:t>
            </a:r>
          </a:p>
          <a:p>
            <a:pPr marL="0" indent="0">
              <a:buNone/>
            </a:pPr>
            <a:r>
              <a:rPr lang="zh-CN" altLang="en-US" dirty="0"/>
              <a:t>将文件从源路径移动到目标路径。这个命令允许有多个源路径，此时目标路径必须是一个目录。不允许在不同的文件系统间移动文件。 </a:t>
            </a:r>
            <a:br>
              <a:rPr lang="zh-CN" altLang="en-US" dirty="0"/>
            </a:br>
            <a:r>
              <a:rPr lang="zh-CN" altLang="en-US" dirty="0"/>
              <a:t>示例：</a:t>
            </a:r>
          </a:p>
          <a:p>
            <a:pPr marL="0" indent="0">
              <a:buNone/>
            </a:pP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-mv /user/</a:t>
            </a:r>
            <a:r>
              <a:rPr lang="en-US" altLang="zh-CN" dirty="0" err="1"/>
              <a:t>hadoop</a:t>
            </a:r>
            <a:r>
              <a:rPr lang="en-US" altLang="zh-CN" dirty="0"/>
              <a:t>/file1 /user/</a:t>
            </a:r>
            <a:r>
              <a:rPr lang="en-US" altLang="zh-CN" dirty="0" err="1"/>
              <a:t>hadoop</a:t>
            </a:r>
            <a:r>
              <a:rPr lang="en-US" altLang="zh-CN" dirty="0"/>
              <a:t>/file2</a:t>
            </a:r>
          </a:p>
          <a:p>
            <a:pPr marL="0" indent="0">
              <a:buNone/>
            </a:pP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-mv hdfs://host:port/file1 hdfs://host:port/file2 hdfs://host:port/file3 hdfs://host:port/dir1</a:t>
            </a:r>
          </a:p>
          <a:p>
            <a:pPr marL="0" indent="0">
              <a:buNone/>
            </a:pPr>
            <a:endParaRPr lang="zh-CN" altLang="en-US" dirty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6488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HDFS</a:t>
            </a:r>
            <a:r>
              <a:rPr lang="zh-CN" altLang="en-US" dirty="0" smtClean="0"/>
              <a:t>常用操作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AutoShape 2" descr="http://img5.imgtn.bdimg.com/it/u=588505969,2674787464&amp;fm=21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610235" y="1197546"/>
            <a:ext cx="10984230" cy="5041187"/>
          </a:xfrm>
        </p:spPr>
        <p:txBody>
          <a:bodyPr/>
          <a:lstStyle/>
          <a:p>
            <a:r>
              <a:rPr lang="en-US" altLang="zh-CN" b="1" dirty="0"/>
              <a:t>put</a:t>
            </a:r>
          </a:p>
          <a:p>
            <a:pPr marL="0" indent="0">
              <a:buNone/>
            </a:pPr>
            <a:r>
              <a:rPr lang="zh-CN" altLang="en-US" dirty="0"/>
              <a:t>使用方法：</a:t>
            </a: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-put &lt;</a:t>
            </a:r>
            <a:r>
              <a:rPr lang="en-US" altLang="zh-CN" dirty="0" err="1"/>
              <a:t>localsrc</a:t>
            </a:r>
            <a:r>
              <a:rPr lang="en-US" altLang="zh-CN" dirty="0"/>
              <a:t>&gt; ... &lt;</a:t>
            </a:r>
            <a:r>
              <a:rPr lang="en-US" altLang="zh-CN" dirty="0" err="1"/>
              <a:t>dst</a:t>
            </a:r>
            <a:r>
              <a:rPr lang="en-US" altLang="zh-CN" dirty="0"/>
              <a:t>&gt;</a:t>
            </a:r>
          </a:p>
          <a:p>
            <a:pPr marL="0" indent="0">
              <a:buNone/>
            </a:pPr>
            <a:r>
              <a:rPr lang="zh-CN" altLang="en-US" dirty="0"/>
              <a:t>从本地文件系统中复制单个或多个源路径到目标文件系统。也支持从标准输入中读取输入写入目标文件系统。</a:t>
            </a:r>
            <a:br>
              <a:rPr lang="zh-CN" altLang="en-US" dirty="0"/>
            </a:br>
            <a:endParaRPr lang="zh-CN" altLang="en-US" dirty="0"/>
          </a:p>
          <a:p>
            <a:pPr marL="0" indent="0">
              <a:buNone/>
            </a:pP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-put </a:t>
            </a:r>
            <a:r>
              <a:rPr lang="en-US" altLang="zh-CN" dirty="0" err="1"/>
              <a:t>localfile</a:t>
            </a:r>
            <a:r>
              <a:rPr lang="en-US" altLang="zh-CN" dirty="0"/>
              <a:t> /user/</a:t>
            </a:r>
            <a:r>
              <a:rPr lang="en-US" altLang="zh-CN" dirty="0" err="1"/>
              <a:t>hadoop</a:t>
            </a:r>
            <a:r>
              <a:rPr lang="en-US" altLang="zh-CN" dirty="0"/>
              <a:t>/</a:t>
            </a:r>
            <a:r>
              <a:rPr lang="en-US" altLang="zh-CN" dirty="0" err="1"/>
              <a:t>hadoopfile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-put localfile1 localfile2 /user/</a:t>
            </a:r>
            <a:r>
              <a:rPr lang="en-US" altLang="zh-CN" dirty="0" err="1"/>
              <a:t>hadoop</a:t>
            </a:r>
            <a:r>
              <a:rPr lang="en-US" altLang="zh-CN" dirty="0"/>
              <a:t>/</a:t>
            </a:r>
            <a:r>
              <a:rPr lang="en-US" altLang="zh-CN" dirty="0" err="1"/>
              <a:t>hadoopdir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-put </a:t>
            </a:r>
            <a:r>
              <a:rPr lang="en-US" altLang="zh-CN" dirty="0" err="1"/>
              <a:t>localfile</a:t>
            </a:r>
            <a:r>
              <a:rPr lang="en-US" altLang="zh-CN" dirty="0"/>
              <a:t> hdfs://host:port/hadoop/hadoopfile</a:t>
            </a:r>
          </a:p>
          <a:p>
            <a:pPr marL="0" indent="0">
              <a:buNone/>
            </a:pP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-put - hdfs://host:port/hadoop/hadoopfile </a:t>
            </a:r>
            <a:br>
              <a:rPr lang="en-US" altLang="zh-CN" dirty="0"/>
            </a:br>
            <a:r>
              <a:rPr lang="zh-CN" altLang="en-US" dirty="0"/>
              <a:t>从标准输入中读取输入。</a:t>
            </a:r>
          </a:p>
          <a:p>
            <a:pPr marL="0" indent="0">
              <a:buNone/>
            </a:pPr>
            <a:endParaRPr lang="zh-CN" altLang="en-US" dirty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6824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个人介绍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 smtClean="0"/>
              <a:t>黄美灵，网名：</a:t>
            </a:r>
            <a:r>
              <a:rPr lang="en-US" altLang="zh-CN" b="1" dirty="0" smtClean="0"/>
              <a:t>sunbow</a:t>
            </a:r>
            <a:r>
              <a:rPr lang="zh-CN" altLang="en-US" b="1" dirty="0" smtClean="0"/>
              <a:t>，</a:t>
            </a:r>
            <a:r>
              <a:rPr lang="en-US" altLang="zh-CN" b="1" dirty="0" smtClean="0"/>
              <a:t>Spark</a:t>
            </a:r>
            <a:r>
              <a:rPr lang="zh-CN" altLang="en-US" b="1" dirty="0"/>
              <a:t>爱好者，</a:t>
            </a:r>
            <a:r>
              <a:rPr lang="zh-CN" altLang="zh-CN" b="1" dirty="0"/>
              <a:t>现从事移动互联网的计算广告和数据变现</a:t>
            </a:r>
            <a:r>
              <a:rPr lang="zh-CN" altLang="zh-CN" b="1" dirty="0" smtClean="0"/>
              <a:t>工作。</a:t>
            </a:r>
            <a:endParaRPr lang="en-US" altLang="zh-CN" b="1" dirty="0"/>
          </a:p>
          <a:p>
            <a:r>
              <a:rPr lang="en-US" altLang="zh-CN" b="1" dirty="0" smtClean="0"/>
              <a:t>《</a:t>
            </a:r>
            <a:r>
              <a:rPr lang="en-US" altLang="zh-CN" b="1" dirty="0"/>
              <a:t>Spark </a:t>
            </a:r>
            <a:r>
              <a:rPr lang="en-US" altLang="zh-CN" b="1" dirty="0" err="1"/>
              <a:t>MLlib</a:t>
            </a:r>
            <a:r>
              <a:rPr lang="zh-CN" altLang="en-US" b="1" dirty="0"/>
              <a:t>机器学习：算法、源码及实战详解</a:t>
            </a:r>
            <a:r>
              <a:rPr lang="en-US" altLang="zh-CN" b="1" dirty="0"/>
              <a:t>》</a:t>
            </a:r>
            <a:r>
              <a:rPr lang="zh-CN" altLang="en-US" b="1" dirty="0" smtClean="0"/>
              <a:t>作者</a:t>
            </a:r>
            <a:endParaRPr lang="en-US" altLang="zh-CN" b="1" dirty="0" smtClean="0"/>
          </a:p>
          <a:p>
            <a:r>
              <a:rPr lang="en-US" altLang="zh-CN" b="1" dirty="0" smtClean="0"/>
              <a:t>CSDN</a:t>
            </a:r>
            <a:r>
              <a:rPr lang="zh-CN" altLang="en-US" b="1" dirty="0"/>
              <a:t>博</a:t>
            </a:r>
            <a:r>
              <a:rPr lang="zh-CN" altLang="en-US" b="1" dirty="0" smtClean="0"/>
              <a:t>客专家</a:t>
            </a:r>
            <a:endParaRPr lang="en-US" altLang="zh-CN" b="1" dirty="0" smtClean="0"/>
          </a:p>
          <a:p>
            <a:r>
              <a:rPr lang="en-US" altLang="zh-CN" b="1" dirty="0">
                <a:hlinkClick r:id="rId2"/>
              </a:rPr>
              <a:t>http://</a:t>
            </a:r>
            <a:r>
              <a:rPr lang="en-US" altLang="zh-CN" b="1" dirty="0" smtClean="0">
                <a:hlinkClick r:id="rId2"/>
              </a:rPr>
              <a:t>blog.csdn.net/sunbow0</a:t>
            </a:r>
            <a:endParaRPr lang="en-US" altLang="zh-CN" b="1" dirty="0"/>
          </a:p>
          <a:p>
            <a:endParaRPr lang="en-US" altLang="zh-CN" b="1" dirty="0" smtClean="0"/>
          </a:p>
          <a:p>
            <a:endParaRPr lang="en-US" altLang="zh-CN" b="1" dirty="0"/>
          </a:p>
          <a:p>
            <a:endParaRPr lang="zh-CN" altLang="en-US" b="1" dirty="0"/>
          </a:p>
        </p:txBody>
      </p:sp>
      <p:pic>
        <p:nvPicPr>
          <p:cNvPr id="3076" name="Picture 4" descr="http://img.blog.csdn.net/20160411111935947?watermark/2/text/aHR0cDovL2Jsb2cuY3Nkbi5uZXQv/font/5a6L5L2T/fontsize/400/fill/I0JBQkFCMA==/dissolve/70/gravity/Cen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50" y="1875981"/>
            <a:ext cx="3125613" cy="4112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789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HDFS</a:t>
            </a:r>
            <a:r>
              <a:rPr lang="zh-CN" altLang="en-US" dirty="0" smtClean="0"/>
              <a:t>常用操作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AutoShape 2" descr="http://img5.imgtn.bdimg.com/it/u=588505969,2674787464&amp;fm=21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610235" y="1197546"/>
            <a:ext cx="10984230" cy="5041187"/>
          </a:xfrm>
        </p:spPr>
        <p:txBody>
          <a:bodyPr/>
          <a:lstStyle/>
          <a:p>
            <a:r>
              <a:rPr lang="en-US" altLang="zh-CN" b="1" dirty="0" err="1"/>
              <a:t>rm</a:t>
            </a:r>
            <a:endParaRPr lang="en-US" altLang="zh-CN" b="1" dirty="0"/>
          </a:p>
          <a:p>
            <a:pPr marL="0" indent="0">
              <a:buNone/>
            </a:pPr>
            <a:r>
              <a:rPr lang="zh-CN" altLang="en-US" dirty="0"/>
              <a:t>使用方法：</a:t>
            </a: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</a:t>
            </a:r>
            <a:r>
              <a:rPr lang="en-US" altLang="zh-CN" dirty="0" err="1"/>
              <a:t>rm</a:t>
            </a:r>
            <a:r>
              <a:rPr lang="en-US" altLang="zh-CN" dirty="0"/>
              <a:t> URI [URI …]</a:t>
            </a:r>
          </a:p>
          <a:p>
            <a:pPr marL="0" indent="0">
              <a:buNone/>
            </a:pPr>
            <a:r>
              <a:rPr lang="zh-CN" altLang="en-US" dirty="0"/>
              <a:t>删除指定的文件。只删除非空目录和文件。请参考</a:t>
            </a:r>
            <a:r>
              <a:rPr lang="en-US" altLang="zh-CN" dirty="0" err="1"/>
              <a:t>rmr</a:t>
            </a:r>
            <a:r>
              <a:rPr lang="zh-CN" altLang="en-US" dirty="0"/>
              <a:t>命令了解递归删除。</a:t>
            </a:r>
            <a:br>
              <a:rPr lang="zh-CN" altLang="en-US" dirty="0"/>
            </a:br>
            <a:r>
              <a:rPr lang="zh-CN" altLang="en-US" dirty="0"/>
              <a:t>示例：</a:t>
            </a:r>
          </a:p>
          <a:p>
            <a:pPr marL="0" indent="0">
              <a:buNone/>
            </a:pP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</a:t>
            </a:r>
            <a:r>
              <a:rPr lang="en-US" altLang="zh-CN" dirty="0" err="1"/>
              <a:t>rm</a:t>
            </a:r>
            <a:r>
              <a:rPr lang="en-US" altLang="zh-CN" dirty="0"/>
              <a:t> hdfs://host:port/file /user/</a:t>
            </a:r>
            <a:r>
              <a:rPr lang="en-US" altLang="zh-CN" dirty="0" err="1"/>
              <a:t>hadoop</a:t>
            </a:r>
            <a:r>
              <a:rPr lang="en-US" altLang="zh-CN" dirty="0"/>
              <a:t>/</a:t>
            </a:r>
            <a:r>
              <a:rPr lang="en-US" altLang="zh-CN" dirty="0" err="1"/>
              <a:t>emptydir</a:t>
            </a:r>
            <a:endParaRPr lang="en-US" altLang="zh-CN" dirty="0"/>
          </a:p>
          <a:p>
            <a:r>
              <a:rPr lang="en-US" altLang="zh-CN" b="1" dirty="0" err="1" smtClean="0"/>
              <a:t>rmr</a:t>
            </a:r>
            <a:endParaRPr lang="en-US" altLang="zh-CN" b="1" dirty="0"/>
          </a:p>
          <a:p>
            <a:pPr marL="0" indent="0">
              <a:buNone/>
            </a:pPr>
            <a:r>
              <a:rPr lang="zh-CN" altLang="en-US" dirty="0"/>
              <a:t>使用方法：</a:t>
            </a: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</a:t>
            </a:r>
            <a:r>
              <a:rPr lang="en-US" altLang="zh-CN" dirty="0" err="1"/>
              <a:t>rmr</a:t>
            </a:r>
            <a:r>
              <a:rPr lang="en-US" altLang="zh-CN" dirty="0"/>
              <a:t> URI [URI …]</a:t>
            </a:r>
          </a:p>
          <a:p>
            <a:pPr marL="0" indent="0">
              <a:buNone/>
            </a:pPr>
            <a:r>
              <a:rPr lang="en-US" altLang="zh-CN" dirty="0"/>
              <a:t>delete</a:t>
            </a:r>
            <a:r>
              <a:rPr lang="zh-CN" altLang="en-US" dirty="0"/>
              <a:t>的递归版本。</a:t>
            </a:r>
            <a:br>
              <a:rPr lang="zh-CN" altLang="en-US" dirty="0"/>
            </a:br>
            <a:r>
              <a:rPr lang="zh-CN" altLang="en-US" dirty="0"/>
              <a:t>示例：</a:t>
            </a:r>
          </a:p>
          <a:p>
            <a:pPr marL="0" indent="0">
              <a:buNone/>
            </a:pP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</a:t>
            </a:r>
            <a:r>
              <a:rPr lang="en-US" altLang="zh-CN" dirty="0" err="1"/>
              <a:t>rmr</a:t>
            </a:r>
            <a:r>
              <a:rPr lang="en-US" altLang="zh-CN" dirty="0"/>
              <a:t> /user/</a:t>
            </a:r>
            <a:r>
              <a:rPr lang="en-US" altLang="zh-CN" dirty="0" err="1"/>
              <a:t>hadoop</a:t>
            </a:r>
            <a:r>
              <a:rPr lang="en-US" altLang="zh-CN" dirty="0"/>
              <a:t>/</a:t>
            </a:r>
            <a:r>
              <a:rPr lang="en-US" altLang="zh-CN" dirty="0" err="1"/>
              <a:t>dir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</a:t>
            </a:r>
            <a:r>
              <a:rPr lang="en-US" altLang="zh-CN" dirty="0" err="1"/>
              <a:t>rmr</a:t>
            </a:r>
            <a:r>
              <a:rPr lang="en-US" altLang="zh-CN" dirty="0"/>
              <a:t> hdfs://host:port/user/hadoop/dir</a:t>
            </a:r>
          </a:p>
          <a:p>
            <a:pPr marL="0" indent="0">
              <a:buNone/>
            </a:pPr>
            <a:endParaRPr lang="zh-CN" altLang="en-US" dirty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4566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HDFS</a:t>
            </a:r>
            <a:r>
              <a:rPr lang="zh-CN" altLang="en-US" dirty="0" smtClean="0"/>
              <a:t>常用操作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AutoShape 2" descr="http://img5.imgtn.bdimg.com/it/u=588505969,2674787464&amp;fm=21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610235" y="1197546"/>
            <a:ext cx="10984230" cy="5041187"/>
          </a:xfrm>
        </p:spPr>
        <p:txBody>
          <a:bodyPr/>
          <a:lstStyle/>
          <a:p>
            <a:r>
              <a:rPr lang="en-US" altLang="zh-CN" b="1" dirty="0"/>
              <a:t>tail</a:t>
            </a:r>
          </a:p>
          <a:p>
            <a:pPr marL="0" indent="0">
              <a:buNone/>
            </a:pPr>
            <a:r>
              <a:rPr lang="zh-CN" altLang="en-US" dirty="0"/>
              <a:t>使用方法：</a:t>
            </a: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-tail [-f] URI</a:t>
            </a:r>
          </a:p>
          <a:p>
            <a:pPr marL="0" indent="0">
              <a:buNone/>
            </a:pPr>
            <a:r>
              <a:rPr lang="zh-CN" altLang="en-US" dirty="0"/>
              <a:t>将文件尾部</a:t>
            </a:r>
            <a:r>
              <a:rPr lang="en-US" altLang="zh-CN" dirty="0"/>
              <a:t>1K</a:t>
            </a:r>
            <a:r>
              <a:rPr lang="zh-CN" altLang="en-US" dirty="0"/>
              <a:t>字节的内容输出到</a:t>
            </a:r>
            <a:r>
              <a:rPr lang="en-US" altLang="zh-CN" dirty="0" err="1"/>
              <a:t>stdout</a:t>
            </a:r>
            <a:r>
              <a:rPr lang="zh-CN" altLang="en-US" dirty="0"/>
              <a:t>。支持</a:t>
            </a:r>
            <a:r>
              <a:rPr lang="en-US" altLang="zh-CN" dirty="0"/>
              <a:t>-f</a:t>
            </a:r>
            <a:r>
              <a:rPr lang="zh-CN" altLang="en-US" dirty="0"/>
              <a:t>选项，行为和</a:t>
            </a:r>
            <a:r>
              <a:rPr lang="en-US" altLang="zh-CN" dirty="0"/>
              <a:t>Unix</a:t>
            </a:r>
            <a:r>
              <a:rPr lang="zh-CN" altLang="en-US" dirty="0"/>
              <a:t>中一致。</a:t>
            </a:r>
          </a:p>
          <a:p>
            <a:pPr marL="0" indent="0">
              <a:buNone/>
            </a:pPr>
            <a:r>
              <a:rPr lang="zh-CN" altLang="en-US" dirty="0"/>
              <a:t>示例：</a:t>
            </a:r>
          </a:p>
          <a:p>
            <a:pPr marL="0" indent="0">
              <a:buNone/>
            </a:pP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-tail pathname</a:t>
            </a:r>
          </a:p>
          <a:p>
            <a:r>
              <a:rPr lang="en-US" altLang="zh-CN" b="1" dirty="0"/>
              <a:t>test</a:t>
            </a:r>
          </a:p>
          <a:p>
            <a:pPr marL="0" indent="0">
              <a:buNone/>
            </a:pPr>
            <a:r>
              <a:rPr lang="zh-CN" altLang="en-US" dirty="0"/>
              <a:t>使用方法：</a:t>
            </a: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-test -[</a:t>
            </a:r>
            <a:r>
              <a:rPr lang="en-US" altLang="zh-CN" dirty="0" err="1"/>
              <a:t>ezd</a:t>
            </a:r>
            <a:r>
              <a:rPr lang="en-US" altLang="zh-CN" dirty="0"/>
              <a:t>] URI</a:t>
            </a: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选项：</a:t>
            </a:r>
            <a:br>
              <a:rPr lang="zh-CN" altLang="en-US" dirty="0"/>
            </a:br>
            <a:r>
              <a:rPr lang="en-US" altLang="zh-CN" dirty="0"/>
              <a:t>-e </a:t>
            </a:r>
            <a:r>
              <a:rPr lang="zh-CN" altLang="en-US" dirty="0"/>
              <a:t>检查文件是否存在。如果存在则返回</a:t>
            </a:r>
            <a:r>
              <a:rPr lang="en-US" altLang="zh-CN" dirty="0"/>
              <a:t>0</a:t>
            </a:r>
            <a:r>
              <a:rPr lang="zh-CN" altLang="en-US" dirty="0"/>
              <a:t>。</a:t>
            </a:r>
            <a:br>
              <a:rPr lang="zh-CN" altLang="en-US" dirty="0"/>
            </a:br>
            <a:r>
              <a:rPr lang="en-US" altLang="zh-CN" dirty="0"/>
              <a:t>-z </a:t>
            </a:r>
            <a:r>
              <a:rPr lang="zh-CN" altLang="en-US" dirty="0"/>
              <a:t>检查文件是否是</a:t>
            </a:r>
            <a:r>
              <a:rPr lang="en-US" altLang="zh-CN" dirty="0"/>
              <a:t>0</a:t>
            </a:r>
            <a:r>
              <a:rPr lang="zh-CN" altLang="en-US" dirty="0"/>
              <a:t>字节。如果是则返回</a:t>
            </a:r>
            <a:r>
              <a:rPr lang="en-US" altLang="zh-CN" dirty="0"/>
              <a:t>0</a:t>
            </a:r>
            <a:r>
              <a:rPr lang="zh-CN" altLang="en-US" dirty="0"/>
              <a:t>。 </a:t>
            </a:r>
            <a:br>
              <a:rPr lang="zh-CN" altLang="en-US" dirty="0"/>
            </a:br>
            <a:r>
              <a:rPr lang="en-US" altLang="zh-CN" dirty="0"/>
              <a:t>-d </a:t>
            </a:r>
            <a:r>
              <a:rPr lang="zh-CN" altLang="en-US" dirty="0"/>
              <a:t>如果路径是个目录，则返回</a:t>
            </a:r>
            <a:r>
              <a:rPr lang="en-US" altLang="zh-CN" dirty="0"/>
              <a:t>1</a:t>
            </a:r>
            <a:r>
              <a:rPr lang="zh-CN" altLang="en-US" dirty="0"/>
              <a:t>，否则返回</a:t>
            </a:r>
            <a:r>
              <a:rPr lang="en-US" altLang="zh-CN" dirty="0"/>
              <a:t>0</a:t>
            </a:r>
            <a:r>
              <a:rPr lang="zh-CN" altLang="en-US" dirty="0" smtClean="0"/>
              <a:t>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4930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HDFS</a:t>
            </a:r>
            <a:r>
              <a:rPr lang="zh-CN" altLang="en-US" dirty="0" smtClean="0"/>
              <a:t>常用操作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AutoShape 2" descr="http://img5.imgtn.bdimg.com/it/u=588505969,2674787464&amp;fm=21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610235" y="1197546"/>
            <a:ext cx="10984230" cy="5041187"/>
          </a:xfrm>
        </p:spPr>
        <p:txBody>
          <a:bodyPr/>
          <a:lstStyle/>
          <a:p>
            <a:r>
              <a:rPr lang="en-US" altLang="zh-CN" b="1" dirty="0"/>
              <a:t>text</a:t>
            </a:r>
          </a:p>
          <a:p>
            <a:pPr marL="0" indent="0">
              <a:buNone/>
            </a:pPr>
            <a:r>
              <a:rPr lang="zh-CN" altLang="en-US" dirty="0"/>
              <a:t>使用方法：</a:t>
            </a: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-text &lt;</a:t>
            </a:r>
            <a:r>
              <a:rPr lang="en-US" altLang="zh-CN" dirty="0" err="1"/>
              <a:t>src</a:t>
            </a:r>
            <a:r>
              <a:rPr lang="en-US" altLang="zh-CN" dirty="0"/>
              <a:t>&gt; </a:t>
            </a:r>
            <a:br>
              <a:rPr lang="en-US" altLang="zh-CN" dirty="0"/>
            </a:b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将源文件输出为文本格式。允许的格式是</a:t>
            </a:r>
            <a:r>
              <a:rPr lang="en-US" altLang="zh-CN" dirty="0"/>
              <a:t>zip</a:t>
            </a:r>
            <a:r>
              <a:rPr lang="zh-CN" altLang="en-US" dirty="0"/>
              <a:t>和</a:t>
            </a:r>
            <a:r>
              <a:rPr lang="en-US" altLang="zh-CN" dirty="0" err="1"/>
              <a:t>TextRecordInputStream</a:t>
            </a:r>
            <a:r>
              <a:rPr lang="zh-CN" altLang="en-US" dirty="0"/>
              <a:t>。</a:t>
            </a:r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6789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HDFS</a:t>
            </a:r>
            <a:r>
              <a:rPr lang="zh-CN" altLang="en-US" dirty="0" smtClean="0"/>
              <a:t>常用操作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AutoShape 2" descr="http://img5.imgtn.bdimg.com/it/u=588505969,2674787464&amp;fm=21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610235" y="1197546"/>
            <a:ext cx="10984230" cy="5041187"/>
          </a:xfrm>
        </p:spPr>
        <p:txBody>
          <a:bodyPr/>
          <a:lstStyle/>
          <a:p>
            <a:r>
              <a:rPr lang="en-US" altLang="zh-CN" b="1" dirty="0" err="1"/>
              <a:t>chmod</a:t>
            </a:r>
            <a:endParaRPr lang="en-US" altLang="zh-CN" b="1" dirty="0"/>
          </a:p>
          <a:p>
            <a:pPr marL="0" indent="0">
              <a:buNone/>
            </a:pPr>
            <a:r>
              <a:rPr lang="zh-CN" altLang="en-US" dirty="0"/>
              <a:t>使用方法：</a:t>
            </a: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</a:t>
            </a:r>
            <a:r>
              <a:rPr lang="en-US" altLang="zh-CN" dirty="0" err="1"/>
              <a:t>chmod</a:t>
            </a:r>
            <a:r>
              <a:rPr lang="en-US" altLang="zh-CN" dirty="0"/>
              <a:t> [-R] &lt;MODE[,MODE]... | OCTALMODE&gt; URI [URI …]</a:t>
            </a: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改变文件的权限。使用</a:t>
            </a:r>
            <a:r>
              <a:rPr lang="en-US" altLang="zh-CN" dirty="0"/>
              <a:t>-R</a:t>
            </a:r>
            <a:r>
              <a:rPr lang="zh-CN" altLang="en-US" dirty="0"/>
              <a:t>将使改变在目录结构下递归进行。命令的使用者必须是文件的所有者或者超级用户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en-US" altLang="zh-CN" b="1" dirty="0" err="1"/>
              <a:t>chown</a:t>
            </a:r>
            <a:endParaRPr lang="en-US" altLang="zh-CN" b="1" dirty="0"/>
          </a:p>
          <a:p>
            <a:pPr marL="0" indent="0">
              <a:buNone/>
            </a:pPr>
            <a:r>
              <a:rPr lang="zh-CN" altLang="en-US" dirty="0"/>
              <a:t>使用方法：</a:t>
            </a:r>
            <a:r>
              <a:rPr lang="en-US" altLang="zh-CN" dirty="0" err="1"/>
              <a:t>hadoop</a:t>
            </a:r>
            <a:r>
              <a:rPr lang="en-US" altLang="zh-CN" dirty="0"/>
              <a:t> </a:t>
            </a:r>
            <a:r>
              <a:rPr lang="en-US" altLang="zh-CN" dirty="0" err="1"/>
              <a:t>fs</a:t>
            </a:r>
            <a:r>
              <a:rPr lang="en-US" altLang="zh-CN" dirty="0"/>
              <a:t> -</a:t>
            </a:r>
            <a:r>
              <a:rPr lang="en-US" altLang="zh-CN" dirty="0" err="1"/>
              <a:t>chown</a:t>
            </a:r>
            <a:r>
              <a:rPr lang="en-US" altLang="zh-CN" dirty="0"/>
              <a:t> [-R] [OWNER][:[GROUP]] URI [URI ]</a:t>
            </a: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改变文件的拥有者。使用</a:t>
            </a:r>
            <a:r>
              <a:rPr lang="en-US" altLang="zh-CN" dirty="0"/>
              <a:t>-R</a:t>
            </a:r>
            <a:r>
              <a:rPr lang="zh-CN" altLang="en-US" dirty="0"/>
              <a:t>将使改变在目录结构下递归进行。命令的使用者必须是超级用户</a:t>
            </a:r>
            <a:r>
              <a:rPr lang="zh-CN" altLang="en-US" dirty="0" smtClean="0"/>
              <a:t>。</a:t>
            </a:r>
            <a:endParaRPr lang="zh-CN" altLang="en-US" dirty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9390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4294967295"/>
          </p:nvPr>
        </p:nvSpPr>
        <p:spPr>
          <a:xfrm>
            <a:off x="8746702" y="6432453"/>
            <a:ext cx="2847763" cy="36521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277B87E-B5C5-40CB-9E3E-78438E974F9E}" type="slidenum">
              <a:rPr lang="zh-CN" altLang="en-US"/>
              <a:pPr>
                <a:defRPr/>
              </a:pPr>
              <a:t>24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第一课 </a:t>
            </a:r>
            <a:r>
              <a:rPr lang="en-US" altLang="zh-CN" dirty="0" err="1" smtClean="0"/>
              <a:t>hadoop</a:t>
            </a:r>
            <a:r>
              <a:rPr lang="zh-CN" altLang="zh-CN" dirty="0"/>
              <a:t>生态圈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/>
              <a:t>Hadoop</a:t>
            </a:r>
            <a:r>
              <a:rPr lang="zh-CN" altLang="en-US" dirty="0" smtClean="0"/>
              <a:t>介绍</a:t>
            </a:r>
            <a:endParaRPr lang="en-US" altLang="zh-CN" dirty="0" smtClean="0"/>
          </a:p>
          <a:p>
            <a:r>
              <a:rPr lang="en-US" altLang="zh-CN" dirty="0" smtClean="0"/>
              <a:t>HDFS</a:t>
            </a:r>
          </a:p>
          <a:p>
            <a:r>
              <a:rPr lang="en-US" altLang="zh-CN" dirty="0" smtClean="0"/>
              <a:t>Yarn</a:t>
            </a:r>
          </a:p>
          <a:p>
            <a:r>
              <a:rPr lang="en-US" altLang="zh-CN" dirty="0" smtClean="0"/>
              <a:t>Hive</a:t>
            </a:r>
          </a:p>
        </p:txBody>
      </p:sp>
    </p:spTree>
    <p:extLst>
      <p:ext uri="{BB962C8B-B14F-4D97-AF65-F5344CB8AC3E}">
        <p14:creationId xmlns:p14="http://schemas.microsoft.com/office/powerpoint/2010/main" val="77547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Hadoop</a:t>
            </a:r>
            <a:r>
              <a:rPr lang="zh-CN" altLang="en-US" dirty="0" smtClean="0"/>
              <a:t>介绍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圆角矩形 2"/>
          <p:cNvSpPr/>
          <p:nvPr/>
        </p:nvSpPr>
        <p:spPr>
          <a:xfrm>
            <a:off x="4711661" y="4808457"/>
            <a:ext cx="3924436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海量数据存储</a:t>
            </a:r>
            <a:endParaRPr lang="zh-CN" altLang="en-US" sz="3200" b="1" dirty="0"/>
          </a:p>
        </p:txBody>
      </p:sp>
      <p:sp>
        <p:nvSpPr>
          <p:cNvPr id="14" name="圆角矩形 13"/>
          <p:cNvSpPr/>
          <p:nvPr/>
        </p:nvSpPr>
        <p:spPr>
          <a:xfrm>
            <a:off x="4692027" y="3105244"/>
            <a:ext cx="3924436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海量数据计算</a:t>
            </a:r>
            <a:endParaRPr lang="zh-CN" altLang="en-US" sz="3200" b="1" dirty="0"/>
          </a:p>
        </p:txBody>
      </p:sp>
      <p:sp>
        <p:nvSpPr>
          <p:cNvPr id="7" name="圆角矩形 6"/>
          <p:cNvSpPr/>
          <p:nvPr/>
        </p:nvSpPr>
        <p:spPr>
          <a:xfrm>
            <a:off x="3040390" y="1485578"/>
            <a:ext cx="933444" cy="435826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大数解决的难题</a:t>
            </a:r>
            <a:endParaRPr lang="zh-CN" altLang="en-US" sz="3200" b="1" dirty="0"/>
          </a:p>
        </p:txBody>
      </p:sp>
      <p:sp>
        <p:nvSpPr>
          <p:cNvPr id="16" name="圆角矩形 15"/>
          <p:cNvSpPr/>
          <p:nvPr/>
        </p:nvSpPr>
        <p:spPr>
          <a:xfrm>
            <a:off x="4689957" y="1485578"/>
            <a:ext cx="3924436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单机处理能力有限</a:t>
            </a:r>
            <a:endParaRPr lang="zh-CN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13320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Hadoop</a:t>
            </a:r>
            <a:r>
              <a:rPr lang="zh-CN" altLang="en-US" dirty="0" smtClean="0"/>
              <a:t>介绍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3074" name="Picture 2" descr="http://i.imgur.com/Dpz74XZ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886" y="1197546"/>
            <a:ext cx="7943850" cy="4886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345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HDFS</a:t>
            </a:r>
            <a:r>
              <a:rPr lang="zh-CN" altLang="en-US" dirty="0"/>
              <a:t>（</a:t>
            </a:r>
            <a:r>
              <a:rPr lang="en-US" altLang="zh-CN" dirty="0" err="1"/>
              <a:t>Hadoop</a:t>
            </a:r>
            <a:r>
              <a:rPr lang="zh-CN" altLang="en-US" dirty="0"/>
              <a:t>分布式文件系统）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4098" name="Picture 2" descr="http://images.cnitblog.com/blog/352072/201311/26104230-8109ac513de14fe1b115b775581751f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94" y="1333830"/>
            <a:ext cx="7920881" cy="4779843"/>
          </a:xfrm>
          <a:prstGeom prst="rect">
            <a:avLst/>
          </a:prstGeom>
          <a:noFill/>
          <a:ln w="38100"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8297435" y="1221348"/>
            <a:ext cx="3424070" cy="5016758"/>
          </a:xfrm>
          <a:prstGeom prst="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altLang="zh-CN" sz="2000" dirty="0" smtClean="0">
              <a:latin typeface="+mn-ea"/>
              <a:ea typeface="+mn-ea"/>
            </a:endParaRPr>
          </a:p>
          <a:p>
            <a:r>
              <a:rPr lang="en-US" altLang="zh-CN" sz="2000" dirty="0" smtClean="0">
                <a:latin typeface="+mn-ea"/>
                <a:ea typeface="+mn-ea"/>
              </a:rPr>
              <a:t>Client</a:t>
            </a:r>
            <a:r>
              <a:rPr lang="zh-CN" altLang="en-US" sz="2000" dirty="0">
                <a:latin typeface="+mn-ea"/>
                <a:ea typeface="+mn-ea"/>
              </a:rPr>
              <a:t>：切分文件；访问</a:t>
            </a:r>
            <a:r>
              <a:rPr lang="en-US" altLang="zh-CN" sz="2000" dirty="0">
                <a:latin typeface="+mn-ea"/>
                <a:ea typeface="+mn-ea"/>
              </a:rPr>
              <a:t>HDFS</a:t>
            </a:r>
            <a:r>
              <a:rPr lang="zh-CN" altLang="en-US" sz="2000" dirty="0">
                <a:latin typeface="+mn-ea"/>
                <a:ea typeface="+mn-ea"/>
              </a:rPr>
              <a:t>；与</a:t>
            </a:r>
            <a:r>
              <a:rPr lang="en-US" altLang="zh-CN" sz="2000" dirty="0" err="1">
                <a:latin typeface="+mn-ea"/>
                <a:ea typeface="+mn-ea"/>
              </a:rPr>
              <a:t>NameNode</a:t>
            </a:r>
            <a:r>
              <a:rPr lang="zh-CN" altLang="en-US" sz="2000" dirty="0">
                <a:latin typeface="+mn-ea"/>
                <a:ea typeface="+mn-ea"/>
              </a:rPr>
              <a:t>交互，获取文件位置信息；与</a:t>
            </a:r>
            <a:r>
              <a:rPr lang="en-US" altLang="zh-CN" sz="2000" dirty="0" err="1">
                <a:latin typeface="+mn-ea"/>
                <a:ea typeface="+mn-ea"/>
              </a:rPr>
              <a:t>DataNode</a:t>
            </a:r>
            <a:r>
              <a:rPr lang="zh-CN" altLang="en-US" sz="2000" dirty="0">
                <a:latin typeface="+mn-ea"/>
                <a:ea typeface="+mn-ea"/>
              </a:rPr>
              <a:t>交互，读取和写入数据</a:t>
            </a:r>
            <a:r>
              <a:rPr lang="zh-CN" altLang="en-US" sz="2000" dirty="0" smtClean="0">
                <a:latin typeface="+mn-ea"/>
                <a:ea typeface="+mn-ea"/>
              </a:rPr>
              <a:t>。</a:t>
            </a:r>
            <a:endParaRPr lang="en-US" altLang="zh-CN" sz="2000" dirty="0" smtClean="0">
              <a:latin typeface="+mn-ea"/>
              <a:ea typeface="+mn-ea"/>
            </a:endParaRPr>
          </a:p>
          <a:p>
            <a:endParaRPr lang="zh-CN" altLang="en-US" sz="2000" dirty="0">
              <a:latin typeface="+mn-ea"/>
              <a:ea typeface="+mn-ea"/>
            </a:endParaRPr>
          </a:p>
          <a:p>
            <a:r>
              <a:rPr lang="en-US" altLang="zh-CN" sz="2000" dirty="0" err="1">
                <a:latin typeface="+mn-ea"/>
                <a:ea typeface="+mn-ea"/>
              </a:rPr>
              <a:t>NameNode</a:t>
            </a:r>
            <a:r>
              <a:rPr lang="zh-CN" altLang="en-US" sz="2000" dirty="0">
                <a:latin typeface="+mn-ea"/>
                <a:ea typeface="+mn-ea"/>
              </a:rPr>
              <a:t>：</a:t>
            </a:r>
            <a:r>
              <a:rPr lang="en-US" altLang="zh-CN" sz="2000" dirty="0">
                <a:latin typeface="+mn-ea"/>
                <a:ea typeface="+mn-ea"/>
              </a:rPr>
              <a:t>Master</a:t>
            </a:r>
            <a:r>
              <a:rPr lang="zh-CN" altLang="en-US" sz="2000" dirty="0">
                <a:latin typeface="+mn-ea"/>
                <a:ea typeface="+mn-ea"/>
              </a:rPr>
              <a:t>节点</a:t>
            </a:r>
            <a:r>
              <a:rPr lang="zh-CN" altLang="en-US" sz="2000" dirty="0" smtClean="0">
                <a:latin typeface="+mn-ea"/>
                <a:ea typeface="+mn-ea"/>
              </a:rPr>
              <a:t>，管理</a:t>
            </a:r>
            <a:r>
              <a:rPr lang="en-US" altLang="zh-CN" sz="2000" dirty="0">
                <a:latin typeface="+mn-ea"/>
                <a:ea typeface="+mn-ea"/>
              </a:rPr>
              <a:t>HDFS</a:t>
            </a:r>
            <a:r>
              <a:rPr lang="zh-CN" altLang="en-US" sz="2000" dirty="0">
                <a:latin typeface="+mn-ea"/>
                <a:ea typeface="+mn-ea"/>
              </a:rPr>
              <a:t>的名称空间和数据块映射信息，配置副本策略，处理客户端请求</a:t>
            </a:r>
            <a:r>
              <a:rPr lang="zh-CN" altLang="en-US" sz="2000" dirty="0" smtClean="0">
                <a:latin typeface="+mn-ea"/>
                <a:ea typeface="+mn-ea"/>
              </a:rPr>
              <a:t>。</a:t>
            </a:r>
            <a:endParaRPr lang="en-US" altLang="zh-CN" sz="2000" dirty="0" smtClean="0">
              <a:latin typeface="+mn-ea"/>
              <a:ea typeface="+mn-ea"/>
            </a:endParaRPr>
          </a:p>
          <a:p>
            <a:endParaRPr lang="zh-CN" altLang="en-US" sz="2000" dirty="0">
              <a:latin typeface="+mn-ea"/>
              <a:ea typeface="+mn-ea"/>
            </a:endParaRPr>
          </a:p>
          <a:p>
            <a:r>
              <a:rPr lang="en-US" altLang="zh-CN" sz="2000" dirty="0" err="1">
                <a:latin typeface="+mn-ea"/>
                <a:ea typeface="+mn-ea"/>
              </a:rPr>
              <a:t>DataNode</a:t>
            </a:r>
            <a:r>
              <a:rPr lang="zh-CN" altLang="en-US" sz="2000" dirty="0">
                <a:latin typeface="+mn-ea"/>
                <a:ea typeface="+mn-ea"/>
              </a:rPr>
              <a:t>：</a:t>
            </a:r>
            <a:r>
              <a:rPr lang="en-US" altLang="zh-CN" sz="2000" dirty="0">
                <a:latin typeface="+mn-ea"/>
                <a:ea typeface="+mn-ea"/>
              </a:rPr>
              <a:t>Slave</a:t>
            </a:r>
            <a:r>
              <a:rPr lang="zh-CN" altLang="en-US" sz="2000" dirty="0">
                <a:latin typeface="+mn-ea"/>
                <a:ea typeface="+mn-ea"/>
              </a:rPr>
              <a:t>节点，存储实际的数据，汇报存储信息给</a:t>
            </a:r>
            <a:r>
              <a:rPr lang="en-US" altLang="zh-CN" sz="2000" dirty="0" err="1">
                <a:latin typeface="+mn-ea"/>
                <a:ea typeface="+mn-ea"/>
              </a:rPr>
              <a:t>NameNode</a:t>
            </a:r>
            <a:r>
              <a:rPr lang="zh-CN" altLang="en-US" sz="2000" dirty="0" smtClean="0">
                <a:latin typeface="+mn-ea"/>
                <a:ea typeface="+mn-ea"/>
              </a:rPr>
              <a:t>。</a:t>
            </a:r>
            <a:endParaRPr lang="en-US" altLang="zh-CN" sz="2000" dirty="0" smtClean="0">
              <a:latin typeface="+mn-ea"/>
              <a:ea typeface="+mn-ea"/>
            </a:endParaRPr>
          </a:p>
          <a:p>
            <a:endParaRPr lang="zh-CN" altLang="en-US" sz="20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975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Yarn</a:t>
            </a:r>
            <a:r>
              <a:rPr lang="en-US" altLang="zh-CN" dirty="0"/>
              <a:t>(</a:t>
            </a:r>
            <a:r>
              <a:rPr lang="zh-CN" altLang="en-US" dirty="0"/>
              <a:t>资源管理系统</a:t>
            </a:r>
            <a:r>
              <a:rPr lang="en-US" altLang="zh-CN" dirty="0"/>
              <a:t>)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5122" name="Picture 2" descr="http://i.imgur.com/x40qGJ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846" y="1773610"/>
            <a:ext cx="8239125" cy="3524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765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Yarn</a:t>
            </a:r>
            <a:r>
              <a:rPr lang="en-US" altLang="zh-CN" dirty="0"/>
              <a:t>(</a:t>
            </a:r>
            <a:r>
              <a:rPr lang="zh-CN" altLang="en-US" dirty="0"/>
              <a:t>资源管理系统</a:t>
            </a:r>
            <a:r>
              <a:rPr lang="en-US" altLang="zh-CN" dirty="0"/>
              <a:t>)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6146" name="Picture 2" descr="http://static.open-open.com/lib/uploadImg/20140514/20140514155825_6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368" y="1125538"/>
            <a:ext cx="7272808" cy="4684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30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MapReduce</a:t>
            </a:r>
            <a:r>
              <a:rPr lang="en-US" altLang="zh-CN" dirty="0"/>
              <a:t>(</a:t>
            </a:r>
            <a:r>
              <a:rPr lang="zh-CN" altLang="en-US" dirty="0"/>
              <a:t>分布式</a:t>
            </a:r>
            <a:r>
              <a:rPr lang="zh-CN" altLang="en-US" dirty="0" smtClean="0"/>
              <a:t>计算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7170" name="Picture 2" descr="http://ww4.sinaimg.cn/mw690/005WTVurjw1eoyphiosvpj30ql0c7wh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641" y="1557586"/>
            <a:ext cx="8620516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496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穿越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自定义 1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凸显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6989</TotalTime>
  <Words>684</Words>
  <Application>Microsoft Office PowerPoint</Application>
  <PresentationFormat>自定义</PresentationFormat>
  <Paragraphs>117</Paragraphs>
  <Slides>24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5" baseType="lpstr">
      <vt:lpstr>Office 主题</vt:lpstr>
      <vt:lpstr>Spark机器学习案例实战—01</vt:lpstr>
      <vt:lpstr>个人介绍</vt:lpstr>
      <vt:lpstr>第一课 hadoop生态圈</vt:lpstr>
      <vt:lpstr>Hadoop介绍</vt:lpstr>
      <vt:lpstr>Hadoop介绍</vt:lpstr>
      <vt:lpstr>HDFS（Hadoop分布式文件系统）</vt:lpstr>
      <vt:lpstr>Yarn(资源管理系统)</vt:lpstr>
      <vt:lpstr>Yarn(资源管理系统)</vt:lpstr>
      <vt:lpstr>MapReduce(分布式计算)</vt:lpstr>
      <vt:lpstr>MapReduce(分布式计算)</vt:lpstr>
      <vt:lpstr>Hive（基于Hadoop的数据仓库）</vt:lpstr>
      <vt:lpstr>HDFS常用操作</vt:lpstr>
      <vt:lpstr>HDFS常用操作</vt:lpstr>
      <vt:lpstr>HDFS常用操作</vt:lpstr>
      <vt:lpstr>HDFS常用操作</vt:lpstr>
      <vt:lpstr>HDFS常用操作</vt:lpstr>
      <vt:lpstr>HDFS常用操作</vt:lpstr>
      <vt:lpstr>HDFS常用操作</vt:lpstr>
      <vt:lpstr>HDFS常用操作</vt:lpstr>
      <vt:lpstr>HDFS常用操作</vt:lpstr>
      <vt:lpstr>HDFS常用操作</vt:lpstr>
      <vt:lpstr>HDFS常用操作</vt:lpstr>
      <vt:lpstr>HDFS常用操作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Spark MLlib机器学习</dc:title>
  <dc:creator>黄美灵</dc:creator>
  <cp:lastModifiedBy>sunbow</cp:lastModifiedBy>
  <cp:revision>358</cp:revision>
  <cp:lastPrinted>2012-03-16T05:44:49Z</cp:lastPrinted>
  <dcterms:modified xsi:type="dcterms:W3CDTF">2016-10-07T05:27:35Z</dcterms:modified>
</cp:coreProperties>
</file>