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46" r:id="rId2"/>
    <p:sldId id="347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61" r:id="rId12"/>
    <p:sldId id="356" r:id="rId13"/>
    <p:sldId id="357" r:id="rId14"/>
    <p:sldId id="358" r:id="rId15"/>
    <p:sldId id="359" r:id="rId16"/>
    <p:sldId id="360" r:id="rId17"/>
    <p:sldId id="362" r:id="rId18"/>
    <p:sldId id="265" r:id="rId19"/>
  </p:sldIdLst>
  <p:sldSz cx="12204700" cy="6859588"/>
  <p:notesSz cx="9144000" cy="6858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54466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10893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6339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21786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723312" algn="l" defTabSz="1089325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3267974" algn="l" defTabSz="1089325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812637" algn="l" defTabSz="1089325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4357299" algn="l" defTabSz="1089325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7" autoAdjust="0"/>
    <p:restoredTop sz="96552" autoAdjust="0"/>
  </p:normalViewPr>
  <p:slideViewPr>
    <p:cSldViewPr>
      <p:cViewPr varScale="1">
        <p:scale>
          <a:sx n="68" d="100"/>
          <a:sy n="68" d="100"/>
        </p:scale>
        <p:origin x="-648" y="-108"/>
      </p:cViewPr>
      <p:guideLst>
        <p:guide orient="horz" pos="2161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1068" y="6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60E44AF-0D8D-4B66-BECC-4D5B9292E151}" type="datetimeFigureOut">
              <a:rPr lang="zh-CN" altLang="en-US"/>
              <a:pPr>
                <a:defRPr/>
              </a:pPr>
              <a:t>2016/10/7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3C35A87-E971-49BF-8F02-A5CE2B85C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633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7119A08-1D2F-470C-8FD3-E69459F4B57D}" type="datetimeFigureOut">
              <a:rPr lang="zh-CN" altLang="en-US"/>
              <a:pPr>
                <a:defRPr/>
              </a:pPr>
              <a:t>2016/10/7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84413" y="514350"/>
            <a:ext cx="45751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06004EB-C740-4F3D-A864-243FCB14D1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302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66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932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3987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8649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3312" algn="l" defTabSz="10893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7974" algn="l" defTabSz="10893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2637" algn="l" defTabSz="10893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7299" algn="l" defTabSz="10893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 txBox="1">
            <a:spLocks/>
          </p:cNvSpPr>
          <p:nvPr userDrawn="1"/>
        </p:nvSpPr>
        <p:spPr>
          <a:xfrm>
            <a:off x="239599" y="6434041"/>
            <a:ext cx="4228870" cy="365210"/>
          </a:xfrm>
          <a:prstGeom prst="rect">
            <a:avLst/>
          </a:prstGeom>
        </p:spPr>
        <p:txBody>
          <a:bodyPr lIns="108932" tIns="54466" rIns="108932" bIns="54466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Spark </a:t>
            </a:r>
            <a:r>
              <a:rPr lang="zh-CN" altLang="en-US" sz="13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大数据企业定制课程   </a:t>
            </a:r>
            <a:r>
              <a:rPr lang="zh-CN" altLang="en-US" sz="1300" baseline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讲师</a:t>
            </a:r>
            <a:r>
              <a:rPr lang="en-US" altLang="zh-CN" sz="1300" baseline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1300" baseline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黄美灵</a:t>
            </a:r>
            <a:endParaRPr lang="zh-CN" altLang="en-US" sz="13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5" name="组合 19"/>
          <p:cNvGrpSpPr>
            <a:grpSpLocks/>
          </p:cNvGrpSpPr>
          <p:nvPr userDrawn="1"/>
        </p:nvGrpSpPr>
        <p:grpSpPr bwMode="auto">
          <a:xfrm>
            <a:off x="0" y="6238758"/>
            <a:ext cx="12204700" cy="273832"/>
            <a:chOff x="0" y="6237927"/>
            <a:chExt cx="9144000" cy="272911"/>
          </a:xfrm>
        </p:grpSpPr>
        <p:cxnSp>
          <p:nvCxnSpPr>
            <p:cNvPr id="6" name="直接连接符 5"/>
            <p:cNvCxnSpPr>
              <a:endCxn id="7" idx="1"/>
            </p:cNvCxnSpPr>
            <p:nvPr userDrawn="1"/>
          </p:nvCxnSpPr>
          <p:spPr>
            <a:xfrm flipV="1">
              <a:off x="0" y="6374383"/>
              <a:ext cx="3275856" cy="7109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>
              <a:stCxn id="7" idx="3"/>
            </p:cNvCxnSpPr>
            <p:nvPr userDrawn="1"/>
          </p:nvCxnSpPr>
          <p:spPr>
            <a:xfrm>
              <a:off x="5826944" y="6374383"/>
              <a:ext cx="3317056" cy="7109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 userDrawn="1"/>
          </p:nvSpPr>
          <p:spPr>
            <a:xfrm>
              <a:off x="3275856" y="6237927"/>
              <a:ext cx="2551088" cy="2729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00" b="1" dirty="0" smtClean="0">
                  <a:solidFill>
                    <a:schemeClr val="accent4">
                      <a:lumMod val="50000"/>
                    </a:schemeClr>
                  </a:solidFill>
                </a:rPr>
                <a:t>DATAGURU</a:t>
              </a:r>
              <a:r>
                <a:rPr lang="zh-CN" altLang="en-US" sz="1300" b="1" dirty="0" smtClean="0">
                  <a:solidFill>
                    <a:schemeClr val="accent4">
                      <a:lumMod val="50000"/>
                    </a:schemeClr>
                  </a:solidFill>
                </a:rPr>
                <a:t>专业数据分析社区</a:t>
              </a:r>
              <a:endParaRPr lang="zh-CN" altLang="en-US" sz="13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5353" y="2929613"/>
            <a:ext cx="10373995" cy="928910"/>
          </a:xfrm>
        </p:spPr>
        <p:txBody>
          <a:bodyPr>
            <a:normAutofit/>
          </a:bodyPr>
          <a:lstStyle>
            <a:lvl1pPr algn="l">
              <a:defRPr sz="43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15353" y="3887100"/>
            <a:ext cx="8543290" cy="685967"/>
          </a:xfrm>
        </p:spPr>
        <p:txBody>
          <a:bodyPr anchor="ctr">
            <a:normAutofit/>
          </a:bodyPr>
          <a:lstStyle>
            <a:lvl1pPr marL="0" indent="0" algn="l">
              <a:buNone/>
              <a:defRPr sz="1700" b="1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sym typeface="Wingdings" pitchFamily="2" charset="2"/>
              </a:defRPr>
            </a:lvl1pPr>
            <a:lvl2pPr marL="544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9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3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7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2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7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altLang="zh-CN" dirty="0" smtClean="0"/>
          </a:p>
        </p:txBody>
      </p:sp>
      <p:pic>
        <p:nvPicPr>
          <p:cNvPr id="50178" name="Picture 2" descr="炼数成金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742" y="261442"/>
            <a:ext cx="2400300" cy="102870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742" y="405458"/>
            <a:ext cx="8279325" cy="57606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" y="6357821"/>
            <a:ext cx="667445" cy="501767"/>
          </a:xfrm>
          <a:prstGeom prst="rect">
            <a:avLst/>
          </a:prstGeom>
        </p:spPr>
        <p:txBody>
          <a:bodyPr lIns="108932" tIns="54466" rIns="108932" bIns="54466"/>
          <a:lstStyle>
            <a:lvl1pPr>
              <a:defRPr/>
            </a:lvl1pPr>
          </a:lstStyle>
          <a:p>
            <a:pPr>
              <a:defRPr/>
            </a:pPr>
            <a:fld id="{C9F260F8-0F8D-4271-AB2B-8487BB54F279}" type="datetime1">
              <a:rPr lang="zh-CN" altLang="en-US"/>
              <a:pPr>
                <a:defRPr/>
              </a:pPr>
              <a:t>2016/10/7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3" y="6357821"/>
            <a:ext cx="667445" cy="501767"/>
          </a:xfrm>
          <a:prstGeom prst="rect">
            <a:avLst/>
          </a:prstGeom>
        </p:spPr>
        <p:txBody>
          <a:bodyPr lIns="108932" tIns="54466" rIns="108932" bIns="54466"/>
          <a:lstStyle>
            <a:lvl1pPr>
              <a:defRPr/>
            </a:lvl1pPr>
          </a:lstStyle>
          <a:p>
            <a:pPr>
              <a:defRPr/>
            </a:pPr>
            <a:fld id="{FFADEFA4-4608-418A-84AC-D4C3F38BFDE0}" type="datetime1">
              <a:rPr lang="zh-CN" altLang="en-US"/>
              <a:pPr>
                <a:defRPr/>
              </a:pPr>
              <a:t>2016/10/7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3669564"/>
            <a:ext cx="12204700" cy="60180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932" tIns="54466" rIns="108932" bIns="544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" name="矩形 2"/>
          <p:cNvSpPr/>
          <p:nvPr userDrawn="1"/>
        </p:nvSpPr>
        <p:spPr>
          <a:xfrm>
            <a:off x="1129363" y="1703784"/>
            <a:ext cx="652508" cy="611329"/>
          </a:xfrm>
          <a:prstGeom prst="rect">
            <a:avLst/>
          </a:prstGeom>
          <a:solidFill>
            <a:schemeClr val="accent4">
              <a:lumMod val="5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932" tIns="54466" rIns="108932" bIns="544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4" name="页脚占位符 4"/>
          <p:cNvSpPr txBox="1">
            <a:spLocks/>
          </p:cNvSpPr>
          <p:nvPr userDrawn="1"/>
        </p:nvSpPr>
        <p:spPr>
          <a:xfrm>
            <a:off x="610235" y="6434041"/>
            <a:ext cx="4443274" cy="365210"/>
          </a:xfrm>
          <a:prstGeom prst="rect">
            <a:avLst/>
          </a:prstGeom>
        </p:spPr>
        <p:txBody>
          <a:bodyPr lIns="108932" tIns="54466" rIns="108932" bIns="54466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DATAGURU</a:t>
            </a:r>
            <a:r>
              <a:rPr lang="zh-CN" altLang="en-US" sz="13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专业数据分析网站</a:t>
            </a:r>
            <a:endParaRPr lang="zh-CN" altLang="en-US" sz="13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557734" y="1197546"/>
            <a:ext cx="864096" cy="828867"/>
          </a:xfrm>
          <a:prstGeom prst="rect">
            <a:avLst/>
          </a:prstGeom>
          <a:solidFill>
            <a:schemeClr val="accent4">
              <a:lumMod val="5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932" tIns="54466" rIns="108932" bIns="544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892153" y="2107102"/>
            <a:ext cx="5339556" cy="1541157"/>
          </a:xfrm>
          <a:prstGeom prst="rect">
            <a:avLst/>
          </a:prstGeom>
          <a:noFill/>
        </p:spPr>
        <p:txBody>
          <a:bodyPr lIns="108932" tIns="54466" rIns="108932" bIns="5446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3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rPr>
              <a:t>Thanks</a:t>
            </a:r>
            <a:endParaRPr lang="zh-CN" altLang="en-US" sz="93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179012" y="3581432"/>
            <a:ext cx="2517159" cy="771715"/>
          </a:xfrm>
          <a:prstGeom prst="rect">
            <a:avLst/>
          </a:prstGeom>
          <a:noFill/>
        </p:spPr>
        <p:txBody>
          <a:bodyPr wrap="none" lIns="108932" tIns="54466" rIns="108932" bIns="54466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300" dirty="0">
                <a:solidFill>
                  <a:schemeClr val="bg1"/>
                </a:solidFill>
                <a:latin typeface="Arial Black" pitchFamily="34" charset="0"/>
                <a:ea typeface="+mn-ea"/>
              </a:rPr>
              <a:t>FAQ</a:t>
            </a:r>
            <a:r>
              <a:rPr lang="zh-CN" altLang="en-US" sz="4300" dirty="0">
                <a:solidFill>
                  <a:schemeClr val="bg1"/>
                </a:solidFill>
                <a:latin typeface="Arial Black" pitchFamily="34" charset="0"/>
                <a:ea typeface="+mn-ea"/>
              </a:rPr>
              <a:t>时间</a:t>
            </a:r>
            <a:endParaRPr lang="en-US" altLang="zh-CN" sz="4300" dirty="0">
              <a:solidFill>
                <a:schemeClr val="bg1"/>
              </a:solidFill>
              <a:latin typeface="Arial Black" pitchFamily="34" charset="0"/>
              <a:ea typeface="+mn-ea"/>
            </a:endParaRPr>
          </a:p>
        </p:txBody>
      </p:sp>
      <p:pic>
        <p:nvPicPr>
          <p:cNvPr id="45058" name="Picture 2" descr="炼数成金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6686" y="261442"/>
            <a:ext cx="2400300" cy="102870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标题占位符 1"/>
          <p:cNvSpPr>
            <a:spLocks noGrp="1"/>
          </p:cNvSpPr>
          <p:nvPr>
            <p:ph type="title"/>
          </p:nvPr>
        </p:nvSpPr>
        <p:spPr bwMode="auto">
          <a:xfrm>
            <a:off x="629742" y="405458"/>
            <a:ext cx="827932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2052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10235" y="1197546"/>
            <a:ext cx="10984230" cy="504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13718" y="1053530"/>
            <a:ext cx="11251208" cy="1587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页脚占位符 4"/>
          <p:cNvSpPr txBox="1">
            <a:spLocks/>
          </p:cNvSpPr>
          <p:nvPr/>
        </p:nvSpPr>
        <p:spPr>
          <a:xfrm>
            <a:off x="239598" y="6434041"/>
            <a:ext cx="4324981" cy="365210"/>
          </a:xfrm>
          <a:prstGeom prst="rect">
            <a:avLst/>
          </a:prstGeom>
        </p:spPr>
        <p:txBody>
          <a:bodyPr lIns="108932" tIns="54466" rIns="108932" bIns="54466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Spark </a:t>
            </a:r>
            <a:r>
              <a:rPr lang="zh-CN" altLang="en-US" sz="13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大数据企业定制课程</a:t>
            </a:r>
            <a:r>
              <a:rPr lang="zh-CN" altLang="en-US" sz="1300" baseline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讲师</a:t>
            </a:r>
            <a:r>
              <a:rPr lang="en-US" altLang="zh-CN" sz="1300" baseline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1300" baseline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黄美灵</a:t>
            </a:r>
            <a:endParaRPr lang="zh-CN" altLang="en-US" sz="13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85726" y="405458"/>
            <a:ext cx="118690" cy="49907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8932" tIns="54466" rIns="108932" bIns="544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grpSp>
        <p:nvGrpSpPr>
          <p:cNvPr id="2059" name="组合 18"/>
          <p:cNvGrpSpPr>
            <a:grpSpLocks/>
          </p:cNvGrpSpPr>
          <p:nvPr/>
        </p:nvGrpSpPr>
        <p:grpSpPr bwMode="auto">
          <a:xfrm>
            <a:off x="0" y="6238756"/>
            <a:ext cx="12204700" cy="288099"/>
            <a:chOff x="0" y="6237942"/>
            <a:chExt cx="9144000" cy="287130"/>
          </a:xfrm>
        </p:grpSpPr>
        <p:cxnSp>
          <p:nvCxnSpPr>
            <p:cNvPr id="20" name="直接连接符 19"/>
            <p:cNvCxnSpPr>
              <a:endCxn id="27" idx="1"/>
            </p:cNvCxnSpPr>
            <p:nvPr userDrawn="1"/>
          </p:nvCxnSpPr>
          <p:spPr>
            <a:xfrm>
              <a:off x="0" y="6381507"/>
              <a:ext cx="3347864" cy="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 userDrawn="1"/>
          </p:nvSpPr>
          <p:spPr>
            <a:xfrm>
              <a:off x="3347864" y="6237942"/>
              <a:ext cx="2448272" cy="287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00" b="1" dirty="0" smtClean="0">
                  <a:solidFill>
                    <a:schemeClr val="accent4">
                      <a:lumMod val="50000"/>
                    </a:schemeClr>
                  </a:solidFill>
                </a:rPr>
                <a:t>DATAGURU</a:t>
              </a:r>
              <a:r>
                <a:rPr lang="zh-CN" altLang="en-US" sz="1300" b="1" dirty="0" smtClean="0">
                  <a:solidFill>
                    <a:schemeClr val="accent4">
                      <a:lumMod val="50000"/>
                    </a:schemeClr>
                  </a:solidFill>
                </a:rPr>
                <a:t>专业数据分析社区</a:t>
              </a:r>
              <a:endParaRPr lang="zh-CN" altLang="en-US" sz="13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28" name="直接连接符 27"/>
            <p:cNvCxnSpPr>
              <a:stCxn id="27" idx="3"/>
            </p:cNvCxnSpPr>
            <p:nvPr userDrawn="1"/>
          </p:nvCxnSpPr>
          <p:spPr>
            <a:xfrm>
              <a:off x="5796136" y="6381507"/>
              <a:ext cx="3347864" cy="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1202" name="Picture 2" descr="炼数成金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98694" y="117426"/>
            <a:ext cx="2400300" cy="102870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2" r:id="rId2"/>
    <p:sldLayoutId id="2147483723" r:id="rId3"/>
    <p:sldLayoutId id="2147483724" r:id="rId4"/>
    <p:sldLayoutId id="2147483725" r:id="rId5"/>
    <p:sldLayoutId id="214748372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544662" algn="l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1089325" algn="l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1633987" algn="l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2178649" algn="l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408497" indent="-408497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accent4">
            <a:lumMod val="50000"/>
          </a:schemeClr>
        </a:buClr>
        <a:buFont typeface="Wingdings" pitchFamily="2" charset="2"/>
        <a:buChar char="u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885076" indent="-340414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2F6231"/>
        </a:buClr>
        <a:buFont typeface="Arial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1656" indent="-272331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2F6231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906318" indent="-272331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2F6231"/>
        </a:buClr>
        <a:buFont typeface="Arial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2450981" indent="-272331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2F6231"/>
        </a:buClr>
        <a:buFont typeface="Arial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995643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40305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4968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9630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662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9325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987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8649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3312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7974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2637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7299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998" y="1647825"/>
            <a:ext cx="6305550" cy="3562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标题 1"/>
          <p:cNvSpPr txBox="1">
            <a:spLocks/>
          </p:cNvSpPr>
          <p:nvPr/>
        </p:nvSpPr>
        <p:spPr bwMode="auto">
          <a:xfrm>
            <a:off x="495534" y="5229994"/>
            <a:ext cx="11484548" cy="84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544662" algn="l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1089325" algn="l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633987" algn="l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2178649" algn="l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mtClean="0"/>
              <a:t>Spark</a:t>
            </a:r>
            <a:r>
              <a:rPr lang="zh-CN" altLang="zh-CN" smtClean="0"/>
              <a:t>机器学习案例实战</a:t>
            </a:r>
            <a:r>
              <a:rPr lang="en-US" altLang="zh-CN" smtClean="0"/>
              <a:t>—05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42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正则化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0235" y="1053530"/>
            <a:ext cx="10984230" cy="5041187"/>
          </a:xfrm>
        </p:spPr>
        <p:txBody>
          <a:bodyPr/>
          <a:lstStyle/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7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1885950"/>
            <a:ext cx="974407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0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源码分析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000" y="1284073"/>
            <a:ext cx="9294700" cy="479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08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源码分析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854" y="1116013"/>
            <a:ext cx="9324975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5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源码分析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1376363"/>
            <a:ext cx="69723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26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源码分析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199310"/>
              </p:ext>
            </p:extLst>
          </p:nvPr>
        </p:nvGraphicFramePr>
        <p:xfrm>
          <a:off x="1133798" y="1197546"/>
          <a:ext cx="9431642" cy="5041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0728"/>
                <a:gridCol w="2431723"/>
                <a:gridCol w="4809191"/>
              </a:tblGrid>
              <a:tr h="41791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effectLst/>
                        </a:rPr>
                        <a:t>源码分解说明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8532" marR="48532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179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</a:t>
                      </a:r>
                      <a:r>
                        <a:rPr lang="zh-CN" sz="1200" kern="0">
                          <a:effectLst/>
                        </a:rPr>
                        <a:t>、逻辑回归伴生对象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8532" marR="48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LogisticRegressionWithSGD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8532" marR="48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 err="1">
                          <a:effectLst/>
                        </a:rPr>
                        <a:t>LogisticRegressionWithSGD</a:t>
                      </a:r>
                      <a:r>
                        <a:rPr lang="zh-CN" sz="1200" kern="0" dirty="0">
                          <a:effectLst/>
                        </a:rPr>
                        <a:t>是基于随机梯度下降的逻辑回归的伴生对象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8532" marR="48532" marT="0" marB="0" anchor="ctr"/>
                </a:tc>
              </a:tr>
              <a:tr h="4179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1.1train</a:t>
                      </a:r>
                      <a:r>
                        <a:rPr lang="zh-CN" sz="1200" kern="0">
                          <a:effectLst/>
                        </a:rPr>
                        <a:t>静态方法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8532" marR="48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train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8532" marR="48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train</a:t>
                      </a:r>
                      <a:r>
                        <a:rPr lang="zh-CN" sz="1200" kern="0">
                          <a:effectLst/>
                        </a:rPr>
                        <a:t>是</a:t>
                      </a:r>
                      <a:r>
                        <a:rPr lang="en-US" sz="1200" kern="0">
                          <a:effectLst/>
                        </a:rPr>
                        <a:t>LogisticRegressionWithSGD</a:t>
                      </a:r>
                      <a:r>
                        <a:rPr lang="zh-CN" sz="1200" kern="0">
                          <a:effectLst/>
                        </a:rPr>
                        <a:t>对象的静态方法，该方法是根据设置逻辑回归参数新建逻辑回归类，并执行</a:t>
                      </a:r>
                      <a:r>
                        <a:rPr lang="en-US" sz="1200" kern="0">
                          <a:effectLst/>
                        </a:rPr>
                        <a:t>run</a:t>
                      </a:r>
                      <a:r>
                        <a:rPr lang="zh-CN" sz="1200" kern="0">
                          <a:effectLst/>
                        </a:rPr>
                        <a:t>方法进行训练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8532" marR="48532" marT="0" marB="0" anchor="ctr"/>
                </a:tc>
              </a:tr>
              <a:tr h="4179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</a:t>
                      </a:r>
                      <a:r>
                        <a:rPr lang="zh-CN" sz="1200" kern="0">
                          <a:effectLst/>
                        </a:rPr>
                        <a:t>、逻辑回归类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8532" marR="48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LogisticRegressionWithSGD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8532" marR="48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LogisticRegressionWithSGD</a:t>
                      </a:r>
                      <a:r>
                        <a:rPr lang="zh-CN" sz="1200" kern="0">
                          <a:effectLst/>
                        </a:rPr>
                        <a:t>类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8532" marR="48532" marT="0" marB="0" anchor="ctr"/>
                </a:tc>
              </a:tr>
              <a:tr h="7010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2.1 run</a:t>
                      </a:r>
                      <a:r>
                        <a:rPr lang="zh-CN" sz="1200" kern="0">
                          <a:effectLst/>
                        </a:rPr>
                        <a:t>方法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8532" marR="48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run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8532" marR="48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run</a:t>
                      </a:r>
                      <a:r>
                        <a:rPr lang="zh-CN" sz="1200" kern="0">
                          <a:effectLst/>
                        </a:rPr>
                        <a:t>方法是继承于</a:t>
                      </a:r>
                      <a:r>
                        <a:rPr lang="en-US" sz="1200" kern="0">
                          <a:effectLst/>
                        </a:rPr>
                        <a:t>GeneralizedLinearAlgorithm</a:t>
                      </a:r>
                      <a:r>
                        <a:rPr lang="zh-CN" sz="1200" kern="0">
                          <a:effectLst/>
                        </a:rPr>
                        <a:t>类，该方法主要用</a:t>
                      </a:r>
                      <a:r>
                        <a:rPr lang="en-US" sz="1200" kern="0">
                          <a:effectLst/>
                        </a:rPr>
                        <a:t>optimizer.optimize</a:t>
                      </a:r>
                      <a:r>
                        <a:rPr lang="zh-CN" sz="1200" kern="0">
                          <a:effectLst/>
                        </a:rPr>
                        <a:t>方法进行权重的优化计算。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8532" marR="48532" marT="0" marB="0" anchor="ctr"/>
                </a:tc>
              </a:tr>
              <a:tr h="9975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</a:t>
                      </a:r>
                      <a:r>
                        <a:rPr lang="zh-CN" sz="1200" kern="0">
                          <a:effectLst/>
                        </a:rPr>
                        <a:t>、权重优化计算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8532" marR="48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runMiniBatchSGD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8532" marR="48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GradientDescent</a:t>
                      </a:r>
                      <a:r>
                        <a:rPr lang="zh-CN" sz="1200" kern="0">
                          <a:effectLst/>
                        </a:rPr>
                        <a:t>类继承了</a:t>
                      </a:r>
                      <a:r>
                        <a:rPr lang="en-US" sz="1200" kern="0">
                          <a:effectLst/>
                        </a:rPr>
                        <a:t>optimizer</a:t>
                      </a:r>
                      <a:r>
                        <a:rPr lang="zh-CN" sz="1200" kern="0">
                          <a:effectLst/>
                        </a:rPr>
                        <a:t>，</a:t>
                      </a:r>
                      <a:r>
                        <a:rPr lang="en-US" sz="1200" kern="0">
                          <a:effectLst/>
                        </a:rPr>
                        <a:t>GradientDescent</a:t>
                      </a:r>
                      <a:r>
                        <a:rPr lang="zh-CN" sz="1200" kern="0">
                          <a:effectLst/>
                        </a:rPr>
                        <a:t>类的</a:t>
                      </a:r>
                      <a:r>
                        <a:rPr lang="en-US" sz="1200" kern="0">
                          <a:effectLst/>
                        </a:rPr>
                        <a:t>optimizer</a:t>
                      </a:r>
                      <a:r>
                        <a:rPr lang="zh-CN" sz="1200" kern="0">
                          <a:effectLst/>
                        </a:rPr>
                        <a:t>方法其实是调用了</a:t>
                      </a:r>
                      <a:r>
                        <a:rPr lang="en-US" sz="1200" kern="0">
                          <a:effectLst/>
                        </a:rPr>
                        <a:t>GradientDescent</a:t>
                      </a:r>
                      <a:r>
                        <a:rPr lang="zh-CN" sz="1200" kern="0">
                          <a:effectLst/>
                        </a:rPr>
                        <a:t>伴生对象的</a:t>
                      </a:r>
                      <a:r>
                        <a:rPr lang="en-US" sz="1200" kern="0">
                          <a:effectLst/>
                        </a:rPr>
                        <a:t>runMiniBatchSGD</a:t>
                      </a:r>
                      <a:r>
                        <a:rPr lang="zh-CN" sz="1200" kern="0">
                          <a:effectLst/>
                        </a:rPr>
                        <a:t>方法，</a:t>
                      </a:r>
                      <a:r>
                        <a:rPr lang="en-US" sz="1200" kern="0">
                          <a:effectLst/>
                        </a:rPr>
                        <a:t>runMiniBatchSGD</a:t>
                      </a:r>
                      <a:r>
                        <a:rPr lang="zh-CN" sz="1200" kern="0">
                          <a:effectLst/>
                        </a:rPr>
                        <a:t>方法是根据训练样本迭代运行随机梯度计算，得到最优权重；每次迭代主要计算样本的梯度及更新梯度。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8532" marR="48532" marT="0" marB="0" anchor="ctr"/>
                </a:tc>
              </a:tr>
              <a:tr h="4179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3.1 </a:t>
                      </a:r>
                      <a:r>
                        <a:rPr lang="zh-CN" sz="1200" kern="0">
                          <a:effectLst/>
                        </a:rPr>
                        <a:t>梯度计算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8532" marR="48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gradient.compute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8532" marR="48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调用</a:t>
                      </a:r>
                      <a:r>
                        <a:rPr lang="en-US" sz="1200" kern="0">
                          <a:effectLst/>
                        </a:rPr>
                        <a:t>LogisticGradient.compute</a:t>
                      </a:r>
                      <a:r>
                        <a:rPr lang="zh-CN" sz="1200" kern="0">
                          <a:effectLst/>
                        </a:rPr>
                        <a:t>方法，该方法是计算样本的梯度值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8532" marR="48532" marT="0" marB="0" anchor="ctr"/>
                </a:tc>
              </a:tr>
              <a:tr h="4179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3.2 </a:t>
                      </a:r>
                      <a:r>
                        <a:rPr lang="zh-CN" sz="1200" kern="0">
                          <a:effectLst/>
                        </a:rPr>
                        <a:t>权重更新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8532" marR="48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updater.compute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8532" marR="48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调用</a:t>
                      </a:r>
                      <a:r>
                        <a:rPr lang="en-US" sz="1200" kern="0">
                          <a:effectLst/>
                        </a:rPr>
                        <a:t>SquaredL2Updater.compute</a:t>
                      </a:r>
                      <a:r>
                        <a:rPr lang="zh-CN" sz="1200" kern="0">
                          <a:effectLst/>
                        </a:rPr>
                        <a:t>方法，该方法是梯度的更新方法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8532" marR="48532" marT="0" marB="0" anchor="ctr"/>
                </a:tc>
              </a:tr>
              <a:tr h="4179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</a:t>
                      </a:r>
                      <a:r>
                        <a:rPr lang="zh-CN" sz="1200" kern="0">
                          <a:effectLst/>
                        </a:rPr>
                        <a:t>、逻辑回归模型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8532" marR="48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LogisticRegressionModel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8532" marR="48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LogisticRegressionModel</a:t>
                      </a:r>
                      <a:r>
                        <a:rPr lang="zh-CN" sz="1200" kern="0">
                          <a:effectLst/>
                        </a:rPr>
                        <a:t>类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8532" marR="48532" marT="0" marB="0" anchor="ctr"/>
                </a:tc>
              </a:tr>
              <a:tr h="4179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4.1 </a:t>
                      </a:r>
                      <a:r>
                        <a:rPr lang="zh-CN" sz="1200" kern="0">
                          <a:effectLst/>
                        </a:rPr>
                        <a:t>预测计算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8532" marR="48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predict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8532" marR="4853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effectLst/>
                        </a:rPr>
                        <a:t>继承</a:t>
                      </a:r>
                      <a:r>
                        <a:rPr lang="en-US" sz="1200" kern="0" dirty="0" err="1">
                          <a:effectLst/>
                        </a:rPr>
                        <a:t>GeneralizedLinearModel</a:t>
                      </a:r>
                      <a:r>
                        <a:rPr lang="zh-CN" sz="1200" kern="0" dirty="0">
                          <a:effectLst/>
                        </a:rPr>
                        <a:t>类</a:t>
                      </a:r>
                      <a:r>
                        <a:rPr lang="en-US" sz="1200" kern="0" dirty="0">
                          <a:effectLst/>
                        </a:rPr>
                        <a:t>predict</a:t>
                      </a:r>
                      <a:r>
                        <a:rPr lang="zh-CN" sz="1200" kern="0" dirty="0">
                          <a:effectLst/>
                        </a:rPr>
                        <a:t>方法，该方法计算样本的预测值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8532" marR="4853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30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源码分析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marL="0" indent="0" algn="ctr">
              <a:buNone/>
            </a:pPr>
            <a:r>
              <a:rPr lang="zh-CN" altLang="zh-CN" sz="4400" dirty="0"/>
              <a:t>源码</a:t>
            </a:r>
            <a:r>
              <a:rPr lang="zh-CN" altLang="zh-CN" sz="4400" dirty="0" smtClean="0"/>
              <a:t>分析</a:t>
            </a:r>
            <a:r>
              <a:rPr lang="zh-CN" altLang="en-US" sz="4400" dirty="0" smtClean="0"/>
              <a:t>讲解</a:t>
            </a:r>
            <a:endParaRPr lang="en-US" altLang="zh-CN" sz="4400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54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实例代码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marL="0" indent="0" algn="ctr">
              <a:buNone/>
            </a:pPr>
            <a:r>
              <a:rPr lang="zh-CN" altLang="zh-CN" sz="4400" dirty="0"/>
              <a:t>实例代码</a:t>
            </a:r>
            <a:r>
              <a:rPr lang="zh-CN" altLang="en-US" sz="4400" dirty="0" smtClean="0"/>
              <a:t>讲解</a:t>
            </a:r>
            <a:endParaRPr lang="en-US" altLang="zh-CN" sz="4400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0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在线广告点击预估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34" y="1629594"/>
            <a:ext cx="10779374" cy="42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40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8746702" y="6432453"/>
            <a:ext cx="2847763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277B87E-B5C5-40CB-9E3E-78438E974F9E}" type="slidenum">
              <a:rPr lang="zh-CN" altLang="en-US"/>
              <a:pPr>
                <a:defRPr/>
              </a:pPr>
              <a:t>18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数学模型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线性回归与逻辑回归</a:t>
            </a:r>
            <a:r>
              <a:rPr lang="zh-CN" altLang="zh-CN" dirty="0" smtClean="0"/>
              <a:t>对比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7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760080"/>
              </p:ext>
            </p:extLst>
          </p:nvPr>
        </p:nvGraphicFramePr>
        <p:xfrm>
          <a:off x="1133798" y="2493690"/>
          <a:ext cx="8846183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Visio" r:id="rId3" imgW="5842000" imgH="1853871" progId="Visio.Drawing.11">
                  <p:embed/>
                </p:oleObj>
              </mc:Choice>
              <mc:Fallback>
                <p:oleObj name="Visio" r:id="rId3" imgW="5842000" imgH="185387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798" y="2493690"/>
                        <a:ext cx="8846183" cy="280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31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数学模型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7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94" y="1269554"/>
            <a:ext cx="79914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58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数学模型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7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578" y="926976"/>
            <a:ext cx="771525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303" y="5401950"/>
            <a:ext cx="75438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9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数学模型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7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802" y="1097598"/>
            <a:ext cx="765810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16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梯度</a:t>
            </a:r>
            <a:r>
              <a:rPr lang="zh-CN" altLang="en-US" dirty="0"/>
              <a:t>下降算法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7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11" y="2329490"/>
            <a:ext cx="52768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95" y="4678912"/>
            <a:ext cx="66008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11" y="1269554"/>
            <a:ext cx="41338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32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梯度</a:t>
            </a:r>
            <a:r>
              <a:rPr lang="zh-CN" altLang="en-US" dirty="0"/>
              <a:t>下降算法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7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1269553"/>
            <a:ext cx="77343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606" y="2974527"/>
            <a:ext cx="33147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1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正则化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0235" y="1053530"/>
            <a:ext cx="10984230" cy="5041187"/>
          </a:xfrm>
        </p:spPr>
        <p:txBody>
          <a:bodyPr/>
          <a:lstStyle/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7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1268" name="图片 30" descr="F:\出版社(献给30岁的生日礼物)\图\005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118" y="3079646"/>
            <a:ext cx="4502919" cy="294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图片 28" descr="F:\出版社(献给30岁的生日礼物)\图\003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10" y="1125538"/>
            <a:ext cx="4392488" cy="28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29" descr="F:\出版社(献给30岁的生日礼物)\图\004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526" y="1125538"/>
            <a:ext cx="4176464" cy="273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06" y="3855878"/>
            <a:ext cx="22764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190" y="3729113"/>
            <a:ext cx="3733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81" y="5950074"/>
            <a:ext cx="56959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49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正则化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0235" y="1053530"/>
            <a:ext cx="10984230" cy="5041187"/>
          </a:xfrm>
        </p:spPr>
        <p:txBody>
          <a:bodyPr/>
          <a:lstStyle/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75"/>
          <p:cNvSpPr>
            <a:spLocks noChangeArrowheads="1"/>
          </p:cNvSpPr>
          <p:nvPr/>
        </p:nvSpPr>
        <p:spPr bwMode="auto">
          <a:xfrm>
            <a:off x="0" y="0"/>
            <a:ext cx="12204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1457325"/>
            <a:ext cx="9591675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67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6929</TotalTime>
  <Words>247</Words>
  <Application>Microsoft Office PowerPoint</Application>
  <PresentationFormat>自定义</PresentationFormat>
  <Paragraphs>178</Paragraphs>
  <Slides>18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Office 主题</vt:lpstr>
      <vt:lpstr>Visio</vt:lpstr>
      <vt:lpstr>PowerPoint 演示文稿</vt:lpstr>
      <vt:lpstr>数学模型</vt:lpstr>
      <vt:lpstr>数学模型</vt:lpstr>
      <vt:lpstr>数学模型</vt:lpstr>
      <vt:lpstr>数学模型</vt:lpstr>
      <vt:lpstr>梯度下降算法</vt:lpstr>
      <vt:lpstr>梯度下降算法</vt:lpstr>
      <vt:lpstr>正则化</vt:lpstr>
      <vt:lpstr>正则化</vt:lpstr>
      <vt:lpstr>正则化</vt:lpstr>
      <vt:lpstr>源码分析</vt:lpstr>
      <vt:lpstr>源码分析</vt:lpstr>
      <vt:lpstr>源码分析</vt:lpstr>
      <vt:lpstr>源码分析</vt:lpstr>
      <vt:lpstr>源码分析</vt:lpstr>
      <vt:lpstr>实例代码</vt:lpstr>
      <vt:lpstr>在线广告点击预估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Spark MLlib机器学习</dc:title>
  <dc:creator>黄美灵</dc:creator>
  <cp:lastModifiedBy>sunbow</cp:lastModifiedBy>
  <cp:revision>350</cp:revision>
  <cp:lastPrinted>2012-03-16T05:44:49Z</cp:lastPrinted>
  <dcterms:modified xsi:type="dcterms:W3CDTF">2016-10-07T05:52:37Z</dcterms:modified>
</cp:coreProperties>
</file>