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0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25" r:id="rId13"/>
    <p:sldId id="335" r:id="rId14"/>
    <p:sldId id="321" r:id="rId15"/>
    <p:sldId id="319" r:id="rId16"/>
    <p:sldId id="308" r:id="rId17"/>
    <p:sldId id="265" r:id="rId18"/>
  </p:sldIdLst>
  <p:sldSz cx="12204700" cy="6859588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446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89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633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178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723312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3267974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812637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4357299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96552" autoAdjust="0"/>
  </p:normalViewPr>
  <p:slideViewPr>
    <p:cSldViewPr>
      <p:cViewPr>
        <p:scale>
          <a:sx n="77" d="100"/>
          <a:sy n="77" d="100"/>
        </p:scale>
        <p:origin x="-288" y="-36"/>
      </p:cViewPr>
      <p:guideLst>
        <p:guide orient="horz" pos="2161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1620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60E44AF-0D8D-4B66-BECC-4D5B9292E151}" type="datetimeFigureOut">
              <a:rPr lang="zh-CN" altLang="en-US"/>
              <a:pPr>
                <a:defRPr/>
              </a:pPr>
              <a:t>2016/10/7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3C35A87-E971-49BF-8F02-A5CE2B85C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633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119A08-1D2F-470C-8FD3-E69459F4B57D}" type="datetimeFigureOut">
              <a:rPr lang="zh-CN" altLang="en-US"/>
              <a:pPr>
                <a:defRPr/>
              </a:pPr>
              <a:t>2016/10/7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4413" y="514350"/>
            <a:ext cx="4575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6004EB-C740-4F3D-A864-243FCB14D1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3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66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93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98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864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3312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7974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2637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7299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 txBox="1">
            <a:spLocks/>
          </p:cNvSpPr>
          <p:nvPr userDrawn="1"/>
        </p:nvSpPr>
        <p:spPr>
          <a:xfrm>
            <a:off x="239599" y="6434041"/>
            <a:ext cx="4228870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Spark </a:t>
            </a:r>
            <a:r>
              <a:rPr lang="zh-CN" altLang="en-US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大数据企业定制课程   </a:t>
            </a: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讲师</a:t>
            </a:r>
            <a:r>
              <a:rPr lang="en-US" altLang="zh-CN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黄美灵</a:t>
            </a:r>
            <a:endParaRPr lang="zh-CN" altLang="en-US" sz="13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5" name="组合 19"/>
          <p:cNvGrpSpPr>
            <a:grpSpLocks/>
          </p:cNvGrpSpPr>
          <p:nvPr userDrawn="1"/>
        </p:nvGrpSpPr>
        <p:grpSpPr bwMode="auto">
          <a:xfrm>
            <a:off x="0" y="6238758"/>
            <a:ext cx="12204700" cy="273832"/>
            <a:chOff x="0" y="6237927"/>
            <a:chExt cx="9144000" cy="272911"/>
          </a:xfrm>
        </p:grpSpPr>
        <p:cxnSp>
          <p:nvCxnSpPr>
            <p:cNvPr id="6" name="直接连接符 5"/>
            <p:cNvCxnSpPr>
              <a:endCxn id="7" idx="1"/>
            </p:cNvCxnSpPr>
            <p:nvPr userDrawn="1"/>
          </p:nvCxnSpPr>
          <p:spPr>
            <a:xfrm flipV="1">
              <a:off x="0" y="6374383"/>
              <a:ext cx="3275856" cy="710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7" idx="3"/>
            </p:cNvCxnSpPr>
            <p:nvPr userDrawn="1"/>
          </p:nvCxnSpPr>
          <p:spPr>
            <a:xfrm>
              <a:off x="5826944" y="6374383"/>
              <a:ext cx="3317056" cy="710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 userDrawn="1"/>
          </p:nvSpPr>
          <p:spPr>
            <a:xfrm>
              <a:off x="3275856" y="6237927"/>
              <a:ext cx="2551088" cy="272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DATAGURU</a:t>
              </a:r>
              <a:r>
                <a:rPr lang="zh-CN" altLang="en-US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专业数据分析社区</a:t>
              </a:r>
              <a:endParaRPr lang="zh-CN" altLang="en-US" sz="13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353" y="2929613"/>
            <a:ext cx="10373995" cy="928910"/>
          </a:xfrm>
        </p:spPr>
        <p:txBody>
          <a:bodyPr>
            <a:normAutofit/>
          </a:bodyPr>
          <a:lstStyle>
            <a:lvl1pPr algn="l">
              <a:defRPr sz="4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5353" y="3887100"/>
            <a:ext cx="8543290" cy="68596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 b="1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sym typeface="Wingdings" pitchFamily="2" charset="2"/>
              </a:defRPr>
            </a:lvl1pPr>
            <a:lvl2pPr marL="54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7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7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50178" name="Picture 2" descr="炼数成金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42" y="261442"/>
            <a:ext cx="2400300" cy="10287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742" y="405458"/>
            <a:ext cx="8279325" cy="57606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" y="6357821"/>
            <a:ext cx="667445" cy="501767"/>
          </a:xfrm>
          <a:prstGeom prst="rect">
            <a:avLst/>
          </a:prstGeom>
        </p:spPr>
        <p:txBody>
          <a:bodyPr lIns="108932" tIns="54466" rIns="108932" bIns="54466"/>
          <a:lstStyle>
            <a:lvl1pPr>
              <a:defRPr/>
            </a:lvl1pPr>
          </a:lstStyle>
          <a:p>
            <a:pPr>
              <a:defRPr/>
            </a:pPr>
            <a:fld id="{C9F260F8-0F8D-4271-AB2B-8487BB54F279}" type="datetime1">
              <a:rPr lang="zh-CN" altLang="en-US"/>
              <a:pPr>
                <a:defRPr/>
              </a:pPr>
              <a:t>2016/10/7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3" y="6357821"/>
            <a:ext cx="667445" cy="501767"/>
          </a:xfrm>
          <a:prstGeom prst="rect">
            <a:avLst/>
          </a:prstGeom>
        </p:spPr>
        <p:txBody>
          <a:bodyPr lIns="108932" tIns="54466" rIns="108932" bIns="54466"/>
          <a:lstStyle>
            <a:lvl1pPr>
              <a:defRPr/>
            </a:lvl1pPr>
          </a:lstStyle>
          <a:p>
            <a:pPr>
              <a:defRPr/>
            </a:pPr>
            <a:fld id="{FFADEFA4-4608-418A-84AC-D4C3F38BFDE0}" type="datetime1">
              <a:rPr lang="zh-CN" altLang="en-US"/>
              <a:pPr>
                <a:defRPr/>
              </a:pPr>
              <a:t>2016/10/7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669564"/>
            <a:ext cx="12204700" cy="6018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1129363" y="1703784"/>
            <a:ext cx="652508" cy="611329"/>
          </a:xfrm>
          <a:prstGeom prst="rect">
            <a:avLst/>
          </a:prstGeom>
          <a:solidFill>
            <a:schemeClr val="accent4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" name="页脚占位符 4"/>
          <p:cNvSpPr txBox="1">
            <a:spLocks/>
          </p:cNvSpPr>
          <p:nvPr userDrawn="1"/>
        </p:nvSpPr>
        <p:spPr>
          <a:xfrm>
            <a:off x="610235" y="6434041"/>
            <a:ext cx="4443274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DATAGURU</a:t>
            </a:r>
            <a:r>
              <a:rPr lang="zh-CN" altLang="en-US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专业数据分析网站</a:t>
            </a:r>
            <a:endParaRPr lang="zh-CN" altLang="en-US" sz="13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57734" y="1197546"/>
            <a:ext cx="864096" cy="828867"/>
          </a:xfrm>
          <a:prstGeom prst="rect">
            <a:avLst/>
          </a:prstGeom>
          <a:solidFill>
            <a:schemeClr val="accent4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892153" y="2107102"/>
            <a:ext cx="5339556" cy="1541157"/>
          </a:xfrm>
          <a:prstGeom prst="rect">
            <a:avLst/>
          </a:prstGeom>
          <a:noFill/>
        </p:spPr>
        <p:txBody>
          <a:bodyPr lIns="108932" tIns="54466" rIns="108932" bIns="5446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Thanks</a:t>
            </a:r>
            <a:endParaRPr lang="zh-CN" altLang="en-US" sz="9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79012" y="3581432"/>
            <a:ext cx="2517159" cy="771715"/>
          </a:xfrm>
          <a:prstGeom prst="rect">
            <a:avLst/>
          </a:prstGeom>
          <a:noFill/>
        </p:spPr>
        <p:txBody>
          <a:bodyPr wrap="none" lIns="108932" tIns="54466" rIns="108932" bIns="54466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300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FAQ</a:t>
            </a:r>
            <a:r>
              <a:rPr lang="zh-CN" altLang="en-US" sz="4300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时间</a:t>
            </a:r>
            <a:endParaRPr lang="en-US" altLang="zh-CN" sz="4300" dirty="0">
              <a:solidFill>
                <a:schemeClr val="bg1"/>
              </a:solidFill>
              <a:latin typeface="Arial Black" pitchFamily="34" charset="0"/>
              <a:ea typeface="+mn-ea"/>
            </a:endParaRPr>
          </a:p>
        </p:txBody>
      </p:sp>
      <p:pic>
        <p:nvPicPr>
          <p:cNvPr id="45058" name="Picture 2" descr="炼数成金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686" y="261442"/>
            <a:ext cx="2400300" cy="10287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629742" y="405458"/>
            <a:ext cx="82793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10235" y="1197546"/>
            <a:ext cx="10984230" cy="504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13718" y="1053530"/>
            <a:ext cx="11251208" cy="1587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页脚占位符 4"/>
          <p:cNvSpPr txBox="1">
            <a:spLocks/>
          </p:cNvSpPr>
          <p:nvPr userDrawn="1"/>
        </p:nvSpPr>
        <p:spPr>
          <a:xfrm>
            <a:off x="239598" y="6434041"/>
            <a:ext cx="4324981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Spark </a:t>
            </a:r>
            <a:r>
              <a:rPr lang="zh-CN" altLang="en-US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大数据企业定制</a:t>
            </a: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课程   讲师</a:t>
            </a:r>
            <a:r>
              <a:rPr lang="en-US" altLang="zh-CN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黄美灵</a:t>
            </a:r>
            <a:endParaRPr lang="zh-CN" altLang="en-US" sz="13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5726" y="405458"/>
            <a:ext cx="118690" cy="4990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2059" name="组合 18"/>
          <p:cNvGrpSpPr>
            <a:grpSpLocks/>
          </p:cNvGrpSpPr>
          <p:nvPr userDrawn="1"/>
        </p:nvGrpSpPr>
        <p:grpSpPr bwMode="auto">
          <a:xfrm>
            <a:off x="0" y="6238756"/>
            <a:ext cx="12204700" cy="288099"/>
            <a:chOff x="0" y="6237942"/>
            <a:chExt cx="9144000" cy="287130"/>
          </a:xfrm>
        </p:grpSpPr>
        <p:cxnSp>
          <p:nvCxnSpPr>
            <p:cNvPr id="20" name="直接连接符 19"/>
            <p:cNvCxnSpPr>
              <a:endCxn id="27" idx="1"/>
            </p:cNvCxnSpPr>
            <p:nvPr userDrawn="1"/>
          </p:nvCxnSpPr>
          <p:spPr>
            <a:xfrm>
              <a:off x="0" y="6381507"/>
              <a:ext cx="3347864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 userDrawn="1"/>
          </p:nvSpPr>
          <p:spPr>
            <a:xfrm>
              <a:off x="3347864" y="6237942"/>
              <a:ext cx="2448272" cy="28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DATAGURU</a:t>
              </a:r>
              <a:r>
                <a:rPr lang="zh-CN" altLang="en-US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专业数据分析社区</a:t>
              </a:r>
              <a:endParaRPr lang="zh-CN" altLang="en-US" sz="13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3"/>
            </p:cNvCxnSpPr>
            <p:nvPr userDrawn="1"/>
          </p:nvCxnSpPr>
          <p:spPr>
            <a:xfrm>
              <a:off x="5796136" y="6381507"/>
              <a:ext cx="3347864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02" name="Picture 2" descr="炼数成金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8694" y="117426"/>
            <a:ext cx="2400300" cy="10287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2" r:id="rId2"/>
    <p:sldLayoutId id="2147483723" r:id="rId3"/>
    <p:sldLayoutId id="2147483724" r:id="rId4"/>
    <p:sldLayoutId id="2147483725" r:id="rId5"/>
    <p:sldLayoutId id="214748372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544662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1089325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633987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2178649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408497" indent="-408497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u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885076" indent="-340414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1656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6318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450981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816263" y="5302437"/>
            <a:ext cx="10668285" cy="844324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dirty="0"/>
              <a:t>Spark</a:t>
            </a:r>
            <a:r>
              <a:rPr lang="zh-CN" altLang="zh-CN" dirty="0"/>
              <a:t>机器学习案例实战</a:t>
            </a:r>
            <a:r>
              <a:rPr lang="en-US" altLang="zh-CN" dirty="0"/>
              <a:t>—</a:t>
            </a:r>
            <a:r>
              <a:rPr lang="en-US" altLang="zh-CN" dirty="0" smtClean="0"/>
              <a:t>07</a:t>
            </a:r>
            <a:endParaRPr lang="zh-CN" altLang="en-US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8" y="1191892"/>
            <a:ext cx="4689308" cy="425412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决策树生成实例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20" y="1269554"/>
            <a:ext cx="94678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7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决策树生成实例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86" y="2344488"/>
            <a:ext cx="78486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106238"/>
            <a:ext cx="92297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1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源码分析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557586"/>
            <a:ext cx="9639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925738"/>
            <a:ext cx="9544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源码分析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90" y="1125538"/>
            <a:ext cx="95154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80" y="5302002"/>
            <a:ext cx="874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源码分析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1358"/>
              </p:ext>
            </p:extLst>
          </p:nvPr>
        </p:nvGraphicFramePr>
        <p:xfrm>
          <a:off x="557734" y="981522"/>
          <a:ext cx="10729192" cy="5325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1944216"/>
                <a:gridCol w="6192688"/>
              </a:tblGrid>
              <a:tr h="1985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源码分解说明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8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r>
                        <a:rPr lang="zh-CN" sz="1200" kern="0">
                          <a:effectLst/>
                        </a:rPr>
                        <a:t>、决策树伴生对象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DecisionTree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DecisionTree</a:t>
                      </a:r>
                      <a:r>
                        <a:rPr lang="zh-CN" sz="1200" kern="0">
                          <a:effectLst/>
                        </a:rPr>
                        <a:t>对象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32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1.1 </a:t>
                      </a:r>
                      <a:r>
                        <a:rPr lang="zh-CN" sz="1200" kern="0">
                          <a:effectLst/>
                        </a:rPr>
                        <a:t>训练决策树静态方法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train/trainClassifier/trainRegressor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DecisionTree</a:t>
                      </a:r>
                      <a:r>
                        <a:rPr lang="zh-CN" sz="1200" kern="0">
                          <a:effectLst/>
                        </a:rPr>
                        <a:t>对象的</a:t>
                      </a:r>
                      <a:r>
                        <a:rPr lang="en-US" sz="1200" kern="0">
                          <a:effectLst/>
                        </a:rPr>
                        <a:t>train</a:t>
                      </a:r>
                      <a:r>
                        <a:rPr lang="zh-CN" sz="1200" kern="0">
                          <a:effectLst/>
                        </a:rPr>
                        <a:t>、</a:t>
                      </a:r>
                      <a:r>
                        <a:rPr lang="en-US" sz="1200" kern="0">
                          <a:effectLst/>
                        </a:rPr>
                        <a:t>trainClassifier</a:t>
                      </a:r>
                      <a:r>
                        <a:rPr lang="zh-CN" sz="1200" kern="0">
                          <a:effectLst/>
                        </a:rPr>
                        <a:t>、</a:t>
                      </a:r>
                      <a:r>
                        <a:rPr lang="en-US" sz="1200" kern="0">
                          <a:effectLst/>
                        </a:rPr>
                        <a:t>trainRegressor</a:t>
                      </a:r>
                      <a:r>
                        <a:rPr lang="zh-CN" sz="1200" kern="0">
                          <a:effectLst/>
                        </a:rPr>
                        <a:t>方法</a:t>
                      </a:r>
                      <a:r>
                        <a:rPr lang="en-US" sz="1200" kern="0">
                          <a:effectLst/>
                        </a:rPr>
                        <a:t/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zh-CN" sz="1200" kern="0">
                          <a:effectLst/>
                        </a:rPr>
                        <a:t>通过设置决策树参数，新建决策树类，并执行</a:t>
                      </a:r>
                      <a:r>
                        <a:rPr lang="en-US" sz="1200" kern="0">
                          <a:effectLst/>
                        </a:rPr>
                        <a:t>run</a:t>
                      </a:r>
                      <a:r>
                        <a:rPr lang="zh-CN" sz="1200" kern="0">
                          <a:effectLst/>
                        </a:rPr>
                        <a:t>方法进行训练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2431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r>
                        <a:rPr lang="zh-CN" sz="1200" kern="0">
                          <a:effectLst/>
                        </a:rPr>
                        <a:t>、决策树类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DecisionTree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err="1">
                          <a:effectLst/>
                        </a:rPr>
                        <a:t>DecisionTree</a:t>
                      </a:r>
                      <a:r>
                        <a:rPr lang="zh-CN" sz="1200" kern="0" dirty="0">
                          <a:effectLst/>
                        </a:rPr>
                        <a:t>类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387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2.1 </a:t>
                      </a:r>
                      <a:r>
                        <a:rPr lang="zh-CN" sz="1200" kern="0">
                          <a:effectLst/>
                        </a:rPr>
                        <a:t>决策树训练方法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run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DecisionTree</a:t>
                      </a:r>
                      <a:r>
                        <a:rPr lang="zh-CN" sz="1200" kern="0">
                          <a:effectLst/>
                        </a:rPr>
                        <a:t>类的</a:t>
                      </a:r>
                      <a:r>
                        <a:rPr lang="en-US" sz="1200" kern="0">
                          <a:effectLst/>
                        </a:rPr>
                        <a:t>run</a:t>
                      </a:r>
                      <a:r>
                        <a:rPr lang="zh-CN" sz="1200" kern="0">
                          <a:effectLst/>
                        </a:rPr>
                        <a:t>方法</a:t>
                      </a:r>
                      <a:r>
                        <a:rPr lang="en-US" sz="1200" kern="0">
                          <a:effectLst/>
                        </a:rPr>
                        <a:t/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zh-CN" sz="1200" kern="0">
                          <a:effectLst/>
                        </a:rPr>
                        <a:t>根据决策树类的参数，新建随机森林类（</a:t>
                      </a:r>
                      <a:r>
                        <a:rPr lang="en-US" sz="1200" kern="0">
                          <a:effectLst/>
                        </a:rPr>
                        <a:t>1</a:t>
                      </a:r>
                      <a:r>
                        <a:rPr lang="zh-CN" sz="1200" kern="0">
                          <a:effectLst/>
                        </a:rPr>
                        <a:t>棵树的随机森林），并执行</a:t>
                      </a:r>
                      <a:r>
                        <a:rPr lang="en-US" sz="1200" kern="0">
                          <a:effectLst/>
                        </a:rPr>
                        <a:t>run</a:t>
                      </a:r>
                      <a:r>
                        <a:rPr lang="zh-CN" sz="1200" kern="0">
                          <a:effectLst/>
                        </a:rPr>
                        <a:t>方法进行训练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253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</a:t>
                      </a:r>
                      <a:r>
                        <a:rPr lang="zh-CN" sz="1200" kern="0">
                          <a:effectLst/>
                        </a:rPr>
                        <a:t>、随机森林类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RandomForest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RandomForest</a:t>
                      </a:r>
                      <a:r>
                        <a:rPr lang="zh-CN" sz="1200" kern="0">
                          <a:effectLst/>
                        </a:rPr>
                        <a:t>类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387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3.1 </a:t>
                      </a:r>
                      <a:r>
                        <a:rPr lang="zh-CN" sz="1200" kern="0">
                          <a:effectLst/>
                        </a:rPr>
                        <a:t>随机森林训练方法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run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DecisionTree</a:t>
                      </a:r>
                      <a:r>
                        <a:rPr lang="zh-CN" sz="1200" kern="0">
                          <a:effectLst/>
                        </a:rPr>
                        <a:t>类的</a:t>
                      </a:r>
                      <a:r>
                        <a:rPr lang="en-US" sz="1200" kern="0">
                          <a:effectLst/>
                        </a:rPr>
                        <a:t>run</a:t>
                      </a:r>
                      <a:r>
                        <a:rPr lang="zh-CN" sz="1200" kern="0">
                          <a:effectLst/>
                        </a:rPr>
                        <a:t>方法</a:t>
                      </a:r>
                      <a:r>
                        <a:rPr lang="en-US" sz="1200" kern="0">
                          <a:effectLst/>
                        </a:rPr>
                        <a:t/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zh-CN" sz="1200" kern="0">
                          <a:effectLst/>
                        </a:rPr>
                        <a:t>根据决策树类的参数，新建随机森林类，并执行</a:t>
                      </a:r>
                      <a:r>
                        <a:rPr lang="en-US" sz="1200" kern="0">
                          <a:effectLst/>
                        </a:rPr>
                        <a:t>run</a:t>
                      </a:r>
                      <a:r>
                        <a:rPr lang="zh-CN" sz="1200" kern="0">
                          <a:effectLst/>
                        </a:rPr>
                        <a:t>方法进行训练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198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</a:t>
                      </a:r>
                      <a:r>
                        <a:rPr lang="zh-CN" sz="1200" kern="0">
                          <a:effectLst/>
                        </a:rPr>
                        <a:t>、决策树训练准备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　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　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615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4.1</a:t>
                      </a:r>
                      <a:r>
                        <a:rPr lang="zh-CN" sz="1200" kern="0">
                          <a:effectLst/>
                        </a:rPr>
                        <a:t>建立元数据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buildMetadata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DecisionTreeMetadata</a:t>
                      </a:r>
                      <a:r>
                        <a:rPr lang="zh-CN" sz="1200" kern="0">
                          <a:effectLst/>
                        </a:rPr>
                        <a:t>对象的</a:t>
                      </a:r>
                      <a:r>
                        <a:rPr lang="en-US" sz="1200" kern="0">
                          <a:effectLst/>
                        </a:rPr>
                        <a:t>buildMetadata</a:t>
                      </a:r>
                      <a:r>
                        <a:rPr lang="zh-CN" sz="1200" kern="0">
                          <a:effectLst/>
                        </a:rPr>
                        <a:t>方法</a:t>
                      </a:r>
                      <a:r>
                        <a:rPr lang="en-US" sz="1200" kern="0">
                          <a:effectLst/>
                        </a:rPr>
                        <a:t/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zh-CN" sz="1200" kern="0">
                          <a:effectLst/>
                        </a:rPr>
                        <a:t>建立决策树的元数据信息，包括：特征数量、样本数量、分类数量、划分数、分类特征信息、无序特征信息等；</a:t>
                      </a:r>
                      <a:r>
                        <a:rPr lang="en-US" sz="1200" kern="0">
                          <a:effectLst/>
                        </a:rPr>
                        <a:t/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zh-CN" sz="1200" kern="0">
                          <a:effectLst/>
                        </a:rPr>
                        <a:t>该元数据主要用于获取每个特征分裂及对应的划分。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3126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4.2</a:t>
                      </a:r>
                      <a:r>
                        <a:rPr lang="zh-CN" sz="1200" kern="0">
                          <a:effectLst/>
                        </a:rPr>
                        <a:t>查找特征的分裂及划分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findSplitsBins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DecisionTree</a:t>
                      </a:r>
                      <a:r>
                        <a:rPr lang="zh-CN" sz="1200" kern="0">
                          <a:effectLst/>
                        </a:rPr>
                        <a:t>对象的</a:t>
                      </a:r>
                      <a:r>
                        <a:rPr lang="en-US" sz="1200" kern="0">
                          <a:effectLst/>
                        </a:rPr>
                        <a:t>findSplitsBins</a:t>
                      </a:r>
                      <a:r>
                        <a:rPr lang="zh-CN" sz="1200" kern="0">
                          <a:effectLst/>
                        </a:rPr>
                        <a:t>方法</a:t>
                      </a:r>
                      <a:r>
                        <a:rPr lang="en-US" sz="1200" kern="0">
                          <a:effectLst/>
                        </a:rPr>
                        <a:t/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zh-CN" sz="1200" kern="0">
                          <a:effectLst/>
                        </a:rPr>
                        <a:t>找出每个特征可能出现的</a:t>
                      </a:r>
                      <a:r>
                        <a:rPr lang="en-US" sz="1200" kern="0">
                          <a:effectLst/>
                        </a:rPr>
                        <a:t>split</a:t>
                      </a:r>
                      <a:r>
                        <a:rPr lang="zh-CN" sz="1200" kern="0">
                          <a:effectLst/>
                        </a:rPr>
                        <a:t>和相应的</a:t>
                      </a:r>
                      <a:r>
                        <a:rPr lang="en-US" sz="1200" kern="0">
                          <a:effectLst/>
                        </a:rPr>
                        <a:t>bin </a:t>
                      </a: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3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4.3</a:t>
                      </a:r>
                      <a:r>
                        <a:rPr lang="zh-CN" sz="1200" kern="0">
                          <a:effectLst/>
                        </a:rPr>
                        <a:t>样本转成</a:t>
                      </a:r>
                      <a:r>
                        <a:rPr lang="en-US" sz="1200" kern="0">
                          <a:effectLst/>
                        </a:rPr>
                        <a:t>TreePoint</a:t>
                      </a:r>
                      <a:r>
                        <a:rPr lang="zh-CN" sz="1200" kern="0">
                          <a:effectLst/>
                        </a:rPr>
                        <a:t>格式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convertToTreeRDD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TreePoint</a:t>
                      </a:r>
                      <a:r>
                        <a:rPr lang="zh-CN" sz="1200" kern="0">
                          <a:effectLst/>
                        </a:rPr>
                        <a:t>对象的</a:t>
                      </a:r>
                      <a:r>
                        <a:rPr lang="en-US" sz="1200" kern="0">
                          <a:effectLst/>
                        </a:rPr>
                        <a:t>convertToTreeRDD</a:t>
                      </a:r>
                      <a:r>
                        <a:rPr lang="zh-CN" sz="1200" kern="0">
                          <a:effectLst/>
                        </a:rPr>
                        <a:t>方法</a:t>
                      </a:r>
                      <a:r>
                        <a:rPr lang="en-US" sz="1200" kern="0">
                          <a:effectLst/>
                        </a:rPr>
                        <a:t/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zh-CN" sz="1200" kern="0">
                          <a:effectLst/>
                        </a:rPr>
                        <a:t>样本转换成树形的</a:t>
                      </a:r>
                      <a:r>
                        <a:rPr lang="en-US" sz="1200" kern="0">
                          <a:effectLst/>
                        </a:rPr>
                        <a:t>RDD</a:t>
                      </a:r>
                      <a:r>
                        <a:rPr lang="zh-CN" sz="1200" kern="0">
                          <a:effectLst/>
                        </a:rPr>
                        <a:t>类型，此时，所有样本点已经按分裂点条件分到了各自的</a:t>
                      </a:r>
                      <a:r>
                        <a:rPr lang="en-US" sz="1200" kern="0">
                          <a:effectLst/>
                        </a:rPr>
                        <a:t>bin</a:t>
                      </a:r>
                      <a:r>
                        <a:rPr lang="zh-CN" sz="1200" kern="0">
                          <a:effectLst/>
                        </a:rPr>
                        <a:t>中</a:t>
                      </a:r>
                      <a:r>
                        <a:rPr lang="en-US" sz="1200" kern="0">
                          <a:effectLst/>
                        </a:rPr>
                        <a:t>   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302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4.4</a:t>
                      </a:r>
                      <a:r>
                        <a:rPr lang="zh-CN" sz="1200" kern="0">
                          <a:effectLst/>
                        </a:rPr>
                        <a:t>样本转成</a:t>
                      </a:r>
                      <a:r>
                        <a:rPr lang="en-US" sz="1200" kern="0">
                          <a:effectLst/>
                        </a:rPr>
                        <a:t>BaggedPoint</a:t>
                      </a:r>
                      <a:r>
                        <a:rPr lang="zh-CN" sz="1200" kern="0">
                          <a:effectLst/>
                        </a:rPr>
                        <a:t>格式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convertToBaggedRDD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BaggedPoint</a:t>
                      </a:r>
                      <a:r>
                        <a:rPr lang="zh-CN" sz="1200" kern="0">
                          <a:effectLst/>
                        </a:rPr>
                        <a:t>对象的</a:t>
                      </a:r>
                      <a:r>
                        <a:rPr lang="en-US" sz="1200" kern="0">
                          <a:effectLst/>
                        </a:rPr>
                        <a:t>convertToBaggedRDD</a:t>
                      </a:r>
                      <a:r>
                        <a:rPr lang="zh-CN" sz="1200" kern="0">
                          <a:effectLst/>
                        </a:rPr>
                        <a:t>方法</a:t>
                      </a:r>
                      <a:r>
                        <a:rPr lang="en-US" sz="1200" kern="0">
                          <a:effectLst/>
                        </a:rPr>
                        <a:t/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zh-CN" sz="1200" kern="0">
                          <a:effectLst/>
                        </a:rPr>
                        <a:t>重新封装一层，如果是随机森林，每棵树就是样本的一个子集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253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</a:t>
                      </a:r>
                      <a:r>
                        <a:rPr lang="zh-CN" sz="1200" kern="0">
                          <a:effectLst/>
                        </a:rPr>
                        <a:t>、决策树训练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　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从</a:t>
                      </a:r>
                      <a:r>
                        <a:rPr lang="en-US" sz="1200" kern="0">
                          <a:effectLst/>
                        </a:rPr>
                        <a:t>nodeQueue</a:t>
                      </a:r>
                      <a:r>
                        <a:rPr lang="zh-CN" sz="1200" kern="0">
                          <a:effectLst/>
                        </a:rPr>
                        <a:t>队列开始分裂，至到分裂完毕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253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5.1</a:t>
                      </a:r>
                      <a:r>
                        <a:rPr lang="zh-CN" sz="1200" kern="0">
                          <a:effectLst/>
                        </a:rPr>
                        <a:t>取得每棵树需要分裂的节点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selectNodesToSplit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RandomForest</a:t>
                      </a:r>
                      <a:r>
                        <a:rPr lang="zh-CN" sz="1200" kern="0">
                          <a:effectLst/>
                        </a:rPr>
                        <a:t>对象的</a:t>
                      </a:r>
                      <a:r>
                        <a:rPr lang="en-US" sz="1200" kern="0">
                          <a:effectLst/>
                        </a:rPr>
                        <a:t>selectNodesToSplit</a:t>
                      </a:r>
                      <a:r>
                        <a:rPr lang="zh-CN" sz="1200" kern="0">
                          <a:effectLst/>
                        </a:rPr>
                        <a:t>方法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253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5.1</a:t>
                      </a:r>
                      <a:r>
                        <a:rPr lang="zh-CN" sz="1200" kern="0">
                          <a:effectLst/>
                        </a:rPr>
                        <a:t>查找最好的分裂顺序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findBestSplits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DecisionTree</a:t>
                      </a:r>
                      <a:r>
                        <a:rPr lang="zh-CN" sz="1200" kern="0">
                          <a:effectLst/>
                        </a:rPr>
                        <a:t>对象</a:t>
                      </a:r>
                      <a:r>
                        <a:rPr lang="en-US" sz="1200" kern="0">
                          <a:effectLst/>
                        </a:rPr>
                        <a:t>findBestSplits</a:t>
                      </a:r>
                      <a:r>
                        <a:rPr lang="zh-CN" sz="1200" kern="0">
                          <a:effectLst/>
                        </a:rPr>
                        <a:t>方法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253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r>
                        <a:rPr lang="zh-CN" sz="1200" kern="0">
                          <a:effectLst/>
                        </a:rPr>
                        <a:t>、决策树模型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DecisionTreeModel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DecisionTreeModel</a:t>
                      </a:r>
                      <a:r>
                        <a:rPr lang="zh-CN" sz="1200" kern="0">
                          <a:effectLst/>
                        </a:rPr>
                        <a:t>类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  <a:tr h="253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6.1 </a:t>
                      </a:r>
                      <a:r>
                        <a:rPr lang="zh-CN" sz="1200" kern="0">
                          <a:effectLst/>
                        </a:rPr>
                        <a:t>预测计算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predict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err="1">
                          <a:effectLst/>
                        </a:rPr>
                        <a:t>DecisionTreeModel</a:t>
                      </a:r>
                      <a:r>
                        <a:rPr lang="zh-CN" sz="1200" kern="0" dirty="0">
                          <a:effectLst/>
                        </a:rPr>
                        <a:t>类</a:t>
                      </a:r>
                      <a:r>
                        <a:rPr lang="en-US" sz="1200" kern="0" dirty="0">
                          <a:effectLst/>
                        </a:rPr>
                        <a:t>predict</a:t>
                      </a:r>
                      <a:r>
                        <a:rPr lang="zh-CN" sz="1200" kern="0" dirty="0">
                          <a:effectLst/>
                        </a:rPr>
                        <a:t>方法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5730" marR="357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1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源码分析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 algn="ctr">
              <a:buNone/>
            </a:pPr>
            <a:r>
              <a:rPr lang="zh-CN" altLang="zh-CN" sz="4400" dirty="0"/>
              <a:t>源码</a:t>
            </a:r>
            <a:r>
              <a:rPr lang="zh-CN" altLang="zh-CN" sz="4400" dirty="0" smtClean="0"/>
              <a:t>分析</a:t>
            </a:r>
            <a:r>
              <a:rPr lang="zh-CN" altLang="en-US" sz="4400" dirty="0" smtClean="0"/>
              <a:t>讲解</a:t>
            </a:r>
            <a:endParaRPr lang="en-US" altLang="zh-CN" sz="4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1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实例代码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 algn="ctr">
              <a:buNone/>
            </a:pPr>
            <a:r>
              <a:rPr lang="zh-CN" altLang="zh-CN" sz="4400" dirty="0"/>
              <a:t>实例代码</a:t>
            </a:r>
            <a:r>
              <a:rPr lang="zh-CN" altLang="en-US" sz="4400" dirty="0" smtClean="0"/>
              <a:t>讲解</a:t>
            </a:r>
            <a:endParaRPr lang="en-US" altLang="zh-CN" sz="4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1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746702" y="6432453"/>
            <a:ext cx="2847763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77B87E-B5C5-40CB-9E3E-78438E974F9E}" type="slidenum">
              <a:rPr lang="zh-CN" altLang="en-US"/>
              <a:pPr>
                <a:defRPr/>
              </a:pPr>
              <a:t>17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决策树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决策树定义：</a:t>
            </a:r>
          </a:p>
          <a:p>
            <a:r>
              <a:rPr lang="zh-CN" altLang="en-US" dirty="0"/>
              <a:t>决策树（</a:t>
            </a:r>
            <a:r>
              <a:rPr lang="en-US" altLang="zh-CN" dirty="0"/>
              <a:t>decision tree</a:t>
            </a:r>
            <a:r>
              <a:rPr lang="zh-CN" altLang="en-US" dirty="0"/>
              <a:t>）是一个</a:t>
            </a:r>
            <a:r>
              <a:rPr lang="zh-CN" altLang="en-US" dirty="0" smtClean="0"/>
              <a:t>树结构，决策树</a:t>
            </a:r>
            <a:r>
              <a:rPr lang="zh-CN" altLang="en-US" dirty="0"/>
              <a:t>由节点和有向边组成。</a:t>
            </a:r>
            <a:endParaRPr lang="en-US" altLang="zh-CN" dirty="0"/>
          </a:p>
          <a:p>
            <a:r>
              <a:rPr lang="zh-CN" altLang="en-US" dirty="0"/>
              <a:t>节点有两种类型：内部节点和叶节点，内部节点表示一个特征或属性，叶节点表示一个类。</a:t>
            </a:r>
            <a:endParaRPr lang="en-US" altLang="zh-CN" dirty="0"/>
          </a:p>
          <a:p>
            <a:r>
              <a:rPr lang="zh-CN" altLang="en-US" dirty="0"/>
              <a:t>其每个非叶节点表示一个特征属性上的测试，每个分支代表这个特征属性在某个值域</a:t>
            </a:r>
            <a:r>
              <a:rPr lang="zh-CN" altLang="en-US" dirty="0" smtClean="0"/>
              <a:t>上的输出。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38" y="3141762"/>
            <a:ext cx="51720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5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决策树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决策树</a:t>
            </a:r>
            <a:r>
              <a:rPr lang="zh-CN" altLang="en-US" dirty="0" smtClean="0"/>
              <a:t>学习过程：</a:t>
            </a:r>
            <a:endParaRPr lang="zh-CN" altLang="zh-CN" dirty="0"/>
          </a:p>
          <a:p>
            <a:r>
              <a:rPr lang="zh-CN" altLang="en-US" dirty="0" smtClean="0"/>
              <a:t>决策树</a:t>
            </a:r>
            <a:r>
              <a:rPr lang="zh-CN" altLang="en-US" dirty="0"/>
              <a:t>学习的本质是从训练数据集上归纳出一组分类规则，通常采用启发式的</a:t>
            </a:r>
            <a:r>
              <a:rPr lang="zh-CN" altLang="en-US" dirty="0" smtClean="0"/>
              <a:t>方法：局部最优。</a:t>
            </a:r>
            <a:endParaRPr lang="en-US" altLang="zh-CN" dirty="0" smtClean="0"/>
          </a:p>
          <a:p>
            <a:r>
              <a:rPr lang="zh-CN" altLang="en-US" dirty="0" smtClean="0"/>
              <a:t>具体</a:t>
            </a:r>
            <a:r>
              <a:rPr lang="zh-CN" altLang="en-US" dirty="0"/>
              <a:t>做法就是，每次选择</a:t>
            </a:r>
            <a:r>
              <a:rPr lang="en-US" altLang="zh-CN" dirty="0" smtClean="0"/>
              <a:t>feature</a:t>
            </a:r>
            <a:r>
              <a:rPr lang="zh-CN" altLang="en-US" dirty="0" smtClean="0"/>
              <a:t>时</a:t>
            </a:r>
            <a:r>
              <a:rPr lang="zh-CN" altLang="en-US" dirty="0"/>
              <a:t>，都挑选当前条件下最优的那个</a:t>
            </a:r>
            <a:r>
              <a:rPr lang="en-US" altLang="zh-CN" dirty="0" smtClean="0"/>
              <a:t>feature</a:t>
            </a:r>
            <a:r>
              <a:rPr lang="zh-CN" altLang="en-US" dirty="0" smtClean="0"/>
              <a:t>作为</a:t>
            </a:r>
            <a:r>
              <a:rPr lang="zh-CN" altLang="en-US" dirty="0"/>
              <a:t>划分</a:t>
            </a:r>
            <a:r>
              <a:rPr lang="zh-CN" altLang="en-US" dirty="0" smtClean="0"/>
              <a:t>规则</a:t>
            </a:r>
            <a:r>
              <a:rPr lang="zh-CN" altLang="en-US" dirty="0"/>
              <a:t>，即局部最优的</a:t>
            </a:r>
            <a:r>
              <a:rPr lang="en-US" altLang="zh-CN" dirty="0"/>
              <a:t>feature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决策树</a:t>
            </a:r>
            <a:r>
              <a:rPr lang="zh-CN" altLang="en-US" dirty="0"/>
              <a:t>学习通常分为</a:t>
            </a:r>
            <a:r>
              <a:rPr lang="en-US" altLang="zh-CN" dirty="0"/>
              <a:t>3 </a:t>
            </a:r>
            <a:r>
              <a:rPr lang="zh-CN" altLang="en-US" dirty="0"/>
              <a:t>个步骤：特征选择、决策树生成和决策树</a:t>
            </a:r>
            <a:r>
              <a:rPr lang="zh-CN" altLang="en-US" dirty="0" smtClean="0"/>
              <a:t>的修剪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8" y="3631679"/>
            <a:ext cx="51720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3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特征选择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选择特征的标准是找出局部最优的特征 ，判断一个特征对于当前数据集的分类效果。</a:t>
            </a:r>
            <a:r>
              <a:rPr lang="zh-CN" altLang="en-US" dirty="0" smtClean="0"/>
              <a:t>也就是</a:t>
            </a:r>
            <a:r>
              <a:rPr lang="zh-CN" altLang="en-US" dirty="0"/>
              <a:t>按照这个特征进行分类后，数据集是否更加有序（不同分类的数据被尽量分开）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衡量节点数据集合的有序性（纯度）有：</a:t>
            </a:r>
          </a:p>
          <a:p>
            <a:pPr marL="0" indent="0">
              <a:buNone/>
            </a:pPr>
            <a:r>
              <a:rPr lang="zh-CN" altLang="en-US" dirty="0" smtClean="0"/>
              <a:t></a:t>
            </a:r>
            <a:r>
              <a:rPr lang="zh-CN" altLang="en-US" dirty="0"/>
              <a:t> </a:t>
            </a:r>
            <a:r>
              <a:rPr lang="zh-CN" altLang="en-US" dirty="0" smtClean="0"/>
              <a:t>熵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 </a:t>
            </a:r>
            <a:r>
              <a:rPr lang="zh-CN" altLang="en-US" dirty="0" smtClean="0"/>
              <a:t>基</a:t>
            </a:r>
            <a:r>
              <a:rPr lang="zh-CN" altLang="en-US" dirty="0"/>
              <a:t>尼</a:t>
            </a:r>
          </a:p>
          <a:p>
            <a:pPr marL="0" indent="0">
              <a:buNone/>
            </a:pPr>
            <a:r>
              <a:rPr lang="zh-CN" altLang="en-US" dirty="0"/>
              <a:t> </a:t>
            </a:r>
            <a:r>
              <a:rPr lang="zh-CN" altLang="en-US" dirty="0" smtClean="0"/>
              <a:t>方差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3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特征选</a:t>
            </a:r>
            <a:r>
              <a:rPr lang="zh-CN" altLang="en-US" dirty="0"/>
              <a:t>择：熵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6" y="1341562"/>
            <a:ext cx="94107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6" y="2925738"/>
            <a:ext cx="9829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3" y="4419972"/>
            <a:ext cx="10106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特征选</a:t>
            </a:r>
            <a:r>
              <a:rPr lang="zh-CN" altLang="en-US" dirty="0"/>
              <a:t>择：熵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4" y="1451351"/>
            <a:ext cx="7705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特征选</a:t>
            </a:r>
            <a:r>
              <a:rPr lang="zh-CN" altLang="en-US" dirty="0"/>
              <a:t>择：熵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413570"/>
            <a:ext cx="9448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7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特征选</a:t>
            </a:r>
            <a:r>
              <a:rPr lang="zh-CN" altLang="en-US" dirty="0"/>
              <a:t>择：熵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34" y="1341562"/>
            <a:ext cx="9286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44" y="3188970"/>
            <a:ext cx="8696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9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ID3</a:t>
            </a:r>
            <a:r>
              <a:rPr lang="zh-CN" altLang="en-US" dirty="0" smtClean="0"/>
              <a:t>算法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18" y="235684"/>
            <a:ext cx="8856984" cy="261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18" y="2781722"/>
            <a:ext cx="8496944" cy="358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8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7007</TotalTime>
  <Words>430</Words>
  <Application>Microsoft Office PowerPoint</Application>
  <PresentationFormat>自定义</PresentationFormat>
  <Paragraphs>189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Spark机器学习案例实战—07</vt:lpstr>
      <vt:lpstr>决策树</vt:lpstr>
      <vt:lpstr>决策树</vt:lpstr>
      <vt:lpstr>特征选择</vt:lpstr>
      <vt:lpstr>特征选择：熵</vt:lpstr>
      <vt:lpstr>特征选择：熵</vt:lpstr>
      <vt:lpstr>特征选择：熵</vt:lpstr>
      <vt:lpstr>特征选择：熵</vt:lpstr>
      <vt:lpstr>ID3算法</vt:lpstr>
      <vt:lpstr>决策树生成实例</vt:lpstr>
      <vt:lpstr>决策树生成实例</vt:lpstr>
      <vt:lpstr>源码分析</vt:lpstr>
      <vt:lpstr>源码分析</vt:lpstr>
      <vt:lpstr>源码分析</vt:lpstr>
      <vt:lpstr>源码分析</vt:lpstr>
      <vt:lpstr>实例代码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黄志洪</dc:creator>
  <cp:lastModifiedBy>sunbow</cp:lastModifiedBy>
  <cp:revision>373</cp:revision>
  <cp:lastPrinted>2012-03-16T05:44:49Z</cp:lastPrinted>
  <dcterms:modified xsi:type="dcterms:W3CDTF">2016-10-07T03:45:29Z</dcterms:modified>
</cp:coreProperties>
</file>