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3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337" r:id="rId3"/>
    <p:sldId id="338" r:id="rId4"/>
    <p:sldId id="339" r:id="rId5"/>
    <p:sldId id="340" r:id="rId6"/>
    <p:sldId id="341" r:id="rId7"/>
    <p:sldId id="342" r:id="rId8"/>
    <p:sldId id="343" r:id="rId9"/>
    <p:sldId id="344" r:id="rId10"/>
    <p:sldId id="345" r:id="rId11"/>
    <p:sldId id="346" r:id="rId12"/>
    <p:sldId id="347" r:id="rId13"/>
    <p:sldId id="348" r:id="rId14"/>
    <p:sldId id="265" r:id="rId15"/>
  </p:sldIdLst>
  <p:sldSz cx="12204700" cy="6859588"/>
  <p:notesSz cx="9144000" cy="6858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1pPr>
    <a:lvl2pPr marL="544662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2pPr>
    <a:lvl3pPr marL="108932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3pPr>
    <a:lvl4pPr marL="1633987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4pPr>
    <a:lvl5pPr marL="2178649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5pPr>
    <a:lvl6pPr marL="2723312" algn="l" defTabSz="1089325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6pPr>
    <a:lvl7pPr marL="3267974" algn="l" defTabSz="1089325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7pPr>
    <a:lvl8pPr marL="3812637" algn="l" defTabSz="1089325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8pPr>
    <a:lvl9pPr marL="4357299" algn="l" defTabSz="1089325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1">
          <p15:clr>
            <a:srgbClr val="A4A3A4"/>
          </p15:clr>
        </p15:guide>
        <p15:guide id="2" pos="3844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003399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074" autoAdjust="0"/>
    <p:restoredTop sz="96552" autoAdjust="0"/>
  </p:normalViewPr>
  <p:slideViewPr>
    <p:cSldViewPr>
      <p:cViewPr varScale="1">
        <p:scale>
          <a:sx n="68" d="100"/>
          <a:sy n="68" d="100"/>
        </p:scale>
        <p:origin x="-648" y="-108"/>
      </p:cViewPr>
      <p:guideLst>
        <p:guide orient="horz" pos="2161"/>
        <p:guide pos="3844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7" d="100"/>
          <a:sy n="77" d="100"/>
        </p:scale>
        <p:origin x="-1620" y="-90"/>
      </p:cViewPr>
      <p:guideLst>
        <p:guide orient="horz" pos="2160"/>
        <p:guide pos="28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E60E44AF-0D8D-4B66-BECC-4D5B9292E151}" type="datetimeFigureOut">
              <a:rPr lang="zh-CN" altLang="en-US"/>
              <a:pPr>
                <a:defRPr/>
              </a:pPr>
              <a:t>2016/10/7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C3C35A87-E971-49BF-8F02-A5CE2B85C743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976330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57119A08-1D2F-470C-8FD3-E69459F4B57D}" type="datetimeFigureOut">
              <a:rPr lang="zh-CN" altLang="en-US"/>
              <a:pPr>
                <a:defRPr/>
              </a:pPr>
              <a:t>2016/10/7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2284413" y="514350"/>
            <a:ext cx="4575175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  <a:endParaRPr lang="zh-CN" altLang="en-US" noProof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A06004EB-C740-4F3D-A864-243FCB14D11E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413024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44662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89325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633987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178649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723312" algn="l" defTabSz="1089325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267974" algn="l" defTabSz="1089325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812637" algn="l" defTabSz="1089325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357299" algn="l" defTabSz="1089325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页脚占位符 4"/>
          <p:cNvSpPr txBox="1">
            <a:spLocks/>
          </p:cNvSpPr>
          <p:nvPr userDrawn="1"/>
        </p:nvSpPr>
        <p:spPr>
          <a:xfrm>
            <a:off x="239599" y="6434041"/>
            <a:ext cx="4228870" cy="365210"/>
          </a:xfrm>
          <a:prstGeom prst="rect">
            <a:avLst/>
          </a:prstGeom>
        </p:spPr>
        <p:txBody>
          <a:bodyPr lIns="108932" tIns="54466" rIns="108932" bIns="54466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3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Spark </a:t>
            </a:r>
            <a:r>
              <a:rPr lang="zh-CN" altLang="en-US" sz="13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大数据企业定制课程   </a:t>
            </a:r>
            <a:r>
              <a:rPr lang="zh-CN" altLang="en-US" sz="1300" baseline="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讲师</a:t>
            </a:r>
            <a:r>
              <a:rPr lang="en-US" altLang="zh-CN" sz="1300" baseline="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 </a:t>
            </a:r>
            <a:r>
              <a:rPr lang="zh-CN" altLang="en-US" sz="1300" baseline="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黄美灵</a:t>
            </a:r>
            <a:endParaRPr lang="zh-CN" altLang="en-US" sz="1300" dirty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</p:txBody>
      </p:sp>
      <p:grpSp>
        <p:nvGrpSpPr>
          <p:cNvPr id="5" name="组合 19"/>
          <p:cNvGrpSpPr>
            <a:grpSpLocks/>
          </p:cNvGrpSpPr>
          <p:nvPr userDrawn="1"/>
        </p:nvGrpSpPr>
        <p:grpSpPr bwMode="auto">
          <a:xfrm>
            <a:off x="0" y="6238758"/>
            <a:ext cx="12204700" cy="273832"/>
            <a:chOff x="0" y="6237927"/>
            <a:chExt cx="9144000" cy="272911"/>
          </a:xfrm>
        </p:grpSpPr>
        <p:cxnSp>
          <p:nvCxnSpPr>
            <p:cNvPr id="6" name="直接连接符 5"/>
            <p:cNvCxnSpPr>
              <a:endCxn id="7" idx="1"/>
            </p:cNvCxnSpPr>
            <p:nvPr userDrawn="1"/>
          </p:nvCxnSpPr>
          <p:spPr>
            <a:xfrm flipV="1">
              <a:off x="0" y="6374383"/>
              <a:ext cx="3275856" cy="7109"/>
            </a:xfrm>
            <a:prstGeom prst="line">
              <a:avLst/>
            </a:prstGeom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直接连接符 7"/>
            <p:cNvCxnSpPr>
              <a:stCxn id="7" idx="3"/>
            </p:cNvCxnSpPr>
            <p:nvPr userDrawn="1"/>
          </p:nvCxnSpPr>
          <p:spPr>
            <a:xfrm>
              <a:off x="5826944" y="6374383"/>
              <a:ext cx="3317056" cy="7109"/>
            </a:xfrm>
            <a:prstGeom prst="line">
              <a:avLst/>
            </a:prstGeom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" name="矩形 6"/>
            <p:cNvSpPr/>
            <p:nvPr userDrawn="1"/>
          </p:nvSpPr>
          <p:spPr>
            <a:xfrm>
              <a:off x="3275856" y="6237927"/>
              <a:ext cx="2551088" cy="27291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zh-CN" sz="1300" b="1" dirty="0" smtClean="0">
                  <a:solidFill>
                    <a:schemeClr val="accent4">
                      <a:lumMod val="50000"/>
                    </a:schemeClr>
                  </a:solidFill>
                </a:rPr>
                <a:t>DATAGURU</a:t>
              </a:r>
              <a:r>
                <a:rPr lang="zh-CN" altLang="en-US" sz="1300" b="1" dirty="0" smtClean="0">
                  <a:solidFill>
                    <a:schemeClr val="accent4">
                      <a:lumMod val="50000"/>
                    </a:schemeClr>
                  </a:solidFill>
                </a:rPr>
                <a:t>专业数据分析社区</a:t>
              </a:r>
              <a:endParaRPr lang="zh-CN" altLang="en-US" sz="1300" b="1" dirty="0">
                <a:solidFill>
                  <a:schemeClr val="accent4">
                    <a:lumMod val="50000"/>
                  </a:schemeClr>
                </a:solidFill>
              </a:endParaRPr>
            </a:p>
          </p:txBody>
        </p:sp>
      </p:grpSp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5353" y="2929613"/>
            <a:ext cx="10373995" cy="928910"/>
          </a:xfrm>
        </p:spPr>
        <p:txBody>
          <a:bodyPr>
            <a:normAutofit/>
          </a:bodyPr>
          <a:lstStyle>
            <a:lvl1pPr algn="l">
              <a:defRPr sz="43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915353" y="3887100"/>
            <a:ext cx="8543290" cy="685967"/>
          </a:xfrm>
        </p:spPr>
        <p:txBody>
          <a:bodyPr anchor="ctr">
            <a:normAutofit/>
          </a:bodyPr>
          <a:lstStyle>
            <a:lvl1pPr marL="0" indent="0" algn="l">
              <a:buNone/>
              <a:defRPr sz="1700" b="1">
                <a:solidFill>
                  <a:schemeClr val="tx1">
                    <a:tint val="75000"/>
                  </a:schemeClr>
                </a:solidFill>
                <a:latin typeface="+mn-ea"/>
                <a:ea typeface="+mn-ea"/>
                <a:sym typeface="Wingdings" pitchFamily="2" charset="2"/>
              </a:defRPr>
            </a:lvl1pPr>
            <a:lvl2pPr marL="5446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9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39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8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33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79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126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72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en-US" altLang="zh-CN" dirty="0" smtClean="0"/>
          </a:p>
        </p:txBody>
      </p:sp>
      <p:pic>
        <p:nvPicPr>
          <p:cNvPr id="50178" name="Picture 2" descr="炼数成金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9742" y="261442"/>
            <a:ext cx="2400300" cy="1028701"/>
          </a:xfrm>
          <a:prstGeom prst="rect">
            <a:avLst/>
          </a:prstGeom>
          <a:noFill/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742" y="405458"/>
            <a:ext cx="8279325" cy="576065"/>
          </a:xfrm>
        </p:spPr>
        <p:txBody>
          <a:bodyPr/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Font typeface="Wingdings" pitchFamily="2" charset="2"/>
              <a:buChar char="n"/>
              <a:defRPr/>
            </a:lvl1pPr>
          </a:lstStyle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8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Font typeface="Wingdings" pitchFamily="2" charset="2"/>
              <a:buChar char="n"/>
              <a:defRPr/>
            </a:lvl1pPr>
          </a:lstStyle>
          <a:p>
            <a:pPr lvl="0"/>
            <a:r>
              <a:rPr lang="zh-CN" altLang="en-US" dirty="0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3" y="6357821"/>
            <a:ext cx="667445" cy="501767"/>
          </a:xfrm>
          <a:prstGeom prst="rect">
            <a:avLst/>
          </a:prstGeom>
        </p:spPr>
        <p:txBody>
          <a:bodyPr lIns="108932" tIns="54466" rIns="108932" bIns="54466"/>
          <a:lstStyle>
            <a:lvl1pPr>
              <a:defRPr/>
            </a:lvl1pPr>
          </a:lstStyle>
          <a:p>
            <a:pPr>
              <a:defRPr/>
            </a:pPr>
            <a:fld id="{C9F260F8-0F8D-4271-AB2B-8487BB54F279}" type="datetime1">
              <a:rPr lang="zh-CN" altLang="en-US"/>
              <a:pPr>
                <a:defRPr/>
              </a:pPr>
              <a:t>2016/10/7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>
          <a:xfrm>
            <a:off x="3" y="6357821"/>
            <a:ext cx="667445" cy="501767"/>
          </a:xfrm>
          <a:prstGeom prst="rect">
            <a:avLst/>
          </a:prstGeom>
        </p:spPr>
        <p:txBody>
          <a:bodyPr lIns="108932" tIns="54466" rIns="108932" bIns="54466"/>
          <a:lstStyle>
            <a:lvl1pPr>
              <a:defRPr/>
            </a:lvl1pPr>
          </a:lstStyle>
          <a:p>
            <a:pPr>
              <a:defRPr/>
            </a:pPr>
            <a:fld id="{FFADEFA4-4608-418A-84AC-D4C3F38BFDE0}" type="datetime1">
              <a:rPr lang="zh-CN" altLang="en-US"/>
              <a:pPr>
                <a:defRPr/>
              </a:pPr>
              <a:t>2016/10/7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 userDrawn="1"/>
        </p:nvSpPr>
        <p:spPr>
          <a:xfrm>
            <a:off x="0" y="3669564"/>
            <a:ext cx="12204700" cy="601802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932" tIns="54466" rIns="108932" bIns="5446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dirty="0"/>
          </a:p>
        </p:txBody>
      </p:sp>
      <p:sp>
        <p:nvSpPr>
          <p:cNvPr id="3" name="矩形 2"/>
          <p:cNvSpPr/>
          <p:nvPr userDrawn="1"/>
        </p:nvSpPr>
        <p:spPr>
          <a:xfrm>
            <a:off x="1129363" y="1703784"/>
            <a:ext cx="652508" cy="611329"/>
          </a:xfrm>
          <a:prstGeom prst="rect">
            <a:avLst/>
          </a:prstGeom>
          <a:solidFill>
            <a:schemeClr val="accent4">
              <a:lumMod val="50000"/>
              <a:alpha val="3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932" tIns="54466" rIns="108932" bIns="5446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dirty="0"/>
          </a:p>
        </p:txBody>
      </p:sp>
      <p:sp>
        <p:nvSpPr>
          <p:cNvPr id="4" name="页脚占位符 4"/>
          <p:cNvSpPr txBox="1">
            <a:spLocks/>
          </p:cNvSpPr>
          <p:nvPr userDrawn="1"/>
        </p:nvSpPr>
        <p:spPr>
          <a:xfrm>
            <a:off x="610235" y="6434041"/>
            <a:ext cx="4443274" cy="365210"/>
          </a:xfrm>
          <a:prstGeom prst="rect">
            <a:avLst/>
          </a:prstGeom>
        </p:spPr>
        <p:txBody>
          <a:bodyPr lIns="108932" tIns="54466" rIns="108932" bIns="54466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3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DATAGURU</a:t>
            </a:r>
            <a:r>
              <a:rPr lang="zh-CN" altLang="en-US" sz="13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专业数据分析网站</a:t>
            </a:r>
            <a:endParaRPr lang="zh-CN" altLang="en-US" sz="1300" dirty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</p:txBody>
      </p:sp>
      <p:sp>
        <p:nvSpPr>
          <p:cNvPr id="5" name="矩形 4"/>
          <p:cNvSpPr/>
          <p:nvPr userDrawn="1"/>
        </p:nvSpPr>
        <p:spPr>
          <a:xfrm>
            <a:off x="557734" y="1197546"/>
            <a:ext cx="864096" cy="828867"/>
          </a:xfrm>
          <a:prstGeom prst="rect">
            <a:avLst/>
          </a:prstGeom>
          <a:solidFill>
            <a:schemeClr val="accent4">
              <a:lumMod val="50000"/>
              <a:alpha val="5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932" tIns="54466" rIns="108932" bIns="5446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dirty="0"/>
          </a:p>
        </p:txBody>
      </p:sp>
      <p:sp>
        <p:nvSpPr>
          <p:cNvPr id="6" name="TextBox 5"/>
          <p:cNvSpPr txBox="1"/>
          <p:nvPr userDrawn="1"/>
        </p:nvSpPr>
        <p:spPr>
          <a:xfrm>
            <a:off x="1892153" y="2107102"/>
            <a:ext cx="5339556" cy="1541157"/>
          </a:xfrm>
          <a:prstGeom prst="rect">
            <a:avLst/>
          </a:prstGeom>
          <a:noFill/>
        </p:spPr>
        <p:txBody>
          <a:bodyPr lIns="108932" tIns="54466" rIns="108932" bIns="54466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93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4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</a:rPr>
              <a:t>Thanks</a:t>
            </a:r>
            <a:endParaRPr lang="zh-CN" altLang="en-US" sz="93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accent4">
                  <a:lumMod val="5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9179012" y="3581432"/>
            <a:ext cx="2517159" cy="771715"/>
          </a:xfrm>
          <a:prstGeom prst="rect">
            <a:avLst/>
          </a:prstGeom>
          <a:noFill/>
        </p:spPr>
        <p:txBody>
          <a:bodyPr wrap="none" lIns="108932" tIns="54466" rIns="108932" bIns="54466" anchor="ctr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4300" dirty="0">
                <a:solidFill>
                  <a:schemeClr val="bg1"/>
                </a:solidFill>
                <a:latin typeface="Arial Black" pitchFamily="34" charset="0"/>
                <a:ea typeface="+mn-ea"/>
              </a:rPr>
              <a:t>FAQ</a:t>
            </a:r>
            <a:r>
              <a:rPr lang="zh-CN" altLang="en-US" sz="4300" dirty="0">
                <a:solidFill>
                  <a:schemeClr val="bg1"/>
                </a:solidFill>
                <a:latin typeface="Arial Black" pitchFamily="34" charset="0"/>
                <a:ea typeface="+mn-ea"/>
              </a:rPr>
              <a:t>时间</a:t>
            </a:r>
            <a:endParaRPr lang="en-US" altLang="zh-CN" sz="4300" dirty="0">
              <a:solidFill>
                <a:schemeClr val="bg1"/>
              </a:solidFill>
              <a:latin typeface="Arial Black" pitchFamily="34" charset="0"/>
              <a:ea typeface="+mn-ea"/>
            </a:endParaRPr>
          </a:p>
        </p:txBody>
      </p:sp>
      <p:pic>
        <p:nvPicPr>
          <p:cNvPr id="45058" name="Picture 2" descr="炼数成金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26686" y="261442"/>
            <a:ext cx="2400300" cy="1028701"/>
          </a:xfrm>
          <a:prstGeom prst="rect">
            <a:avLst/>
          </a:prstGeom>
          <a:noFill/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标题占位符 1"/>
          <p:cNvSpPr>
            <a:spLocks noGrp="1"/>
          </p:cNvSpPr>
          <p:nvPr>
            <p:ph type="title"/>
          </p:nvPr>
        </p:nvSpPr>
        <p:spPr bwMode="auto">
          <a:xfrm>
            <a:off x="629742" y="405458"/>
            <a:ext cx="8279325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8932" tIns="54466" rIns="108932" bIns="5446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dirty="0" smtClean="0"/>
              <a:t>单击此处编辑母版标题样式</a:t>
            </a:r>
          </a:p>
        </p:txBody>
      </p:sp>
      <p:sp>
        <p:nvSpPr>
          <p:cNvPr id="2052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610235" y="1197546"/>
            <a:ext cx="10984230" cy="5041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8932" tIns="54466" rIns="108932" bIns="5446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</a:p>
        </p:txBody>
      </p:sp>
      <p:cxnSp>
        <p:nvCxnSpPr>
          <p:cNvPr id="9" name="直接连接符 8"/>
          <p:cNvCxnSpPr/>
          <p:nvPr/>
        </p:nvCxnSpPr>
        <p:spPr>
          <a:xfrm>
            <a:off x="413718" y="1053530"/>
            <a:ext cx="11251208" cy="1587"/>
          </a:xfrm>
          <a:prstGeom prst="line">
            <a:avLst/>
          </a:prstGeom>
          <a:ln w="12700">
            <a:solidFill>
              <a:schemeClr val="accent4">
                <a:lumMod val="50000"/>
              </a:schemeClr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7" name="页脚占位符 4"/>
          <p:cNvSpPr txBox="1">
            <a:spLocks/>
          </p:cNvSpPr>
          <p:nvPr userDrawn="1"/>
        </p:nvSpPr>
        <p:spPr>
          <a:xfrm>
            <a:off x="239598" y="6434041"/>
            <a:ext cx="4324981" cy="365210"/>
          </a:xfrm>
          <a:prstGeom prst="rect">
            <a:avLst/>
          </a:prstGeom>
        </p:spPr>
        <p:txBody>
          <a:bodyPr lIns="108932" tIns="54466" rIns="108932" bIns="54466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3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Spark </a:t>
            </a:r>
            <a:r>
              <a:rPr lang="zh-CN" altLang="en-US" sz="13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大数据企业定制</a:t>
            </a:r>
            <a:r>
              <a:rPr lang="zh-CN" altLang="en-US" sz="1300" baseline="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课程   讲师</a:t>
            </a:r>
            <a:r>
              <a:rPr lang="en-US" altLang="zh-CN" sz="1300" baseline="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 </a:t>
            </a:r>
            <a:r>
              <a:rPr lang="zh-CN" altLang="en-US" sz="1300" baseline="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黄美灵</a:t>
            </a:r>
            <a:endParaRPr lang="zh-CN" altLang="en-US" sz="1300" dirty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</p:txBody>
      </p:sp>
      <p:sp>
        <p:nvSpPr>
          <p:cNvPr id="16" name="矩形 15"/>
          <p:cNvSpPr/>
          <p:nvPr userDrawn="1"/>
        </p:nvSpPr>
        <p:spPr>
          <a:xfrm>
            <a:off x="485726" y="405458"/>
            <a:ext cx="118690" cy="499070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108932" tIns="54466" rIns="108932" bIns="5446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dirty="0"/>
          </a:p>
        </p:txBody>
      </p:sp>
      <p:grpSp>
        <p:nvGrpSpPr>
          <p:cNvPr id="2059" name="组合 18"/>
          <p:cNvGrpSpPr>
            <a:grpSpLocks/>
          </p:cNvGrpSpPr>
          <p:nvPr userDrawn="1"/>
        </p:nvGrpSpPr>
        <p:grpSpPr bwMode="auto">
          <a:xfrm>
            <a:off x="0" y="6238756"/>
            <a:ext cx="12204700" cy="288099"/>
            <a:chOff x="0" y="6237942"/>
            <a:chExt cx="9144000" cy="287130"/>
          </a:xfrm>
        </p:grpSpPr>
        <p:cxnSp>
          <p:nvCxnSpPr>
            <p:cNvPr id="20" name="直接连接符 19"/>
            <p:cNvCxnSpPr>
              <a:endCxn id="27" idx="1"/>
            </p:cNvCxnSpPr>
            <p:nvPr userDrawn="1"/>
          </p:nvCxnSpPr>
          <p:spPr>
            <a:xfrm>
              <a:off x="0" y="6381507"/>
              <a:ext cx="3347864" cy="0"/>
            </a:xfrm>
            <a:prstGeom prst="line">
              <a:avLst/>
            </a:prstGeom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7" name="矩形 26"/>
            <p:cNvSpPr/>
            <p:nvPr userDrawn="1"/>
          </p:nvSpPr>
          <p:spPr>
            <a:xfrm>
              <a:off x="3347864" y="6237942"/>
              <a:ext cx="2448272" cy="28713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zh-CN" sz="1300" b="1" dirty="0" smtClean="0">
                  <a:solidFill>
                    <a:schemeClr val="accent4">
                      <a:lumMod val="50000"/>
                    </a:schemeClr>
                  </a:solidFill>
                </a:rPr>
                <a:t>DATAGURU</a:t>
              </a:r>
              <a:r>
                <a:rPr lang="zh-CN" altLang="en-US" sz="1300" b="1" dirty="0" smtClean="0">
                  <a:solidFill>
                    <a:schemeClr val="accent4">
                      <a:lumMod val="50000"/>
                    </a:schemeClr>
                  </a:solidFill>
                </a:rPr>
                <a:t>专业数据分析社区</a:t>
              </a:r>
              <a:endParaRPr lang="zh-CN" altLang="en-US" sz="1300" b="1" dirty="0">
                <a:solidFill>
                  <a:schemeClr val="accent4">
                    <a:lumMod val="50000"/>
                  </a:schemeClr>
                </a:solidFill>
              </a:endParaRPr>
            </a:p>
          </p:txBody>
        </p:sp>
        <p:cxnSp>
          <p:nvCxnSpPr>
            <p:cNvPr id="28" name="直接连接符 27"/>
            <p:cNvCxnSpPr>
              <a:stCxn id="27" idx="3"/>
            </p:cNvCxnSpPr>
            <p:nvPr userDrawn="1"/>
          </p:nvCxnSpPr>
          <p:spPr>
            <a:xfrm>
              <a:off x="5796136" y="6381507"/>
              <a:ext cx="3347864" cy="0"/>
            </a:xfrm>
            <a:prstGeom prst="line">
              <a:avLst/>
            </a:prstGeom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51202" name="Picture 2" descr="炼数成金"/>
          <p:cNvPicPr>
            <a:picLocks noChangeAspect="1" noChangeArrowheads="1"/>
          </p:cNvPicPr>
          <p:nvPr userDrawn="1"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9198694" y="117426"/>
            <a:ext cx="2400300" cy="1028701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2" r:id="rId2"/>
    <p:sldLayoutId id="2147483723" r:id="rId3"/>
    <p:sldLayoutId id="2147483724" r:id="rId4"/>
    <p:sldLayoutId id="2147483725" r:id="rId5"/>
    <p:sldLayoutId id="2147483727" r:id="rId6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9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900" b="1">
          <a:solidFill>
            <a:schemeClr val="tx1"/>
          </a:solidFill>
          <a:latin typeface="微软雅黑" pitchFamily="34" charset="-122"/>
          <a:ea typeface="微软雅黑" pitchFamily="34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900" b="1">
          <a:solidFill>
            <a:schemeClr val="tx1"/>
          </a:solidFill>
          <a:latin typeface="微软雅黑" pitchFamily="34" charset="-122"/>
          <a:ea typeface="微软雅黑" pitchFamily="34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900" b="1">
          <a:solidFill>
            <a:schemeClr val="tx1"/>
          </a:solidFill>
          <a:latin typeface="微软雅黑" pitchFamily="34" charset="-122"/>
          <a:ea typeface="微软雅黑" pitchFamily="34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900" b="1">
          <a:solidFill>
            <a:schemeClr val="tx1"/>
          </a:solidFill>
          <a:latin typeface="微软雅黑" pitchFamily="34" charset="-122"/>
          <a:ea typeface="微软雅黑" pitchFamily="34" charset="-122"/>
        </a:defRPr>
      </a:lvl5pPr>
      <a:lvl6pPr marL="544662" algn="l" rtl="0" fontAlgn="base">
        <a:spcBef>
          <a:spcPct val="0"/>
        </a:spcBef>
        <a:spcAft>
          <a:spcPct val="0"/>
        </a:spcAft>
        <a:defRPr sz="2900" b="1">
          <a:solidFill>
            <a:schemeClr val="tx1"/>
          </a:solidFill>
          <a:latin typeface="微软雅黑" pitchFamily="34" charset="-122"/>
          <a:ea typeface="微软雅黑" pitchFamily="34" charset="-122"/>
        </a:defRPr>
      </a:lvl6pPr>
      <a:lvl7pPr marL="1089325" algn="l" rtl="0" fontAlgn="base">
        <a:spcBef>
          <a:spcPct val="0"/>
        </a:spcBef>
        <a:spcAft>
          <a:spcPct val="0"/>
        </a:spcAft>
        <a:defRPr sz="2900" b="1">
          <a:solidFill>
            <a:schemeClr val="tx1"/>
          </a:solidFill>
          <a:latin typeface="微软雅黑" pitchFamily="34" charset="-122"/>
          <a:ea typeface="微软雅黑" pitchFamily="34" charset="-122"/>
        </a:defRPr>
      </a:lvl7pPr>
      <a:lvl8pPr marL="1633987" algn="l" rtl="0" fontAlgn="base">
        <a:spcBef>
          <a:spcPct val="0"/>
        </a:spcBef>
        <a:spcAft>
          <a:spcPct val="0"/>
        </a:spcAft>
        <a:defRPr sz="2900" b="1">
          <a:solidFill>
            <a:schemeClr val="tx1"/>
          </a:solidFill>
          <a:latin typeface="微软雅黑" pitchFamily="34" charset="-122"/>
          <a:ea typeface="微软雅黑" pitchFamily="34" charset="-122"/>
        </a:defRPr>
      </a:lvl8pPr>
      <a:lvl9pPr marL="2178649" algn="l" rtl="0" fontAlgn="base">
        <a:spcBef>
          <a:spcPct val="0"/>
        </a:spcBef>
        <a:spcAft>
          <a:spcPct val="0"/>
        </a:spcAft>
        <a:defRPr sz="2900" b="1">
          <a:solidFill>
            <a:schemeClr val="tx1"/>
          </a:solidFill>
          <a:latin typeface="微软雅黑" pitchFamily="34" charset="-122"/>
          <a:ea typeface="微软雅黑" pitchFamily="34" charset="-122"/>
        </a:defRPr>
      </a:lvl9pPr>
    </p:titleStyle>
    <p:bodyStyle>
      <a:lvl1pPr marL="408497" indent="-408497" algn="l" rtl="0" eaLnBrk="0" fontAlgn="base" hangingPunct="0">
        <a:lnSpc>
          <a:spcPct val="150000"/>
        </a:lnSpc>
        <a:spcBef>
          <a:spcPct val="20000"/>
        </a:spcBef>
        <a:spcAft>
          <a:spcPct val="0"/>
        </a:spcAft>
        <a:buClr>
          <a:schemeClr val="accent4">
            <a:lumMod val="50000"/>
          </a:schemeClr>
        </a:buClr>
        <a:buFont typeface="Wingdings" pitchFamily="2" charset="2"/>
        <a:buChar char="u"/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885076" indent="-340414" algn="l" rtl="0" eaLnBrk="0" fontAlgn="base" hangingPunct="0">
        <a:lnSpc>
          <a:spcPct val="150000"/>
        </a:lnSpc>
        <a:spcBef>
          <a:spcPct val="20000"/>
        </a:spcBef>
        <a:spcAft>
          <a:spcPct val="0"/>
        </a:spcAft>
        <a:buClr>
          <a:srgbClr val="2F6231"/>
        </a:buClr>
        <a:buFont typeface="Arial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1361656" indent="-272331" algn="l" rtl="0" eaLnBrk="0" fontAlgn="base" hangingPunct="0">
        <a:lnSpc>
          <a:spcPct val="150000"/>
        </a:lnSpc>
        <a:spcBef>
          <a:spcPct val="20000"/>
        </a:spcBef>
        <a:spcAft>
          <a:spcPct val="0"/>
        </a:spcAft>
        <a:buClr>
          <a:srgbClr val="2F6231"/>
        </a:buClr>
        <a:buFont typeface="Arial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906318" indent="-272331" algn="l" rtl="0" eaLnBrk="0" fontAlgn="base" hangingPunct="0">
        <a:lnSpc>
          <a:spcPct val="150000"/>
        </a:lnSpc>
        <a:spcBef>
          <a:spcPct val="20000"/>
        </a:spcBef>
        <a:spcAft>
          <a:spcPct val="0"/>
        </a:spcAft>
        <a:buClr>
          <a:srgbClr val="2F6231"/>
        </a:buClr>
        <a:buFont typeface="Arial" charset="0"/>
        <a:buChar char="–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2450981" indent="-272331" algn="l" rtl="0" eaLnBrk="0" fontAlgn="base" hangingPunct="0">
        <a:lnSpc>
          <a:spcPct val="150000"/>
        </a:lnSpc>
        <a:spcBef>
          <a:spcPct val="20000"/>
        </a:spcBef>
        <a:spcAft>
          <a:spcPct val="0"/>
        </a:spcAft>
        <a:buClr>
          <a:srgbClr val="2F6231"/>
        </a:buClr>
        <a:buFont typeface="Arial" charset="0"/>
        <a:buChar char="»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2995643" indent="-272331" algn="l" defTabSz="1089325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40305" indent="-272331" algn="l" defTabSz="1089325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4968" indent="-272331" algn="l" defTabSz="1089325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9630" indent="-272331" algn="l" defTabSz="1089325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08932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44662" algn="l" defTabSz="108932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89325" algn="l" defTabSz="108932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33987" algn="l" defTabSz="108932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78649" algn="l" defTabSz="108932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723312" algn="l" defTabSz="108932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267974" algn="l" defTabSz="108932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812637" algn="l" defTabSz="108932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357299" algn="l" defTabSz="108932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spark.apache.org/docs/latest/graphx-programming-guide.html" TargetMode="External"/><Relationship Id="rId2" Type="http://schemas.openxmlformats.org/officeDocument/2006/relationships/hyperlink" Target="http://spark.apache.org/docs/latest/mllib-guide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spark.apache.org/docs/latest/api/scala/index.html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标题 1"/>
          <p:cNvSpPr>
            <a:spLocks noGrp="1"/>
          </p:cNvSpPr>
          <p:nvPr>
            <p:ph type="ctrTitle"/>
          </p:nvPr>
        </p:nvSpPr>
        <p:spPr>
          <a:xfrm>
            <a:off x="816263" y="5302437"/>
            <a:ext cx="10668285" cy="844324"/>
          </a:xfrm>
        </p:spPr>
        <p:txBody>
          <a:bodyPr>
            <a:normAutofit fontScale="90000"/>
          </a:bodyPr>
          <a:lstStyle/>
          <a:p>
            <a:pPr algn="ctr" eaLnBrk="1" hangingPunct="1">
              <a:lnSpc>
                <a:spcPct val="150000"/>
              </a:lnSpc>
            </a:pPr>
            <a:r>
              <a:rPr lang="en-US" altLang="zh-CN" dirty="0"/>
              <a:t>Spark</a:t>
            </a:r>
            <a:r>
              <a:rPr lang="zh-CN" altLang="zh-CN" dirty="0"/>
              <a:t>机器学习案例实战</a:t>
            </a:r>
            <a:r>
              <a:rPr lang="en-US" altLang="zh-CN" dirty="0"/>
              <a:t>—</a:t>
            </a:r>
            <a:r>
              <a:rPr lang="en-US" altLang="zh-CN" dirty="0" smtClean="0"/>
              <a:t>08</a:t>
            </a:r>
            <a:endParaRPr lang="zh-CN" altLang="en-US" dirty="0" smtClean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pic>
        <p:nvPicPr>
          <p:cNvPr id="5" name="Picture 2" descr="http://ww1.sinaimg.cn/mw690/b254dc71jw1ewv6qlsgzej20g405y3z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1989" y="2006699"/>
            <a:ext cx="6480721" cy="2391163"/>
          </a:xfrm>
          <a:prstGeom prst="rect">
            <a:avLst/>
          </a:prstGeom>
          <a:noFill/>
          <a:ln w="28575">
            <a:solidFill>
              <a:srgbClr val="92D05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窗口</a:t>
            </a:r>
            <a:r>
              <a:rPr lang="zh-CN" altLang="en-US" dirty="0"/>
              <a:t>（</a:t>
            </a:r>
            <a:r>
              <a:rPr lang="en-US" altLang="zh-CN" dirty="0"/>
              <a:t>window</a:t>
            </a:r>
            <a:r>
              <a:rPr lang="zh-CN" altLang="en-US" dirty="0" smtClean="0"/>
              <a:t>）算子</a:t>
            </a:r>
            <a:endParaRPr lang="zh-CN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2" name="Rectangle 13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5" name="Rectangle 75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3" name="AutoShape 2" descr="http://spark.apache.org/docs/latest/img/streaming-dstream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pic>
        <p:nvPicPr>
          <p:cNvPr id="3074" name="Picture 2" descr="http://spark.apache.org/docs/latest/img/streaming-dstream-window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766" y="1197546"/>
            <a:ext cx="9467850" cy="3695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4380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窗口</a:t>
            </a:r>
            <a:r>
              <a:rPr lang="zh-CN" altLang="en-US" dirty="0"/>
              <a:t>（</a:t>
            </a:r>
            <a:r>
              <a:rPr lang="en-US" altLang="zh-CN" dirty="0"/>
              <a:t>window</a:t>
            </a:r>
            <a:r>
              <a:rPr lang="zh-CN" altLang="en-US" dirty="0" smtClean="0"/>
              <a:t>）算子</a:t>
            </a:r>
            <a:endParaRPr lang="zh-CN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2" name="Rectangle 13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5" name="Rectangle 75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3" name="AutoShape 2" descr="http://spark.apache.org/docs/latest/img/streaming-dstream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5926" y="1114425"/>
            <a:ext cx="7029450" cy="462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78922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窗口</a:t>
            </a:r>
            <a:r>
              <a:rPr lang="zh-CN" altLang="en-US" dirty="0"/>
              <a:t>（</a:t>
            </a:r>
            <a:r>
              <a:rPr lang="en-US" altLang="zh-CN" dirty="0"/>
              <a:t>window</a:t>
            </a:r>
            <a:r>
              <a:rPr lang="zh-CN" altLang="en-US" dirty="0" smtClean="0"/>
              <a:t>）算子</a:t>
            </a:r>
            <a:endParaRPr lang="zh-CN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2" name="Rectangle 13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5" name="Rectangle 75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3" name="AutoShape 2" descr="http://spark.apache.org/docs/latest/img/streaming-dstream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1438" y="1069082"/>
            <a:ext cx="6981825" cy="495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69865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zh-CN" dirty="0"/>
              <a:t>实例代码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CN" dirty="0" smtClean="0"/>
          </a:p>
          <a:p>
            <a:endParaRPr lang="en-US" altLang="zh-CN" dirty="0" smtClean="0"/>
          </a:p>
          <a:p>
            <a:endParaRPr lang="en-US" altLang="zh-CN" dirty="0" smtClean="0"/>
          </a:p>
          <a:p>
            <a:pPr marL="0" indent="0" algn="ctr">
              <a:buNone/>
            </a:pPr>
            <a:r>
              <a:rPr lang="zh-CN" altLang="zh-CN" sz="4400" dirty="0"/>
              <a:t>实例代码</a:t>
            </a:r>
            <a:r>
              <a:rPr lang="zh-CN" altLang="en-US" sz="4400" dirty="0" smtClean="0"/>
              <a:t>讲解</a:t>
            </a:r>
            <a:endParaRPr lang="en-US" altLang="zh-CN" sz="4400" dirty="0"/>
          </a:p>
          <a:p>
            <a:endParaRPr lang="en-US" altLang="zh-CN" dirty="0" smtClean="0"/>
          </a:p>
          <a:p>
            <a:endParaRPr lang="zh-CN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2" name="Rectangle 13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7" name="Rectangle 4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66865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4294967295"/>
          </p:nvPr>
        </p:nvSpPr>
        <p:spPr>
          <a:xfrm>
            <a:off x="8746702" y="6432453"/>
            <a:ext cx="2847763" cy="36521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7277B87E-B5C5-40CB-9E3E-78438E974F9E}" type="slidenum">
              <a:rPr lang="zh-CN" altLang="en-US"/>
              <a:pPr>
                <a:defRPr/>
              </a:pPr>
              <a:t>14</a:t>
            </a:fld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概述</a:t>
            </a:r>
            <a:endParaRPr lang="zh-CN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2" name="Rectangle 13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5" name="Rectangle 75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6" name="矩形 5"/>
          <p:cNvSpPr/>
          <p:nvPr/>
        </p:nvSpPr>
        <p:spPr>
          <a:xfrm>
            <a:off x="449722" y="4149874"/>
            <a:ext cx="1130525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>
                <a:latin typeface="+mn-ea"/>
                <a:ea typeface="+mn-ea"/>
              </a:rPr>
              <a:t>支持从多种数据源提取数据，如：</a:t>
            </a:r>
            <a:r>
              <a:rPr lang="en-US" altLang="zh-CN" sz="2000" dirty="0">
                <a:latin typeface="+mn-ea"/>
                <a:ea typeface="+mn-ea"/>
              </a:rPr>
              <a:t>Kafka</a:t>
            </a:r>
            <a:r>
              <a:rPr lang="zh-CN" altLang="en-US" sz="2000" dirty="0">
                <a:latin typeface="+mn-ea"/>
                <a:ea typeface="+mn-ea"/>
              </a:rPr>
              <a:t>、</a:t>
            </a:r>
            <a:r>
              <a:rPr lang="en-US" altLang="zh-CN" sz="2000" dirty="0">
                <a:latin typeface="+mn-ea"/>
                <a:ea typeface="+mn-ea"/>
              </a:rPr>
              <a:t>Flume</a:t>
            </a:r>
            <a:r>
              <a:rPr lang="zh-CN" altLang="en-US" sz="2000" dirty="0">
                <a:latin typeface="+mn-ea"/>
                <a:ea typeface="+mn-ea"/>
              </a:rPr>
              <a:t>、</a:t>
            </a:r>
            <a:r>
              <a:rPr lang="en-US" altLang="zh-CN" sz="2000" dirty="0">
                <a:latin typeface="+mn-ea"/>
                <a:ea typeface="+mn-ea"/>
              </a:rPr>
              <a:t>Twitter</a:t>
            </a:r>
            <a:r>
              <a:rPr lang="zh-CN" altLang="en-US" sz="2000" dirty="0">
                <a:latin typeface="+mn-ea"/>
                <a:ea typeface="+mn-ea"/>
              </a:rPr>
              <a:t>、</a:t>
            </a:r>
            <a:r>
              <a:rPr lang="en-US" altLang="zh-CN" sz="2000" dirty="0" err="1">
                <a:latin typeface="+mn-ea"/>
                <a:ea typeface="+mn-ea"/>
              </a:rPr>
              <a:t>ZeroMQ</a:t>
            </a:r>
            <a:r>
              <a:rPr lang="zh-CN" altLang="en-US" sz="2000" dirty="0">
                <a:latin typeface="+mn-ea"/>
                <a:ea typeface="+mn-ea"/>
              </a:rPr>
              <a:t>、</a:t>
            </a:r>
            <a:r>
              <a:rPr lang="en-US" altLang="zh-CN" sz="2000" dirty="0">
                <a:latin typeface="+mn-ea"/>
                <a:ea typeface="+mn-ea"/>
              </a:rPr>
              <a:t>Kinesis</a:t>
            </a:r>
          </a:p>
          <a:p>
            <a:pPr>
              <a:lnSpc>
                <a:spcPct val="150000"/>
              </a:lnSpc>
            </a:pPr>
            <a:r>
              <a:rPr lang="zh-CN" altLang="en-US" sz="2000" dirty="0">
                <a:latin typeface="+mn-ea"/>
                <a:ea typeface="+mn-ea"/>
              </a:rPr>
              <a:t>处理复杂的算法，如：</a:t>
            </a:r>
            <a:r>
              <a:rPr lang="en-US" altLang="zh-CN" sz="2000" dirty="0">
                <a:latin typeface="+mn-ea"/>
                <a:ea typeface="+mn-ea"/>
              </a:rPr>
              <a:t>map</a:t>
            </a:r>
            <a:r>
              <a:rPr lang="zh-CN" altLang="en-US" sz="2000" dirty="0">
                <a:latin typeface="+mn-ea"/>
                <a:ea typeface="+mn-ea"/>
              </a:rPr>
              <a:t>、</a:t>
            </a:r>
            <a:r>
              <a:rPr lang="en-US" altLang="zh-CN" sz="2000" dirty="0">
                <a:latin typeface="+mn-ea"/>
                <a:ea typeface="+mn-ea"/>
              </a:rPr>
              <a:t>reduce</a:t>
            </a:r>
            <a:r>
              <a:rPr lang="zh-CN" altLang="en-US" sz="2000" dirty="0">
                <a:latin typeface="+mn-ea"/>
                <a:ea typeface="+mn-ea"/>
              </a:rPr>
              <a:t>、</a:t>
            </a:r>
            <a:r>
              <a:rPr lang="en-US" altLang="zh-CN" sz="2000" dirty="0">
                <a:latin typeface="+mn-ea"/>
                <a:ea typeface="+mn-ea"/>
              </a:rPr>
              <a:t>join</a:t>
            </a:r>
            <a:r>
              <a:rPr lang="zh-CN" altLang="en-US" sz="2000" dirty="0">
                <a:latin typeface="+mn-ea"/>
                <a:ea typeface="+mn-ea"/>
              </a:rPr>
              <a:t>和</a:t>
            </a:r>
            <a:r>
              <a:rPr lang="en-US" altLang="zh-CN" sz="2000" dirty="0">
                <a:latin typeface="+mn-ea"/>
                <a:ea typeface="+mn-ea"/>
              </a:rPr>
              <a:t>window</a:t>
            </a:r>
            <a:r>
              <a:rPr lang="zh-CN" altLang="en-US" sz="2000" dirty="0">
                <a:latin typeface="+mn-ea"/>
                <a:ea typeface="+mn-ea"/>
              </a:rPr>
              <a:t>等</a:t>
            </a:r>
            <a:endParaRPr lang="en-US" altLang="zh-CN" sz="2000" dirty="0">
              <a:latin typeface="+mn-ea"/>
              <a:ea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sz="2000" dirty="0">
                <a:latin typeface="+mn-ea"/>
                <a:ea typeface="+mn-ea"/>
              </a:rPr>
              <a:t>可以将</a:t>
            </a:r>
            <a:r>
              <a:rPr lang="en-US" altLang="zh-CN" sz="2000" dirty="0">
                <a:latin typeface="+mn-ea"/>
                <a:ea typeface="+mn-ea"/>
              </a:rPr>
              <a:t>Spark</a:t>
            </a:r>
            <a:r>
              <a:rPr lang="zh-CN" altLang="en-US" sz="2000" dirty="0">
                <a:latin typeface="+mn-ea"/>
                <a:ea typeface="+mn-ea"/>
              </a:rPr>
              <a:t>的机器学习（</a:t>
            </a:r>
            <a:r>
              <a:rPr lang="en-US" altLang="zh-CN" sz="2000" dirty="0">
                <a:latin typeface="+mn-ea"/>
                <a:ea typeface="+mn-ea"/>
                <a:hlinkClick r:id="rId2"/>
              </a:rPr>
              <a:t>machine learning</a:t>
            </a:r>
            <a:r>
              <a:rPr lang="zh-CN" altLang="en-US" sz="2000" dirty="0">
                <a:latin typeface="+mn-ea"/>
                <a:ea typeface="+mn-ea"/>
              </a:rPr>
              <a:t>） 和 图计算（</a:t>
            </a:r>
            <a:r>
              <a:rPr lang="en-US" altLang="zh-CN" sz="2000" dirty="0">
                <a:latin typeface="+mn-ea"/>
                <a:ea typeface="+mn-ea"/>
                <a:hlinkClick r:id="rId3"/>
              </a:rPr>
              <a:t>graph processing</a:t>
            </a:r>
            <a:r>
              <a:rPr lang="zh-CN" altLang="en-US" sz="2000" dirty="0">
                <a:latin typeface="+mn-ea"/>
                <a:ea typeface="+mn-ea"/>
              </a:rPr>
              <a:t>）的算法应用于</a:t>
            </a:r>
            <a:r>
              <a:rPr lang="en-US" altLang="zh-CN" sz="2000" dirty="0">
                <a:latin typeface="+mn-ea"/>
                <a:ea typeface="+mn-ea"/>
              </a:rPr>
              <a:t>Spark Streaming</a:t>
            </a:r>
            <a:r>
              <a:rPr lang="zh-CN" altLang="en-US" sz="2000" dirty="0">
                <a:latin typeface="+mn-ea"/>
                <a:ea typeface="+mn-ea"/>
              </a:rPr>
              <a:t>的数据流当中</a:t>
            </a:r>
          </a:p>
        </p:txBody>
      </p:sp>
      <p:pic>
        <p:nvPicPr>
          <p:cNvPr id="13" name="Picture 2" descr="http://ww1.sinaimg.cn/mw690/b254dc71jw1ewv6qlsgzej20g405y3z7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1950" y="1341562"/>
            <a:ext cx="6784413" cy="2503215"/>
          </a:xfrm>
          <a:prstGeom prst="rect">
            <a:avLst/>
          </a:prstGeom>
          <a:noFill/>
          <a:ln w="28575">
            <a:solidFill>
              <a:srgbClr val="92D05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02628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概述</a:t>
            </a:r>
            <a:endParaRPr lang="zh-CN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2" name="Rectangle 13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5" name="Rectangle 75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6" name="矩形 5"/>
          <p:cNvSpPr/>
          <p:nvPr/>
        </p:nvSpPr>
        <p:spPr>
          <a:xfrm>
            <a:off x="449722" y="3573810"/>
            <a:ext cx="1130525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000" dirty="0">
                <a:latin typeface="+mn-ea"/>
                <a:ea typeface="+mn-ea"/>
              </a:rPr>
              <a:t>Spark Streaming</a:t>
            </a:r>
            <a:r>
              <a:rPr lang="zh-CN" altLang="en-US" sz="2000" dirty="0">
                <a:latin typeface="+mn-ea"/>
                <a:ea typeface="+mn-ea"/>
              </a:rPr>
              <a:t>从实时数据流接入数据，再将其划分为一个个小批量供后续</a:t>
            </a:r>
            <a:r>
              <a:rPr lang="en-US" altLang="zh-CN" sz="2000" dirty="0">
                <a:latin typeface="+mn-ea"/>
                <a:ea typeface="+mn-ea"/>
              </a:rPr>
              <a:t>Spark engine</a:t>
            </a:r>
            <a:r>
              <a:rPr lang="zh-CN" altLang="en-US" sz="2000" dirty="0">
                <a:latin typeface="+mn-ea"/>
                <a:ea typeface="+mn-ea"/>
              </a:rPr>
              <a:t>处理，所以实际上，</a:t>
            </a:r>
            <a:r>
              <a:rPr lang="en-US" altLang="zh-CN" sz="2000" dirty="0">
                <a:latin typeface="+mn-ea"/>
                <a:ea typeface="+mn-ea"/>
              </a:rPr>
              <a:t>Spark Streaming</a:t>
            </a:r>
            <a:r>
              <a:rPr lang="zh-CN" altLang="en-US" sz="2000" dirty="0">
                <a:latin typeface="+mn-ea"/>
                <a:ea typeface="+mn-ea"/>
              </a:rPr>
              <a:t>是按一个个小批量来处理数据流</a:t>
            </a:r>
            <a:r>
              <a:rPr lang="zh-CN" altLang="en-US" sz="2000" dirty="0" smtClean="0">
                <a:latin typeface="+mn-ea"/>
                <a:ea typeface="+mn-ea"/>
              </a:rPr>
              <a:t>的。</a:t>
            </a:r>
            <a:endParaRPr lang="en-US" altLang="zh-CN" sz="2000" dirty="0" smtClean="0">
              <a:latin typeface="+mn-ea"/>
              <a:ea typeface="+mn-ea"/>
            </a:endParaRPr>
          </a:p>
          <a:p>
            <a:pPr>
              <a:lnSpc>
                <a:spcPct val="150000"/>
              </a:lnSpc>
            </a:pPr>
            <a:endParaRPr lang="en-US" altLang="zh-CN" sz="2000" dirty="0">
              <a:latin typeface="+mn-ea"/>
              <a:ea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sz="2000" dirty="0">
                <a:latin typeface="+mn-ea"/>
                <a:ea typeface="+mn-ea"/>
              </a:rPr>
              <a:t>其实在内部，一个</a:t>
            </a:r>
            <a:r>
              <a:rPr lang="en-US" altLang="zh-CN" sz="2000" dirty="0" err="1">
                <a:latin typeface="+mn-ea"/>
                <a:ea typeface="+mn-ea"/>
              </a:rPr>
              <a:t>DStream</a:t>
            </a:r>
            <a:r>
              <a:rPr lang="zh-CN" altLang="en-US" sz="2000" dirty="0">
                <a:latin typeface="+mn-ea"/>
                <a:ea typeface="+mn-ea"/>
              </a:rPr>
              <a:t>就是包含了一系列</a:t>
            </a:r>
            <a:r>
              <a:rPr lang="en-US" altLang="zh-CN" sz="2000" dirty="0">
                <a:latin typeface="+mn-ea"/>
                <a:ea typeface="+mn-ea"/>
                <a:hlinkClick r:id="rId2"/>
              </a:rPr>
              <a:t>RDDs</a:t>
            </a:r>
            <a:r>
              <a:rPr lang="zh-CN" altLang="en-US" sz="2000" dirty="0" smtClean="0">
                <a:latin typeface="+mn-ea"/>
                <a:ea typeface="+mn-ea"/>
              </a:rPr>
              <a:t>。</a:t>
            </a:r>
            <a:endParaRPr lang="en-US" altLang="zh-CN" sz="2000" dirty="0">
              <a:latin typeface="+mn-ea"/>
              <a:ea typeface="+mn-ea"/>
            </a:endParaRPr>
          </a:p>
        </p:txBody>
      </p:sp>
      <p:pic>
        <p:nvPicPr>
          <p:cNvPr id="1026" name="Picture 2" descr="http://spark.apache.org/docs/latest/img/streaming-flow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758" y="1184945"/>
            <a:ext cx="10201275" cy="2276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67379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 smtClean="0"/>
              <a:t>StreamingContext</a:t>
            </a:r>
            <a:endParaRPr lang="zh-CN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2" name="Rectangle 13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5" name="Rectangle 75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6" name="矩形 5"/>
          <p:cNvSpPr/>
          <p:nvPr/>
        </p:nvSpPr>
        <p:spPr>
          <a:xfrm>
            <a:off x="449722" y="1485578"/>
            <a:ext cx="11305256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000" dirty="0" err="1">
                <a:latin typeface="+mn-ea"/>
                <a:ea typeface="+mn-ea"/>
              </a:rPr>
              <a:t>val</a:t>
            </a:r>
            <a:r>
              <a:rPr lang="en-US" altLang="zh-CN" sz="2000" dirty="0">
                <a:latin typeface="+mn-ea"/>
                <a:ea typeface="+mn-ea"/>
              </a:rPr>
              <a:t> </a:t>
            </a:r>
            <a:r>
              <a:rPr lang="en-US" altLang="zh-CN" sz="2000" dirty="0" err="1">
                <a:latin typeface="+mn-ea"/>
                <a:ea typeface="+mn-ea"/>
              </a:rPr>
              <a:t>conf</a:t>
            </a:r>
            <a:r>
              <a:rPr lang="en-US" altLang="zh-CN" sz="2000" dirty="0">
                <a:latin typeface="+mn-ea"/>
                <a:ea typeface="+mn-ea"/>
              </a:rPr>
              <a:t> = new </a:t>
            </a:r>
            <a:r>
              <a:rPr lang="en-US" altLang="zh-CN" sz="2000" dirty="0" err="1">
                <a:latin typeface="+mn-ea"/>
                <a:ea typeface="+mn-ea"/>
              </a:rPr>
              <a:t>SparkConf</a:t>
            </a:r>
            <a:r>
              <a:rPr lang="en-US" altLang="zh-CN" sz="2000" dirty="0">
                <a:latin typeface="+mn-ea"/>
                <a:ea typeface="+mn-ea"/>
              </a:rPr>
              <a:t>().</a:t>
            </a:r>
            <a:r>
              <a:rPr lang="en-US" altLang="zh-CN" sz="2000" dirty="0" err="1">
                <a:latin typeface="+mn-ea"/>
                <a:ea typeface="+mn-ea"/>
              </a:rPr>
              <a:t>setAppName</a:t>
            </a:r>
            <a:r>
              <a:rPr lang="en-US" altLang="zh-CN" sz="2000" dirty="0">
                <a:latin typeface="+mn-ea"/>
                <a:ea typeface="+mn-ea"/>
              </a:rPr>
              <a:t>(</a:t>
            </a:r>
            <a:r>
              <a:rPr lang="en-US" altLang="zh-CN" sz="2000" dirty="0" err="1">
                <a:latin typeface="+mn-ea"/>
                <a:ea typeface="+mn-ea"/>
              </a:rPr>
              <a:t>appName</a:t>
            </a:r>
            <a:r>
              <a:rPr lang="en-US" altLang="zh-CN" sz="2000" dirty="0">
                <a:latin typeface="+mn-ea"/>
                <a:ea typeface="+mn-ea"/>
              </a:rPr>
              <a:t>).</a:t>
            </a:r>
            <a:r>
              <a:rPr lang="en-US" altLang="zh-CN" sz="2000" dirty="0" err="1">
                <a:latin typeface="+mn-ea"/>
                <a:ea typeface="+mn-ea"/>
              </a:rPr>
              <a:t>setMaster</a:t>
            </a:r>
            <a:r>
              <a:rPr lang="en-US" altLang="zh-CN" sz="2000" dirty="0">
                <a:latin typeface="+mn-ea"/>
                <a:ea typeface="+mn-ea"/>
              </a:rPr>
              <a:t>(master) </a:t>
            </a:r>
            <a:endParaRPr lang="en-US" altLang="zh-CN" sz="2000" dirty="0" smtClean="0">
              <a:latin typeface="+mn-ea"/>
              <a:ea typeface="+mn-ea"/>
            </a:endParaRPr>
          </a:p>
          <a:p>
            <a:pPr>
              <a:lnSpc>
                <a:spcPct val="150000"/>
              </a:lnSpc>
            </a:pPr>
            <a:endParaRPr lang="en-US" altLang="zh-CN" sz="2000" dirty="0">
              <a:latin typeface="+mn-ea"/>
              <a:ea typeface="+mn-ea"/>
            </a:endParaRPr>
          </a:p>
          <a:p>
            <a:pPr>
              <a:lnSpc>
                <a:spcPct val="150000"/>
              </a:lnSpc>
            </a:pPr>
            <a:r>
              <a:rPr lang="en-US" altLang="zh-CN" sz="2000" dirty="0" err="1" smtClean="0">
                <a:latin typeface="+mn-ea"/>
                <a:ea typeface="+mn-ea"/>
              </a:rPr>
              <a:t>val</a:t>
            </a:r>
            <a:r>
              <a:rPr lang="en-US" altLang="zh-CN" sz="2000" dirty="0" smtClean="0">
                <a:latin typeface="+mn-ea"/>
                <a:ea typeface="+mn-ea"/>
              </a:rPr>
              <a:t> </a:t>
            </a:r>
            <a:r>
              <a:rPr lang="en-US" altLang="zh-CN" sz="2000" dirty="0" err="1">
                <a:latin typeface="+mn-ea"/>
                <a:ea typeface="+mn-ea"/>
              </a:rPr>
              <a:t>ssc</a:t>
            </a:r>
            <a:r>
              <a:rPr lang="en-US" altLang="zh-CN" sz="2000" dirty="0">
                <a:latin typeface="+mn-ea"/>
                <a:ea typeface="+mn-ea"/>
              </a:rPr>
              <a:t> = new </a:t>
            </a:r>
            <a:r>
              <a:rPr lang="en-US" altLang="zh-CN" sz="2000" dirty="0" err="1">
                <a:latin typeface="+mn-ea"/>
                <a:ea typeface="+mn-ea"/>
              </a:rPr>
              <a:t>StreamingContext</a:t>
            </a:r>
            <a:r>
              <a:rPr lang="en-US" altLang="zh-CN" sz="2000" dirty="0">
                <a:latin typeface="+mn-ea"/>
                <a:ea typeface="+mn-ea"/>
              </a:rPr>
              <a:t>(</a:t>
            </a:r>
            <a:r>
              <a:rPr lang="en-US" altLang="zh-CN" sz="2000" dirty="0" err="1">
                <a:latin typeface="+mn-ea"/>
                <a:ea typeface="+mn-ea"/>
              </a:rPr>
              <a:t>conf</a:t>
            </a:r>
            <a:r>
              <a:rPr lang="en-US" altLang="zh-CN" sz="2000" dirty="0">
                <a:latin typeface="+mn-ea"/>
                <a:ea typeface="+mn-ea"/>
              </a:rPr>
              <a:t>, Seconds(1</a:t>
            </a:r>
            <a:r>
              <a:rPr lang="en-US" altLang="zh-CN" sz="2000" dirty="0" smtClean="0">
                <a:latin typeface="+mn-ea"/>
                <a:ea typeface="+mn-ea"/>
              </a:rPr>
              <a:t>))</a:t>
            </a:r>
          </a:p>
          <a:p>
            <a:pPr>
              <a:lnSpc>
                <a:spcPct val="150000"/>
              </a:lnSpc>
            </a:pPr>
            <a:endParaRPr lang="en-US" altLang="zh-CN" sz="2000" dirty="0">
              <a:latin typeface="+mn-ea"/>
              <a:ea typeface="+mn-ea"/>
            </a:endParaRPr>
          </a:p>
          <a:p>
            <a:pPr>
              <a:lnSpc>
                <a:spcPct val="150000"/>
              </a:lnSpc>
            </a:pPr>
            <a:r>
              <a:rPr lang="en-US" altLang="zh-CN" sz="2000" dirty="0" err="1">
                <a:latin typeface="+mn-ea"/>
                <a:ea typeface="+mn-ea"/>
              </a:rPr>
              <a:t>val</a:t>
            </a:r>
            <a:r>
              <a:rPr lang="en-US" altLang="zh-CN" sz="2000" dirty="0">
                <a:latin typeface="+mn-ea"/>
                <a:ea typeface="+mn-ea"/>
              </a:rPr>
              <a:t> </a:t>
            </a:r>
            <a:r>
              <a:rPr lang="en-US" altLang="zh-CN" sz="2000" dirty="0" err="1">
                <a:latin typeface="+mn-ea"/>
                <a:ea typeface="+mn-ea"/>
              </a:rPr>
              <a:t>sc</a:t>
            </a:r>
            <a:r>
              <a:rPr lang="en-US" altLang="zh-CN" sz="2000" dirty="0">
                <a:latin typeface="+mn-ea"/>
                <a:ea typeface="+mn-ea"/>
              </a:rPr>
              <a:t> = ... // </a:t>
            </a:r>
            <a:r>
              <a:rPr lang="zh-CN" altLang="en-US" sz="2000" dirty="0">
                <a:latin typeface="+mn-ea"/>
                <a:ea typeface="+mn-ea"/>
              </a:rPr>
              <a:t>已有</a:t>
            </a:r>
            <a:r>
              <a:rPr lang="zh-CN" altLang="en-US" sz="2000" dirty="0" smtClean="0">
                <a:latin typeface="+mn-ea"/>
                <a:ea typeface="+mn-ea"/>
              </a:rPr>
              <a:t>的</a:t>
            </a:r>
            <a:r>
              <a:rPr lang="en-US" altLang="zh-CN" sz="2000" dirty="0" err="1" smtClean="0">
                <a:latin typeface="+mn-ea"/>
                <a:ea typeface="+mn-ea"/>
              </a:rPr>
              <a:t>SparkContext</a:t>
            </a:r>
            <a:r>
              <a:rPr lang="en-US" altLang="zh-CN" sz="2000" dirty="0" smtClean="0">
                <a:latin typeface="+mn-ea"/>
                <a:ea typeface="+mn-ea"/>
              </a:rPr>
              <a:t> </a:t>
            </a:r>
          </a:p>
          <a:p>
            <a:pPr>
              <a:lnSpc>
                <a:spcPct val="150000"/>
              </a:lnSpc>
            </a:pPr>
            <a:endParaRPr lang="en-US" altLang="zh-CN" sz="2000" dirty="0">
              <a:latin typeface="+mn-ea"/>
              <a:ea typeface="+mn-ea"/>
            </a:endParaRPr>
          </a:p>
          <a:p>
            <a:pPr>
              <a:lnSpc>
                <a:spcPct val="150000"/>
              </a:lnSpc>
            </a:pPr>
            <a:r>
              <a:rPr lang="en-US" altLang="zh-CN" sz="2000" dirty="0" err="1" smtClean="0">
                <a:latin typeface="+mn-ea"/>
                <a:ea typeface="+mn-ea"/>
              </a:rPr>
              <a:t>val</a:t>
            </a:r>
            <a:r>
              <a:rPr lang="en-US" altLang="zh-CN" sz="2000" dirty="0" smtClean="0">
                <a:latin typeface="+mn-ea"/>
                <a:ea typeface="+mn-ea"/>
              </a:rPr>
              <a:t> </a:t>
            </a:r>
            <a:r>
              <a:rPr lang="en-US" altLang="zh-CN" sz="2000" dirty="0" err="1">
                <a:latin typeface="+mn-ea"/>
                <a:ea typeface="+mn-ea"/>
              </a:rPr>
              <a:t>ssc</a:t>
            </a:r>
            <a:r>
              <a:rPr lang="en-US" altLang="zh-CN" sz="2000" dirty="0">
                <a:latin typeface="+mn-ea"/>
                <a:ea typeface="+mn-ea"/>
              </a:rPr>
              <a:t> = new </a:t>
            </a:r>
            <a:r>
              <a:rPr lang="en-US" altLang="zh-CN" sz="2000" dirty="0" err="1">
                <a:latin typeface="+mn-ea"/>
                <a:ea typeface="+mn-ea"/>
              </a:rPr>
              <a:t>StreamingContext</a:t>
            </a:r>
            <a:r>
              <a:rPr lang="en-US" altLang="zh-CN" sz="2000" dirty="0">
                <a:latin typeface="+mn-ea"/>
                <a:ea typeface="+mn-ea"/>
              </a:rPr>
              <a:t>(</a:t>
            </a:r>
            <a:r>
              <a:rPr lang="en-US" altLang="zh-CN" sz="2000" dirty="0" err="1">
                <a:latin typeface="+mn-ea"/>
                <a:ea typeface="+mn-ea"/>
              </a:rPr>
              <a:t>sc</a:t>
            </a:r>
            <a:r>
              <a:rPr lang="en-US" altLang="zh-CN" sz="2000" dirty="0">
                <a:latin typeface="+mn-ea"/>
                <a:ea typeface="+mn-ea"/>
              </a:rPr>
              <a:t>, Seconds(1))</a:t>
            </a:r>
          </a:p>
          <a:p>
            <a:pPr>
              <a:lnSpc>
                <a:spcPct val="150000"/>
              </a:lnSpc>
            </a:pPr>
            <a:endParaRPr lang="en-US" altLang="zh-CN" sz="2000" dirty="0">
              <a:latin typeface="+mn-ea"/>
              <a:ea typeface="+mn-ea"/>
            </a:endParaRPr>
          </a:p>
          <a:p>
            <a:pPr>
              <a:lnSpc>
                <a:spcPct val="150000"/>
              </a:lnSpc>
            </a:pPr>
            <a:endParaRPr lang="zh-CN" altLang="en-US" sz="2000" dirty="0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045510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 smtClean="0"/>
              <a:t>StreamingContext</a:t>
            </a:r>
            <a:endParaRPr lang="zh-CN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2" name="Rectangle 13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5" name="Rectangle 75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6" name="矩形 5"/>
          <p:cNvSpPr/>
          <p:nvPr/>
        </p:nvSpPr>
        <p:spPr>
          <a:xfrm>
            <a:off x="449722" y="1485578"/>
            <a:ext cx="1130525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p"/>
            </a:pPr>
            <a:r>
              <a:rPr lang="zh-CN" altLang="en-US" sz="2000" dirty="0" smtClean="0">
                <a:latin typeface="+mn-ea"/>
                <a:ea typeface="+mn-ea"/>
              </a:rPr>
              <a:t>创建</a:t>
            </a:r>
            <a:r>
              <a:rPr lang="en-US" altLang="zh-CN" sz="2000" dirty="0" err="1">
                <a:latin typeface="+mn-ea"/>
                <a:ea typeface="+mn-ea"/>
              </a:rPr>
              <a:t>DStream</a:t>
            </a:r>
            <a:r>
              <a:rPr lang="zh-CN" altLang="en-US" sz="2000" dirty="0">
                <a:latin typeface="+mn-ea"/>
                <a:ea typeface="+mn-ea"/>
              </a:rPr>
              <a:t>对象，并定义好输入数据源</a:t>
            </a:r>
            <a:r>
              <a:rPr lang="zh-CN" altLang="en-US" sz="2000" dirty="0" smtClean="0">
                <a:latin typeface="+mn-ea"/>
                <a:ea typeface="+mn-ea"/>
              </a:rPr>
              <a:t>。</a:t>
            </a:r>
            <a:endParaRPr lang="zh-CN" altLang="en-US" sz="2000" dirty="0">
              <a:latin typeface="+mn-ea"/>
              <a:ea typeface="+mn-ea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p"/>
            </a:pPr>
            <a:r>
              <a:rPr lang="zh-CN" altLang="en-US" sz="2000" dirty="0">
                <a:latin typeface="+mn-ea"/>
                <a:ea typeface="+mn-ea"/>
              </a:rPr>
              <a:t>基于数据源</a:t>
            </a:r>
            <a:r>
              <a:rPr lang="en-US" altLang="zh-CN" sz="2000" dirty="0" err="1">
                <a:latin typeface="+mn-ea"/>
                <a:ea typeface="+mn-ea"/>
              </a:rPr>
              <a:t>DStream</a:t>
            </a:r>
            <a:r>
              <a:rPr lang="zh-CN" altLang="en-US" sz="2000" dirty="0">
                <a:latin typeface="+mn-ea"/>
                <a:ea typeface="+mn-ea"/>
              </a:rPr>
              <a:t>定义好计算逻辑和输出。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p"/>
            </a:pPr>
            <a:r>
              <a:rPr lang="zh-CN" altLang="en-US" sz="2000" dirty="0">
                <a:latin typeface="+mn-ea"/>
                <a:ea typeface="+mn-ea"/>
              </a:rPr>
              <a:t>调用</a:t>
            </a:r>
            <a:r>
              <a:rPr lang="en-US" altLang="zh-CN" sz="2000" dirty="0" err="1">
                <a:latin typeface="+mn-ea"/>
                <a:ea typeface="+mn-ea"/>
              </a:rPr>
              <a:t>streamingContext.start</a:t>
            </a:r>
            <a:r>
              <a:rPr lang="en-US" altLang="zh-CN" sz="2000" dirty="0">
                <a:latin typeface="+mn-ea"/>
                <a:ea typeface="+mn-ea"/>
              </a:rPr>
              <a:t>() </a:t>
            </a:r>
            <a:r>
              <a:rPr lang="zh-CN" altLang="en-US" sz="2000" dirty="0">
                <a:latin typeface="+mn-ea"/>
                <a:ea typeface="+mn-ea"/>
              </a:rPr>
              <a:t>启动接收并处理数据。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p"/>
            </a:pPr>
            <a:r>
              <a:rPr lang="zh-CN" altLang="en-US" sz="2000" dirty="0">
                <a:latin typeface="+mn-ea"/>
                <a:ea typeface="+mn-ea"/>
              </a:rPr>
              <a:t>调用</a:t>
            </a:r>
            <a:r>
              <a:rPr lang="en-US" altLang="zh-CN" sz="2000" dirty="0" err="1">
                <a:latin typeface="+mn-ea"/>
                <a:ea typeface="+mn-ea"/>
              </a:rPr>
              <a:t>streamingContext.awaitTermination</a:t>
            </a:r>
            <a:r>
              <a:rPr lang="en-US" altLang="zh-CN" sz="2000" dirty="0">
                <a:latin typeface="+mn-ea"/>
                <a:ea typeface="+mn-ea"/>
              </a:rPr>
              <a:t>() </a:t>
            </a:r>
            <a:r>
              <a:rPr lang="zh-CN" altLang="en-US" sz="2000" dirty="0">
                <a:latin typeface="+mn-ea"/>
                <a:ea typeface="+mn-ea"/>
              </a:rPr>
              <a:t>等待流式处理结束（不管是手动结束，还是发生异常错误）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p"/>
            </a:pPr>
            <a:r>
              <a:rPr lang="zh-CN" altLang="en-US" sz="2000" dirty="0">
                <a:latin typeface="+mn-ea"/>
                <a:ea typeface="+mn-ea"/>
              </a:rPr>
              <a:t>你可以主动调用 </a:t>
            </a:r>
            <a:r>
              <a:rPr lang="en-US" altLang="zh-CN" sz="2000" dirty="0" err="1">
                <a:latin typeface="+mn-ea"/>
                <a:ea typeface="+mn-ea"/>
              </a:rPr>
              <a:t>streamingContext.stop</a:t>
            </a:r>
            <a:r>
              <a:rPr lang="en-US" altLang="zh-CN" sz="2000" dirty="0">
                <a:latin typeface="+mn-ea"/>
                <a:ea typeface="+mn-ea"/>
              </a:rPr>
              <a:t>() </a:t>
            </a:r>
            <a:r>
              <a:rPr lang="zh-CN" altLang="en-US" sz="2000" dirty="0">
                <a:latin typeface="+mn-ea"/>
                <a:ea typeface="+mn-ea"/>
              </a:rPr>
              <a:t>来手动停止处理流程。</a:t>
            </a:r>
          </a:p>
          <a:p>
            <a:pPr>
              <a:lnSpc>
                <a:spcPct val="150000"/>
              </a:lnSpc>
            </a:pPr>
            <a:endParaRPr lang="en-US" altLang="zh-CN" sz="2000" dirty="0">
              <a:latin typeface="+mn-ea"/>
              <a:ea typeface="+mn-ea"/>
            </a:endParaRPr>
          </a:p>
          <a:p>
            <a:pPr>
              <a:lnSpc>
                <a:spcPct val="150000"/>
              </a:lnSpc>
            </a:pPr>
            <a:endParaRPr lang="zh-CN" altLang="en-US" sz="2000" dirty="0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975890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 smtClean="0"/>
              <a:t>DStreams</a:t>
            </a:r>
            <a:endParaRPr lang="zh-CN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2" name="Rectangle 13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5" name="Rectangle 75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6" name="矩形 5"/>
          <p:cNvSpPr/>
          <p:nvPr/>
        </p:nvSpPr>
        <p:spPr>
          <a:xfrm>
            <a:off x="629742" y="4563709"/>
            <a:ext cx="11305256" cy="14229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p"/>
            </a:pPr>
            <a:r>
              <a:rPr lang="en-US" altLang="zh-CN" sz="2000" dirty="0" err="1">
                <a:latin typeface="+mn-ea"/>
                <a:ea typeface="+mn-ea"/>
              </a:rPr>
              <a:t>DStream</a:t>
            </a:r>
            <a:r>
              <a:rPr lang="zh-CN" altLang="en-US" sz="2000" dirty="0">
                <a:latin typeface="+mn-ea"/>
                <a:ea typeface="+mn-ea"/>
              </a:rPr>
              <a:t>内部是由一系列连续的</a:t>
            </a:r>
            <a:r>
              <a:rPr lang="en-US" altLang="zh-CN" sz="2000" dirty="0">
                <a:latin typeface="+mn-ea"/>
                <a:ea typeface="+mn-ea"/>
              </a:rPr>
              <a:t>RDD</a:t>
            </a:r>
            <a:r>
              <a:rPr lang="zh-CN" altLang="en-US" sz="2000" dirty="0">
                <a:latin typeface="+mn-ea"/>
                <a:ea typeface="+mn-ea"/>
              </a:rPr>
              <a:t>组成的，每个</a:t>
            </a:r>
            <a:r>
              <a:rPr lang="en-US" altLang="zh-CN" sz="2000" dirty="0">
                <a:latin typeface="+mn-ea"/>
                <a:ea typeface="+mn-ea"/>
              </a:rPr>
              <a:t>RDD</a:t>
            </a:r>
            <a:r>
              <a:rPr lang="zh-CN" altLang="en-US" sz="2000" dirty="0">
                <a:latin typeface="+mn-ea"/>
                <a:ea typeface="+mn-ea"/>
              </a:rPr>
              <a:t>都是不可变、分布式的数据</a:t>
            </a:r>
            <a:r>
              <a:rPr lang="zh-CN" altLang="en-US" sz="2000" dirty="0" smtClean="0">
                <a:latin typeface="+mn-ea"/>
                <a:ea typeface="+mn-ea"/>
              </a:rPr>
              <a:t>集。</a:t>
            </a:r>
            <a:r>
              <a:rPr lang="zh-CN" altLang="en-US" sz="2000" dirty="0">
                <a:latin typeface="+mn-ea"/>
                <a:ea typeface="+mn-ea"/>
              </a:rPr>
              <a:t>每个</a:t>
            </a:r>
            <a:r>
              <a:rPr lang="en-US" altLang="zh-CN" sz="2000" dirty="0">
                <a:latin typeface="+mn-ea"/>
                <a:ea typeface="+mn-ea"/>
              </a:rPr>
              <a:t>RDD</a:t>
            </a:r>
            <a:r>
              <a:rPr lang="zh-CN" altLang="en-US" sz="2000" dirty="0">
                <a:latin typeface="+mn-ea"/>
                <a:ea typeface="+mn-ea"/>
              </a:rPr>
              <a:t>都包含了特定时间间隔内的一批数据</a:t>
            </a:r>
            <a:r>
              <a:rPr lang="zh-CN" altLang="en-US" sz="2000" dirty="0" smtClean="0">
                <a:latin typeface="+mn-ea"/>
                <a:ea typeface="+mn-ea"/>
              </a:rPr>
              <a:t>。</a:t>
            </a:r>
            <a:endParaRPr lang="en-US" altLang="zh-CN" sz="2000" dirty="0" smtClean="0">
              <a:latin typeface="+mn-ea"/>
              <a:ea typeface="+mn-ea"/>
            </a:endParaRPr>
          </a:p>
          <a:p>
            <a:pPr>
              <a:lnSpc>
                <a:spcPct val="150000"/>
              </a:lnSpc>
            </a:pPr>
            <a:endParaRPr lang="zh-CN" altLang="en-US" sz="2000" dirty="0">
              <a:latin typeface="+mn-ea"/>
              <a:ea typeface="+mn-ea"/>
            </a:endParaRPr>
          </a:p>
        </p:txBody>
      </p:sp>
      <p:sp>
        <p:nvSpPr>
          <p:cNvPr id="3" name="AutoShape 2" descr="http://spark.apache.org/docs/latest/img/streaming-dstream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pic>
        <p:nvPicPr>
          <p:cNvPr id="1028" name="Picture 4" descr="http://spark.apache.org/docs/latest/img/streaming-dstream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75" y="1831727"/>
            <a:ext cx="10391775" cy="2276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55699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 smtClean="0"/>
              <a:t>DStreams</a:t>
            </a:r>
            <a:endParaRPr lang="zh-CN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2" name="Rectangle 13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5" name="Rectangle 75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6" name="矩形 5"/>
          <p:cNvSpPr/>
          <p:nvPr/>
        </p:nvSpPr>
        <p:spPr>
          <a:xfrm>
            <a:off x="485726" y="4365898"/>
            <a:ext cx="11305256" cy="23462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p"/>
            </a:pPr>
            <a:r>
              <a:rPr lang="zh-CN" altLang="en-US" sz="2000" dirty="0" smtClean="0">
                <a:latin typeface="+mn-ea"/>
                <a:ea typeface="+mn-ea"/>
              </a:rPr>
              <a:t>任何</a:t>
            </a:r>
            <a:r>
              <a:rPr lang="zh-CN" altLang="en-US" sz="2000" dirty="0">
                <a:latin typeface="+mn-ea"/>
                <a:ea typeface="+mn-ea"/>
              </a:rPr>
              <a:t>作用于</a:t>
            </a:r>
            <a:r>
              <a:rPr lang="en-US" altLang="zh-CN" sz="2000" dirty="0" err="1">
                <a:latin typeface="+mn-ea"/>
                <a:ea typeface="+mn-ea"/>
              </a:rPr>
              <a:t>DStream</a:t>
            </a:r>
            <a:r>
              <a:rPr lang="zh-CN" altLang="en-US" sz="2000" dirty="0">
                <a:latin typeface="+mn-ea"/>
                <a:ea typeface="+mn-ea"/>
              </a:rPr>
              <a:t>的算子，其实都会被转化为对其内部</a:t>
            </a:r>
            <a:r>
              <a:rPr lang="en-US" altLang="zh-CN" sz="2000" dirty="0">
                <a:latin typeface="+mn-ea"/>
                <a:ea typeface="+mn-ea"/>
              </a:rPr>
              <a:t>RDD</a:t>
            </a:r>
            <a:r>
              <a:rPr lang="zh-CN" altLang="en-US" sz="2000" dirty="0">
                <a:latin typeface="+mn-ea"/>
                <a:ea typeface="+mn-ea"/>
              </a:rPr>
              <a:t>的操作。例如，在前面的例子中，我们将 </a:t>
            </a:r>
            <a:r>
              <a:rPr lang="en-US" altLang="zh-CN" sz="2000" dirty="0">
                <a:latin typeface="+mn-ea"/>
                <a:ea typeface="+mn-ea"/>
              </a:rPr>
              <a:t>lines </a:t>
            </a:r>
            <a:r>
              <a:rPr lang="zh-CN" altLang="en-US" sz="2000" dirty="0">
                <a:latin typeface="+mn-ea"/>
                <a:ea typeface="+mn-ea"/>
              </a:rPr>
              <a:t>这个</a:t>
            </a:r>
            <a:r>
              <a:rPr lang="en-US" altLang="zh-CN" sz="2000" dirty="0" err="1">
                <a:latin typeface="+mn-ea"/>
                <a:ea typeface="+mn-ea"/>
              </a:rPr>
              <a:t>DStream</a:t>
            </a:r>
            <a:r>
              <a:rPr lang="zh-CN" altLang="en-US" sz="2000" dirty="0">
                <a:latin typeface="+mn-ea"/>
                <a:ea typeface="+mn-ea"/>
              </a:rPr>
              <a:t>转成</a:t>
            </a:r>
            <a:r>
              <a:rPr lang="en-US" altLang="zh-CN" sz="2000" dirty="0">
                <a:latin typeface="+mn-ea"/>
                <a:ea typeface="+mn-ea"/>
              </a:rPr>
              <a:t>words </a:t>
            </a:r>
            <a:r>
              <a:rPr lang="en-US" altLang="zh-CN" sz="2000" dirty="0" err="1">
                <a:latin typeface="+mn-ea"/>
                <a:ea typeface="+mn-ea"/>
              </a:rPr>
              <a:t>DStream</a:t>
            </a:r>
            <a:r>
              <a:rPr lang="zh-CN" altLang="en-US" sz="2000" dirty="0">
                <a:latin typeface="+mn-ea"/>
                <a:ea typeface="+mn-ea"/>
              </a:rPr>
              <a:t>对象，其实作用于</a:t>
            </a:r>
            <a:r>
              <a:rPr lang="en-US" altLang="zh-CN" sz="2000" dirty="0">
                <a:latin typeface="+mn-ea"/>
                <a:ea typeface="+mn-ea"/>
              </a:rPr>
              <a:t>lines</a:t>
            </a:r>
            <a:r>
              <a:rPr lang="zh-CN" altLang="en-US" sz="2000" dirty="0">
                <a:latin typeface="+mn-ea"/>
                <a:ea typeface="+mn-ea"/>
              </a:rPr>
              <a:t>上的</a:t>
            </a:r>
            <a:r>
              <a:rPr lang="en-US" altLang="zh-CN" sz="2000" dirty="0" err="1">
                <a:latin typeface="+mn-ea"/>
                <a:ea typeface="+mn-ea"/>
              </a:rPr>
              <a:t>flatMap</a:t>
            </a:r>
            <a:r>
              <a:rPr lang="zh-CN" altLang="en-US" sz="2000" dirty="0">
                <a:latin typeface="+mn-ea"/>
                <a:ea typeface="+mn-ea"/>
              </a:rPr>
              <a:t>算子，会施加于</a:t>
            </a:r>
            <a:r>
              <a:rPr lang="en-US" altLang="zh-CN" sz="2000" dirty="0">
                <a:latin typeface="+mn-ea"/>
                <a:ea typeface="+mn-ea"/>
              </a:rPr>
              <a:t>lines</a:t>
            </a:r>
            <a:r>
              <a:rPr lang="zh-CN" altLang="en-US" sz="2000" dirty="0">
                <a:latin typeface="+mn-ea"/>
                <a:ea typeface="+mn-ea"/>
              </a:rPr>
              <a:t>中的每个</a:t>
            </a:r>
            <a:r>
              <a:rPr lang="en-US" altLang="zh-CN" sz="2000" dirty="0">
                <a:latin typeface="+mn-ea"/>
                <a:ea typeface="+mn-ea"/>
              </a:rPr>
              <a:t>RDD</a:t>
            </a:r>
            <a:r>
              <a:rPr lang="zh-CN" altLang="en-US" sz="2000" dirty="0">
                <a:latin typeface="+mn-ea"/>
                <a:ea typeface="+mn-ea"/>
              </a:rPr>
              <a:t>上，并生成新的对应的</a:t>
            </a:r>
            <a:r>
              <a:rPr lang="en-US" altLang="zh-CN" sz="2000" dirty="0">
                <a:latin typeface="+mn-ea"/>
                <a:ea typeface="+mn-ea"/>
              </a:rPr>
              <a:t>RDD</a:t>
            </a:r>
            <a:r>
              <a:rPr lang="zh-CN" altLang="en-US" sz="2000" dirty="0">
                <a:latin typeface="+mn-ea"/>
                <a:ea typeface="+mn-ea"/>
              </a:rPr>
              <a:t>，而这些新生成的</a:t>
            </a:r>
            <a:r>
              <a:rPr lang="en-US" altLang="zh-CN" sz="2000" dirty="0">
                <a:latin typeface="+mn-ea"/>
                <a:ea typeface="+mn-ea"/>
              </a:rPr>
              <a:t>RDD</a:t>
            </a:r>
            <a:r>
              <a:rPr lang="zh-CN" altLang="en-US" sz="2000" dirty="0">
                <a:latin typeface="+mn-ea"/>
                <a:ea typeface="+mn-ea"/>
              </a:rPr>
              <a:t>对象就组成了</a:t>
            </a:r>
            <a:r>
              <a:rPr lang="en-US" altLang="zh-CN" sz="2000" dirty="0">
                <a:latin typeface="+mn-ea"/>
                <a:ea typeface="+mn-ea"/>
              </a:rPr>
              <a:t>words</a:t>
            </a:r>
            <a:r>
              <a:rPr lang="zh-CN" altLang="en-US" sz="2000" dirty="0">
                <a:latin typeface="+mn-ea"/>
                <a:ea typeface="+mn-ea"/>
              </a:rPr>
              <a:t>这个</a:t>
            </a:r>
            <a:r>
              <a:rPr lang="en-US" altLang="zh-CN" sz="2000" dirty="0" err="1">
                <a:latin typeface="+mn-ea"/>
                <a:ea typeface="+mn-ea"/>
              </a:rPr>
              <a:t>DStream</a:t>
            </a:r>
            <a:r>
              <a:rPr lang="zh-CN" altLang="en-US" sz="2000" dirty="0">
                <a:latin typeface="+mn-ea"/>
                <a:ea typeface="+mn-ea"/>
              </a:rPr>
              <a:t>对象。</a:t>
            </a:r>
            <a:endParaRPr lang="en-US" altLang="zh-CN" sz="2000" dirty="0">
              <a:latin typeface="+mn-ea"/>
              <a:ea typeface="+mn-ea"/>
            </a:endParaRPr>
          </a:p>
          <a:p>
            <a:pPr>
              <a:lnSpc>
                <a:spcPct val="150000"/>
              </a:lnSpc>
            </a:pPr>
            <a:endParaRPr lang="zh-CN" altLang="en-US" sz="2000" dirty="0">
              <a:latin typeface="+mn-ea"/>
              <a:ea typeface="+mn-ea"/>
            </a:endParaRPr>
          </a:p>
        </p:txBody>
      </p:sp>
      <p:sp>
        <p:nvSpPr>
          <p:cNvPr id="3" name="AutoShape 2" descr="http://spark.apache.org/docs/latest/img/streaming-dstream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pic>
        <p:nvPicPr>
          <p:cNvPr id="2050" name="Picture 2" descr="http://spark.apache.org/docs/latest/img/streaming-dstream-op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637" y="909514"/>
            <a:ext cx="10391775" cy="3695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029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 smtClean="0"/>
              <a:t>DStreams</a:t>
            </a:r>
            <a:endParaRPr lang="zh-CN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2" name="Rectangle 13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5" name="Rectangle 75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3" name="AutoShape 2" descr="http://spark.apache.org/docs/latest/img/streaming-dstream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8575" y="1098798"/>
            <a:ext cx="7067550" cy="506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53659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 smtClean="0"/>
              <a:t>DStreams</a:t>
            </a:r>
            <a:endParaRPr lang="zh-CN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2" name="Rectangle 13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5" name="Rectangle 75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3" name="AutoShape 2" descr="http://spark.apache.org/docs/latest/img/streaming-dstream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1913" y="1509713"/>
            <a:ext cx="7000875" cy="383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06330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穿越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自定义 1">
      <a:majorFont>
        <a:latin typeface="微软雅黑"/>
        <a:ea typeface="微软雅黑"/>
        <a:cs typeface=""/>
      </a:majorFont>
      <a:minorFont>
        <a:latin typeface="微软雅黑"/>
        <a:ea typeface="微软雅黑"/>
        <a:cs typeface=""/>
      </a:minorFont>
    </a:fontScheme>
    <a:fmtScheme name="凸显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7010</TotalTime>
  <Words>334</Words>
  <Application>Microsoft Office PowerPoint</Application>
  <PresentationFormat>自定义</PresentationFormat>
  <Paragraphs>38</Paragraphs>
  <Slides>14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15" baseType="lpstr">
      <vt:lpstr>Office 主题</vt:lpstr>
      <vt:lpstr>Spark机器学习案例实战—08</vt:lpstr>
      <vt:lpstr>概述</vt:lpstr>
      <vt:lpstr>概述</vt:lpstr>
      <vt:lpstr>StreamingContext</vt:lpstr>
      <vt:lpstr>StreamingContext</vt:lpstr>
      <vt:lpstr>DStreams</vt:lpstr>
      <vt:lpstr>DStreams</vt:lpstr>
      <vt:lpstr>DStreams</vt:lpstr>
      <vt:lpstr>DStreams</vt:lpstr>
      <vt:lpstr>窗口（window）算子</vt:lpstr>
      <vt:lpstr>窗口（window）算子</vt:lpstr>
      <vt:lpstr>窗口（window）算子</vt:lpstr>
      <vt:lpstr>实例代码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黄志洪</dc:creator>
  <cp:lastModifiedBy>sunbow</cp:lastModifiedBy>
  <cp:revision>376</cp:revision>
  <cp:lastPrinted>2012-03-16T05:44:49Z</cp:lastPrinted>
  <dcterms:modified xsi:type="dcterms:W3CDTF">2016-10-07T03:51:01Z</dcterms:modified>
</cp:coreProperties>
</file>